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7E7FD0-AF23-4129-BE0C-5DCD73F8F7DB}" type="datetimeFigureOut">
              <a:rPr lang="en-IN" smtClean="0"/>
              <a:t>15-10-2024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B51CEF-4DFF-42B0-AD9E-3B2A19C33A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43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" name="Google Shape;112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2" name="Google Shape;112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7" name="Google Shape;1047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048" name="Google Shape;1048;p2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49" name="Google Shape;1049;p2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0" name="Google Shape;1050;p2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88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p12"/>
          <p:cNvSpPr txBox="1">
            <a:spLocks noGrp="1"/>
          </p:cNvSpPr>
          <p:nvPr>
            <p:ph type="title"/>
          </p:nvPr>
        </p:nvSpPr>
        <p:spPr>
          <a:xfrm rot="5400000">
            <a:off x="7133457" y="1956676"/>
            <a:ext cx="58119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0" name="Google Shape;1110;p12"/>
          <p:cNvSpPr txBox="1">
            <a:spLocks noGrp="1"/>
          </p:cNvSpPr>
          <p:nvPr>
            <p:ph type="body" idx="1"/>
          </p:nvPr>
        </p:nvSpPr>
        <p:spPr>
          <a:xfrm rot="5400000">
            <a:off x="1799357" y="-596124"/>
            <a:ext cx="58119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1" name="Google Shape;1111;p12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2" name="Google Shape;1112;p12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3" name="Google Shape;1113;p12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940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1_Section Header"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3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13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7" name="Google Shape;1117;p13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8" name="Google Shape;1118;p13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9" name="Google Shape;1119;p13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42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p3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3" name="Google Shape;1053;p3"/>
          <p:cNvSpPr txBox="1">
            <a:spLocks noGrp="1"/>
          </p:cNvSpPr>
          <p:nvPr>
            <p:ph type="body" idx="1"/>
          </p:nvPr>
        </p:nvSpPr>
        <p:spPr>
          <a:xfrm>
            <a:off x="838204" y="1529256"/>
            <a:ext cx="1051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4" name="Google Shape;1054;p3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5" name="Google Shape;1055;p3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56" name="Google Shape;1056;p3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8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"/>
          <p:cNvSpPr txBox="1">
            <a:spLocks noGrp="1"/>
          </p:cNvSpPr>
          <p:nvPr>
            <p:ph type="body" idx="1"/>
          </p:nvPr>
        </p:nvSpPr>
        <p:spPr>
          <a:xfrm>
            <a:off x="1" y="3643539"/>
            <a:ext cx="7924800" cy="8181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9" name="Google Shape;1059;p4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0" name="Google Shape;1060;p4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1" name="Google Shape;1061;p4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62" name="Google Shape;1062;p4"/>
          <p:cNvSpPr txBox="1">
            <a:spLocks noGrp="1"/>
          </p:cNvSpPr>
          <p:nvPr>
            <p:ph type="body" idx="2"/>
          </p:nvPr>
        </p:nvSpPr>
        <p:spPr>
          <a:xfrm>
            <a:off x="-1" y="1923398"/>
            <a:ext cx="10909600" cy="12612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400"/>
              <a:buNone/>
              <a:defRPr sz="4400">
                <a:solidFill>
                  <a:schemeClr val="lt1"/>
                </a:solidFill>
              </a:defRPr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540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5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5" name="Google Shape;1065;p5"/>
          <p:cNvSpPr txBox="1">
            <a:spLocks noGrp="1"/>
          </p:cNvSpPr>
          <p:nvPr>
            <p:ph type="body" idx="1"/>
          </p:nvPr>
        </p:nvSpPr>
        <p:spPr>
          <a:xfrm>
            <a:off x="838201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6" name="Google Shape;1066;p5"/>
          <p:cNvSpPr txBox="1">
            <a:spLocks noGrp="1"/>
          </p:cNvSpPr>
          <p:nvPr>
            <p:ph type="body" idx="2"/>
          </p:nvPr>
        </p:nvSpPr>
        <p:spPr>
          <a:xfrm>
            <a:off x="6172201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67" name="Google Shape;1067;p5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8" name="Google Shape;1068;p5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69" name="Google Shape;1069;p5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0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6"/>
          <p:cNvSpPr txBox="1">
            <a:spLocks noGrp="1"/>
          </p:cNvSpPr>
          <p:nvPr>
            <p:ph type="title"/>
          </p:nvPr>
        </p:nvSpPr>
        <p:spPr>
          <a:xfrm>
            <a:off x="839792" y="3651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2" name="Google Shape;1072;p6"/>
          <p:cNvSpPr txBox="1">
            <a:spLocks noGrp="1"/>
          </p:cNvSpPr>
          <p:nvPr>
            <p:ph type="body" idx="1"/>
          </p:nvPr>
        </p:nvSpPr>
        <p:spPr>
          <a:xfrm>
            <a:off x="839791" y="1681163"/>
            <a:ext cx="51576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3" name="Google Shape;1073;p6"/>
          <p:cNvSpPr txBox="1">
            <a:spLocks noGrp="1"/>
          </p:cNvSpPr>
          <p:nvPr>
            <p:ph type="body" idx="2"/>
          </p:nvPr>
        </p:nvSpPr>
        <p:spPr>
          <a:xfrm>
            <a:off x="839791" y="2505078"/>
            <a:ext cx="51576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4" name="Google Shape;1074;p6"/>
          <p:cNvSpPr txBox="1">
            <a:spLocks noGrp="1"/>
          </p:cNvSpPr>
          <p:nvPr>
            <p:ph type="body" idx="3"/>
          </p:nvPr>
        </p:nvSpPr>
        <p:spPr>
          <a:xfrm>
            <a:off x="6172208" y="1681163"/>
            <a:ext cx="5183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75" name="Google Shape;1075;p6"/>
          <p:cNvSpPr txBox="1">
            <a:spLocks noGrp="1"/>
          </p:cNvSpPr>
          <p:nvPr>
            <p:ph type="body" idx="4"/>
          </p:nvPr>
        </p:nvSpPr>
        <p:spPr>
          <a:xfrm>
            <a:off x="6172208" y="2505078"/>
            <a:ext cx="5183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6" name="Google Shape;1076;p6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7" name="Google Shape;1077;p6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78" name="Google Shape;1078;p6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04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0" name="Google Shape;1080;p7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1" name="Google Shape;1081;p7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2" name="Google Shape;1082;p7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83" name="Google Shape;1083;p7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30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1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" name="Google Shape;1089;p9"/>
          <p:cNvSpPr txBox="1">
            <a:spLocks noGrp="1"/>
          </p:cNvSpPr>
          <p:nvPr>
            <p:ph type="title"/>
          </p:nvPr>
        </p:nvSpPr>
        <p:spPr>
          <a:xfrm>
            <a:off x="839796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0" name="Google Shape;1090;p9"/>
          <p:cNvSpPr txBox="1">
            <a:spLocks noGrp="1"/>
          </p:cNvSpPr>
          <p:nvPr>
            <p:ph type="body" idx="1"/>
          </p:nvPr>
        </p:nvSpPr>
        <p:spPr>
          <a:xfrm>
            <a:off x="5183196" y="987433"/>
            <a:ext cx="61724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91" name="Google Shape;1091;p9"/>
          <p:cNvSpPr txBox="1">
            <a:spLocks noGrp="1"/>
          </p:cNvSpPr>
          <p:nvPr>
            <p:ph type="body" idx="2"/>
          </p:nvPr>
        </p:nvSpPr>
        <p:spPr>
          <a:xfrm>
            <a:off x="839796" y="2057401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2" name="Google Shape;1092;p9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3" name="Google Shape;1093;p9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094" name="Google Shape;1094;p9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8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"/>
          <p:cNvSpPr txBox="1">
            <a:spLocks noGrp="1"/>
          </p:cNvSpPr>
          <p:nvPr>
            <p:ph type="title"/>
          </p:nvPr>
        </p:nvSpPr>
        <p:spPr>
          <a:xfrm>
            <a:off x="839796" y="457200"/>
            <a:ext cx="39324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7" name="Google Shape;1097;p10"/>
          <p:cNvSpPr>
            <a:spLocks noGrp="1"/>
          </p:cNvSpPr>
          <p:nvPr>
            <p:ph type="pic" idx="2"/>
          </p:nvPr>
        </p:nvSpPr>
        <p:spPr>
          <a:xfrm>
            <a:off x="5183196" y="987433"/>
            <a:ext cx="61724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98" name="Google Shape;1098;p10"/>
          <p:cNvSpPr txBox="1">
            <a:spLocks noGrp="1"/>
          </p:cNvSpPr>
          <p:nvPr>
            <p:ph type="body" idx="1"/>
          </p:nvPr>
        </p:nvSpPr>
        <p:spPr>
          <a:xfrm>
            <a:off x="839796" y="2057401"/>
            <a:ext cx="39324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99" name="Google Shape;1099;p10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0" name="Google Shape;1100;p10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1" name="Google Shape;1101;p10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8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1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" name="Google Shape;1103;p11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4" name="Google Shape;1104;p11"/>
          <p:cNvSpPr txBox="1">
            <a:spLocks noGrp="1"/>
          </p:cNvSpPr>
          <p:nvPr>
            <p:ph type="body" idx="1"/>
          </p:nvPr>
        </p:nvSpPr>
        <p:spPr>
          <a:xfrm rot="5400000">
            <a:off x="3810004" y="-1442544"/>
            <a:ext cx="45720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5" name="Google Shape;1105;p11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6" name="Google Shape;1106;p11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07" name="Google Shape;1107;p11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1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1"/>
          <p:cNvSpPr/>
          <p:nvPr/>
        </p:nvSpPr>
        <p:spPr>
          <a:xfrm>
            <a:off x="-21021" y="6337737"/>
            <a:ext cx="12213200" cy="520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1"/>
          <p:cNvSpPr txBox="1">
            <a:spLocks noGrp="1"/>
          </p:cNvSpPr>
          <p:nvPr>
            <p:ph type="title"/>
          </p:nvPr>
        </p:nvSpPr>
        <p:spPr>
          <a:xfrm>
            <a:off x="838204" y="365133"/>
            <a:ext cx="10515600" cy="8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4000"/>
              <a:buFont typeface="Calibri"/>
              <a:buNone/>
              <a:defRPr sz="4000" b="1" i="0" u="none" strike="noStrike" cap="none">
                <a:solidFill>
                  <a:srgbClr val="FF33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8" name="Google Shape;1038;p1"/>
          <p:cNvSpPr txBox="1">
            <a:spLocks noGrp="1"/>
          </p:cNvSpPr>
          <p:nvPr>
            <p:ph type="body" idx="1"/>
          </p:nvPr>
        </p:nvSpPr>
        <p:spPr>
          <a:xfrm>
            <a:off x="838204" y="1529256"/>
            <a:ext cx="10515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9" name="Google Shape;1039;p1"/>
          <p:cNvSpPr txBox="1">
            <a:spLocks noGrp="1"/>
          </p:cNvSpPr>
          <p:nvPr>
            <p:ph type="dt" idx="10"/>
          </p:nvPr>
        </p:nvSpPr>
        <p:spPr>
          <a:xfrm>
            <a:off x="838201" y="6526932"/>
            <a:ext cx="27432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0" name="Google Shape;1040;p1"/>
          <p:cNvSpPr txBox="1">
            <a:spLocks noGrp="1"/>
          </p:cNvSpPr>
          <p:nvPr>
            <p:ph type="ftr" idx="11"/>
          </p:nvPr>
        </p:nvSpPr>
        <p:spPr>
          <a:xfrm>
            <a:off x="4038604" y="6526932"/>
            <a:ext cx="4114800" cy="2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041" name="Google Shape;1041;p1"/>
          <p:cNvSpPr txBox="1">
            <a:spLocks noGrp="1"/>
          </p:cNvSpPr>
          <p:nvPr>
            <p:ph type="sldNum" idx="12"/>
          </p:nvPr>
        </p:nvSpPr>
        <p:spPr>
          <a:xfrm>
            <a:off x="8610603" y="6526927"/>
            <a:ext cx="13532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42" name="Google Shape;1042;p1"/>
          <p:cNvCxnSpPr/>
          <p:nvPr/>
        </p:nvCxnSpPr>
        <p:spPr>
          <a:xfrm>
            <a:off x="-21021" y="6463863"/>
            <a:ext cx="12213200" cy="0"/>
          </a:xfrm>
          <a:prstGeom prst="straightConnector1">
            <a:avLst/>
          </a:prstGeom>
          <a:noFill/>
          <a:ln w="76200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43" name="Google Shape;1043;p1" descr="NIA Educational Institutions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0726019" y="6335553"/>
            <a:ext cx="1465981" cy="522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4" name="Google Shape;1044;p1" descr="C:\Users\admin\Desktop\Mcet logo.jpg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10698892" y="0"/>
            <a:ext cx="1409699" cy="46927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4501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" name="Google Shape;1125;p14"/>
          <p:cNvSpPr txBox="1">
            <a:spLocks noGrp="1"/>
          </p:cNvSpPr>
          <p:nvPr>
            <p:ph type="sldNum" idx="12"/>
          </p:nvPr>
        </p:nvSpPr>
        <p:spPr>
          <a:xfrm>
            <a:off x="7981952" y="6526927"/>
            <a:ext cx="1014900" cy="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rgbClr val="000000"/>
              </a:buClr>
            </a:pPr>
            <a:fld id="{00000000-1234-1234-1234-123412341234}" type="slidenum">
              <a:rPr lang="en-US" kern="0">
                <a:solidFill>
                  <a:srgbClr val="FFFFFF"/>
                </a:solidFill>
              </a:rPr>
              <a:pPr>
                <a:buClr>
                  <a:srgbClr val="000000"/>
                </a:buClr>
              </a:pPr>
              <a:t>1</a:t>
            </a:fld>
            <a:endParaRPr kern="0" dirty="0">
              <a:solidFill>
                <a:srgbClr val="FFFFFF"/>
              </a:solidFill>
            </a:endParaRPr>
          </a:p>
        </p:txBody>
      </p:sp>
      <p:pic>
        <p:nvPicPr>
          <p:cNvPr id="1126" name="Google Shape;1126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0"/>
            <a:ext cx="12191999" cy="1573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DA379162-E4C8-84FD-F3E4-EA9D6CD87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219" y="1664097"/>
            <a:ext cx="1031637" cy="112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82D5ED-8B3D-DDBD-280C-2ACBFCC292A8}"/>
              </a:ext>
            </a:extLst>
          </p:cNvPr>
          <p:cNvSpPr txBox="1"/>
          <p:nvPr/>
        </p:nvSpPr>
        <p:spPr>
          <a:xfrm>
            <a:off x="182880" y="1994557"/>
            <a:ext cx="1219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u="none" strike="noStrike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entury Schoolbook" panose="02040604050505020304" pitchFamily="18" charset="0"/>
              </a:rPr>
              <a:t>Student Research Council</a:t>
            </a:r>
            <a:r>
              <a:rPr lang="en-US" sz="2400" b="0" i="0" dirty="0">
                <a:solidFill>
                  <a:srgbClr val="000000"/>
                </a:solidFill>
                <a:effectLst/>
                <a:highlight>
                  <a:srgbClr val="F5F5F5"/>
                </a:highlight>
                <a:latin typeface="Century Schoolbook" panose="02040604050505020304" pitchFamily="18" charset="0"/>
              </a:rPr>
              <a:t>​</a:t>
            </a:r>
            <a:endParaRPr lang="en-IN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622FD7-7BF4-C306-6FBA-F4F6717FC471}"/>
              </a:ext>
            </a:extLst>
          </p:cNvPr>
          <p:cNvSpPr txBox="1"/>
          <p:nvPr/>
        </p:nvSpPr>
        <p:spPr>
          <a:xfrm>
            <a:off x="4135346" y="2896633"/>
            <a:ext cx="4500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IDEA PITCHING</a:t>
            </a:r>
            <a:endParaRPr lang="en-IN" sz="3200" dirty="0">
              <a:latin typeface="Cooper Black" panose="0208090404030B0204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88E84E-F32C-EB98-F60B-B8B4391D8F4B}"/>
              </a:ext>
            </a:extLst>
          </p:cNvPr>
          <p:cNvSpPr txBox="1"/>
          <p:nvPr/>
        </p:nvSpPr>
        <p:spPr>
          <a:xfrm>
            <a:off x="2256218" y="4193629"/>
            <a:ext cx="450088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:</a:t>
            </a:r>
          </a:p>
          <a:p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list:</a:t>
            </a:r>
          </a:p>
          <a:p>
            <a:pPr marL="457200" indent="-457200"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Roll No.</a:t>
            </a:r>
          </a:p>
          <a:p>
            <a:pPr marL="457200" indent="-457200">
              <a:buFontTx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Roll No.</a:t>
            </a:r>
          </a:p>
          <a:p>
            <a:pPr marL="457200" indent="-457200">
              <a:buFontTx/>
              <a:buAutoNum type="arabicPeriod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– Roll No.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A6036C-44A6-A0AD-0F57-2C18CCA75A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A6F7F-F621-EDEC-1D9D-D8C5EE794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7981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of your ideology/problem statement 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7C3C-83B5-EF49-69D8-724770F78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4232" y="1529256"/>
            <a:ext cx="10429572" cy="403089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1C0CE-163C-6547-2EC9-838C886461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C533C25-9E34-2958-DB93-4EEBD9FBA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5675A-04EB-D8BA-051F-D55DBB12C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60146"/>
            <a:ext cx="1932599" cy="74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99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1801-D545-F467-A0D8-6BE1C6CB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716798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VS Proposed solution: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DC4D9-92D6-EA5A-9E6F-D6B8326C6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E9B5B-8481-2006-A278-E3D93AC4D7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0ADAF86-837C-E5AF-F56A-C769A1331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1E23DC-C873-CC50-A242-2DE756421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6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60E8B-D49E-C18E-5089-3E87A0311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649056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 value proposition: 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16A6A-1BDC-8B43-D828-B1B634D8CE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AF7ED-0249-0126-CC1A-0960DCFE3C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5BBE7D9-F784-303D-7257-084AAE5B3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0AB0CC-DD03-53DE-3B0B-AA16D46C89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67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A946-8FE9-22BD-5551-C08095067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929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Analysis &amp; Target Audience: </a:t>
            </a:r>
            <a:endParaRPr lang="en-IN" sz="3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BC70B2-E054-AEB4-A013-B7A5258B0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C937E-ABF8-098E-BDCD-31539D6C3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072EFB-A643-1DF9-EEE0-59760877E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4DB364-89A3-D253-DB30-7502D0E1E2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23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9E6BD-500E-2112-97AF-2BF9E375FB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86580" y="555369"/>
            <a:ext cx="9517626" cy="530942"/>
          </a:xfrm>
        </p:spPr>
        <p:txBody>
          <a:bodyPr>
            <a:no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impact and its sustainability: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77C7F9-2EC4-906A-9BD2-A66283C6A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1212" y="1356852"/>
            <a:ext cx="10589341" cy="463099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8D831D-3216-D041-8AA2-78688535D23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F7B4E-6C3D-8F4D-290F-6AED85477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1510"/>
            <a:ext cx="737680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866A8-61FE-DC11-A366-31EC69E090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5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6168F-8302-8D71-ED54-FABB09019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&amp; Scalability: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862C0-4D72-553E-711D-3B5D6FED4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38EF3-EC29-0110-1CC1-735E851EE1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9E9CBB-EE87-F19D-1463-ACBD60FE8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9999"/>
            <a:ext cx="737680" cy="798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82912D-FCDF-435B-63E8-7B27538F59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12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932B-649D-0502-CF43-F58D3CC4E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626929"/>
            <a:ext cx="10515600" cy="880200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671FA-A0AA-9176-E532-AB32F0207D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7D95C-B82A-8565-F9C2-3863283FC87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28FEFCA-FC4A-8A6E-4821-488377DEF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33" y="56929"/>
            <a:ext cx="732671" cy="797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4FCA5-2C2A-FD51-5FE0-11776B2E3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5" y="5555226"/>
            <a:ext cx="1931699" cy="74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69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p1"/>
          <p:cNvSpPr txBox="1"/>
          <p:nvPr>
            <p:ph type="title"/>
          </p:nvPr>
        </p:nvSpPr>
        <p:spPr>
          <a:xfrm>
            <a:off x="285135" y="924232"/>
            <a:ext cx="11808600" cy="41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b="0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0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4" name="Google Shape;2054;p1"/>
          <p:cNvSpPr txBox="1"/>
          <p:nvPr>
            <p:ph idx="12" type="sldNum"/>
          </p:nvPr>
        </p:nvSpPr>
        <p:spPr>
          <a:xfrm>
            <a:off x="8610603" y="6526927"/>
            <a:ext cx="13533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55" name="Google Shape;205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533" y="56929"/>
            <a:ext cx="732671" cy="7972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6" name="Google Shape;2056;p1"/>
          <p:cNvSpPr txBox="1"/>
          <p:nvPr/>
        </p:nvSpPr>
        <p:spPr>
          <a:xfrm>
            <a:off x="966300" y="455550"/>
            <a:ext cx="6968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 Instructions:</a:t>
            </a:r>
            <a:endParaRPr b="1"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7" name="Google Shape;20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558831"/>
            <a:ext cx="1932599" cy="749873"/>
          </a:xfrm>
          <a:prstGeom prst="rect">
            <a:avLst/>
          </a:prstGeom>
          <a:noFill/>
          <a:ln>
            <a:noFill/>
          </a:ln>
        </p:spPr>
      </p:pic>
      <p:sp>
        <p:nvSpPr>
          <p:cNvPr id="2058" name="Google Shape;2058;p1"/>
          <p:cNvSpPr txBox="1"/>
          <p:nvPr/>
        </p:nvSpPr>
        <p:spPr>
          <a:xfrm>
            <a:off x="567812" y="1104555"/>
            <a:ext cx="11526000" cy="37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ensure that only the provided template is used for this task/submission. Deviations from the template will not be accepted.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Participants should not be allowed to get outside the seminar hall without permission.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Participants should be on time in the venue.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presentation time is totally 8 minutes: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Presentation - 6 minutes.</a:t>
            </a:r>
            <a:b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Viva questions - 2 minutes.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management will be strictly monitored.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Verify the date, time and venue in particular website.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4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