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ppt/media/image20.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98" r:id="rId2"/>
    <p:sldId id="257" r:id="rId3"/>
    <p:sldId id="258" r:id="rId4"/>
    <p:sldId id="290" r:id="rId5"/>
    <p:sldId id="261" r:id="rId6"/>
    <p:sldId id="259" r:id="rId7"/>
    <p:sldId id="269" r:id="rId8"/>
    <p:sldId id="276" r:id="rId9"/>
    <p:sldId id="262" r:id="rId10"/>
    <p:sldId id="288" r:id="rId11"/>
    <p:sldId id="263" r:id="rId12"/>
    <p:sldId id="291" r:id="rId13"/>
    <p:sldId id="277" r:id="rId14"/>
    <p:sldId id="278" r:id="rId15"/>
    <p:sldId id="292" r:id="rId16"/>
    <p:sldId id="293" r:id="rId17"/>
    <p:sldId id="279" r:id="rId18"/>
    <p:sldId id="294" r:id="rId19"/>
    <p:sldId id="280" r:id="rId20"/>
    <p:sldId id="295" r:id="rId21"/>
    <p:sldId id="274" r:id="rId22"/>
    <p:sldId id="297" r:id="rId23"/>
    <p:sldId id="271" r:id="rId24"/>
  </p:sldIdLst>
  <p:sldSz cx="9144000" cy="6858000" type="screen4x3"/>
  <p:notesSz cx="6888163" cy="10020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p:cViewPr varScale="1">
        <p:scale>
          <a:sx n="70" d="100"/>
          <a:sy n="70" d="100"/>
        </p:scale>
        <p:origin x="1157" y="53"/>
      </p:cViewPr>
      <p:guideLst>
        <p:guide orient="horz" pos="2160"/>
        <p:guide pos="2880"/>
      </p:guideLst>
    </p:cSldViewPr>
  </p:slideViewPr>
  <p:outlineViewPr>
    <p:cViewPr>
      <p:scale>
        <a:sx n="33" d="100"/>
        <a:sy n="33" d="100"/>
      </p:scale>
      <p:origin x="0" y="754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02075" y="0"/>
            <a:ext cx="2984500" cy="501650"/>
          </a:xfrm>
          <a:prstGeom prst="rect">
            <a:avLst/>
          </a:prstGeom>
        </p:spPr>
        <p:txBody>
          <a:bodyPr vert="horz" lIns="91440" tIns="45720" rIns="91440" bIns="45720" rtlCol="0"/>
          <a:lstStyle>
            <a:lvl1pPr algn="r">
              <a:defRPr sz="1200"/>
            </a:lvl1pPr>
          </a:lstStyle>
          <a:p>
            <a:fld id="{895E5551-6E83-4424-B591-9D904BFB2190}" type="datetimeFigureOut">
              <a:rPr lang="en-US" smtClean="0"/>
              <a:pPr/>
              <a:t>6/10/2024</a:t>
            </a:fld>
            <a:endParaRPr lang="en-US"/>
          </a:p>
        </p:txBody>
      </p:sp>
      <p:sp>
        <p:nvSpPr>
          <p:cNvPr id="4" name="Footer Placeholder 3"/>
          <p:cNvSpPr>
            <a:spLocks noGrp="1"/>
          </p:cNvSpPr>
          <p:nvPr>
            <p:ph type="ftr" sz="quarter" idx="2"/>
          </p:nvPr>
        </p:nvSpPr>
        <p:spPr>
          <a:xfrm>
            <a:off x="0" y="9517063"/>
            <a:ext cx="2984500"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02075" y="9517063"/>
            <a:ext cx="2984500" cy="501650"/>
          </a:xfrm>
          <a:prstGeom prst="rect">
            <a:avLst/>
          </a:prstGeom>
        </p:spPr>
        <p:txBody>
          <a:bodyPr vert="horz" lIns="91440" tIns="45720" rIns="91440" bIns="45720" rtlCol="0" anchor="b"/>
          <a:lstStyle>
            <a:lvl1pPr algn="r">
              <a:defRPr sz="1200"/>
            </a:lvl1pPr>
          </a:lstStyle>
          <a:p>
            <a:fld id="{E23EA2A1-541A-42D2-9DEA-E6F9B1204E5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4870" cy="501015"/>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01699" y="0"/>
            <a:ext cx="2984870" cy="501015"/>
          </a:xfrm>
          <a:prstGeom prst="rect">
            <a:avLst/>
          </a:prstGeom>
        </p:spPr>
        <p:txBody>
          <a:bodyPr vert="horz" lIns="92446" tIns="46223" rIns="92446" bIns="46223" rtlCol="0"/>
          <a:lstStyle>
            <a:lvl1pPr algn="r">
              <a:defRPr sz="1200"/>
            </a:lvl1pPr>
          </a:lstStyle>
          <a:p>
            <a:fld id="{14C687EE-5995-46CE-8A28-91BF804E5002}" type="datetimeFigureOut">
              <a:rPr lang="en-US" smtClean="0"/>
              <a:pPr/>
              <a:t>6/10/2024</a:t>
            </a:fld>
            <a:endParaRPr lang="en-US"/>
          </a:p>
        </p:txBody>
      </p:sp>
      <p:sp>
        <p:nvSpPr>
          <p:cNvPr id="4" name="Slide Image Placeholder 3"/>
          <p:cNvSpPr>
            <a:spLocks noGrp="1" noRot="1" noChangeAspect="1"/>
          </p:cNvSpPr>
          <p:nvPr>
            <p:ph type="sldImg" idx="2"/>
          </p:nvPr>
        </p:nvSpPr>
        <p:spPr>
          <a:xfrm>
            <a:off x="938213" y="750888"/>
            <a:ext cx="5011737" cy="37592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2446" tIns="46223" rIns="92446" bIns="462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517546"/>
            <a:ext cx="2984870" cy="501015"/>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01699" y="9517546"/>
            <a:ext cx="2984870" cy="501015"/>
          </a:xfrm>
          <a:prstGeom prst="rect">
            <a:avLst/>
          </a:prstGeom>
        </p:spPr>
        <p:txBody>
          <a:bodyPr vert="horz" lIns="92446" tIns="46223" rIns="92446" bIns="46223" rtlCol="0" anchor="b"/>
          <a:lstStyle>
            <a:lvl1pPr algn="r">
              <a:defRPr sz="1200"/>
            </a:lvl1pPr>
          </a:lstStyle>
          <a:p>
            <a:fld id="{352D814D-F39D-4FFD-8EF5-EBE33D20C82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2D814D-F39D-4FFD-8EF5-EBE33D20C821}" type="slidenum">
              <a:rPr lang="en-US" smtClean="0"/>
              <a:pPr/>
              <a:t>4</a:t>
            </a:fld>
            <a:endParaRPr lang="en-US"/>
          </a:p>
        </p:txBody>
      </p:sp>
    </p:spTree>
    <p:extLst>
      <p:ext uri="{BB962C8B-B14F-4D97-AF65-F5344CB8AC3E}">
        <p14:creationId xmlns:p14="http://schemas.microsoft.com/office/powerpoint/2010/main" val="21150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43BFAA04-0E2B-4F0C-A99E-D52C1A9D6E0B}" type="datetimeFigureOut">
              <a:rPr lang="en-US" smtClean="0"/>
              <a:pPr/>
              <a:t>6/10/2024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4A46154-DA13-4385-A3CA-7AC80254A22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BFAA04-0E2B-4F0C-A99E-D52C1A9D6E0B}"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BFAA04-0E2B-4F0C-A99E-D52C1A9D6E0B}"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3BFAA04-0E2B-4F0C-A99E-D52C1A9D6E0B}"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3BFAA04-0E2B-4F0C-A99E-D52C1A9D6E0B}" type="datetimeFigureOut">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A46154-DA13-4385-A3CA-7AC80254A229}"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BFAA04-0E2B-4F0C-A99E-D52C1A9D6E0B}"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3BFAA04-0E2B-4F0C-A99E-D52C1A9D6E0B}" type="datetimeFigureOut">
              <a:rPr lang="en-US" smtClean="0"/>
              <a:pPr/>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43BFAA04-0E2B-4F0C-A99E-D52C1A9D6E0B}" type="datetimeFigureOut">
              <a:rPr lang="en-US" smtClean="0"/>
              <a:pPr/>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43BFAA04-0E2B-4F0C-A99E-D52C1A9D6E0B}" type="datetimeFigureOut">
              <a:rPr lang="en-US" smtClean="0"/>
              <a:pPr/>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A46154-DA13-4385-A3CA-7AC80254A229}"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BFAA04-0E2B-4F0C-A99E-D52C1A9D6E0B}"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46154-DA13-4385-A3CA-7AC80254A2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43BFAA04-0E2B-4F0C-A99E-D52C1A9D6E0B}" type="datetimeFigureOut">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A46154-DA13-4385-A3CA-7AC80254A229}"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3BFAA04-0E2B-4F0C-A99E-D52C1A9D6E0B}" type="datetimeFigureOut">
              <a:rPr lang="en-US" smtClean="0"/>
              <a:pPr/>
              <a:t>6/10/2024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4A46154-DA13-4385-A3CA-7AC80254A229}"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ithub.com/viveksahu06/Infosys_Internship"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9767-7B9E-BB47-BEA6-4CCD8D298602}"/>
              </a:ext>
            </a:extLst>
          </p:cNvPr>
          <p:cNvSpPr>
            <a:spLocks noGrp="1"/>
          </p:cNvSpPr>
          <p:nvPr>
            <p:ph type="title"/>
          </p:nvPr>
        </p:nvSpPr>
        <p:spPr>
          <a:xfrm>
            <a:off x="1005067" y="3431134"/>
            <a:ext cx="6400800" cy="1143000"/>
          </a:xfrm>
        </p:spPr>
        <p:txBody>
          <a:bodyPr>
            <a:normAutofit fontScale="90000"/>
          </a:bodyPr>
          <a:lstStyle/>
          <a:p>
            <a:br>
              <a:rPr lang="en-US" sz="4400" dirty="0"/>
            </a:br>
            <a:r>
              <a:rPr lang="en-US" sz="4400" dirty="0"/>
              <a:t> </a:t>
            </a:r>
            <a:endParaRPr lang="en-US" dirty="0"/>
          </a:p>
        </p:txBody>
      </p:sp>
      <p:pic>
        <p:nvPicPr>
          <p:cNvPr id="4" name="Picture 2" descr="K R Pet Krishna Government Engineering College, Krishnarajpet - Infosys- springboard">
            <a:extLst>
              <a:ext uri="{FF2B5EF4-FFF2-40B4-BE49-F238E27FC236}">
                <a16:creationId xmlns:a16="http://schemas.microsoft.com/office/drawing/2014/main" id="{D4CC177C-A408-8E1A-CD26-F2A55BA015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2170" y="2296011"/>
            <a:ext cx="2429214" cy="14956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D08B83C-10E3-914C-C9A8-D7976915824C}"/>
              </a:ext>
            </a:extLst>
          </p:cNvPr>
          <p:cNvSpPr txBox="1"/>
          <p:nvPr/>
        </p:nvSpPr>
        <p:spPr>
          <a:xfrm>
            <a:off x="5365830" y="2663806"/>
            <a:ext cx="4572000" cy="2677656"/>
          </a:xfrm>
          <a:prstGeom prst="rect">
            <a:avLst/>
          </a:prstGeom>
          <a:noFill/>
        </p:spPr>
        <p:txBody>
          <a:bodyPr wrap="square">
            <a:spAutoFit/>
          </a:bodyPr>
          <a:lstStyle/>
          <a:p>
            <a:r>
              <a:rPr lang="en-US" sz="2800" dirty="0"/>
              <a:t>Team No:-4</a:t>
            </a:r>
            <a:br>
              <a:rPr lang="en-US" sz="2800" dirty="0"/>
            </a:br>
            <a:endParaRPr lang="en-US" sz="2800" dirty="0"/>
          </a:p>
          <a:p>
            <a:r>
              <a:rPr lang="en-US" sz="2800" dirty="0"/>
              <a:t>Vivek Kumar Sahu </a:t>
            </a:r>
          </a:p>
          <a:p>
            <a:r>
              <a:rPr lang="en-US" sz="2800" dirty="0"/>
              <a:t>Niharika Pathak</a:t>
            </a:r>
          </a:p>
          <a:p>
            <a:r>
              <a:rPr lang="en-US" sz="2800" dirty="0" err="1"/>
              <a:t>Hariprasath</a:t>
            </a:r>
            <a:br>
              <a:rPr lang="en-US" sz="2800" dirty="0"/>
            </a:br>
            <a:endParaRPr lang="en-US" sz="2800" dirty="0">
              <a:solidFill>
                <a:schemeClr val="bg1"/>
              </a:solidFill>
            </a:endParaRPr>
          </a:p>
        </p:txBody>
      </p:sp>
      <p:sp>
        <p:nvSpPr>
          <p:cNvPr id="8" name="TextBox 7">
            <a:extLst>
              <a:ext uri="{FF2B5EF4-FFF2-40B4-BE49-F238E27FC236}">
                <a16:creationId xmlns:a16="http://schemas.microsoft.com/office/drawing/2014/main" id="{C2715597-77C5-B903-BA92-1A3D4222FCFB}"/>
              </a:ext>
            </a:extLst>
          </p:cNvPr>
          <p:cNvSpPr txBox="1"/>
          <p:nvPr/>
        </p:nvSpPr>
        <p:spPr>
          <a:xfrm>
            <a:off x="2254626" y="7423"/>
            <a:ext cx="4627944" cy="2136482"/>
          </a:xfrm>
          <a:prstGeom prst="rect">
            <a:avLst/>
          </a:prstGeom>
          <a:noFill/>
        </p:spPr>
        <p:txBody>
          <a:bodyPr wrap="square">
            <a:spAutoFit/>
          </a:bodyPr>
          <a:lstStyle/>
          <a:p>
            <a:pPr marL="12065" marR="5080" algn="ctr">
              <a:lnSpc>
                <a:spcPct val="99800"/>
              </a:lnSpc>
              <a:spcBef>
                <a:spcPts val="135"/>
              </a:spcBef>
            </a:pPr>
            <a:r>
              <a:rPr lang="en-US" sz="4000" b="1" dirty="0" err="1">
                <a:latin typeface="Cambria"/>
                <a:cs typeface="Cambria"/>
              </a:rPr>
              <a:t>InfoFlight</a:t>
            </a:r>
            <a:r>
              <a:rPr lang="en-US" sz="9600" b="1" dirty="0">
                <a:latin typeface="Cambria"/>
                <a:cs typeface="Cambria"/>
              </a:rPr>
              <a:t> </a:t>
            </a:r>
          </a:p>
          <a:p>
            <a:pPr marL="12065" marR="5080" algn="ctr">
              <a:lnSpc>
                <a:spcPct val="99800"/>
              </a:lnSpc>
              <a:spcBef>
                <a:spcPts val="135"/>
              </a:spcBef>
            </a:pPr>
            <a:r>
              <a:rPr lang="en-US" sz="1800" b="1" spc="-15" dirty="0">
                <a:latin typeface="Cambria"/>
                <a:cs typeface="Cambria"/>
              </a:rPr>
              <a:t>A </a:t>
            </a:r>
            <a:r>
              <a:rPr lang="en-US" sz="1800" b="1" spc="70" dirty="0">
                <a:latin typeface="Cambria"/>
                <a:cs typeface="Cambria"/>
              </a:rPr>
              <a:t>Flight </a:t>
            </a:r>
            <a:r>
              <a:rPr lang="en-US" sz="1800" b="1" spc="-10" dirty="0">
                <a:latin typeface="Cambria"/>
                <a:cs typeface="Cambria"/>
              </a:rPr>
              <a:t>Management </a:t>
            </a:r>
            <a:r>
              <a:rPr lang="en-US" sz="1800" b="1" dirty="0">
                <a:latin typeface="Cambria"/>
                <a:cs typeface="Cambria"/>
              </a:rPr>
              <a:t>System</a:t>
            </a:r>
            <a:r>
              <a:rPr lang="en-US" sz="1800" b="1" spc="-195" dirty="0">
                <a:latin typeface="Cambria"/>
                <a:cs typeface="Cambria"/>
              </a:rPr>
              <a:t> </a:t>
            </a:r>
            <a:r>
              <a:rPr lang="en-US" sz="1800" b="1" spc="-20" dirty="0">
                <a:latin typeface="Cambria"/>
                <a:cs typeface="Cambria"/>
              </a:rPr>
              <a:t>with </a:t>
            </a:r>
            <a:r>
              <a:rPr lang="en-US" sz="1800" b="1" spc="170" dirty="0">
                <a:latin typeface="Cambria"/>
                <a:cs typeface="Cambria"/>
              </a:rPr>
              <a:t>Spring</a:t>
            </a:r>
            <a:r>
              <a:rPr lang="en-US" sz="1800" b="1" spc="85" dirty="0">
                <a:latin typeface="Cambria"/>
                <a:cs typeface="Cambria"/>
              </a:rPr>
              <a:t> </a:t>
            </a:r>
            <a:r>
              <a:rPr lang="en-US" sz="1800" b="1" dirty="0">
                <a:latin typeface="Cambria"/>
                <a:cs typeface="Cambria"/>
              </a:rPr>
              <a:t>Boot</a:t>
            </a:r>
            <a:r>
              <a:rPr lang="en-US" sz="1800" b="1" spc="20" dirty="0">
                <a:latin typeface="Cambria"/>
                <a:cs typeface="Cambria"/>
              </a:rPr>
              <a:t> </a:t>
            </a:r>
            <a:r>
              <a:rPr lang="en-US" sz="1800" b="1" spc="-25" dirty="0">
                <a:latin typeface="Cambria"/>
                <a:cs typeface="Cambria"/>
              </a:rPr>
              <a:t>and </a:t>
            </a:r>
            <a:r>
              <a:rPr lang="en-US" sz="1800" b="1" spc="-20" dirty="0">
                <a:latin typeface="Cambria"/>
                <a:cs typeface="Cambria"/>
              </a:rPr>
              <a:t>React</a:t>
            </a:r>
            <a:endParaRPr lang="en-US" sz="1800" dirty="0">
              <a:latin typeface="Cambria"/>
              <a:cs typeface="Cambria"/>
            </a:endParaRPr>
          </a:p>
        </p:txBody>
      </p:sp>
      <p:pic>
        <p:nvPicPr>
          <p:cNvPr id="9" name="object 3">
            <a:extLst>
              <a:ext uri="{FF2B5EF4-FFF2-40B4-BE49-F238E27FC236}">
                <a16:creationId xmlns:a16="http://schemas.microsoft.com/office/drawing/2014/main" id="{B2F52D53-B7C3-31B6-3FF7-6B8E37B6DF23}"/>
              </a:ext>
            </a:extLst>
          </p:cNvPr>
          <p:cNvPicPr/>
          <p:nvPr/>
        </p:nvPicPr>
        <p:blipFill>
          <a:blip r:embed="rId3" cstate="print"/>
          <a:stretch>
            <a:fillRect/>
          </a:stretch>
        </p:blipFill>
        <p:spPr>
          <a:xfrm>
            <a:off x="1278035" y="3923240"/>
            <a:ext cx="2941900" cy="2677656"/>
          </a:xfrm>
          <a:prstGeom prst="rect">
            <a:avLst/>
          </a:prstGeom>
        </p:spPr>
      </p:pic>
    </p:spTree>
    <p:extLst>
      <p:ext uri="{BB962C8B-B14F-4D97-AF65-F5344CB8AC3E}">
        <p14:creationId xmlns:p14="http://schemas.microsoft.com/office/powerpoint/2010/main" val="386445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189" y="190500"/>
            <a:ext cx="7498080" cy="838200"/>
          </a:xfrm>
        </p:spPr>
        <p:txBody>
          <a:bodyPr>
            <a:normAutofit fontScale="90000"/>
          </a:bodyPr>
          <a:lstStyle/>
          <a:p>
            <a:br>
              <a:rPr lang="en-US" sz="4400" dirty="0">
                <a:solidFill>
                  <a:schemeClr val="tx1"/>
                </a:solidFill>
              </a:rPr>
            </a:br>
            <a:r>
              <a:rPr lang="en-US" sz="3600" dirty="0">
                <a:solidFill>
                  <a:schemeClr val="tx1"/>
                </a:solidFill>
              </a:rPr>
              <a:t>  Registration Page</a:t>
            </a:r>
            <a:br>
              <a:rPr lang="en-US" sz="4400" dirty="0"/>
            </a:br>
            <a:endParaRPr lang="en-US" dirty="0"/>
          </a:p>
        </p:txBody>
      </p:sp>
      <p:sp>
        <p:nvSpPr>
          <p:cNvPr id="3" name="Content Placeholder 2"/>
          <p:cNvSpPr>
            <a:spLocks noGrp="1"/>
          </p:cNvSpPr>
          <p:nvPr>
            <p:ph idx="1"/>
          </p:nvPr>
        </p:nvSpPr>
        <p:spPr>
          <a:xfrm>
            <a:off x="1435608" y="1295400"/>
            <a:ext cx="7498080" cy="4953000"/>
          </a:xfrm>
        </p:spPr>
        <p:txBody>
          <a:bodyPr/>
          <a:lstStyle/>
          <a:p>
            <a:pPr algn="just">
              <a:buNone/>
            </a:pPr>
            <a:endParaRPr lang="en-US" sz="2000" dirty="0"/>
          </a:p>
        </p:txBody>
      </p:sp>
      <p:pic>
        <p:nvPicPr>
          <p:cNvPr id="5" name="Picture 4">
            <a:extLst>
              <a:ext uri="{FF2B5EF4-FFF2-40B4-BE49-F238E27FC236}">
                <a16:creationId xmlns:a16="http://schemas.microsoft.com/office/drawing/2014/main" id="{49EDB448-BC73-275D-C4C9-F2AEA17CC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810" y="1028700"/>
            <a:ext cx="7555992" cy="52815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04800"/>
            <a:ext cx="7467600" cy="1981200"/>
          </a:xfrm>
        </p:spPr>
        <p:txBody>
          <a:bodyPr>
            <a:normAutofit/>
          </a:bodyPr>
          <a:lstStyle/>
          <a:p>
            <a:r>
              <a:rPr lang="en-US" sz="3200" dirty="0">
                <a:solidFill>
                  <a:schemeClr val="tx1"/>
                </a:solidFill>
              </a:rPr>
              <a:t>Login Page</a:t>
            </a:r>
          </a:p>
          <a:p>
            <a:endParaRPr lang="en-US" dirty="0"/>
          </a:p>
          <a:p>
            <a:endParaRPr lang="en-US" dirty="0"/>
          </a:p>
        </p:txBody>
      </p:sp>
      <p:pic>
        <p:nvPicPr>
          <p:cNvPr id="2" name="Picture 1">
            <a:extLst>
              <a:ext uri="{FF2B5EF4-FFF2-40B4-BE49-F238E27FC236}">
                <a16:creationId xmlns:a16="http://schemas.microsoft.com/office/drawing/2014/main" id="{875F15BE-7260-5DEE-9643-0C5B773527AE}"/>
              </a:ext>
            </a:extLst>
          </p:cNvPr>
          <p:cNvPicPr>
            <a:picLocks noChangeAspect="1"/>
          </p:cNvPicPr>
          <p:nvPr/>
        </p:nvPicPr>
        <p:blipFill rotWithShape="1">
          <a:blip r:embed="rId2">
            <a:extLst>
              <a:ext uri="{28A0092B-C50C-407E-A947-70E740481C1C}">
                <a14:useLocalDpi xmlns:a14="http://schemas.microsoft.com/office/drawing/2010/main" val="0"/>
              </a:ext>
            </a:extLst>
          </a:blip>
          <a:srcRect r="25502" b="26667"/>
          <a:stretch/>
        </p:blipFill>
        <p:spPr>
          <a:xfrm>
            <a:off x="1371600" y="1143000"/>
            <a:ext cx="7239000" cy="502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E4ED-D462-B2AB-255B-079670A1FCD4}"/>
              </a:ext>
            </a:extLst>
          </p:cNvPr>
          <p:cNvSpPr>
            <a:spLocks noGrp="1"/>
          </p:cNvSpPr>
          <p:nvPr>
            <p:ph type="title"/>
          </p:nvPr>
        </p:nvSpPr>
        <p:spPr>
          <a:xfrm>
            <a:off x="1219200" y="152400"/>
            <a:ext cx="7498080" cy="1143000"/>
          </a:xfrm>
        </p:spPr>
        <p:txBody>
          <a:bodyPr>
            <a:normAutofit/>
          </a:bodyPr>
          <a:lstStyle/>
          <a:p>
            <a:r>
              <a:rPr lang="en-US" sz="3200" dirty="0">
                <a:solidFill>
                  <a:schemeClr val="tx1"/>
                </a:solidFill>
                <a:effectLst/>
              </a:rPr>
              <a:t>View Flights</a:t>
            </a:r>
          </a:p>
        </p:txBody>
      </p:sp>
      <p:pic>
        <p:nvPicPr>
          <p:cNvPr id="4" name="Content Placeholder 3">
            <a:extLst>
              <a:ext uri="{FF2B5EF4-FFF2-40B4-BE49-F238E27FC236}">
                <a16:creationId xmlns:a16="http://schemas.microsoft.com/office/drawing/2014/main" id="{6D805A05-241A-3CFC-7231-163EE92A21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95400"/>
            <a:ext cx="7772400" cy="5257800"/>
          </a:xfrm>
          <a:prstGeom prst="rect">
            <a:avLst/>
          </a:prstGeom>
        </p:spPr>
      </p:pic>
    </p:spTree>
    <p:extLst>
      <p:ext uri="{BB962C8B-B14F-4D97-AF65-F5344CB8AC3E}">
        <p14:creationId xmlns:p14="http://schemas.microsoft.com/office/powerpoint/2010/main" val="371099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533400"/>
            <a:ext cx="7498080" cy="1752600"/>
          </a:xfrm>
        </p:spPr>
        <p:txBody>
          <a:bodyPr>
            <a:normAutofit fontScale="90000"/>
          </a:bodyPr>
          <a:lstStyle/>
          <a:p>
            <a:r>
              <a:rPr lang="en-US" sz="3600" dirty="0">
                <a:solidFill>
                  <a:schemeClr val="tx1"/>
                </a:solidFill>
              </a:rPr>
              <a:t>Admin Login</a:t>
            </a:r>
            <a:br>
              <a:rPr lang="en-US" sz="3200" dirty="0">
                <a:solidFill>
                  <a:schemeClr val="tx1"/>
                </a:solidFill>
              </a:rPr>
            </a:br>
            <a:r>
              <a:rPr lang="en-US" sz="2200" dirty="0">
                <a:solidFill>
                  <a:schemeClr val="tx1"/>
                </a:solidFill>
              </a:rPr>
              <a:t>When an admin login into the system admin will see this dashboard, admin usually perform these task (edit profile, add flight,  add route, add schedule, add airport info, generate report.) </a:t>
            </a:r>
            <a:br>
              <a:rPr lang="en-US" sz="2000" b="1" dirty="0">
                <a:solidFill>
                  <a:schemeClr val="tx1"/>
                </a:solidFill>
              </a:rPr>
            </a:br>
            <a:endParaRPr lang="en-US" sz="2000" b="1" dirty="0">
              <a:solidFill>
                <a:schemeClr val="tx1"/>
              </a:solidFill>
            </a:endParaRPr>
          </a:p>
        </p:txBody>
      </p:sp>
      <p:sp>
        <p:nvSpPr>
          <p:cNvPr id="3" name="Content Placeholder 2"/>
          <p:cNvSpPr>
            <a:spLocks noGrp="1"/>
          </p:cNvSpPr>
          <p:nvPr>
            <p:ph idx="1"/>
          </p:nvPr>
        </p:nvSpPr>
        <p:spPr/>
        <p:txBody>
          <a:bodyPr>
            <a:normAutofit/>
          </a:bodyPr>
          <a:lstStyle/>
          <a:p>
            <a:pPr algn="just">
              <a:buNone/>
            </a:pPr>
            <a:r>
              <a:rPr lang="en-US" sz="2000" dirty="0"/>
              <a:t>    </a:t>
            </a:r>
          </a:p>
        </p:txBody>
      </p:sp>
      <p:pic>
        <p:nvPicPr>
          <p:cNvPr id="5" name="Picture 4">
            <a:extLst>
              <a:ext uri="{FF2B5EF4-FFF2-40B4-BE49-F238E27FC236}">
                <a16:creationId xmlns:a16="http://schemas.microsoft.com/office/drawing/2014/main" id="{ED571AD2-C1B2-3F4E-86DD-30BDAAC27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3600"/>
            <a:ext cx="6664325" cy="4267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706562"/>
          </a:xfrm>
        </p:spPr>
        <p:txBody>
          <a:bodyPr>
            <a:normAutofit/>
          </a:bodyPr>
          <a:lstStyle/>
          <a:p>
            <a:r>
              <a:rPr lang="en-US" sz="3200" dirty="0">
                <a:solidFill>
                  <a:schemeClr val="tx1"/>
                </a:solidFill>
              </a:rPr>
              <a:t>Create Flight</a:t>
            </a:r>
            <a:br>
              <a:rPr lang="en-US" sz="3200" dirty="0">
                <a:solidFill>
                  <a:schemeClr val="tx1"/>
                </a:solidFill>
              </a:rPr>
            </a:br>
            <a:r>
              <a:rPr lang="en-US" sz="2000" dirty="0">
                <a:solidFill>
                  <a:schemeClr val="tx1"/>
                </a:solidFill>
              </a:rPr>
              <a:t>Admin can create flight here by giving value(Flight name, Total Seat, City, Status)</a:t>
            </a:r>
          </a:p>
        </p:txBody>
      </p:sp>
      <p:sp>
        <p:nvSpPr>
          <p:cNvPr id="3" name="Content Placeholder 2"/>
          <p:cNvSpPr>
            <a:spLocks noGrp="1"/>
          </p:cNvSpPr>
          <p:nvPr>
            <p:ph idx="1"/>
          </p:nvPr>
        </p:nvSpPr>
        <p:spPr>
          <a:xfrm>
            <a:off x="1435608" y="1905000"/>
            <a:ext cx="7498080" cy="4343400"/>
          </a:xfrm>
        </p:spPr>
        <p:txBody>
          <a:bodyPr>
            <a:normAutofit/>
          </a:bodyPr>
          <a:lstStyle/>
          <a:p>
            <a:pPr>
              <a:buNone/>
            </a:pPr>
            <a:endParaRPr lang="en-US" sz="2000" dirty="0"/>
          </a:p>
        </p:txBody>
      </p:sp>
      <p:pic>
        <p:nvPicPr>
          <p:cNvPr id="5" name="Picture 4">
            <a:extLst>
              <a:ext uri="{FF2B5EF4-FFF2-40B4-BE49-F238E27FC236}">
                <a16:creationId xmlns:a16="http://schemas.microsoft.com/office/drawing/2014/main" id="{1708D35A-78C9-73DE-B8CB-9895D796AE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52600"/>
            <a:ext cx="7619999" cy="4876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E70A-8830-FBEB-D40A-AC0867625225}"/>
              </a:ext>
            </a:extLst>
          </p:cNvPr>
          <p:cNvSpPr>
            <a:spLocks noGrp="1"/>
          </p:cNvSpPr>
          <p:nvPr>
            <p:ph type="title"/>
          </p:nvPr>
        </p:nvSpPr>
        <p:spPr/>
        <p:txBody>
          <a:bodyPr>
            <a:normAutofit/>
          </a:bodyPr>
          <a:lstStyle/>
          <a:p>
            <a:r>
              <a:rPr lang="en-US" sz="3200" dirty="0">
                <a:solidFill>
                  <a:schemeClr val="tx1"/>
                </a:solidFill>
              </a:rPr>
              <a:t>Add Flight</a:t>
            </a:r>
          </a:p>
        </p:txBody>
      </p:sp>
      <p:pic>
        <p:nvPicPr>
          <p:cNvPr id="4" name="Content Placeholder 3">
            <a:extLst>
              <a:ext uri="{FF2B5EF4-FFF2-40B4-BE49-F238E27FC236}">
                <a16:creationId xmlns:a16="http://schemas.microsoft.com/office/drawing/2014/main" id="{24B16403-1E75-F4CB-B498-F0AD6E776C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143000"/>
            <a:ext cx="7790688" cy="5334000"/>
          </a:xfrm>
          <a:prstGeom prst="rect">
            <a:avLst/>
          </a:prstGeom>
        </p:spPr>
      </p:pic>
    </p:spTree>
    <p:extLst>
      <p:ext uri="{BB962C8B-B14F-4D97-AF65-F5344CB8AC3E}">
        <p14:creationId xmlns:p14="http://schemas.microsoft.com/office/powerpoint/2010/main" val="230726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A6A1-4BEC-5446-9E3E-0133AD55D33A}"/>
              </a:ext>
            </a:extLst>
          </p:cNvPr>
          <p:cNvSpPr>
            <a:spLocks noGrp="1"/>
          </p:cNvSpPr>
          <p:nvPr>
            <p:ph type="title"/>
          </p:nvPr>
        </p:nvSpPr>
        <p:spPr/>
        <p:txBody>
          <a:bodyPr>
            <a:normAutofit/>
          </a:bodyPr>
          <a:lstStyle/>
          <a:p>
            <a:r>
              <a:rPr lang="en-US" sz="3200" dirty="0">
                <a:solidFill>
                  <a:schemeClr val="tx1"/>
                </a:solidFill>
                <a:effectLst/>
              </a:rPr>
              <a:t>All the airplanes stored by admin </a:t>
            </a:r>
          </a:p>
        </p:txBody>
      </p:sp>
      <p:pic>
        <p:nvPicPr>
          <p:cNvPr id="4" name="Content Placeholder 3">
            <a:extLst>
              <a:ext uri="{FF2B5EF4-FFF2-40B4-BE49-F238E27FC236}">
                <a16:creationId xmlns:a16="http://schemas.microsoft.com/office/drawing/2014/main" id="{2D840742-4D52-F542-D768-8A885D0E76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295400"/>
            <a:ext cx="7790688" cy="5410200"/>
          </a:xfrm>
          <a:prstGeom prst="rect">
            <a:avLst/>
          </a:prstGeom>
        </p:spPr>
      </p:pic>
    </p:spTree>
    <p:extLst>
      <p:ext uri="{BB962C8B-B14F-4D97-AF65-F5344CB8AC3E}">
        <p14:creationId xmlns:p14="http://schemas.microsoft.com/office/powerpoint/2010/main" val="2607176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80144"/>
            <a:ext cx="7498080" cy="1630362"/>
          </a:xfrm>
        </p:spPr>
        <p:txBody>
          <a:bodyPr>
            <a:normAutofit/>
          </a:bodyPr>
          <a:lstStyle/>
          <a:p>
            <a:r>
              <a:rPr lang="en-US" sz="3200" dirty="0">
                <a:solidFill>
                  <a:schemeClr val="tx1"/>
                </a:solidFill>
              </a:rPr>
              <a:t>Scheduled Flights</a:t>
            </a:r>
            <a:endParaRPr lang="en-US" sz="2400" dirty="0">
              <a:solidFill>
                <a:schemeClr val="tx1"/>
              </a:solidFill>
            </a:endParaRPr>
          </a:p>
        </p:txBody>
      </p:sp>
      <p:pic>
        <p:nvPicPr>
          <p:cNvPr id="7" name="Content Placeholder 6">
            <a:extLst>
              <a:ext uri="{FF2B5EF4-FFF2-40B4-BE49-F238E27FC236}">
                <a16:creationId xmlns:a16="http://schemas.microsoft.com/office/drawing/2014/main" id="{D6D8E8FF-5226-A4C4-4C73-7A59AFF8D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066800"/>
            <a:ext cx="7924800" cy="54864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FE8A-4568-4EB3-1AD4-0E95E88BFF6C}"/>
              </a:ext>
            </a:extLst>
          </p:cNvPr>
          <p:cNvSpPr>
            <a:spLocks noGrp="1"/>
          </p:cNvSpPr>
          <p:nvPr>
            <p:ph type="title"/>
          </p:nvPr>
        </p:nvSpPr>
        <p:spPr>
          <a:xfrm>
            <a:off x="1066800" y="274638"/>
            <a:ext cx="7866888" cy="1143000"/>
          </a:xfrm>
        </p:spPr>
        <p:txBody>
          <a:bodyPr>
            <a:normAutofit/>
          </a:bodyPr>
          <a:lstStyle/>
          <a:p>
            <a:r>
              <a:rPr lang="en-US" sz="3200" dirty="0">
                <a:solidFill>
                  <a:schemeClr val="tx1"/>
                </a:solidFill>
                <a:effectLst/>
              </a:rPr>
              <a:t>Booked Flights </a:t>
            </a:r>
          </a:p>
        </p:txBody>
      </p:sp>
      <p:pic>
        <p:nvPicPr>
          <p:cNvPr id="4" name="Content Placeholder 3">
            <a:extLst>
              <a:ext uri="{FF2B5EF4-FFF2-40B4-BE49-F238E27FC236}">
                <a16:creationId xmlns:a16="http://schemas.microsoft.com/office/drawing/2014/main" id="{612F26A7-05AA-7D1E-985F-CD95F5A902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417638"/>
            <a:ext cx="7790688" cy="5287962"/>
          </a:xfrm>
          <a:prstGeom prst="rect">
            <a:avLst/>
          </a:prstGeom>
        </p:spPr>
      </p:pic>
    </p:spTree>
    <p:extLst>
      <p:ext uri="{BB962C8B-B14F-4D97-AF65-F5344CB8AC3E}">
        <p14:creationId xmlns:p14="http://schemas.microsoft.com/office/powerpoint/2010/main" val="462299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8313" y="-304800"/>
            <a:ext cx="7498080" cy="2011362"/>
          </a:xfrm>
        </p:spPr>
        <p:txBody>
          <a:bodyPr>
            <a:normAutofit/>
          </a:bodyPr>
          <a:lstStyle/>
          <a:p>
            <a:r>
              <a:rPr lang="en-US" sz="3200" dirty="0">
                <a:solidFill>
                  <a:schemeClr val="tx1"/>
                </a:solidFill>
              </a:rPr>
              <a:t>Flight ticket generated</a:t>
            </a:r>
            <a:endParaRPr lang="en-US" sz="2400" dirty="0">
              <a:solidFill>
                <a:schemeClr val="tx1"/>
              </a:solidFill>
            </a:endParaRPr>
          </a:p>
        </p:txBody>
      </p:sp>
      <p:pic>
        <p:nvPicPr>
          <p:cNvPr id="6" name="Content Placeholder 5">
            <a:extLst>
              <a:ext uri="{FF2B5EF4-FFF2-40B4-BE49-F238E27FC236}">
                <a16:creationId xmlns:a16="http://schemas.microsoft.com/office/drawing/2014/main" id="{F3C8E6FF-2D66-BAE4-BB8C-C6EEEA84B2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299" r="32298"/>
          <a:stretch/>
        </p:blipFill>
        <p:spPr>
          <a:xfrm>
            <a:off x="2209800" y="1143000"/>
            <a:ext cx="5181600" cy="563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295400"/>
            <a:ext cx="7406640" cy="838200"/>
          </a:xfrm>
        </p:spPr>
        <p:txBody>
          <a:bodyPr/>
          <a:lstStyle/>
          <a:p>
            <a:r>
              <a:rPr lang="en-US" dirty="0">
                <a:solidFill>
                  <a:schemeClr val="tx1"/>
                </a:solidFill>
              </a:rPr>
              <a:t>Objectives</a:t>
            </a:r>
          </a:p>
        </p:txBody>
      </p:sp>
      <p:sp>
        <p:nvSpPr>
          <p:cNvPr id="3" name="Subtitle 2"/>
          <p:cNvSpPr>
            <a:spLocks noGrp="1"/>
          </p:cNvSpPr>
          <p:nvPr>
            <p:ph type="subTitle" idx="1"/>
          </p:nvPr>
        </p:nvSpPr>
        <p:spPr>
          <a:xfrm>
            <a:off x="1066800" y="2362200"/>
            <a:ext cx="7848600" cy="3810000"/>
          </a:xfrm>
        </p:spPr>
        <p:txBody>
          <a:bodyPr>
            <a:normAutofit/>
          </a:bodyPr>
          <a:lstStyle/>
          <a:p>
            <a:pPr>
              <a:buFont typeface="Wingdings" pitchFamily="2" charset="2"/>
              <a:buChar char="v"/>
            </a:pPr>
            <a:r>
              <a:rPr lang="en-US" dirty="0">
                <a:solidFill>
                  <a:schemeClr val="tx1"/>
                </a:solidFill>
              </a:rPr>
              <a:t> </a:t>
            </a:r>
            <a:r>
              <a:rPr lang="en-US" dirty="0"/>
              <a:t>User Authentication and Authorization</a:t>
            </a:r>
            <a:endParaRPr lang="en-US" dirty="0">
              <a:solidFill>
                <a:schemeClr val="tx1"/>
              </a:solidFill>
            </a:endParaRPr>
          </a:p>
          <a:p>
            <a:pPr>
              <a:buFont typeface="Wingdings" pitchFamily="2" charset="2"/>
              <a:buChar char="v"/>
            </a:pPr>
            <a:r>
              <a:rPr lang="en-US" dirty="0"/>
              <a:t>Flight Scheduling and Management</a:t>
            </a:r>
          </a:p>
          <a:p>
            <a:pPr>
              <a:buFont typeface="Wingdings" pitchFamily="2" charset="2"/>
              <a:buChar char="v"/>
            </a:pPr>
            <a:r>
              <a:rPr lang="en-US" dirty="0"/>
              <a:t>Responsive Design</a:t>
            </a:r>
          </a:p>
          <a:p>
            <a:pPr>
              <a:buFont typeface="Wingdings" pitchFamily="2" charset="2"/>
              <a:buChar char="v"/>
            </a:pPr>
            <a:r>
              <a:rPr lang="en-US" dirty="0"/>
              <a:t>Maintenance and Support</a:t>
            </a:r>
          </a:p>
          <a:p>
            <a:pPr>
              <a:buFont typeface="Wingdings" pitchFamily="2" charset="2"/>
              <a:buChar char="v"/>
            </a:pPr>
            <a:r>
              <a:rPr lang="en-US" dirty="0"/>
              <a:t>Data Security and Privacy</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7101-5FA9-B1AC-1781-1246D9E435EC}"/>
              </a:ext>
            </a:extLst>
          </p:cNvPr>
          <p:cNvSpPr>
            <a:spLocks noGrp="1"/>
          </p:cNvSpPr>
          <p:nvPr>
            <p:ph type="title"/>
          </p:nvPr>
        </p:nvSpPr>
        <p:spPr>
          <a:xfrm>
            <a:off x="1143000" y="38100"/>
            <a:ext cx="7498080" cy="1143000"/>
          </a:xfrm>
        </p:spPr>
        <p:txBody>
          <a:bodyPr>
            <a:normAutofit/>
          </a:bodyPr>
          <a:lstStyle/>
          <a:p>
            <a:r>
              <a:rPr lang="en-US" sz="3200" dirty="0">
                <a:solidFill>
                  <a:schemeClr val="tx1"/>
                </a:solidFill>
              </a:rPr>
              <a:t>Database Side:</a:t>
            </a:r>
          </a:p>
        </p:txBody>
      </p:sp>
      <p:pic>
        <p:nvPicPr>
          <p:cNvPr id="4" name="Content Placeholder 3">
            <a:extLst>
              <a:ext uri="{FF2B5EF4-FFF2-40B4-BE49-F238E27FC236}">
                <a16:creationId xmlns:a16="http://schemas.microsoft.com/office/drawing/2014/main" id="{D10EAD3F-3001-C55E-5E04-187F4F0C1A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730" y="914400"/>
            <a:ext cx="7773670" cy="5486400"/>
          </a:xfrm>
          <a:prstGeom prst="rect">
            <a:avLst/>
          </a:prstGeom>
        </p:spPr>
      </p:pic>
    </p:spTree>
    <p:extLst>
      <p:ext uri="{BB962C8B-B14F-4D97-AF65-F5344CB8AC3E}">
        <p14:creationId xmlns:p14="http://schemas.microsoft.com/office/powerpoint/2010/main" val="1183153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Future Works</a:t>
            </a:r>
          </a:p>
        </p:txBody>
      </p:sp>
      <p:sp>
        <p:nvSpPr>
          <p:cNvPr id="3" name="Content Placeholder 2"/>
          <p:cNvSpPr>
            <a:spLocks noGrp="1"/>
          </p:cNvSpPr>
          <p:nvPr>
            <p:ph idx="1"/>
          </p:nvPr>
        </p:nvSpPr>
        <p:spPr/>
        <p:txBody>
          <a:bodyPr/>
          <a:lstStyle/>
          <a:p>
            <a:pPr>
              <a:buFont typeface="Wingdings" pitchFamily="2" charset="2"/>
              <a:buChar char="v"/>
            </a:pPr>
            <a:r>
              <a:rPr lang="en-US" dirty="0"/>
              <a:t>Develop mobile app of this system.</a:t>
            </a:r>
          </a:p>
          <a:p>
            <a:pPr>
              <a:buFont typeface="Wingdings" pitchFamily="2" charset="2"/>
              <a:buChar char="v"/>
            </a:pPr>
            <a:r>
              <a:rPr lang="en-US" dirty="0"/>
              <a:t>Add mobile verification system.</a:t>
            </a:r>
          </a:p>
          <a:p>
            <a:pPr>
              <a:buFont typeface="Wingdings" pitchFamily="2" charset="2"/>
              <a:buChar char="v"/>
            </a:pPr>
            <a:r>
              <a:rPr lang="en-US" dirty="0"/>
              <a:t> Introduce live chat between admin &amp; user.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EEAC-82EC-F3D2-7876-9B876361990A}"/>
              </a:ext>
            </a:extLst>
          </p:cNvPr>
          <p:cNvSpPr>
            <a:spLocks noGrp="1"/>
          </p:cNvSpPr>
          <p:nvPr>
            <p:ph type="title"/>
          </p:nvPr>
        </p:nvSpPr>
        <p:spPr/>
        <p:txBody>
          <a:bodyPr/>
          <a:lstStyle/>
          <a:p>
            <a:r>
              <a:rPr lang="en-US" dirty="0">
                <a:solidFill>
                  <a:schemeClr val="tx1"/>
                </a:solidFill>
                <a:effectLst/>
              </a:rPr>
              <a:t>Conclusion</a:t>
            </a:r>
            <a:endParaRPr lang="en-US" dirty="0">
              <a:effectLst/>
            </a:endParaRPr>
          </a:p>
        </p:txBody>
      </p:sp>
      <p:sp>
        <p:nvSpPr>
          <p:cNvPr id="3" name="Content Placeholder 2">
            <a:extLst>
              <a:ext uri="{FF2B5EF4-FFF2-40B4-BE49-F238E27FC236}">
                <a16:creationId xmlns:a16="http://schemas.microsoft.com/office/drawing/2014/main" id="{B8AA75BA-A9A1-FA83-CA5A-3F3971ABD7FE}"/>
              </a:ext>
            </a:extLst>
          </p:cNvPr>
          <p:cNvSpPr>
            <a:spLocks noGrp="1"/>
          </p:cNvSpPr>
          <p:nvPr>
            <p:ph idx="1"/>
          </p:nvPr>
        </p:nvSpPr>
        <p:spPr>
          <a:xfrm>
            <a:off x="1219200" y="1295400"/>
            <a:ext cx="7498080" cy="5334000"/>
          </a:xfrm>
        </p:spPr>
        <p:txBody>
          <a:bodyPr>
            <a:normAutofit/>
          </a:bodyPr>
          <a:lstStyle/>
          <a:p>
            <a:pPr marL="82296" indent="0">
              <a:buNone/>
            </a:pPr>
            <a:r>
              <a:rPr lang="en-US" dirty="0"/>
              <a:t>In conclusion, the flight management system developed using Spring Boot and React JS provides a scalable, efficient, and secure solution for modern airline operations. It integrates key functionalities such as flight scheduling, booking management, and real-time updates, while ensuring a user-friendly interface and robust backend support. </a:t>
            </a:r>
          </a:p>
          <a:p>
            <a:pPr marL="82296" indent="0">
              <a:buNone/>
            </a:pPr>
            <a:endParaRPr lang="en-US" dirty="0"/>
          </a:p>
        </p:txBody>
      </p:sp>
    </p:spTree>
    <p:extLst>
      <p:ext uri="{BB962C8B-B14F-4D97-AF65-F5344CB8AC3E}">
        <p14:creationId xmlns:p14="http://schemas.microsoft.com/office/powerpoint/2010/main" val="2495961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54762"/>
          </a:xfrm>
        </p:spPr>
        <p:txBody>
          <a:bodyPr>
            <a:normAutofit/>
          </a:bodyPr>
          <a:lstStyle/>
          <a:p>
            <a:pPr algn="ctr"/>
            <a:r>
              <a:rPr lang="en-US" sz="6600" dirty="0">
                <a:solidFill>
                  <a:schemeClr val="tx1"/>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tx1"/>
                </a:solidFill>
              </a:rPr>
              <a:t>Introduction</a:t>
            </a:r>
            <a:r>
              <a:rPr lang="en-US" dirty="0"/>
              <a:t> </a:t>
            </a:r>
          </a:p>
        </p:txBody>
      </p:sp>
      <p:sp>
        <p:nvSpPr>
          <p:cNvPr id="3" name="Subtitle 2"/>
          <p:cNvSpPr>
            <a:spLocks noGrp="1"/>
          </p:cNvSpPr>
          <p:nvPr>
            <p:ph type="subTitle" idx="1"/>
          </p:nvPr>
        </p:nvSpPr>
        <p:spPr>
          <a:xfrm>
            <a:off x="1432560" y="2133600"/>
            <a:ext cx="7406640" cy="4038600"/>
          </a:xfrm>
        </p:spPr>
        <p:txBody>
          <a:bodyPr>
            <a:normAutofit fontScale="92500"/>
          </a:bodyPr>
          <a:lstStyle/>
          <a:p>
            <a:endParaRPr lang="en-US" sz="1400" dirty="0"/>
          </a:p>
          <a:p>
            <a:r>
              <a:rPr lang="en-US" sz="2400" dirty="0"/>
              <a:t>A flight management system developed with Spring Boot and React JS is a robust software solution designed for efficient airline operations. It combines Spring Boot's powerful backend with React JS's dynamic frontend to deliver a seamless user experience for both administrators and passengers. Key features include secure user authentication, scalable performance, flight scheduling, booking management, and real-time updates. The system ensures data security and compliance. With its responsive design and robust support mechanisms, this system enhances operational efficiency and improves the overall passenger experience</a:t>
            </a:r>
          </a:p>
          <a:p>
            <a:endParaRPr lang="en-US" sz="1900" dirty="0">
              <a:solidFill>
                <a:schemeClr val="tx1"/>
              </a:solidFill>
            </a:endParaRPr>
          </a:p>
          <a:p>
            <a:endParaRPr lang="en-US" dirty="0"/>
          </a:p>
        </p:txBody>
      </p:sp>
      <p:pic>
        <p:nvPicPr>
          <p:cNvPr id="5" name="object 2">
            <a:extLst>
              <a:ext uri="{FF2B5EF4-FFF2-40B4-BE49-F238E27FC236}">
                <a16:creationId xmlns:a16="http://schemas.microsoft.com/office/drawing/2014/main" id="{942F979B-37B7-67EF-AFCB-786992C76156}"/>
              </a:ext>
            </a:extLst>
          </p:cNvPr>
          <p:cNvPicPr/>
          <p:nvPr/>
        </p:nvPicPr>
        <p:blipFill>
          <a:blip r:embed="rId2" cstate="print"/>
          <a:stretch>
            <a:fillRect/>
          </a:stretch>
        </p:blipFill>
        <p:spPr>
          <a:xfrm>
            <a:off x="5715000" y="76200"/>
            <a:ext cx="3352801" cy="2133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56BA-7367-3CDE-869F-4C51496988C2}"/>
              </a:ext>
            </a:extLst>
          </p:cNvPr>
          <p:cNvSpPr>
            <a:spLocks noGrp="1"/>
          </p:cNvSpPr>
          <p:nvPr>
            <p:ph type="title"/>
          </p:nvPr>
        </p:nvSpPr>
        <p:spPr/>
        <p:txBody>
          <a:bodyPr/>
          <a:lstStyle/>
          <a:p>
            <a:r>
              <a:rPr lang="en-US" sz="4400" spc="55" dirty="0">
                <a:solidFill>
                  <a:schemeClr val="tx1"/>
                </a:solidFill>
              </a:rPr>
              <a:t>Spring</a:t>
            </a:r>
            <a:r>
              <a:rPr lang="en-US" sz="4400" spc="25" dirty="0">
                <a:solidFill>
                  <a:schemeClr val="tx1"/>
                </a:solidFill>
              </a:rPr>
              <a:t> </a:t>
            </a:r>
            <a:r>
              <a:rPr lang="en-US" sz="4400" dirty="0">
                <a:solidFill>
                  <a:schemeClr val="tx1"/>
                </a:solidFill>
              </a:rPr>
              <a:t>Boot</a:t>
            </a:r>
            <a:r>
              <a:rPr lang="en-US" sz="4400" spc="20" dirty="0">
                <a:solidFill>
                  <a:schemeClr val="tx1"/>
                </a:solidFill>
              </a:rPr>
              <a:t> </a:t>
            </a:r>
            <a:r>
              <a:rPr lang="en-US" sz="4400" spc="-10" dirty="0">
                <a:solidFill>
                  <a:schemeClr val="tx1"/>
                </a:solidFill>
              </a:rPr>
              <a:t>Fundamentals</a:t>
            </a:r>
            <a:endParaRPr lang="en-US" dirty="0">
              <a:solidFill>
                <a:schemeClr val="tx1"/>
              </a:solidFill>
            </a:endParaRPr>
          </a:p>
        </p:txBody>
      </p:sp>
      <p:sp>
        <p:nvSpPr>
          <p:cNvPr id="3" name="Content Placeholder 2">
            <a:extLst>
              <a:ext uri="{FF2B5EF4-FFF2-40B4-BE49-F238E27FC236}">
                <a16:creationId xmlns:a16="http://schemas.microsoft.com/office/drawing/2014/main" id="{2919A1E9-7A49-1067-ABCE-9BDAF0A120A8}"/>
              </a:ext>
            </a:extLst>
          </p:cNvPr>
          <p:cNvSpPr>
            <a:spLocks noGrp="1"/>
          </p:cNvSpPr>
          <p:nvPr>
            <p:ph idx="1"/>
          </p:nvPr>
        </p:nvSpPr>
        <p:spPr>
          <a:xfrm>
            <a:off x="1435608" y="1384981"/>
            <a:ext cx="7403592" cy="4839153"/>
          </a:xfrm>
        </p:spPr>
        <p:txBody>
          <a:bodyPr>
            <a:normAutofit/>
          </a:bodyPr>
          <a:lstStyle/>
          <a:p>
            <a:endParaRPr lang="en-US" dirty="0"/>
          </a:p>
          <a:p>
            <a:pPr marL="82296" indent="0">
              <a:buNone/>
            </a:pPr>
            <a:r>
              <a:rPr lang="en-US" sz="2400" dirty="0"/>
              <a:t>In a flight management system developed using Spring Boot, the framework plays a pivotal role in streamlining backend development. Utilizing Spring Boot, developers can rapidly create RESTful APIs for functionalities such as flight scheduling, reservation management, and user authentication. Overall it provides a scalable and efficient foundation for the flight management system.</a:t>
            </a:r>
          </a:p>
          <a:p>
            <a:pPr marL="82296" indent="0">
              <a:buNone/>
            </a:pPr>
            <a:endParaRPr lang="en-US" dirty="0"/>
          </a:p>
        </p:txBody>
      </p:sp>
    </p:spTree>
    <p:extLst>
      <p:ext uri="{BB962C8B-B14F-4D97-AF65-F5344CB8AC3E}">
        <p14:creationId xmlns:p14="http://schemas.microsoft.com/office/powerpoint/2010/main" val="220713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418426"/>
            <a:ext cx="7406640" cy="536682"/>
          </a:xfrm>
        </p:spPr>
        <p:txBody>
          <a:bodyPr>
            <a:noAutofit/>
          </a:bodyPr>
          <a:lstStyle/>
          <a:p>
            <a:r>
              <a:rPr lang="en-US" sz="3200" dirty="0">
                <a:solidFill>
                  <a:schemeClr val="tx1"/>
                </a:solidFill>
                <a:effectLst>
                  <a:outerShdw blurRad="38100" dist="38100" dir="2700000" algn="tl">
                    <a:srgbClr val="000000">
                      <a:alpha val="43137"/>
                    </a:srgbClr>
                  </a:outerShdw>
                </a:effectLst>
              </a:rPr>
              <a:t>Technical Requirements </a:t>
            </a:r>
          </a:p>
        </p:txBody>
      </p:sp>
      <p:sp>
        <p:nvSpPr>
          <p:cNvPr id="3" name="Subtitle 2"/>
          <p:cNvSpPr>
            <a:spLocks noGrp="1"/>
          </p:cNvSpPr>
          <p:nvPr>
            <p:ph type="subTitle" idx="1"/>
          </p:nvPr>
        </p:nvSpPr>
        <p:spPr>
          <a:xfrm>
            <a:off x="1066800" y="2514600"/>
            <a:ext cx="7482840" cy="3048000"/>
          </a:xfrm>
        </p:spPr>
        <p:txBody>
          <a:bodyPr>
            <a:normAutofit fontScale="77500" lnSpcReduction="20000"/>
          </a:bodyPr>
          <a:lstStyle/>
          <a:p>
            <a:pPr>
              <a:buFont typeface="Wingdings" pitchFamily="2" charset="2"/>
              <a:buChar char="v"/>
            </a:pPr>
            <a:r>
              <a:rPr lang="en-US" sz="2000" dirty="0">
                <a:solidFill>
                  <a:schemeClr val="tx1"/>
                </a:solidFill>
              </a:rPr>
              <a:t>  Registration</a:t>
            </a:r>
          </a:p>
          <a:p>
            <a:pPr>
              <a:buFont typeface="Wingdings" pitchFamily="2" charset="2"/>
              <a:buChar char="v"/>
            </a:pPr>
            <a:r>
              <a:rPr lang="en-US" sz="2000" dirty="0">
                <a:solidFill>
                  <a:schemeClr val="tx1"/>
                </a:solidFill>
              </a:rPr>
              <a:t>  Login</a:t>
            </a:r>
          </a:p>
          <a:p>
            <a:pPr>
              <a:buFont typeface="Wingdings" pitchFamily="2" charset="2"/>
              <a:buChar char="v"/>
            </a:pPr>
            <a:r>
              <a:rPr lang="en-US" sz="2000" dirty="0">
                <a:solidFill>
                  <a:schemeClr val="tx1"/>
                </a:solidFill>
              </a:rPr>
              <a:t>  View schedule /Reserve ticket</a:t>
            </a:r>
          </a:p>
          <a:p>
            <a:pPr>
              <a:buFont typeface="Wingdings" pitchFamily="2" charset="2"/>
              <a:buChar char="v"/>
            </a:pPr>
            <a:r>
              <a:rPr lang="en-US" sz="2000" dirty="0">
                <a:solidFill>
                  <a:schemeClr val="tx1"/>
                </a:solidFill>
              </a:rPr>
              <a:t>  Searching  flight schedule</a:t>
            </a:r>
          </a:p>
          <a:p>
            <a:pPr>
              <a:buFont typeface="Wingdings" pitchFamily="2" charset="2"/>
              <a:buChar char="v"/>
            </a:pPr>
            <a:r>
              <a:rPr lang="en-US" sz="2000" dirty="0">
                <a:solidFill>
                  <a:schemeClr val="tx1"/>
                </a:solidFill>
              </a:rPr>
              <a:t> Uploading Information into the system</a:t>
            </a:r>
          </a:p>
          <a:p>
            <a:pPr>
              <a:buFont typeface="Wingdings" pitchFamily="2" charset="2"/>
              <a:buChar char="v"/>
            </a:pPr>
            <a:endParaRPr lang="en-US" sz="2000" dirty="0"/>
          </a:p>
          <a:p>
            <a:pPr>
              <a:buFont typeface="Wingdings" pitchFamily="2" charset="2"/>
              <a:buChar char="v"/>
            </a:pPr>
            <a:endParaRPr lang="en-US" sz="2000" dirty="0"/>
          </a:p>
          <a:p>
            <a:pPr>
              <a:buFont typeface="Wingdings" pitchFamily="2" charset="2"/>
              <a:buChar char="v"/>
            </a:pPr>
            <a:endParaRPr lang="en-US" sz="2000" dirty="0"/>
          </a:p>
          <a:p>
            <a:pPr>
              <a:buFont typeface="Wingdings" pitchFamily="2" charset="2"/>
              <a:buChar char="v"/>
            </a:pPr>
            <a:endParaRPr lang="en-US" sz="2000" dirty="0"/>
          </a:p>
          <a:p>
            <a:r>
              <a:rPr lang="en-US" sz="2800" b="1" dirty="0">
                <a:solidFill>
                  <a:schemeClr val="tx1"/>
                </a:solidFill>
                <a:latin typeface="Algerian" panose="04020705040A02060702" pitchFamily="82" charset="0"/>
              </a:rPr>
              <a:t>You can download our project at </a:t>
            </a:r>
          </a:p>
          <a:p>
            <a:r>
              <a:rPr lang="en-IN" sz="1800" b="1" dirty="0">
                <a:latin typeface="Arial" panose="020B0604020202020204" pitchFamily="34" charset="0"/>
                <a:cs typeface="Arial" panose="020B0604020202020204" pitchFamily="34" charset="0"/>
              </a:rPr>
              <a:t>       </a:t>
            </a:r>
            <a:r>
              <a:rPr lang="en-IN" sz="1800" b="1" dirty="0">
                <a:solidFill>
                  <a:srgbClr val="0070C0"/>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https://github.com/viveksahu06/Infosys_Internship</a:t>
            </a:r>
            <a:endParaRPr lang="en-IN" sz="1800" b="1" dirty="0">
              <a:solidFill>
                <a:srgbClr val="0070C0"/>
              </a:solidFill>
              <a:latin typeface="Arial" panose="020B0604020202020204" pitchFamily="34" charset="0"/>
              <a:cs typeface="Arial" panose="020B0604020202020204" pitchFamily="34" charset="0"/>
            </a:endParaRPr>
          </a:p>
          <a:p>
            <a:pPr>
              <a:buFont typeface="Wingdings" pitchFamily="2" charset="2"/>
              <a:buChar char="v"/>
            </a:pPr>
            <a:endParaRPr lang="en-US" sz="2000" dirty="0"/>
          </a:p>
          <a:p>
            <a:endParaRPr lang="en-US" sz="2000" dirty="0"/>
          </a:p>
        </p:txBody>
      </p:sp>
      <p:pic>
        <p:nvPicPr>
          <p:cNvPr id="4" name="Picture 2" descr="Technical requirements – PV 247">
            <a:extLst>
              <a:ext uri="{FF2B5EF4-FFF2-40B4-BE49-F238E27FC236}">
                <a16:creationId xmlns:a16="http://schemas.microsoft.com/office/drawing/2014/main" id="{AA00B6CA-2C79-EDEA-21F4-936E79134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5772" y="2115111"/>
            <a:ext cx="3585754" cy="24659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04800"/>
            <a:ext cx="7406640" cy="609600"/>
          </a:xfrm>
        </p:spPr>
        <p:txBody>
          <a:bodyPr>
            <a:normAutofit fontScale="90000"/>
          </a:bodyPr>
          <a:lstStyle/>
          <a:p>
            <a:r>
              <a:rPr lang="en-US" dirty="0">
                <a:solidFill>
                  <a:schemeClr val="tx1"/>
                </a:solidFill>
              </a:rPr>
              <a:t>Types of User </a:t>
            </a:r>
          </a:p>
        </p:txBody>
      </p:sp>
      <p:sp>
        <p:nvSpPr>
          <p:cNvPr id="3" name="Subtitle 2"/>
          <p:cNvSpPr>
            <a:spLocks noGrp="1"/>
          </p:cNvSpPr>
          <p:nvPr>
            <p:ph type="subTitle" idx="1"/>
          </p:nvPr>
        </p:nvSpPr>
        <p:spPr>
          <a:xfrm>
            <a:off x="1371600" y="990600"/>
            <a:ext cx="7406640" cy="4572000"/>
          </a:xfrm>
        </p:spPr>
        <p:txBody>
          <a:bodyPr>
            <a:normAutofit fontScale="77500" lnSpcReduction="20000"/>
          </a:bodyPr>
          <a:lstStyle/>
          <a:p>
            <a:pPr marL="541782" indent="-514350"/>
            <a:r>
              <a:rPr lang="en-US" dirty="0">
                <a:solidFill>
                  <a:schemeClr val="tx1"/>
                </a:solidFill>
              </a:rPr>
              <a:t> Admin </a:t>
            </a:r>
          </a:p>
          <a:p>
            <a:pPr marL="541782" indent="-514350">
              <a:buFont typeface="Wingdings" pitchFamily="2" charset="2"/>
              <a:buChar char="v"/>
            </a:pPr>
            <a:r>
              <a:rPr lang="en-US" dirty="0">
                <a:solidFill>
                  <a:schemeClr val="tx1"/>
                </a:solidFill>
              </a:rPr>
              <a:t>Creating a flight </a:t>
            </a:r>
          </a:p>
          <a:p>
            <a:pPr marL="541782" indent="-514350">
              <a:buFont typeface="Wingdings" pitchFamily="2" charset="2"/>
              <a:buChar char="v"/>
            </a:pPr>
            <a:r>
              <a:rPr lang="en-US" dirty="0">
                <a:solidFill>
                  <a:schemeClr val="tx1"/>
                </a:solidFill>
              </a:rPr>
              <a:t>Changing time schedule</a:t>
            </a:r>
          </a:p>
          <a:p>
            <a:pPr marL="541782" indent="-514350">
              <a:buFont typeface="Wingdings" pitchFamily="2" charset="2"/>
              <a:buChar char="v"/>
            </a:pPr>
            <a:r>
              <a:rPr lang="en-US" dirty="0">
                <a:solidFill>
                  <a:schemeClr val="tx1"/>
                </a:solidFill>
              </a:rPr>
              <a:t>Creating a new route</a:t>
            </a:r>
          </a:p>
          <a:p>
            <a:pPr marL="541782" indent="-514350">
              <a:buFont typeface="Wingdings" pitchFamily="2" charset="2"/>
              <a:buChar char="v"/>
            </a:pPr>
            <a:r>
              <a:rPr lang="en-US" dirty="0">
                <a:solidFill>
                  <a:schemeClr val="tx1"/>
                </a:solidFill>
              </a:rPr>
              <a:t>Updating  airport information</a:t>
            </a:r>
          </a:p>
          <a:p>
            <a:pPr marL="541782" indent="-514350">
              <a:buFont typeface="Wingdings" pitchFamily="2" charset="2"/>
              <a:buChar char="v"/>
            </a:pPr>
            <a:r>
              <a:rPr lang="en-US" dirty="0">
                <a:solidFill>
                  <a:schemeClr val="tx1"/>
                </a:solidFill>
              </a:rPr>
              <a:t>Registering and managing users</a:t>
            </a:r>
          </a:p>
          <a:p>
            <a:pPr marL="541782" indent="-514350">
              <a:buFont typeface="Wingdings" pitchFamily="2" charset="2"/>
              <a:buChar char="v"/>
            </a:pPr>
            <a:r>
              <a:rPr lang="en-US" dirty="0">
                <a:solidFill>
                  <a:schemeClr val="tx1"/>
                </a:solidFill>
              </a:rPr>
              <a:t>View statistics  </a:t>
            </a:r>
          </a:p>
          <a:p>
            <a:pPr marL="541782" indent="-514350"/>
            <a:endParaRPr lang="en-US" dirty="0">
              <a:solidFill>
                <a:schemeClr val="tx1"/>
              </a:solidFill>
            </a:endParaRPr>
          </a:p>
          <a:p>
            <a:pPr marL="541782" indent="-514350"/>
            <a:r>
              <a:rPr lang="en-US" dirty="0">
                <a:solidFill>
                  <a:schemeClr val="tx1"/>
                </a:solidFill>
              </a:rPr>
              <a:t>Registered user</a:t>
            </a:r>
          </a:p>
          <a:p>
            <a:pPr marL="541782" indent="-514350">
              <a:buFont typeface="Wingdings" pitchFamily="2" charset="2"/>
              <a:buChar char="v"/>
            </a:pPr>
            <a:r>
              <a:rPr lang="en-US" dirty="0">
                <a:solidFill>
                  <a:schemeClr val="tx1"/>
                </a:solidFill>
              </a:rPr>
              <a:t>View flight schedule</a:t>
            </a:r>
          </a:p>
          <a:p>
            <a:pPr marL="541782" indent="-514350">
              <a:buFont typeface="Wingdings" pitchFamily="2" charset="2"/>
              <a:buChar char="v"/>
            </a:pPr>
            <a:r>
              <a:rPr lang="en-US" dirty="0">
                <a:solidFill>
                  <a:schemeClr val="tx1"/>
                </a:solidFill>
              </a:rPr>
              <a:t>Book, confirm/cancel reservation </a:t>
            </a:r>
          </a:p>
          <a:p>
            <a:pPr marL="541782" indent="-514350"/>
            <a:endParaRPr lang="en-US" dirty="0">
              <a:solidFill>
                <a:schemeClr val="tx1"/>
              </a:solidFill>
            </a:endParaRPr>
          </a:p>
          <a:p>
            <a:pPr marL="541782" indent="-514350"/>
            <a:r>
              <a:rPr lang="en-US" dirty="0">
                <a:solidFill>
                  <a:schemeClr val="tx1"/>
                </a:solidFill>
              </a:rPr>
              <a:t>Unregistered User</a:t>
            </a:r>
          </a:p>
          <a:p>
            <a:pPr marL="541782" indent="-514350">
              <a:buFont typeface="Wingdings" pitchFamily="2" charset="2"/>
              <a:buChar char="v"/>
            </a:pPr>
            <a:r>
              <a:rPr lang="en-US" dirty="0">
                <a:solidFill>
                  <a:schemeClr val="tx1"/>
                </a:solidFill>
              </a:rPr>
              <a:t>View flight schedule</a:t>
            </a:r>
          </a:p>
          <a:p>
            <a:pPr marL="541782" indent="-514350">
              <a:buFont typeface="Wingdings" pitchFamily="2" charset="2"/>
              <a:buChar char="v"/>
            </a:pPr>
            <a:endParaRPr lang="en-US" dirty="0">
              <a:solidFill>
                <a:schemeClr val="tx1"/>
              </a:solidFill>
            </a:endParaRPr>
          </a:p>
          <a:p>
            <a:pPr marL="541782" indent="-514350"/>
            <a:endParaRPr lang="en-US" dirty="0">
              <a:solidFill>
                <a:schemeClr val="tx1"/>
              </a:solidFill>
            </a:endParaRPr>
          </a:p>
        </p:txBody>
      </p:sp>
      <p:pic>
        <p:nvPicPr>
          <p:cNvPr id="4" name="Picture 2" descr="User Avatar PNG Transparent Images Free Download | Vector ...">
            <a:extLst>
              <a:ext uri="{FF2B5EF4-FFF2-40B4-BE49-F238E27FC236}">
                <a16:creationId xmlns:a16="http://schemas.microsoft.com/office/drawing/2014/main" id="{2506190D-2BEF-7811-6B30-109B061469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420" y="1295400"/>
            <a:ext cx="3020420" cy="3505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effectLst>
                  <a:outerShdw blurRad="38100" dist="38100" dir="2700000" algn="tl">
                    <a:srgbClr val="000000">
                      <a:alpha val="43137"/>
                    </a:srgbClr>
                  </a:outerShdw>
                </a:effectLst>
              </a:rPr>
              <a:t>Data Flow Diagram</a:t>
            </a:r>
          </a:p>
        </p:txBody>
      </p:sp>
      <p:pic>
        <p:nvPicPr>
          <p:cNvPr id="4" name="Content Placeholder 3" descr="dfd.jpg"/>
          <p:cNvPicPr>
            <a:picLocks noGrp="1" noChangeAspect="1"/>
          </p:cNvPicPr>
          <p:nvPr>
            <p:ph idx="1"/>
          </p:nvPr>
        </p:nvPicPr>
        <p:blipFill>
          <a:blip r:embed="rId2"/>
          <a:stretch>
            <a:fillRect/>
          </a:stretch>
        </p:blipFill>
        <p:spPr>
          <a:xfrm>
            <a:off x="1146048" y="1295400"/>
            <a:ext cx="8077200" cy="48006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 Case Diagram</a:t>
            </a:r>
          </a:p>
        </p:txBody>
      </p:sp>
      <p:pic>
        <p:nvPicPr>
          <p:cNvPr id="4" name="Content Placeholder 3" descr="use case.jpg"/>
          <p:cNvPicPr>
            <a:picLocks noGrp="1" noChangeAspect="1"/>
          </p:cNvPicPr>
          <p:nvPr>
            <p:ph idx="1"/>
          </p:nvPr>
        </p:nvPicPr>
        <p:blipFill>
          <a:blip r:embed="rId2"/>
          <a:stretch>
            <a:fillRect/>
          </a:stretch>
        </p:blipFill>
        <p:spPr>
          <a:xfrm>
            <a:off x="1371600" y="1524000"/>
            <a:ext cx="6553200" cy="47625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28600"/>
            <a:ext cx="7406640" cy="612882"/>
          </a:xfrm>
        </p:spPr>
        <p:txBody>
          <a:bodyPr>
            <a:normAutofit/>
          </a:bodyPr>
          <a:lstStyle/>
          <a:p>
            <a:r>
              <a:rPr lang="en-US" sz="3200" dirty="0">
                <a:solidFill>
                  <a:schemeClr val="tx1"/>
                </a:solidFill>
              </a:rPr>
              <a:t>Project Description</a:t>
            </a:r>
          </a:p>
        </p:txBody>
      </p:sp>
      <p:sp>
        <p:nvSpPr>
          <p:cNvPr id="3" name="Subtitle 2"/>
          <p:cNvSpPr>
            <a:spLocks noGrp="1"/>
          </p:cNvSpPr>
          <p:nvPr>
            <p:ph type="subTitle" idx="1"/>
          </p:nvPr>
        </p:nvSpPr>
        <p:spPr>
          <a:xfrm>
            <a:off x="1219200" y="990600"/>
            <a:ext cx="7711440" cy="5562600"/>
          </a:xfrm>
        </p:spPr>
        <p:txBody>
          <a:bodyPr>
            <a:normAutofit/>
          </a:bodyPr>
          <a:lstStyle/>
          <a:p>
            <a:r>
              <a:rPr lang="en-US" sz="2400" dirty="0">
                <a:solidFill>
                  <a:schemeClr val="tx1"/>
                </a:solidFill>
              </a:rPr>
              <a:t>Home Page</a:t>
            </a:r>
          </a:p>
          <a:p>
            <a:pPr algn="just"/>
            <a:r>
              <a:rPr lang="en-US" sz="2000" dirty="0">
                <a:solidFill>
                  <a:schemeClr val="tx1"/>
                </a:solidFill>
              </a:rPr>
              <a:t>Home page introduces the site and user can understand that what facility we provide in this system. User can see login, registration, schedule and contact menu in home page.</a:t>
            </a:r>
          </a:p>
        </p:txBody>
      </p:sp>
      <p:pic>
        <p:nvPicPr>
          <p:cNvPr id="4" name="Picture 3">
            <a:extLst>
              <a:ext uri="{FF2B5EF4-FFF2-40B4-BE49-F238E27FC236}">
                <a16:creationId xmlns:a16="http://schemas.microsoft.com/office/drawing/2014/main" id="{110A8C0A-E40F-020C-FD27-6C3AE00CA5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760" y="2514600"/>
            <a:ext cx="7711440" cy="388420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1104</TotalTime>
  <Words>495</Words>
  <Application>Microsoft Office PowerPoint</Application>
  <PresentationFormat>On-screen Show (4:3)</PresentationFormat>
  <Paragraphs>71</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Calibri</vt:lpstr>
      <vt:lpstr>Cambria</vt:lpstr>
      <vt:lpstr>Gill Sans MT</vt:lpstr>
      <vt:lpstr>Verdana</vt:lpstr>
      <vt:lpstr>Wingdings</vt:lpstr>
      <vt:lpstr>Wingdings 2</vt:lpstr>
      <vt:lpstr>Solstice</vt:lpstr>
      <vt:lpstr>  </vt:lpstr>
      <vt:lpstr>Objectives</vt:lpstr>
      <vt:lpstr>Introduction </vt:lpstr>
      <vt:lpstr>Spring Boot Fundamentals</vt:lpstr>
      <vt:lpstr>Technical Requirements </vt:lpstr>
      <vt:lpstr>Types of User </vt:lpstr>
      <vt:lpstr>Data Flow Diagram</vt:lpstr>
      <vt:lpstr>Use Case Diagram</vt:lpstr>
      <vt:lpstr>Project Description</vt:lpstr>
      <vt:lpstr>   Registration Page </vt:lpstr>
      <vt:lpstr>PowerPoint Presentation</vt:lpstr>
      <vt:lpstr>View Flights</vt:lpstr>
      <vt:lpstr>Admin Login When an admin login into the system admin will see this dashboard, admin usually perform these task (edit profile, add flight,  add route, add schedule, add airport info, generate report.)  </vt:lpstr>
      <vt:lpstr>Create Flight Admin can create flight here by giving value(Flight name, Total Seat, City, Status)</vt:lpstr>
      <vt:lpstr>Add Flight</vt:lpstr>
      <vt:lpstr>All the airplanes stored by admin </vt:lpstr>
      <vt:lpstr>Scheduled Flights</vt:lpstr>
      <vt:lpstr>Booked Flights </vt:lpstr>
      <vt:lpstr>Flight ticket generated</vt:lpstr>
      <vt:lpstr>Database Side:</vt:lpstr>
      <vt:lpstr>Future Works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Ticket Reservation System</dc:title>
  <dc:creator>Sazzad Saju</dc:creator>
  <cp:lastModifiedBy>NIHARIKA PATHAK</cp:lastModifiedBy>
  <cp:revision>117</cp:revision>
  <dcterms:created xsi:type="dcterms:W3CDTF">2016-04-15T05:17:33Z</dcterms:created>
  <dcterms:modified xsi:type="dcterms:W3CDTF">2024-06-10T10:22:54Z</dcterms:modified>
</cp:coreProperties>
</file>