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7.jpg" ContentType="image/jpeg"/>
  <Override PartName="/ppt/media/image18.jpg" ContentType="image/jpeg"/>
  <Override PartName="/ppt/media/image19.jpg" ContentType="image/jpeg"/>
  <Override PartName="/ppt/media/image20.jpg" ContentType="image/jpeg"/>
  <Override PartName="/ppt/media/image21.jpg" ContentType="image/jpeg"/>
  <Override PartName="/ppt/media/image22.jpg" ContentType="image/jpeg"/>
  <Override PartName="/ppt/media/image23.jpg" ContentType="image/jpeg"/>
  <Override PartName="/ppt/media/image24.jpg" ContentType="image/jpeg"/>
  <Override PartName="/ppt/media/image25.jpg" ContentType="image/jpeg"/>
  <Override PartName="/ppt/media/image26.jpg" ContentType="image/jpeg"/>
  <Override PartName="/ppt/media/image27.jpg" ContentType="image/jpeg"/>
  <Override PartName="/ppt/media/image28.jpg" ContentType="image/jpeg"/>
  <Override PartName="/ppt/media/image29.jpg" ContentType="image/jpeg"/>
  <Override PartName="/ppt/media/image30.jpg" ContentType="image/jpeg"/>
  <Override PartName="/ppt/media/image31.jpg" ContentType="image/jpeg"/>
  <Override PartName="/ppt/media/image32.jpg" ContentType="image/jpeg"/>
  <Override PartName="/ppt/media/image33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78" r:id="rId8"/>
    <p:sldId id="277" r:id="rId9"/>
    <p:sldId id="261" r:id="rId10"/>
    <p:sldId id="264" r:id="rId11"/>
    <p:sldId id="265" r:id="rId12"/>
    <p:sldId id="266" r:id="rId13"/>
    <p:sldId id="267" r:id="rId14"/>
    <p:sldId id="268" r:id="rId15"/>
    <p:sldId id="271" r:id="rId16"/>
    <p:sldId id="270" r:id="rId17"/>
    <p:sldId id="269" r:id="rId18"/>
    <p:sldId id="272" r:id="rId19"/>
    <p:sldId id="273" r:id="rId20"/>
    <p:sldId id="274" r:id="rId21"/>
    <p:sldId id="275" r:id="rId22"/>
    <p:sldId id="276" r:id="rId23"/>
    <p:sldId id="262" r:id="rId24"/>
  </p:sldIdLst>
  <p:sldSz cx="18300700" cy="10299700"/>
  <p:notesSz cx="18300700" cy="10299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73" autoAdjust="0"/>
    <p:restoredTop sz="94660"/>
  </p:normalViewPr>
  <p:slideViewPr>
    <p:cSldViewPr>
      <p:cViewPr varScale="1">
        <p:scale>
          <a:sx n="35" d="100"/>
          <a:sy n="35" d="100"/>
        </p:scale>
        <p:origin x="686" y="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800594" y="-1"/>
            <a:ext cx="10488295" cy="10287000"/>
          </a:xfrm>
          <a:custGeom>
            <a:avLst/>
            <a:gdLst/>
            <a:ahLst/>
            <a:cxnLst/>
            <a:rect l="l" t="t" r="r" b="b"/>
            <a:pathLst>
              <a:path w="10488294" h="10287000">
                <a:moveTo>
                  <a:pt x="10487914" y="0"/>
                </a:moveTo>
                <a:lnTo>
                  <a:pt x="0" y="0"/>
                </a:lnTo>
                <a:lnTo>
                  <a:pt x="0" y="10287000"/>
                </a:lnTo>
                <a:lnTo>
                  <a:pt x="10487914" y="10287000"/>
                </a:lnTo>
                <a:lnTo>
                  <a:pt x="104879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38102" y="1929117"/>
            <a:ext cx="15424494" cy="6997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340939" y="3316961"/>
            <a:ext cx="7683500" cy="2225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viveksahu06/Infosys_Internshi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 R Pet Krishna Government Engineering College, Krishnarajpet - Infosys- springboard">
            <a:extLst>
              <a:ext uri="{FF2B5EF4-FFF2-40B4-BE49-F238E27FC236}">
                <a16:creationId xmlns:a16="http://schemas.microsoft.com/office/drawing/2014/main" id="{0FF43A67-2996-3A10-C63A-9BECC670A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1111250"/>
            <a:ext cx="6559509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CC6B157-4BCA-949E-77E2-408160F89824}"/>
              </a:ext>
            </a:extLst>
          </p:cNvPr>
          <p:cNvSpPr txBox="1"/>
          <p:nvPr/>
        </p:nvSpPr>
        <p:spPr>
          <a:xfrm>
            <a:off x="920750" y="5835650"/>
            <a:ext cx="57213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Infosys Springboard Internship 4.0 </a:t>
            </a:r>
            <a:endParaRPr lang="en-US" sz="5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A2F035-C290-28B7-A93B-F67FC1A1044D}"/>
              </a:ext>
            </a:extLst>
          </p:cNvPr>
          <p:cNvSpPr txBox="1"/>
          <p:nvPr/>
        </p:nvSpPr>
        <p:spPr>
          <a:xfrm>
            <a:off x="8540750" y="1339850"/>
            <a:ext cx="77724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Team No:-4</a:t>
            </a:r>
            <a:br>
              <a:rPr lang="en-US" sz="5400" dirty="0">
                <a:solidFill>
                  <a:schemeClr val="bg1"/>
                </a:solidFill>
              </a:rPr>
            </a:br>
            <a:endParaRPr lang="en-US" sz="5400" dirty="0">
              <a:solidFill>
                <a:schemeClr val="bg1"/>
              </a:solidFill>
            </a:endParaRPr>
          </a:p>
          <a:p>
            <a:r>
              <a:rPr lang="en-US" sz="5400" dirty="0">
                <a:solidFill>
                  <a:schemeClr val="bg1"/>
                </a:solidFill>
              </a:rPr>
              <a:t>Vivek Kumar Sahu </a:t>
            </a:r>
          </a:p>
          <a:p>
            <a:r>
              <a:rPr lang="en-US" sz="5400" dirty="0">
                <a:solidFill>
                  <a:schemeClr val="bg1"/>
                </a:solidFill>
              </a:rPr>
              <a:t>Niharika Pathak</a:t>
            </a:r>
          </a:p>
          <a:p>
            <a:r>
              <a:rPr lang="en-US" sz="5400" dirty="0" err="1">
                <a:solidFill>
                  <a:schemeClr val="bg1"/>
                </a:solidFill>
              </a:rPr>
              <a:t>Hariprasath</a:t>
            </a:r>
            <a:r>
              <a:rPr lang="en-US" sz="5400" dirty="0">
                <a:solidFill>
                  <a:schemeClr val="bg1"/>
                </a:solidFill>
              </a:rPr>
              <a:t> R</a:t>
            </a:r>
            <a:br>
              <a:rPr lang="en-US" sz="5400" dirty="0">
                <a:solidFill>
                  <a:schemeClr val="bg1"/>
                </a:solidFill>
              </a:rPr>
            </a:br>
            <a:r>
              <a:rPr lang="en-US" sz="5400" dirty="0">
                <a:solidFill>
                  <a:schemeClr val="bg1"/>
                </a:solidFill>
              </a:rPr>
              <a:t>Deepika Varsha</a:t>
            </a:r>
          </a:p>
          <a:p>
            <a:r>
              <a:rPr lang="en-US" sz="5400" dirty="0">
                <a:solidFill>
                  <a:schemeClr val="bg1"/>
                </a:solidFill>
              </a:rPr>
              <a:t>Shreya Gandhi</a:t>
            </a:r>
          </a:p>
        </p:txBody>
      </p:sp>
    </p:spTree>
    <p:extLst>
      <p:ext uri="{BB962C8B-B14F-4D97-AF65-F5344CB8AC3E}">
        <p14:creationId xmlns:p14="http://schemas.microsoft.com/office/powerpoint/2010/main" val="3095179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00857-8D48-691B-43F3-2B57714E2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577850"/>
            <a:ext cx="15424494" cy="1354217"/>
          </a:xfrm>
        </p:spPr>
        <p:txBody>
          <a:bodyPr/>
          <a:lstStyle/>
          <a:p>
            <a:r>
              <a:rPr lang="en-US" dirty="0"/>
              <a:t>User Side : Landing Page(Frontend using react)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68459F-F683-53B8-CE4A-08019ABDC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1644649"/>
            <a:ext cx="8553450" cy="82313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407C0B-A646-E69F-EEEF-2213105E0C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584" y="1735802"/>
            <a:ext cx="8305800" cy="8367048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4809BC-4C14-A6EC-C699-AD87A307FDDD}"/>
              </a:ext>
            </a:extLst>
          </p:cNvPr>
          <p:cNvCxnSpPr>
            <a:cxnSpLocks/>
          </p:cNvCxnSpPr>
          <p:nvPr/>
        </p:nvCxnSpPr>
        <p:spPr>
          <a:xfrm>
            <a:off x="9150350" y="1408880"/>
            <a:ext cx="0" cy="8617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726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E04AE-1A50-DF2D-0B9C-6FCA760F0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501650"/>
            <a:ext cx="15424494" cy="699769"/>
          </a:xfrm>
        </p:spPr>
        <p:txBody>
          <a:bodyPr/>
          <a:lstStyle/>
          <a:p>
            <a:r>
              <a:rPr lang="en-US" dirty="0"/>
              <a:t>Login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AFF13-D3C3-C422-F8AE-BA842EC1B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53650" y="604302"/>
            <a:ext cx="7683500" cy="677108"/>
          </a:xfrm>
        </p:spPr>
        <p:txBody>
          <a:bodyPr/>
          <a:lstStyle/>
          <a:p>
            <a:r>
              <a:rPr lang="en-US" sz="4400" b="1" dirty="0">
                <a:latin typeface="Cambria" panose="02040503050406030204" pitchFamily="18" charset="0"/>
                <a:ea typeface="Cambria" panose="02040503050406030204" pitchFamily="18" charset="0"/>
              </a:rPr>
              <a:t>Register</a:t>
            </a:r>
            <a:r>
              <a:rPr lang="en-US" sz="4400" b="1" dirty="0"/>
              <a:t> </a:t>
            </a:r>
            <a:r>
              <a:rPr lang="en-US" sz="4400" b="1" dirty="0">
                <a:latin typeface="Cambria" panose="02040503050406030204" pitchFamily="18" charset="0"/>
                <a:ea typeface="Cambria" panose="02040503050406030204" pitchFamily="18" charset="0"/>
              </a:rPr>
              <a:t>Passenger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604D7A-0FBF-6867-8974-4623FE2858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02"/>
          <a:stretch/>
        </p:blipFill>
        <p:spPr>
          <a:xfrm>
            <a:off x="234950" y="1807428"/>
            <a:ext cx="6705600" cy="7886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834D51-41AE-E6B5-6517-E0435055D3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818" y="1808698"/>
            <a:ext cx="10168932" cy="78867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C468419-3FB6-49C6-922E-F1F094C9BBAF}"/>
              </a:ext>
            </a:extLst>
          </p:cNvPr>
          <p:cNvCxnSpPr>
            <a:cxnSpLocks/>
          </p:cNvCxnSpPr>
          <p:nvPr/>
        </p:nvCxnSpPr>
        <p:spPr>
          <a:xfrm>
            <a:off x="7473950" y="1281410"/>
            <a:ext cx="0" cy="8516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8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79C75-761A-FE45-9E60-487AB1C62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100" y="730250"/>
            <a:ext cx="15424494" cy="699769"/>
          </a:xfrm>
        </p:spPr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317897-027F-6135-9BCC-39815AC48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83750" y="782121"/>
            <a:ext cx="7683500" cy="677108"/>
          </a:xfrm>
        </p:spPr>
        <p:txBody>
          <a:bodyPr/>
          <a:lstStyle/>
          <a:p>
            <a:r>
              <a:rPr lang="en-US" sz="4400" b="1" dirty="0">
                <a:latin typeface="Cambria" panose="02040503050406030204" pitchFamily="18" charset="0"/>
                <a:ea typeface="Cambria" panose="02040503050406030204" pitchFamily="18" charset="0"/>
              </a:rPr>
              <a:t>Contact 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40E942-9278-DACF-0BA3-AEAE9C15FE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777"/>
          <a:stretch/>
        </p:blipFill>
        <p:spPr>
          <a:xfrm>
            <a:off x="549513" y="2037436"/>
            <a:ext cx="8410249" cy="29600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BA8DF2-7429-FF20-9494-B81028D5F1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641"/>
          <a:stretch/>
        </p:blipFill>
        <p:spPr>
          <a:xfrm>
            <a:off x="9362530" y="2020926"/>
            <a:ext cx="8550820" cy="2976524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73D326-66F8-256B-E908-CEA9B6F67CC0}"/>
              </a:ext>
            </a:extLst>
          </p:cNvPr>
          <p:cNvCxnSpPr>
            <a:cxnSpLocks/>
          </p:cNvCxnSpPr>
          <p:nvPr/>
        </p:nvCxnSpPr>
        <p:spPr>
          <a:xfrm>
            <a:off x="9166905" y="628114"/>
            <a:ext cx="2518" cy="408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DAD6E0-5204-C8CD-23EC-6E0DA0AD9B55}"/>
              </a:ext>
            </a:extLst>
          </p:cNvPr>
          <p:cNvCxnSpPr>
            <a:cxnSpLocks/>
          </p:cNvCxnSpPr>
          <p:nvPr/>
        </p:nvCxnSpPr>
        <p:spPr>
          <a:xfrm>
            <a:off x="996950" y="4708862"/>
            <a:ext cx="167542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F2C08B5-202E-7C8E-6F6D-D5AD0F672AFB}"/>
              </a:ext>
            </a:extLst>
          </p:cNvPr>
          <p:cNvSpPr txBox="1"/>
          <p:nvPr/>
        </p:nvSpPr>
        <p:spPr>
          <a:xfrm>
            <a:off x="740100" y="4997450"/>
            <a:ext cx="33810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Cambria" panose="02040503050406030204" pitchFamily="18" charset="0"/>
                <a:ea typeface="Cambria" panose="02040503050406030204" pitchFamily="18" charset="0"/>
              </a:rPr>
              <a:t>My Wallet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EE2A723-EA6E-7003-7677-3CE9B5D485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950" y="4891108"/>
            <a:ext cx="7543800" cy="506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68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2F795-1183-9FB7-5BF0-A0EEE2C31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633717"/>
            <a:ext cx="15424494" cy="699769"/>
          </a:xfrm>
        </p:spPr>
        <p:txBody>
          <a:bodyPr/>
          <a:lstStyle/>
          <a:p>
            <a:r>
              <a:rPr lang="en-US" dirty="0"/>
              <a:t>View Flights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7C4E3-DE29-B45D-AF73-C4791BA800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A28DFB-25BC-DFCC-0151-1F0E63A43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50" y="1824983"/>
            <a:ext cx="16916400" cy="766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169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28E71-D8E5-CCBE-7F83-2FCB3EFB2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350" y="730250"/>
            <a:ext cx="15424494" cy="699769"/>
          </a:xfrm>
        </p:spPr>
        <p:txBody>
          <a:bodyPr/>
          <a:lstStyle/>
          <a:p>
            <a:r>
              <a:rPr lang="en-US" dirty="0"/>
              <a:t>Admin Side: Backend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0C513A-E267-7B69-162F-E09458F543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50" y="1568449"/>
            <a:ext cx="16459200" cy="853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074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C9396-7B75-B5AF-AAC8-D31129C5F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577850"/>
            <a:ext cx="15424494" cy="699769"/>
          </a:xfrm>
        </p:spPr>
        <p:txBody>
          <a:bodyPr/>
          <a:lstStyle/>
          <a:p>
            <a:r>
              <a:rPr lang="en-US" dirty="0"/>
              <a:t>Add Airplanes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CAD710-9DC7-4232-3F28-D285DDC62A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85EBFC-7EB3-FD96-5F57-F3087DBAB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50" y="1720850"/>
            <a:ext cx="16154400" cy="807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567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EF26C-EA5F-322C-CD79-79B5CC942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806450"/>
            <a:ext cx="15424494" cy="699769"/>
          </a:xfrm>
        </p:spPr>
        <p:txBody>
          <a:bodyPr/>
          <a:lstStyle/>
          <a:p>
            <a:r>
              <a:rPr lang="en-US" dirty="0"/>
              <a:t>All the airplanes stored by admin 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E8CFB-3397-FD6F-6051-08E327A0DF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9AC3EE-EC66-A9AD-EBE8-677FB9397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350" y="1873250"/>
            <a:ext cx="16002000" cy="807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818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0834C-0609-8682-BDA1-0D038C069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806450"/>
            <a:ext cx="15424494" cy="699769"/>
          </a:xfrm>
        </p:spPr>
        <p:txBody>
          <a:bodyPr/>
          <a:lstStyle/>
          <a:p>
            <a:r>
              <a:rPr lang="en-US" dirty="0"/>
              <a:t>Add Flight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C6674-7F4D-4A0B-618E-D3BB2B314C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9766B9-038C-A1E9-27C4-2F90F083F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50" y="2025650"/>
            <a:ext cx="16383000" cy="769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775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F14A0-0B67-2537-C016-74B401AE1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950" y="730250"/>
            <a:ext cx="15424494" cy="699769"/>
          </a:xfrm>
        </p:spPr>
        <p:txBody>
          <a:bodyPr/>
          <a:lstStyle/>
          <a:p>
            <a:r>
              <a:rPr lang="en-US" dirty="0"/>
              <a:t>Scheduled Flights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731EC2-BDDF-BCAB-97A2-2CE5285F9E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1604F6-49E4-56B9-0109-B531C93D4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78" y="1797050"/>
            <a:ext cx="16236861" cy="768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702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24343-1F5E-A4FD-2164-EA446061F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350" y="730250"/>
            <a:ext cx="15424494" cy="699769"/>
          </a:xfrm>
        </p:spPr>
        <p:txBody>
          <a:bodyPr/>
          <a:lstStyle/>
          <a:p>
            <a:r>
              <a:rPr lang="en-US" dirty="0"/>
              <a:t>Booked Flights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5C012-3B7B-8516-DA50-C9AB76A010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1D99CF-F0CD-FA87-D9F1-F759EB96C5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50" y="1873250"/>
            <a:ext cx="17068800" cy="79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574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81851" y="1253090"/>
            <a:ext cx="9583420" cy="58291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065" marR="5080" algn="ctr">
              <a:lnSpc>
                <a:spcPct val="99800"/>
              </a:lnSpc>
              <a:spcBef>
                <a:spcPts val="135"/>
              </a:spcBef>
            </a:pPr>
            <a:r>
              <a:rPr lang="en-US" sz="9800" b="1" dirty="0" err="1">
                <a:solidFill>
                  <a:srgbClr val="FFFFFF"/>
                </a:solidFill>
                <a:latin typeface="Cambria"/>
                <a:cs typeface="Cambria"/>
              </a:rPr>
              <a:t>InfoFlight</a:t>
            </a:r>
            <a:r>
              <a:rPr lang="en-US" sz="9800" b="1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</a:p>
          <a:p>
            <a:pPr marL="12065" marR="5080" algn="ctr">
              <a:lnSpc>
                <a:spcPct val="99800"/>
              </a:lnSpc>
              <a:spcBef>
                <a:spcPts val="135"/>
              </a:spcBef>
            </a:pPr>
            <a:endParaRPr lang="en-US" sz="9800" b="1" dirty="0">
              <a:solidFill>
                <a:srgbClr val="FFFFFF"/>
              </a:solidFill>
              <a:latin typeface="Cambria"/>
              <a:cs typeface="Cambria"/>
            </a:endParaRPr>
          </a:p>
          <a:p>
            <a:pPr marL="12065" marR="5080" algn="ctr">
              <a:lnSpc>
                <a:spcPct val="99800"/>
              </a:lnSpc>
              <a:spcBef>
                <a:spcPts val="135"/>
              </a:spcBef>
            </a:pPr>
            <a:r>
              <a:rPr lang="en-US" sz="6000" b="1" spc="-15" dirty="0">
                <a:solidFill>
                  <a:srgbClr val="FFFFFF"/>
                </a:solidFill>
                <a:latin typeface="Cambria"/>
                <a:cs typeface="Cambria"/>
              </a:rPr>
              <a:t>A </a:t>
            </a:r>
            <a:r>
              <a:rPr lang="en-US" sz="6000" b="1" spc="70" dirty="0">
                <a:solidFill>
                  <a:srgbClr val="FFFFFF"/>
                </a:solidFill>
                <a:latin typeface="Cambria"/>
                <a:cs typeface="Cambria"/>
              </a:rPr>
              <a:t>Flight </a:t>
            </a:r>
            <a:r>
              <a:rPr lang="en-US" sz="6000" b="1" spc="-10" dirty="0">
                <a:solidFill>
                  <a:srgbClr val="FFFFFF"/>
                </a:solidFill>
                <a:latin typeface="Cambria"/>
                <a:cs typeface="Cambria"/>
              </a:rPr>
              <a:t>Management </a:t>
            </a:r>
            <a:r>
              <a:rPr lang="en-US" sz="6000" b="1" dirty="0">
                <a:solidFill>
                  <a:srgbClr val="FFFFFF"/>
                </a:solidFill>
                <a:latin typeface="Cambria"/>
                <a:cs typeface="Cambria"/>
              </a:rPr>
              <a:t>System</a:t>
            </a:r>
            <a:r>
              <a:rPr lang="en-US" sz="6000" b="1" spc="-1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lang="en-US" sz="6000" b="1" spc="-20" dirty="0">
                <a:solidFill>
                  <a:srgbClr val="FFFFFF"/>
                </a:solidFill>
                <a:latin typeface="Cambria"/>
                <a:cs typeface="Cambria"/>
              </a:rPr>
              <a:t>with </a:t>
            </a:r>
            <a:r>
              <a:rPr lang="en-US" sz="6000" b="1" spc="170" dirty="0">
                <a:solidFill>
                  <a:srgbClr val="FFFFFF"/>
                </a:solidFill>
                <a:latin typeface="Cambria"/>
                <a:cs typeface="Cambria"/>
              </a:rPr>
              <a:t>Spring</a:t>
            </a:r>
            <a:r>
              <a:rPr lang="en-US" sz="6000" b="1" spc="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lang="en-US" sz="6000" b="1" dirty="0">
                <a:solidFill>
                  <a:srgbClr val="FFFFFF"/>
                </a:solidFill>
                <a:latin typeface="Cambria"/>
                <a:cs typeface="Cambria"/>
              </a:rPr>
              <a:t>Boot</a:t>
            </a:r>
            <a:r>
              <a:rPr lang="en-US" sz="6000" b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lang="en-US" sz="6000" b="1" spc="-25" dirty="0">
                <a:solidFill>
                  <a:srgbClr val="FFFFFF"/>
                </a:solidFill>
                <a:latin typeface="Cambria"/>
                <a:cs typeface="Cambria"/>
              </a:rPr>
              <a:t>and </a:t>
            </a:r>
            <a:r>
              <a:rPr lang="en-US" sz="6000" b="1" spc="-20" dirty="0">
                <a:solidFill>
                  <a:srgbClr val="FFFFFF"/>
                </a:solidFill>
                <a:latin typeface="Cambria"/>
                <a:cs typeface="Cambria"/>
              </a:rPr>
              <a:t>React</a:t>
            </a:r>
            <a:endParaRPr lang="en-US" sz="6000" dirty="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4998" y="1142997"/>
            <a:ext cx="5122075" cy="8001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5AA77-058A-CD6E-D370-2D5C35E50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730250"/>
            <a:ext cx="15424494" cy="699769"/>
          </a:xfrm>
        </p:spPr>
        <p:txBody>
          <a:bodyPr/>
          <a:lstStyle/>
          <a:p>
            <a:r>
              <a:rPr lang="en-US" dirty="0"/>
              <a:t>All Airports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AA87A-AD31-04EB-2B08-6EABD3951F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E2B082-0516-D76B-6381-61B0BF830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50" y="1873250"/>
            <a:ext cx="16764000" cy="800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3699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621EC-F8CC-02D8-AE11-D47B5AFCA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501650"/>
            <a:ext cx="15424494" cy="699769"/>
          </a:xfrm>
        </p:spPr>
        <p:txBody>
          <a:bodyPr/>
          <a:lstStyle/>
          <a:p>
            <a:r>
              <a:rPr lang="en-US" dirty="0"/>
              <a:t>Flight ticket generated 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15087F-EE0A-B232-2347-A7AB0E2AE9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99" r="32298"/>
          <a:stretch/>
        </p:blipFill>
        <p:spPr>
          <a:xfrm>
            <a:off x="5873750" y="1201419"/>
            <a:ext cx="7683500" cy="872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4072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4A2A1-F892-C400-3E1B-E49F6B751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654050"/>
            <a:ext cx="15424494" cy="699769"/>
          </a:xfrm>
        </p:spPr>
        <p:txBody>
          <a:bodyPr/>
          <a:lstStyle/>
          <a:p>
            <a:r>
              <a:rPr lang="en-US" dirty="0"/>
              <a:t>Database Side: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0B7D6-7DF5-D434-828D-AEBCF612DE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069FBE-C25D-A072-8B17-D9F45F8B7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50" y="1568450"/>
            <a:ext cx="169926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0155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1777"/>
            <a:ext cx="18288000" cy="10287000"/>
            <a:chOff x="0" y="-1777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-1765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18288000" y="0"/>
                  </a:moveTo>
                  <a:lnTo>
                    <a:pt x="17061942" y="0"/>
                  </a:lnTo>
                  <a:lnTo>
                    <a:pt x="17061942" y="1225550"/>
                  </a:lnTo>
                  <a:lnTo>
                    <a:pt x="17061942" y="9061450"/>
                  </a:lnTo>
                  <a:lnTo>
                    <a:pt x="12092534" y="9061450"/>
                  </a:lnTo>
                  <a:lnTo>
                    <a:pt x="12092534" y="9057615"/>
                  </a:lnTo>
                  <a:lnTo>
                    <a:pt x="6195504" y="9057615"/>
                  </a:lnTo>
                  <a:lnTo>
                    <a:pt x="6195504" y="9061450"/>
                  </a:lnTo>
                  <a:lnTo>
                    <a:pt x="1225994" y="9061450"/>
                  </a:lnTo>
                  <a:lnTo>
                    <a:pt x="1225994" y="1225550"/>
                  </a:lnTo>
                  <a:lnTo>
                    <a:pt x="6195504" y="1225550"/>
                  </a:lnTo>
                  <a:lnTo>
                    <a:pt x="6195504" y="1230045"/>
                  </a:lnTo>
                  <a:lnTo>
                    <a:pt x="12092534" y="1230045"/>
                  </a:lnTo>
                  <a:lnTo>
                    <a:pt x="12092534" y="1225550"/>
                  </a:lnTo>
                  <a:lnTo>
                    <a:pt x="17061942" y="1225550"/>
                  </a:lnTo>
                  <a:lnTo>
                    <a:pt x="17061942" y="0"/>
                  </a:lnTo>
                  <a:lnTo>
                    <a:pt x="11815737" y="0"/>
                  </a:lnTo>
                  <a:lnTo>
                    <a:pt x="11815737" y="1828"/>
                  </a:lnTo>
                  <a:lnTo>
                    <a:pt x="6472263" y="1828"/>
                  </a:lnTo>
                  <a:lnTo>
                    <a:pt x="6472263" y="0"/>
                  </a:lnTo>
                  <a:lnTo>
                    <a:pt x="0" y="0"/>
                  </a:lnTo>
                  <a:lnTo>
                    <a:pt x="0" y="1225550"/>
                  </a:lnTo>
                  <a:lnTo>
                    <a:pt x="0" y="9061450"/>
                  </a:lnTo>
                  <a:lnTo>
                    <a:pt x="0" y="10287000"/>
                  </a:lnTo>
                  <a:lnTo>
                    <a:pt x="6472263" y="10287000"/>
                  </a:lnTo>
                  <a:lnTo>
                    <a:pt x="6472263" y="10285832"/>
                  </a:lnTo>
                  <a:lnTo>
                    <a:pt x="11815737" y="10285832"/>
                  </a:lnTo>
                  <a:lnTo>
                    <a:pt x="11815737" y="10287000"/>
                  </a:lnTo>
                  <a:lnTo>
                    <a:pt x="18288000" y="10287000"/>
                  </a:lnTo>
                  <a:lnTo>
                    <a:pt x="18288000" y="9061450"/>
                  </a:lnTo>
                  <a:lnTo>
                    <a:pt x="18288000" y="122555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80712" y="5121871"/>
              <a:ext cx="1875091" cy="308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778003" y="2406599"/>
            <a:ext cx="6722745" cy="15557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0" spc="170" dirty="0"/>
              <a:t>Conclusion</a:t>
            </a:r>
            <a:endParaRPr sz="10000"/>
          </a:p>
        </p:txBody>
      </p:sp>
      <p:sp>
        <p:nvSpPr>
          <p:cNvPr id="6" name="object 6"/>
          <p:cNvSpPr txBox="1"/>
          <p:nvPr/>
        </p:nvSpPr>
        <p:spPr>
          <a:xfrm>
            <a:off x="4421123" y="4660112"/>
            <a:ext cx="9436100" cy="19265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1000"/>
              </a:lnSpc>
              <a:spcBef>
                <a:spcPts val="95"/>
              </a:spcBef>
              <a:tabLst>
                <a:tab pos="8811895" algn="l"/>
              </a:tabLst>
            </a:pPr>
            <a:r>
              <a:rPr sz="2450" spc="-85" dirty="0">
                <a:latin typeface="Verdana"/>
                <a:cs typeface="Verdana"/>
              </a:rPr>
              <a:t>In</a:t>
            </a:r>
            <a:r>
              <a:rPr sz="2450" spc="-16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conclusion,</a:t>
            </a:r>
            <a:r>
              <a:rPr sz="2450" spc="-155" dirty="0">
                <a:latin typeface="Verdana"/>
                <a:cs typeface="Verdana"/>
              </a:rPr>
              <a:t> </a:t>
            </a:r>
            <a:r>
              <a:rPr sz="2450" spc="70" dirty="0">
                <a:latin typeface="Verdana"/>
                <a:cs typeface="Verdana"/>
              </a:rPr>
              <a:t>we</a:t>
            </a:r>
            <a:r>
              <a:rPr sz="2450" spc="-155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have</a:t>
            </a:r>
            <a:r>
              <a:rPr sz="2450" spc="-16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explored</a:t>
            </a:r>
            <a:r>
              <a:rPr sz="2450" spc="-155" dirty="0">
                <a:latin typeface="Verdana"/>
                <a:cs typeface="Verdana"/>
              </a:rPr>
              <a:t> </a:t>
            </a:r>
            <a:r>
              <a:rPr sz="2450" spc="50" dirty="0">
                <a:latin typeface="Verdana"/>
                <a:cs typeface="Verdana"/>
              </a:rPr>
              <a:t>the</a:t>
            </a:r>
            <a:r>
              <a:rPr sz="2450" spc="-155" dirty="0">
                <a:latin typeface="Verdana"/>
                <a:cs typeface="Verdana"/>
              </a:rPr>
              <a:t> </a:t>
            </a:r>
            <a:r>
              <a:rPr sz="2450" spc="-55" dirty="0">
                <a:latin typeface="Verdana"/>
                <a:cs typeface="Verdana"/>
              </a:rPr>
              <a:t>key</a:t>
            </a:r>
            <a:r>
              <a:rPr sz="2450" spc="-160" dirty="0">
                <a:latin typeface="Verdana"/>
                <a:cs typeface="Verdana"/>
              </a:rPr>
              <a:t> </a:t>
            </a:r>
            <a:r>
              <a:rPr sz="2450" spc="75" dirty="0">
                <a:latin typeface="Verdana"/>
                <a:cs typeface="Verdana"/>
              </a:rPr>
              <a:t>components</a:t>
            </a:r>
            <a:r>
              <a:rPr sz="2450" spc="-155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of </a:t>
            </a:r>
            <a:r>
              <a:rPr sz="2450" spc="80" dirty="0">
                <a:latin typeface="Verdana"/>
                <a:cs typeface="Verdana"/>
              </a:rPr>
              <a:t>building</a:t>
            </a:r>
            <a:r>
              <a:rPr sz="2450" spc="-204" dirty="0">
                <a:latin typeface="Verdana"/>
                <a:cs typeface="Verdana"/>
              </a:rPr>
              <a:t> </a:t>
            </a:r>
            <a:r>
              <a:rPr sz="2450" spc="-20" dirty="0">
                <a:latin typeface="Verdana"/>
                <a:cs typeface="Verdana"/>
              </a:rPr>
              <a:t>a</a:t>
            </a:r>
            <a:r>
              <a:rPr sz="2450" spc="-204" dirty="0">
                <a:latin typeface="Verdana"/>
                <a:cs typeface="Verdana"/>
              </a:rPr>
              <a:t> </a:t>
            </a:r>
            <a:r>
              <a:rPr sz="2450" spc="50" dirty="0">
                <a:latin typeface="Verdana"/>
                <a:cs typeface="Verdana"/>
              </a:rPr>
              <a:t>ﬂight</a:t>
            </a:r>
            <a:r>
              <a:rPr sz="2450" spc="-200" dirty="0">
                <a:latin typeface="Verdana"/>
                <a:cs typeface="Verdana"/>
              </a:rPr>
              <a:t> </a:t>
            </a:r>
            <a:r>
              <a:rPr sz="2450" spc="80" dirty="0">
                <a:latin typeface="Verdana"/>
                <a:cs typeface="Verdana"/>
              </a:rPr>
              <a:t>management</a:t>
            </a:r>
            <a:r>
              <a:rPr sz="2450" spc="-204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system</a:t>
            </a:r>
            <a:r>
              <a:rPr sz="2450" spc="-204" dirty="0">
                <a:latin typeface="Verdana"/>
                <a:cs typeface="Verdana"/>
              </a:rPr>
              <a:t> </a:t>
            </a:r>
            <a:r>
              <a:rPr sz="2450" spc="55" dirty="0">
                <a:latin typeface="Verdana"/>
                <a:cs typeface="Verdana"/>
              </a:rPr>
              <a:t>with</a:t>
            </a:r>
            <a:r>
              <a:rPr sz="2450" dirty="0">
                <a:latin typeface="Verdana"/>
                <a:cs typeface="Verdana"/>
              </a:rPr>
              <a:t>	</a:t>
            </a:r>
            <a:r>
              <a:rPr sz="2450" spc="50" dirty="0">
                <a:latin typeface="Verdana"/>
                <a:cs typeface="Verdana"/>
              </a:rPr>
              <a:t>and </a:t>
            </a:r>
            <a:r>
              <a:rPr sz="2550" i="1" spc="-85" dirty="0">
                <a:latin typeface="Verdana"/>
                <a:cs typeface="Verdana"/>
              </a:rPr>
              <a:t>React</a:t>
            </a:r>
            <a:r>
              <a:rPr sz="2450" spc="-85" dirty="0">
                <a:latin typeface="Verdana"/>
                <a:cs typeface="Verdana"/>
              </a:rPr>
              <a:t>.</a:t>
            </a:r>
            <a:r>
              <a:rPr sz="2450" spc="-12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By</a:t>
            </a:r>
            <a:r>
              <a:rPr sz="2450" spc="-12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leveraging</a:t>
            </a:r>
            <a:r>
              <a:rPr sz="2450" spc="-120" dirty="0">
                <a:latin typeface="Verdana"/>
                <a:cs typeface="Verdana"/>
              </a:rPr>
              <a:t> </a:t>
            </a:r>
            <a:r>
              <a:rPr sz="2450" spc="50" dirty="0">
                <a:latin typeface="Verdana"/>
                <a:cs typeface="Verdana"/>
              </a:rPr>
              <a:t>the</a:t>
            </a:r>
            <a:r>
              <a:rPr sz="2450" spc="-12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strengths</a:t>
            </a:r>
            <a:r>
              <a:rPr sz="2450" spc="-12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of</a:t>
            </a:r>
            <a:r>
              <a:rPr sz="2450" spc="-120" dirty="0">
                <a:latin typeface="Verdana"/>
                <a:cs typeface="Verdana"/>
              </a:rPr>
              <a:t> </a:t>
            </a:r>
            <a:r>
              <a:rPr sz="2450" spc="80" dirty="0">
                <a:latin typeface="Verdana"/>
                <a:cs typeface="Verdana"/>
              </a:rPr>
              <a:t>both</a:t>
            </a:r>
            <a:r>
              <a:rPr sz="2450" spc="-114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technologies,</a:t>
            </a:r>
            <a:r>
              <a:rPr sz="2450" spc="-120" dirty="0">
                <a:latin typeface="Verdana"/>
                <a:cs typeface="Verdana"/>
              </a:rPr>
              <a:t> </a:t>
            </a:r>
            <a:r>
              <a:rPr sz="2450" spc="45" dirty="0">
                <a:latin typeface="Verdana"/>
                <a:cs typeface="Verdana"/>
              </a:rPr>
              <a:t>we </a:t>
            </a:r>
            <a:r>
              <a:rPr sz="2450" spc="70" dirty="0">
                <a:latin typeface="Verdana"/>
                <a:cs typeface="Verdana"/>
              </a:rPr>
              <a:t>can</a:t>
            </a:r>
            <a:r>
              <a:rPr sz="2450" spc="-14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create</a:t>
            </a:r>
            <a:r>
              <a:rPr sz="2450" spc="-145" dirty="0">
                <a:latin typeface="Verdana"/>
                <a:cs typeface="Verdana"/>
              </a:rPr>
              <a:t> </a:t>
            </a:r>
            <a:r>
              <a:rPr sz="2450" spc="-20" dirty="0">
                <a:latin typeface="Verdana"/>
                <a:cs typeface="Verdana"/>
              </a:rPr>
              <a:t>a</a:t>
            </a:r>
            <a:r>
              <a:rPr sz="2450" spc="-14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robust</a:t>
            </a:r>
            <a:r>
              <a:rPr sz="2450" spc="-145" dirty="0">
                <a:latin typeface="Verdana"/>
                <a:cs typeface="Verdana"/>
              </a:rPr>
              <a:t> </a:t>
            </a:r>
            <a:r>
              <a:rPr sz="2450" spc="75" dirty="0">
                <a:latin typeface="Verdana"/>
                <a:cs typeface="Verdana"/>
              </a:rPr>
              <a:t>and</a:t>
            </a:r>
            <a:r>
              <a:rPr sz="2450" spc="-145" dirty="0">
                <a:latin typeface="Verdana"/>
                <a:cs typeface="Verdana"/>
              </a:rPr>
              <a:t> </a:t>
            </a:r>
            <a:r>
              <a:rPr sz="2450" spc="-35" dirty="0">
                <a:latin typeface="Verdana"/>
                <a:cs typeface="Verdana"/>
              </a:rPr>
              <a:t>user-</a:t>
            </a:r>
            <a:r>
              <a:rPr sz="2450" spc="-10" dirty="0">
                <a:latin typeface="Verdana"/>
                <a:cs typeface="Verdana"/>
              </a:rPr>
              <a:t>friendly</a:t>
            </a:r>
            <a:r>
              <a:rPr sz="2450" spc="-140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system</a:t>
            </a:r>
            <a:r>
              <a:rPr sz="2450" spc="-14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that</a:t>
            </a:r>
            <a:r>
              <a:rPr sz="2450" spc="-14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meets</a:t>
            </a:r>
            <a:r>
              <a:rPr sz="2450" spc="-145" dirty="0">
                <a:latin typeface="Verdana"/>
                <a:cs typeface="Verdana"/>
              </a:rPr>
              <a:t> </a:t>
            </a:r>
            <a:r>
              <a:rPr sz="2450" spc="25" dirty="0">
                <a:latin typeface="Verdana"/>
                <a:cs typeface="Verdana"/>
              </a:rPr>
              <a:t>the </a:t>
            </a:r>
            <a:r>
              <a:rPr sz="2450" spc="80" dirty="0">
                <a:latin typeface="Verdana"/>
                <a:cs typeface="Verdana"/>
              </a:rPr>
              <a:t>demands</a:t>
            </a:r>
            <a:r>
              <a:rPr sz="2450" spc="-20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of</a:t>
            </a:r>
            <a:r>
              <a:rPr sz="2450" spc="-195" dirty="0">
                <a:latin typeface="Verdana"/>
                <a:cs typeface="Verdana"/>
              </a:rPr>
              <a:t> </a:t>
            </a:r>
            <a:r>
              <a:rPr sz="2450" spc="50" dirty="0">
                <a:latin typeface="Verdana"/>
                <a:cs typeface="Verdana"/>
              </a:rPr>
              <a:t>the</a:t>
            </a:r>
            <a:r>
              <a:rPr sz="2450" spc="-19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aviation</a:t>
            </a:r>
            <a:r>
              <a:rPr sz="2450" spc="-19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industry.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4825" cy="10286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77998" y="1126109"/>
            <a:ext cx="8648700" cy="17526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31775" rIns="0" bIns="0" rtlCol="0">
            <a:spAutoFit/>
          </a:bodyPr>
          <a:lstStyle/>
          <a:p>
            <a:pPr marR="28575" algn="ctr">
              <a:lnSpc>
                <a:spcPct val="100000"/>
              </a:lnSpc>
              <a:spcBef>
                <a:spcPts val="1825"/>
              </a:spcBef>
            </a:pPr>
            <a:r>
              <a:rPr sz="5850" spc="-10" dirty="0">
                <a:solidFill>
                  <a:srgbClr val="FFFFFF"/>
                </a:solidFill>
              </a:rPr>
              <a:t>Introduction</a:t>
            </a:r>
            <a:endParaRPr sz="585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85219" y="3458679"/>
            <a:ext cx="4820158" cy="3088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012896" y="3908450"/>
            <a:ext cx="1127112" cy="29718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752228" y="3328165"/>
            <a:ext cx="7399121" cy="2665858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2450" spc="85" dirty="0">
                <a:latin typeface="Verdana"/>
                <a:cs typeface="Verdana"/>
              </a:rPr>
              <a:t>Welcome</a:t>
            </a:r>
            <a:r>
              <a:rPr sz="2450" spc="-204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to</a:t>
            </a:r>
            <a:r>
              <a:rPr lang="en-US" sz="2450" spc="-25" dirty="0">
                <a:latin typeface="Verdana"/>
                <a:cs typeface="Verdana"/>
              </a:rPr>
              <a:t> </a:t>
            </a:r>
            <a:endParaRPr lang="en-US" sz="2450" dirty="0">
              <a:latin typeface="Verdana"/>
              <a:cs typeface="Verdana"/>
            </a:endParaRPr>
          </a:p>
          <a:p>
            <a:pPr marL="198755" marR="55244" indent="1287145">
              <a:lnSpc>
                <a:spcPts val="3450"/>
              </a:lnSpc>
              <a:spcBef>
                <a:spcPts val="200"/>
              </a:spcBef>
            </a:pPr>
            <a:r>
              <a:rPr lang="en-US" sz="2450" spc="75" dirty="0">
                <a:latin typeface="Verdana"/>
                <a:cs typeface="Verdana"/>
              </a:rPr>
              <a:t>with</a:t>
            </a:r>
            <a:r>
              <a:rPr lang="en-US" sz="2450" spc="-170" dirty="0">
                <a:latin typeface="Verdana"/>
                <a:cs typeface="Verdana"/>
              </a:rPr>
              <a:t> </a:t>
            </a:r>
            <a:r>
              <a:rPr lang="en-US" sz="2550" i="1" spc="-30" dirty="0">
                <a:latin typeface="Verdana"/>
                <a:cs typeface="Verdana"/>
              </a:rPr>
              <a:t>Spring</a:t>
            </a:r>
            <a:r>
              <a:rPr lang="en-US" sz="2550" i="1" spc="-200" dirty="0">
                <a:latin typeface="Verdana"/>
                <a:cs typeface="Verdana"/>
              </a:rPr>
              <a:t> </a:t>
            </a:r>
            <a:r>
              <a:rPr lang="en-US" sz="2550" i="1" dirty="0">
                <a:latin typeface="Verdana"/>
                <a:cs typeface="Verdana"/>
              </a:rPr>
              <a:t>Boot</a:t>
            </a:r>
            <a:r>
              <a:rPr lang="en-US" sz="2550" i="1" spc="-200" dirty="0">
                <a:latin typeface="Verdana"/>
                <a:cs typeface="Verdana"/>
              </a:rPr>
              <a:t> </a:t>
            </a:r>
            <a:r>
              <a:rPr lang="en-US" sz="2450" spc="75" dirty="0">
                <a:latin typeface="Verdana"/>
                <a:cs typeface="Verdana"/>
              </a:rPr>
              <a:t>and</a:t>
            </a:r>
            <a:r>
              <a:rPr lang="en-US" sz="2450" spc="-170" dirty="0">
                <a:latin typeface="Verdana"/>
                <a:cs typeface="Verdana"/>
              </a:rPr>
              <a:t> </a:t>
            </a:r>
            <a:r>
              <a:rPr lang="en-US" sz="2550" i="1" spc="-85" dirty="0">
                <a:latin typeface="Verdana"/>
                <a:cs typeface="Verdana"/>
              </a:rPr>
              <a:t>React</a:t>
            </a:r>
            <a:r>
              <a:rPr lang="en-US" sz="2450" spc="-85" dirty="0">
                <a:latin typeface="Verdana"/>
                <a:cs typeface="Verdana"/>
              </a:rPr>
              <a:t>.</a:t>
            </a:r>
            <a:r>
              <a:rPr lang="en-US" sz="2450" spc="-165" dirty="0">
                <a:latin typeface="Verdana"/>
                <a:cs typeface="Verdana"/>
              </a:rPr>
              <a:t> In </a:t>
            </a:r>
            <a:r>
              <a:rPr lang="en-US" sz="2450" spc="-20" dirty="0">
                <a:latin typeface="Verdana"/>
                <a:cs typeface="Verdana"/>
              </a:rPr>
              <a:t>this </a:t>
            </a:r>
            <a:r>
              <a:rPr lang="en-US" sz="2450" dirty="0">
                <a:latin typeface="Verdana"/>
                <a:cs typeface="Verdana"/>
              </a:rPr>
              <a:t>presentation</a:t>
            </a:r>
            <a:r>
              <a:rPr lang="en-US" sz="2450" spc="-105" dirty="0">
                <a:latin typeface="Verdana"/>
                <a:cs typeface="Verdana"/>
              </a:rPr>
              <a:t> </a:t>
            </a:r>
            <a:r>
              <a:rPr lang="en-US" sz="2450" dirty="0">
                <a:latin typeface="Verdana"/>
                <a:cs typeface="Verdana"/>
              </a:rPr>
              <a:t>will</a:t>
            </a:r>
            <a:r>
              <a:rPr lang="en-US" sz="2450" spc="-105" dirty="0">
                <a:latin typeface="Verdana"/>
                <a:cs typeface="Verdana"/>
              </a:rPr>
              <a:t> </a:t>
            </a:r>
            <a:r>
              <a:rPr lang="en-US" sz="2450" spc="-20" dirty="0">
                <a:latin typeface="Verdana"/>
                <a:cs typeface="Verdana"/>
              </a:rPr>
              <a:t>cover</a:t>
            </a:r>
            <a:r>
              <a:rPr lang="en-US" sz="2450" spc="-105" dirty="0">
                <a:latin typeface="Verdana"/>
                <a:cs typeface="Verdana"/>
              </a:rPr>
              <a:t> </a:t>
            </a:r>
            <a:r>
              <a:rPr lang="en-US" sz="2450" spc="50" dirty="0">
                <a:latin typeface="Verdana"/>
                <a:cs typeface="Verdana"/>
              </a:rPr>
              <a:t>the</a:t>
            </a:r>
            <a:r>
              <a:rPr lang="en-US" sz="2450" spc="-105" dirty="0">
                <a:latin typeface="Verdana"/>
                <a:cs typeface="Verdana"/>
              </a:rPr>
              <a:t> </a:t>
            </a:r>
            <a:r>
              <a:rPr lang="en-US" sz="2450" spc="-55" dirty="0">
                <a:latin typeface="Verdana"/>
                <a:cs typeface="Verdana"/>
              </a:rPr>
              <a:t>key</a:t>
            </a:r>
            <a:r>
              <a:rPr lang="en-US" sz="2450" spc="-105" dirty="0">
                <a:latin typeface="Verdana"/>
                <a:cs typeface="Verdana"/>
              </a:rPr>
              <a:t> </a:t>
            </a:r>
            <a:r>
              <a:rPr lang="en-US" sz="2450" dirty="0">
                <a:latin typeface="Verdana"/>
                <a:cs typeface="Verdana"/>
              </a:rPr>
              <a:t>aspects</a:t>
            </a:r>
            <a:r>
              <a:rPr lang="en-US" sz="2450" spc="-105" dirty="0">
                <a:latin typeface="Verdana"/>
                <a:cs typeface="Verdana"/>
              </a:rPr>
              <a:t> </a:t>
            </a:r>
            <a:r>
              <a:rPr lang="en-US" sz="2450" spc="-25" dirty="0">
                <a:latin typeface="Verdana"/>
                <a:cs typeface="Verdana"/>
              </a:rPr>
              <a:t>of </a:t>
            </a:r>
            <a:r>
              <a:rPr lang="en-US" sz="2450" dirty="0">
                <a:latin typeface="Verdana"/>
                <a:cs typeface="Verdana"/>
              </a:rPr>
              <a:t>integrating</a:t>
            </a:r>
            <a:r>
              <a:rPr lang="en-US" sz="2450" spc="5" dirty="0">
                <a:latin typeface="Verdana"/>
                <a:cs typeface="Verdana"/>
              </a:rPr>
              <a:t> </a:t>
            </a:r>
            <a:r>
              <a:rPr lang="en-US" sz="2450" dirty="0">
                <a:latin typeface="Verdana"/>
                <a:cs typeface="Verdana"/>
              </a:rPr>
              <a:t>these</a:t>
            </a:r>
            <a:r>
              <a:rPr lang="en-US" sz="2450" spc="10" dirty="0">
                <a:latin typeface="Verdana"/>
                <a:cs typeface="Verdana"/>
              </a:rPr>
              <a:t> </a:t>
            </a:r>
            <a:r>
              <a:rPr lang="en-US" sz="2450" dirty="0">
                <a:latin typeface="Verdana"/>
                <a:cs typeface="Verdana"/>
              </a:rPr>
              <a:t>technologies</a:t>
            </a:r>
            <a:r>
              <a:rPr lang="en-US" sz="2450" spc="15" dirty="0">
                <a:latin typeface="Verdana"/>
                <a:cs typeface="Verdana"/>
              </a:rPr>
              <a:t> </a:t>
            </a:r>
            <a:r>
              <a:rPr lang="en-US" sz="2450" dirty="0">
                <a:latin typeface="Verdana"/>
                <a:cs typeface="Verdana"/>
              </a:rPr>
              <a:t>to</a:t>
            </a:r>
            <a:r>
              <a:rPr lang="en-US" sz="2450" spc="15" dirty="0">
                <a:latin typeface="Verdana"/>
                <a:cs typeface="Verdana"/>
              </a:rPr>
              <a:t> </a:t>
            </a:r>
            <a:r>
              <a:rPr lang="en-US" sz="2450" dirty="0">
                <a:latin typeface="Verdana"/>
                <a:cs typeface="Verdana"/>
              </a:rPr>
              <a:t>create</a:t>
            </a:r>
            <a:r>
              <a:rPr lang="en-US" sz="2450" spc="15" dirty="0">
                <a:latin typeface="Verdana"/>
                <a:cs typeface="Verdana"/>
              </a:rPr>
              <a:t> </a:t>
            </a:r>
            <a:r>
              <a:rPr lang="en-US" sz="2450" spc="-50" dirty="0">
                <a:latin typeface="Verdana"/>
                <a:cs typeface="Verdana"/>
              </a:rPr>
              <a:t>a </a:t>
            </a:r>
            <a:r>
              <a:rPr lang="en-US" sz="2450" spc="80" dirty="0">
                <a:latin typeface="Verdana"/>
                <a:cs typeface="Verdana"/>
              </a:rPr>
              <a:t>modern</a:t>
            </a:r>
            <a:r>
              <a:rPr lang="en-US" sz="2450" spc="-160" dirty="0">
                <a:latin typeface="Verdana"/>
                <a:cs typeface="Verdana"/>
              </a:rPr>
              <a:t> </a:t>
            </a:r>
            <a:r>
              <a:rPr lang="en-US" sz="2450" spc="75" dirty="0">
                <a:latin typeface="Verdana"/>
                <a:cs typeface="Verdana"/>
              </a:rPr>
              <a:t>and</a:t>
            </a:r>
            <a:r>
              <a:rPr lang="en-US" sz="2450" spc="-160" dirty="0">
                <a:latin typeface="Verdana"/>
                <a:cs typeface="Verdana"/>
              </a:rPr>
              <a:t> </a:t>
            </a:r>
            <a:r>
              <a:rPr lang="en-US" sz="2450" dirty="0">
                <a:latin typeface="Verdana"/>
                <a:cs typeface="Verdana"/>
              </a:rPr>
              <a:t>efﬁcient</a:t>
            </a:r>
            <a:r>
              <a:rPr lang="en-US" sz="2450" spc="-160" dirty="0">
                <a:latin typeface="Verdana"/>
                <a:cs typeface="Verdana"/>
              </a:rPr>
              <a:t> </a:t>
            </a:r>
            <a:r>
              <a:rPr lang="en-US" sz="2450" spc="50" dirty="0">
                <a:latin typeface="Verdana"/>
                <a:cs typeface="Verdana"/>
              </a:rPr>
              <a:t>ﬂight</a:t>
            </a:r>
            <a:r>
              <a:rPr lang="en-US" sz="2450" spc="-160" dirty="0">
                <a:latin typeface="Verdana"/>
                <a:cs typeface="Verdana"/>
              </a:rPr>
              <a:t> </a:t>
            </a:r>
            <a:r>
              <a:rPr lang="en-US" sz="2450" spc="70" dirty="0">
                <a:latin typeface="Verdana"/>
                <a:cs typeface="Verdana"/>
              </a:rPr>
              <a:t>management </a:t>
            </a:r>
            <a:r>
              <a:rPr lang="en-US" sz="2450" spc="-10" dirty="0">
                <a:latin typeface="Verdana"/>
                <a:cs typeface="Verdana"/>
              </a:rPr>
              <a:t>system.</a:t>
            </a:r>
            <a:endParaRPr lang="en-US" sz="24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0508" rIns="0" bIns="0" rtlCol="0">
            <a:spAutoFit/>
          </a:bodyPr>
          <a:lstStyle/>
          <a:p>
            <a:pPr marL="9636760">
              <a:lnSpc>
                <a:spcPct val="100000"/>
              </a:lnSpc>
              <a:spcBef>
                <a:spcPts val="100"/>
              </a:spcBef>
            </a:pPr>
            <a:r>
              <a:rPr sz="3550" spc="55" dirty="0">
                <a:solidFill>
                  <a:srgbClr val="FFFFFF"/>
                </a:solidFill>
              </a:rPr>
              <a:t>Spring</a:t>
            </a:r>
            <a:r>
              <a:rPr sz="3550" spc="25" dirty="0">
                <a:solidFill>
                  <a:srgbClr val="FFFFFF"/>
                </a:solidFill>
              </a:rPr>
              <a:t> </a:t>
            </a:r>
            <a:r>
              <a:rPr sz="3550" dirty="0">
                <a:solidFill>
                  <a:srgbClr val="FFFFFF"/>
                </a:solidFill>
              </a:rPr>
              <a:t>Boot</a:t>
            </a:r>
            <a:r>
              <a:rPr sz="3550" spc="20" dirty="0">
                <a:solidFill>
                  <a:srgbClr val="FFFFFF"/>
                </a:solidFill>
              </a:rPr>
              <a:t> </a:t>
            </a:r>
            <a:r>
              <a:rPr sz="3550" spc="-10" dirty="0">
                <a:solidFill>
                  <a:srgbClr val="FFFFFF"/>
                </a:solidFill>
              </a:rPr>
              <a:t>Fundamentals</a:t>
            </a:r>
            <a:endParaRPr sz="35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10734" y="3610190"/>
            <a:ext cx="728014" cy="23459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611475" y="3215995"/>
            <a:ext cx="1010793" cy="3088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062196" y="3135224"/>
            <a:ext cx="5323840" cy="2688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Understanding</a:t>
            </a:r>
            <a:r>
              <a:rPr sz="245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5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45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basics</a:t>
            </a:r>
            <a:r>
              <a:rPr sz="245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endParaRPr sz="2450" dirty="0">
              <a:latin typeface="Verdana"/>
              <a:cs typeface="Verdana"/>
            </a:endParaRPr>
          </a:p>
          <a:p>
            <a:pPr marL="12700" marR="5080" indent="758825">
              <a:lnSpc>
                <a:spcPct val="100400"/>
              </a:lnSpc>
              <a:spcBef>
                <a:spcPts val="45"/>
              </a:spcBef>
            </a:pPr>
            <a:r>
              <a:rPr sz="2450" spc="-365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245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Topics</a:t>
            </a:r>
            <a:r>
              <a:rPr sz="245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include</a:t>
            </a:r>
            <a:r>
              <a:rPr sz="245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55" dirty="0">
                <a:solidFill>
                  <a:srgbClr val="FFFFFF"/>
                </a:solidFill>
                <a:latin typeface="Verdana"/>
                <a:cs typeface="Verdana"/>
              </a:rPr>
              <a:t>dependency 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injection,</a:t>
            </a:r>
            <a:r>
              <a:rPr sz="245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auto-</a:t>
            </a: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conﬁguration,</a:t>
            </a:r>
            <a:r>
              <a:rPr sz="245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50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2450" spc="80" dirty="0">
                <a:solidFill>
                  <a:srgbClr val="FFFFFF"/>
                </a:solidFill>
                <a:latin typeface="Verdana"/>
                <a:cs typeface="Verdana"/>
              </a:rPr>
              <a:t>building</a:t>
            </a:r>
            <a:r>
              <a:rPr sz="245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20" dirty="0">
                <a:solidFill>
                  <a:srgbClr val="FFFFFF"/>
                </a:solidFill>
                <a:latin typeface="Verdana"/>
                <a:cs typeface="Verdana"/>
              </a:rPr>
              <a:t>RESTful</a:t>
            </a:r>
            <a:r>
              <a:rPr sz="245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APIs</a:t>
            </a:r>
            <a:r>
              <a:rPr sz="245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7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245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i="1" spc="-10" dirty="0">
                <a:solidFill>
                  <a:srgbClr val="FFFFFF"/>
                </a:solidFill>
                <a:latin typeface="Verdana"/>
                <a:cs typeface="Verdana"/>
              </a:rPr>
              <a:t>Spring </a:t>
            </a:r>
            <a:r>
              <a:rPr sz="2550" i="1" spc="-55" dirty="0">
                <a:solidFill>
                  <a:srgbClr val="FFFFFF"/>
                </a:solidFill>
                <a:latin typeface="Verdana"/>
                <a:cs typeface="Verdana"/>
              </a:rPr>
              <a:t>Boot</a:t>
            </a:r>
            <a:r>
              <a:rPr sz="2450" spc="-55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245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00" dirty="0">
                <a:solidFill>
                  <a:srgbClr val="FFFFFF"/>
                </a:solidFill>
                <a:latin typeface="Verdana"/>
                <a:cs typeface="Verdana"/>
              </a:rPr>
              <a:t>We</a:t>
            </a:r>
            <a:r>
              <a:rPr sz="245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explore</a:t>
            </a:r>
            <a:r>
              <a:rPr lang="en-US" sz="2450" spc="-1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00" dirty="0">
                <a:solidFill>
                  <a:srgbClr val="FFFFFF"/>
                </a:solidFill>
                <a:latin typeface="Verdana"/>
                <a:cs typeface="Verdana"/>
              </a:rPr>
              <a:t>how</a:t>
            </a:r>
            <a:r>
              <a:rPr sz="245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these </a:t>
            </a:r>
            <a:r>
              <a:rPr sz="2450" spc="65" dirty="0">
                <a:solidFill>
                  <a:srgbClr val="FFFFFF"/>
                </a:solidFill>
                <a:latin typeface="Verdana"/>
                <a:cs typeface="Verdana"/>
              </a:rPr>
              <a:t>concepts</a:t>
            </a:r>
            <a:r>
              <a:rPr sz="245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apply</a:t>
            </a:r>
            <a:r>
              <a:rPr sz="245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45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our</a:t>
            </a:r>
            <a:r>
              <a:rPr sz="245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40" dirty="0">
                <a:solidFill>
                  <a:srgbClr val="FFFFFF"/>
                </a:solidFill>
                <a:latin typeface="Verdana"/>
                <a:cs typeface="Verdana"/>
              </a:rPr>
              <a:t>ﬂight </a:t>
            </a:r>
            <a:r>
              <a:rPr sz="2450" spc="80" dirty="0">
                <a:solidFill>
                  <a:srgbClr val="FFFFFF"/>
                </a:solidFill>
                <a:latin typeface="Verdana"/>
                <a:cs typeface="Verdana"/>
              </a:rPr>
              <a:t>management</a:t>
            </a:r>
            <a:r>
              <a:rPr sz="245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system.</a:t>
            </a:r>
            <a:endParaRPr sz="2450" dirty="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3999" cy="102869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4825" cy="10286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77998" y="1126109"/>
            <a:ext cx="8648700" cy="17526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31775" rIns="0" bIns="0" rtlCol="0">
            <a:spAutoFit/>
          </a:bodyPr>
          <a:lstStyle/>
          <a:p>
            <a:pPr marR="28575" algn="ctr">
              <a:lnSpc>
                <a:spcPct val="100000"/>
              </a:lnSpc>
              <a:spcBef>
                <a:spcPts val="1825"/>
              </a:spcBef>
            </a:pPr>
            <a:r>
              <a:rPr sz="5850" dirty="0">
                <a:solidFill>
                  <a:srgbClr val="FFFFFF"/>
                </a:solidFill>
              </a:rPr>
              <a:t>React</a:t>
            </a:r>
            <a:r>
              <a:rPr sz="5850" spc="30" dirty="0">
                <a:solidFill>
                  <a:srgbClr val="FFFFFF"/>
                </a:solidFill>
              </a:rPr>
              <a:t> </a:t>
            </a:r>
            <a:r>
              <a:rPr sz="5850" spc="-10" dirty="0">
                <a:solidFill>
                  <a:srgbClr val="FFFFFF"/>
                </a:solidFill>
              </a:rPr>
              <a:t>Essentials</a:t>
            </a:r>
            <a:endParaRPr sz="585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60450" y="3471113"/>
            <a:ext cx="873506" cy="23536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ctr">
              <a:lnSpc>
                <a:spcPct val="116799"/>
              </a:lnSpc>
              <a:spcBef>
                <a:spcPts val="110"/>
              </a:spcBef>
              <a:tabLst>
                <a:tab pos="5118735" algn="l"/>
              </a:tabLst>
            </a:pPr>
            <a:r>
              <a:rPr dirty="0"/>
              <a:t>Exploring</a:t>
            </a:r>
            <a:r>
              <a:rPr spc="-90" dirty="0"/>
              <a:t> </a:t>
            </a:r>
            <a:r>
              <a:rPr spc="50" dirty="0"/>
              <a:t>the</a:t>
            </a:r>
            <a:r>
              <a:rPr spc="-85" dirty="0"/>
              <a:t> </a:t>
            </a:r>
            <a:r>
              <a:rPr spc="-20" dirty="0"/>
              <a:t>essentials</a:t>
            </a:r>
            <a:r>
              <a:rPr spc="-90" dirty="0"/>
              <a:t> </a:t>
            </a:r>
            <a:r>
              <a:rPr spc="-25" dirty="0"/>
              <a:t>of</a:t>
            </a:r>
            <a:r>
              <a:rPr dirty="0"/>
              <a:t>	</a:t>
            </a:r>
            <a:r>
              <a:rPr spc="-365" dirty="0"/>
              <a:t>.</a:t>
            </a:r>
            <a:r>
              <a:rPr spc="-175" dirty="0"/>
              <a:t> </a:t>
            </a:r>
            <a:r>
              <a:rPr spc="100" dirty="0"/>
              <a:t>We</a:t>
            </a:r>
            <a:r>
              <a:rPr spc="-175" dirty="0"/>
              <a:t> </a:t>
            </a:r>
            <a:r>
              <a:rPr spc="-10" dirty="0"/>
              <a:t>cove</a:t>
            </a:r>
            <a:r>
              <a:rPr lang="en-US" spc="-10" dirty="0"/>
              <a:t>red</a:t>
            </a:r>
            <a:r>
              <a:rPr spc="-10" dirty="0"/>
              <a:t> </a:t>
            </a:r>
            <a:r>
              <a:rPr dirty="0"/>
              <a:t>components,</a:t>
            </a:r>
            <a:r>
              <a:rPr spc="-50" dirty="0"/>
              <a:t> </a:t>
            </a:r>
            <a:r>
              <a:rPr spc="-10" dirty="0"/>
              <a:t>state</a:t>
            </a:r>
            <a:r>
              <a:rPr spc="-35" dirty="0"/>
              <a:t> </a:t>
            </a:r>
            <a:r>
              <a:rPr dirty="0"/>
              <a:t>management,</a:t>
            </a:r>
            <a:r>
              <a:rPr spc="-40" dirty="0"/>
              <a:t> </a:t>
            </a:r>
            <a:r>
              <a:rPr spc="75" dirty="0"/>
              <a:t>and</a:t>
            </a:r>
            <a:r>
              <a:rPr spc="-35" dirty="0"/>
              <a:t> </a:t>
            </a:r>
            <a:r>
              <a:rPr spc="50" dirty="0"/>
              <a:t>the</a:t>
            </a:r>
            <a:r>
              <a:rPr spc="-35" dirty="0"/>
              <a:t> </a:t>
            </a:r>
            <a:r>
              <a:rPr spc="-10" dirty="0"/>
              <a:t>virtual </a:t>
            </a:r>
            <a:r>
              <a:rPr spc="50" dirty="0"/>
              <a:t>DOM.</a:t>
            </a:r>
            <a:r>
              <a:rPr spc="-190" dirty="0"/>
              <a:t> </a:t>
            </a:r>
            <a:r>
              <a:rPr spc="60" dirty="0"/>
              <a:t>Understanding</a:t>
            </a:r>
            <a:r>
              <a:rPr spc="-190" dirty="0"/>
              <a:t> </a:t>
            </a:r>
            <a:r>
              <a:rPr spc="100" dirty="0"/>
              <a:t>how</a:t>
            </a:r>
            <a:r>
              <a:rPr spc="-190" dirty="0"/>
              <a:t> </a:t>
            </a:r>
            <a:r>
              <a:rPr dirty="0"/>
              <a:t>to</a:t>
            </a:r>
            <a:r>
              <a:rPr spc="-190" dirty="0"/>
              <a:t> </a:t>
            </a:r>
            <a:r>
              <a:rPr spc="-25" dirty="0"/>
              <a:t>leverage</a:t>
            </a:r>
            <a:r>
              <a:rPr spc="-185" dirty="0"/>
              <a:t> </a:t>
            </a:r>
            <a:r>
              <a:rPr sz="2550" i="1" spc="-25" dirty="0">
                <a:latin typeface="Verdana"/>
                <a:cs typeface="Verdana"/>
              </a:rPr>
              <a:t>React</a:t>
            </a:r>
            <a:r>
              <a:rPr sz="2550" i="1" spc="-225" dirty="0">
                <a:latin typeface="Verdana"/>
                <a:cs typeface="Verdana"/>
              </a:rPr>
              <a:t> </a:t>
            </a:r>
            <a:r>
              <a:rPr spc="-25" dirty="0"/>
              <a:t>to </a:t>
            </a:r>
            <a:r>
              <a:rPr dirty="0"/>
              <a:t>create</a:t>
            </a:r>
            <a:r>
              <a:rPr spc="-195" dirty="0"/>
              <a:t> </a:t>
            </a:r>
            <a:r>
              <a:rPr spc="-20" dirty="0"/>
              <a:t>a</a:t>
            </a:r>
            <a:r>
              <a:rPr spc="-190" dirty="0"/>
              <a:t> </a:t>
            </a:r>
            <a:r>
              <a:rPr spc="55" dirty="0"/>
              <a:t>dynamic</a:t>
            </a:r>
            <a:r>
              <a:rPr spc="-195" dirty="0"/>
              <a:t> </a:t>
            </a:r>
            <a:r>
              <a:rPr spc="75" dirty="0"/>
              <a:t>and</a:t>
            </a:r>
            <a:r>
              <a:rPr spc="-190" dirty="0"/>
              <a:t> </a:t>
            </a:r>
            <a:r>
              <a:rPr spc="-10" dirty="0"/>
              <a:t>responsive</a:t>
            </a:r>
            <a:r>
              <a:rPr spc="-190" dirty="0"/>
              <a:t> </a:t>
            </a:r>
            <a:r>
              <a:rPr dirty="0"/>
              <a:t>user</a:t>
            </a:r>
            <a:r>
              <a:rPr spc="-195" dirty="0"/>
              <a:t> </a:t>
            </a:r>
            <a:r>
              <a:rPr spc="-10" dirty="0"/>
              <a:t>interface </a:t>
            </a:r>
            <a:r>
              <a:rPr spc="-25" dirty="0"/>
              <a:t>for</a:t>
            </a:r>
            <a:r>
              <a:rPr spc="-190" dirty="0"/>
              <a:t> </a:t>
            </a:r>
            <a:r>
              <a:rPr dirty="0"/>
              <a:t>our</a:t>
            </a:r>
            <a:r>
              <a:rPr spc="-185" dirty="0"/>
              <a:t> </a:t>
            </a:r>
            <a:r>
              <a:rPr spc="50" dirty="0"/>
              <a:t>ﬂight</a:t>
            </a:r>
            <a:r>
              <a:rPr spc="-185" dirty="0"/>
              <a:t> </a:t>
            </a:r>
            <a:r>
              <a:rPr spc="80" dirty="0"/>
              <a:t>management</a:t>
            </a:r>
            <a:r>
              <a:rPr spc="-185" dirty="0"/>
              <a:t> </a:t>
            </a:r>
            <a:r>
              <a:rPr spc="-10" dirty="0"/>
              <a:t>system.</a:t>
            </a:r>
            <a:endParaRPr sz="25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0287000"/>
            <a:chOff x="0" y="0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9143999" y="0"/>
                  </a:moveTo>
                  <a:lnTo>
                    <a:pt x="0" y="0"/>
                  </a:lnTo>
                  <a:lnTo>
                    <a:pt x="0" y="10286997"/>
                  </a:lnTo>
                  <a:lnTo>
                    <a:pt x="9143999" y="10286997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998" y="1142997"/>
              <a:ext cx="6467474" cy="80010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53192" y="1484668"/>
            <a:ext cx="5554980" cy="124079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60"/>
              </a:spcBef>
            </a:pPr>
            <a:r>
              <a:rPr sz="3950" dirty="0"/>
              <a:t>Integrating</a:t>
            </a:r>
            <a:r>
              <a:rPr sz="3950" spc="155" dirty="0"/>
              <a:t> </a:t>
            </a:r>
            <a:r>
              <a:rPr sz="3950" spc="80" dirty="0"/>
              <a:t>Spring</a:t>
            </a:r>
            <a:r>
              <a:rPr sz="3950" spc="170" dirty="0"/>
              <a:t> </a:t>
            </a:r>
            <a:r>
              <a:rPr sz="3950" spc="-20" dirty="0"/>
              <a:t>Boot </a:t>
            </a:r>
            <a:r>
              <a:rPr sz="3950" dirty="0"/>
              <a:t>and</a:t>
            </a:r>
            <a:r>
              <a:rPr sz="3950" spc="55" dirty="0"/>
              <a:t> </a:t>
            </a:r>
            <a:r>
              <a:rPr sz="3950" spc="-10" dirty="0"/>
              <a:t>React</a:t>
            </a:r>
            <a:endParaRPr sz="395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422264" y="3631310"/>
            <a:ext cx="1875015" cy="308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553196" y="2788552"/>
            <a:ext cx="6031865" cy="23075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90"/>
              </a:spcBef>
              <a:tabLst>
                <a:tab pos="3821429" algn="l"/>
              </a:tabLst>
            </a:pPr>
            <a:r>
              <a:rPr sz="2450" spc="75" dirty="0">
                <a:latin typeface="Verdana"/>
                <a:cs typeface="Verdana"/>
              </a:rPr>
              <a:t>Bringing</a:t>
            </a:r>
            <a:r>
              <a:rPr sz="2450" spc="-19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it</a:t>
            </a:r>
            <a:r>
              <a:rPr sz="2450" spc="-185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all</a:t>
            </a:r>
            <a:r>
              <a:rPr sz="2450" spc="-190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together.</a:t>
            </a:r>
            <a:r>
              <a:rPr sz="2450" spc="-185" dirty="0">
                <a:latin typeface="Verdana"/>
                <a:cs typeface="Verdana"/>
              </a:rPr>
              <a:t> </a:t>
            </a:r>
            <a:r>
              <a:rPr sz="2450" spc="100" dirty="0">
                <a:latin typeface="Verdana"/>
                <a:cs typeface="Verdana"/>
              </a:rPr>
              <a:t>We</a:t>
            </a:r>
            <a:r>
              <a:rPr sz="2450" spc="-190" dirty="0">
                <a:latin typeface="Verdana"/>
                <a:cs typeface="Verdana"/>
              </a:rPr>
              <a:t> </a:t>
            </a:r>
            <a:r>
              <a:rPr sz="2450" spc="-20" dirty="0">
                <a:latin typeface="Verdana"/>
                <a:cs typeface="Verdana"/>
              </a:rPr>
              <a:t>will </a:t>
            </a:r>
            <a:r>
              <a:rPr sz="2450" dirty="0">
                <a:latin typeface="Verdana"/>
                <a:cs typeface="Verdana"/>
              </a:rPr>
              <a:t>discuss</a:t>
            </a:r>
            <a:r>
              <a:rPr sz="2450" spc="-120" dirty="0">
                <a:latin typeface="Verdana"/>
                <a:cs typeface="Verdana"/>
              </a:rPr>
              <a:t> </a:t>
            </a:r>
            <a:r>
              <a:rPr sz="2450" spc="50" dirty="0">
                <a:latin typeface="Verdana"/>
                <a:cs typeface="Verdana"/>
              </a:rPr>
              <a:t>the</a:t>
            </a:r>
            <a:r>
              <a:rPr sz="2450" spc="-12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best</a:t>
            </a:r>
            <a:r>
              <a:rPr sz="2450" spc="-12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practices</a:t>
            </a:r>
            <a:r>
              <a:rPr sz="2450" spc="-120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for </a:t>
            </a:r>
            <a:r>
              <a:rPr sz="2450" spc="-10" dirty="0">
                <a:latin typeface="Verdana"/>
                <a:cs typeface="Verdana"/>
              </a:rPr>
              <a:t>integrating</a:t>
            </a:r>
            <a:r>
              <a:rPr sz="2450" dirty="0">
                <a:latin typeface="Verdana"/>
                <a:cs typeface="Verdana"/>
              </a:rPr>
              <a:t>	</a:t>
            </a:r>
            <a:r>
              <a:rPr sz="2450" spc="60" dirty="0">
                <a:latin typeface="Verdana"/>
                <a:cs typeface="Verdana"/>
              </a:rPr>
              <a:t>backend</a:t>
            </a:r>
            <a:r>
              <a:rPr sz="2450" spc="-185" dirty="0">
                <a:latin typeface="Verdana"/>
                <a:cs typeface="Verdana"/>
              </a:rPr>
              <a:t> </a:t>
            </a:r>
            <a:r>
              <a:rPr sz="2450" spc="55" dirty="0">
                <a:latin typeface="Verdana"/>
                <a:cs typeface="Verdana"/>
              </a:rPr>
              <a:t>with </a:t>
            </a:r>
            <a:r>
              <a:rPr sz="2450" spc="-20" dirty="0">
                <a:latin typeface="Verdana"/>
                <a:cs typeface="Verdana"/>
              </a:rPr>
              <a:t>a</a:t>
            </a:r>
            <a:r>
              <a:rPr sz="2450" spc="-190" dirty="0">
                <a:latin typeface="Verdana"/>
                <a:cs typeface="Verdana"/>
              </a:rPr>
              <a:t> </a:t>
            </a:r>
            <a:r>
              <a:rPr sz="2550" i="1" spc="-25" dirty="0">
                <a:latin typeface="Verdana"/>
                <a:cs typeface="Verdana"/>
              </a:rPr>
              <a:t>React</a:t>
            </a:r>
            <a:r>
              <a:rPr sz="2550" i="1" spc="-22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frontend.</a:t>
            </a:r>
            <a:r>
              <a:rPr sz="2450" spc="-19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Topics</a:t>
            </a:r>
            <a:r>
              <a:rPr sz="2450" spc="-190" dirty="0">
                <a:latin typeface="Verdana"/>
                <a:cs typeface="Verdana"/>
              </a:rPr>
              <a:t> </a:t>
            </a:r>
            <a:r>
              <a:rPr sz="2450" spc="60" dirty="0">
                <a:latin typeface="Verdana"/>
                <a:cs typeface="Verdana"/>
              </a:rPr>
              <a:t>include</a:t>
            </a:r>
            <a:r>
              <a:rPr sz="2450" spc="-190" dirty="0">
                <a:latin typeface="Verdana"/>
                <a:cs typeface="Verdana"/>
              </a:rPr>
              <a:t> </a:t>
            </a:r>
            <a:r>
              <a:rPr sz="2450" spc="-20" dirty="0">
                <a:latin typeface="Verdana"/>
                <a:cs typeface="Verdana"/>
              </a:rPr>
              <a:t>REST </a:t>
            </a:r>
            <a:r>
              <a:rPr sz="2450" dirty="0">
                <a:latin typeface="Verdana"/>
                <a:cs typeface="Verdana"/>
              </a:rPr>
              <a:t>API consumption, </a:t>
            </a:r>
            <a:r>
              <a:rPr sz="2450" spc="-10" dirty="0">
                <a:latin typeface="Verdana"/>
                <a:cs typeface="Verdana"/>
              </a:rPr>
              <a:t>state</a:t>
            </a:r>
            <a:r>
              <a:rPr sz="2450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management, </a:t>
            </a:r>
            <a:r>
              <a:rPr sz="2450" spc="75" dirty="0">
                <a:latin typeface="Verdana"/>
                <a:cs typeface="Verdana"/>
              </a:rPr>
              <a:t>and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0" dirty="0">
                <a:latin typeface="Verdana"/>
                <a:cs typeface="Verdana"/>
              </a:rPr>
              <a:t>deployment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strategies.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70C0E-FF2D-B8D2-2728-8D74B9696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102" y="1929117"/>
            <a:ext cx="15424494" cy="677108"/>
          </a:xfrm>
        </p:spPr>
        <p:txBody>
          <a:bodyPr/>
          <a:lstStyle/>
          <a:p>
            <a:r>
              <a:rPr lang="en-US" sz="4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Technical Requirements </a:t>
            </a:r>
            <a:endParaRPr lang="en-US" dirty="0"/>
          </a:p>
        </p:txBody>
      </p:sp>
      <p:pic>
        <p:nvPicPr>
          <p:cNvPr id="1026" name="Picture 2" descr="Technical requirements – PV 247">
            <a:extLst>
              <a:ext uri="{FF2B5EF4-FFF2-40B4-BE49-F238E27FC236}">
                <a16:creationId xmlns:a16="http://schemas.microsoft.com/office/drawing/2014/main" id="{41283138-23C3-11BC-0DD5-8A73B7F4A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3736" y="2279139"/>
            <a:ext cx="675886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7">
            <a:extLst>
              <a:ext uri="{FF2B5EF4-FFF2-40B4-BE49-F238E27FC236}">
                <a16:creationId xmlns:a16="http://schemas.microsoft.com/office/drawing/2014/main" id="{0AA05C6E-F411-F316-1440-F80A791CB6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438102" y="2787650"/>
            <a:ext cx="9829800" cy="674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Frontend: React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              Node.js &amp;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npm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Install from Node.js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               Tools: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Visual Studio Code, Chrome/Firefox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Backend: Spring Boot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              JDK: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Install JDK 11+ from Oracle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Database: MySQL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              Install MySQL: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Download from MySQL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              Tools: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MySQL Workbench or other SQL clients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Build &amp; Run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      Frontend: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b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          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Development: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npm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start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              Production Build: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npm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run build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       Backend: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              Run Spring Boot: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mvn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spring-boot:run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996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07337-9819-BF60-098B-5AE912436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103" y="1187450"/>
            <a:ext cx="15424494" cy="69976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Types of User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9AE9E-DCA3-211A-BDFA-193F21098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79750" y="2133639"/>
            <a:ext cx="7683500" cy="6032421"/>
          </a:xfrm>
        </p:spPr>
        <p:txBody>
          <a:bodyPr/>
          <a:lstStyle/>
          <a:p>
            <a:pPr marL="541782" indent="-514350"/>
            <a:r>
              <a:rPr lang="en-US" dirty="0">
                <a:solidFill>
                  <a:schemeClr val="tx1"/>
                </a:solidFill>
              </a:rPr>
              <a:t> Admin </a:t>
            </a:r>
          </a:p>
          <a:p>
            <a:pPr marL="541782" indent="-514350">
              <a:buFont typeface="Wingdings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Creating a flight </a:t>
            </a:r>
          </a:p>
          <a:p>
            <a:pPr marL="541782" indent="-514350">
              <a:buFont typeface="Wingdings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Changing time schedule</a:t>
            </a:r>
          </a:p>
          <a:p>
            <a:pPr marL="541782" indent="-514350">
              <a:buFont typeface="Wingdings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Creating a new route</a:t>
            </a:r>
          </a:p>
          <a:p>
            <a:pPr marL="541782" indent="-514350">
              <a:buFont typeface="Wingdings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Updating  airport information</a:t>
            </a:r>
          </a:p>
          <a:p>
            <a:pPr marL="541782" indent="-514350">
              <a:buFont typeface="Wingdings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Registering and managing users</a:t>
            </a:r>
          </a:p>
          <a:p>
            <a:pPr marL="541782" indent="-514350">
              <a:buFont typeface="Wingdings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View statistics  </a:t>
            </a:r>
          </a:p>
          <a:p>
            <a:pPr marL="541782" indent="-514350"/>
            <a:endParaRPr lang="en-US" dirty="0">
              <a:solidFill>
                <a:schemeClr val="tx1"/>
              </a:solidFill>
            </a:endParaRPr>
          </a:p>
          <a:p>
            <a:pPr marL="541782" indent="-514350"/>
            <a:r>
              <a:rPr lang="en-US" dirty="0">
                <a:solidFill>
                  <a:schemeClr val="tx1"/>
                </a:solidFill>
              </a:rPr>
              <a:t>Registered user</a:t>
            </a:r>
          </a:p>
          <a:p>
            <a:pPr marL="541782" indent="-514350">
              <a:buFont typeface="Wingdings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View flight schedule</a:t>
            </a:r>
          </a:p>
          <a:p>
            <a:pPr marL="541782" indent="-514350">
              <a:buFont typeface="Wingdings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Book, confirm/cancel reservation </a:t>
            </a:r>
          </a:p>
          <a:p>
            <a:pPr marL="541782" indent="-514350"/>
            <a:endParaRPr lang="en-US" dirty="0">
              <a:solidFill>
                <a:schemeClr val="tx1"/>
              </a:solidFill>
            </a:endParaRPr>
          </a:p>
          <a:p>
            <a:pPr marL="541782" indent="-514350"/>
            <a:r>
              <a:rPr lang="en-US" dirty="0">
                <a:solidFill>
                  <a:schemeClr val="tx1"/>
                </a:solidFill>
              </a:rPr>
              <a:t>Unregistered User</a:t>
            </a:r>
          </a:p>
          <a:p>
            <a:pPr marL="541782" indent="-514350">
              <a:buFont typeface="Wingdings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View flight schedule</a:t>
            </a:r>
          </a:p>
          <a:p>
            <a:pPr marL="541782" indent="-514350">
              <a:buFont typeface="Wingdings" pitchFamily="2" charset="2"/>
              <a:buChar char="v"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1026" name="Picture 2" descr="User Avatar PNG Transparent Images Free Download | Vector ...">
            <a:extLst>
              <a:ext uri="{FF2B5EF4-FFF2-40B4-BE49-F238E27FC236}">
                <a16:creationId xmlns:a16="http://schemas.microsoft.com/office/drawing/2014/main" id="{C4D3D844-95BC-8A1E-B3A4-CE97B367B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750" y="2133639"/>
            <a:ext cx="4343400" cy="5040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9443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-1"/>
            <a:ext cx="9144000" cy="10287000"/>
            <a:chOff x="9144000" y="-1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9144000" y="-1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9144000" y="0"/>
                  </a:moveTo>
                  <a:lnTo>
                    <a:pt x="0" y="0"/>
                  </a:lnTo>
                  <a:lnTo>
                    <a:pt x="0" y="10287000"/>
                  </a:lnTo>
                  <a:lnTo>
                    <a:pt x="9144000" y="10287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53192" y="1142997"/>
              <a:ext cx="6496049" cy="79629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Testing</a:t>
            </a:r>
            <a:r>
              <a:rPr spc="35" dirty="0"/>
              <a:t> </a:t>
            </a:r>
            <a:r>
              <a:rPr dirty="0"/>
              <a:t>and</a:t>
            </a:r>
            <a:r>
              <a:rPr spc="40" dirty="0"/>
              <a:t> </a:t>
            </a:r>
            <a:r>
              <a:rPr spc="-10" dirty="0"/>
              <a:t>Deployment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59433" y="4641012"/>
            <a:ext cx="1875066" cy="308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433296" y="3175317"/>
            <a:ext cx="6280785" cy="4084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7300"/>
              </a:lnSpc>
              <a:spcBef>
                <a:spcPts val="95"/>
              </a:spcBef>
            </a:pPr>
            <a:r>
              <a:rPr sz="2450" spc="55" dirty="0">
                <a:latin typeface="Verdana"/>
                <a:cs typeface="Verdana"/>
              </a:rPr>
              <a:t>Ensuring</a:t>
            </a:r>
            <a:r>
              <a:rPr sz="2450" spc="-185" dirty="0">
                <a:latin typeface="Verdana"/>
                <a:cs typeface="Verdana"/>
              </a:rPr>
              <a:t> </a:t>
            </a:r>
            <a:r>
              <a:rPr sz="2450" spc="50" dirty="0">
                <a:latin typeface="Verdana"/>
                <a:cs typeface="Verdana"/>
              </a:rPr>
              <a:t>the</a:t>
            </a:r>
            <a:r>
              <a:rPr sz="2450" spc="-180" dirty="0">
                <a:latin typeface="Verdana"/>
                <a:cs typeface="Verdana"/>
              </a:rPr>
              <a:t> </a:t>
            </a:r>
            <a:r>
              <a:rPr sz="2450" spc="-20" dirty="0">
                <a:latin typeface="Verdana"/>
                <a:cs typeface="Verdana"/>
              </a:rPr>
              <a:t>reliability</a:t>
            </a:r>
            <a:r>
              <a:rPr sz="2450" spc="-180" dirty="0">
                <a:latin typeface="Verdana"/>
                <a:cs typeface="Verdana"/>
              </a:rPr>
              <a:t> </a:t>
            </a:r>
            <a:r>
              <a:rPr sz="2450" spc="75" dirty="0">
                <a:latin typeface="Verdana"/>
                <a:cs typeface="Verdana"/>
              </a:rPr>
              <a:t>and</a:t>
            </a:r>
            <a:r>
              <a:rPr sz="2450" spc="-18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scalability</a:t>
            </a:r>
            <a:r>
              <a:rPr sz="2450" spc="-180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of </a:t>
            </a:r>
            <a:r>
              <a:rPr sz="2450" dirty="0">
                <a:latin typeface="Verdana"/>
                <a:cs typeface="Verdana"/>
              </a:rPr>
              <a:t>our</a:t>
            </a:r>
            <a:r>
              <a:rPr sz="2450" spc="-200" dirty="0">
                <a:latin typeface="Verdana"/>
                <a:cs typeface="Verdana"/>
              </a:rPr>
              <a:t> </a:t>
            </a:r>
            <a:r>
              <a:rPr sz="2450" spc="50" dirty="0">
                <a:latin typeface="Verdana"/>
                <a:cs typeface="Verdana"/>
              </a:rPr>
              <a:t>ﬂight</a:t>
            </a:r>
            <a:r>
              <a:rPr sz="2450" spc="-170" dirty="0">
                <a:latin typeface="Verdana"/>
                <a:cs typeface="Verdana"/>
              </a:rPr>
              <a:t> </a:t>
            </a:r>
            <a:r>
              <a:rPr sz="2450" spc="80" dirty="0">
                <a:latin typeface="Verdana"/>
                <a:cs typeface="Verdana"/>
              </a:rPr>
              <a:t>management</a:t>
            </a:r>
            <a:r>
              <a:rPr sz="2450" spc="-170" dirty="0">
                <a:latin typeface="Verdana"/>
                <a:cs typeface="Verdana"/>
              </a:rPr>
              <a:t> </a:t>
            </a:r>
            <a:r>
              <a:rPr sz="2450" spc="-80" dirty="0">
                <a:latin typeface="Verdana"/>
                <a:cs typeface="Verdana"/>
              </a:rPr>
              <a:t>system.</a:t>
            </a:r>
            <a:r>
              <a:rPr sz="2450" spc="-135" dirty="0">
                <a:latin typeface="Verdana"/>
                <a:cs typeface="Verdana"/>
              </a:rPr>
              <a:t> </a:t>
            </a:r>
            <a:r>
              <a:rPr sz="2450" spc="100" dirty="0">
                <a:latin typeface="Verdana"/>
                <a:cs typeface="Verdana"/>
              </a:rPr>
              <a:t>We</a:t>
            </a:r>
            <a:r>
              <a:rPr sz="2450" spc="-165" dirty="0">
                <a:latin typeface="Verdana"/>
                <a:cs typeface="Verdana"/>
              </a:rPr>
              <a:t> </a:t>
            </a:r>
            <a:r>
              <a:rPr sz="2450" spc="-20" dirty="0">
                <a:latin typeface="Verdana"/>
                <a:cs typeface="Verdana"/>
              </a:rPr>
              <a:t>will </a:t>
            </a:r>
            <a:r>
              <a:rPr sz="2450" dirty="0">
                <a:latin typeface="Verdana"/>
                <a:cs typeface="Verdana"/>
              </a:rPr>
              <a:t>delve</a:t>
            </a:r>
            <a:r>
              <a:rPr sz="2450" spc="-12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into</a:t>
            </a:r>
            <a:r>
              <a:rPr sz="2450" spc="-114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testing</a:t>
            </a:r>
            <a:r>
              <a:rPr sz="2450" spc="-120" dirty="0">
                <a:latin typeface="Verdana"/>
                <a:cs typeface="Verdana"/>
              </a:rPr>
              <a:t> </a:t>
            </a:r>
            <a:r>
              <a:rPr sz="2450" spc="-20" dirty="0">
                <a:latin typeface="Verdana"/>
                <a:cs typeface="Verdana"/>
              </a:rPr>
              <a:t>strategies</a:t>
            </a:r>
            <a:r>
              <a:rPr sz="2450" spc="-114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for</a:t>
            </a:r>
            <a:r>
              <a:rPr sz="2450" spc="-120" dirty="0">
                <a:latin typeface="Verdana"/>
                <a:cs typeface="Verdana"/>
              </a:rPr>
              <a:t> </a:t>
            </a:r>
            <a:r>
              <a:rPr sz="2450" spc="60" dirty="0">
                <a:latin typeface="Verdana"/>
                <a:cs typeface="Verdana"/>
              </a:rPr>
              <a:t>both</a:t>
            </a:r>
            <a:endParaRPr sz="2450" dirty="0">
              <a:latin typeface="Verdana"/>
              <a:cs typeface="Verdana"/>
            </a:endParaRPr>
          </a:p>
          <a:p>
            <a:pPr marL="12700" marR="400685" indent="1965325">
              <a:lnSpc>
                <a:spcPts val="3450"/>
              </a:lnSpc>
              <a:spcBef>
                <a:spcPts val="180"/>
              </a:spcBef>
            </a:pPr>
            <a:r>
              <a:rPr sz="2450" spc="60" dirty="0">
                <a:latin typeface="Verdana"/>
                <a:cs typeface="Verdana"/>
              </a:rPr>
              <a:t>backend</a:t>
            </a:r>
            <a:r>
              <a:rPr sz="2450" spc="-200" dirty="0">
                <a:latin typeface="Verdana"/>
                <a:cs typeface="Verdana"/>
              </a:rPr>
              <a:t> </a:t>
            </a:r>
            <a:r>
              <a:rPr sz="2450" spc="75" dirty="0">
                <a:latin typeface="Verdana"/>
                <a:cs typeface="Verdana"/>
              </a:rPr>
              <a:t>and</a:t>
            </a:r>
            <a:r>
              <a:rPr sz="2450" spc="-200" dirty="0">
                <a:latin typeface="Verdana"/>
                <a:cs typeface="Verdana"/>
              </a:rPr>
              <a:t> </a:t>
            </a:r>
            <a:r>
              <a:rPr sz="2550" i="1" spc="-10" dirty="0">
                <a:latin typeface="Verdana"/>
                <a:cs typeface="Verdana"/>
              </a:rPr>
              <a:t>React </a:t>
            </a:r>
            <a:r>
              <a:rPr sz="2450" spc="-10" dirty="0">
                <a:latin typeface="Verdana"/>
                <a:cs typeface="Verdana"/>
              </a:rPr>
              <a:t>frontend.</a:t>
            </a:r>
            <a:r>
              <a:rPr sz="2450" spc="-170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Additionally,</a:t>
            </a:r>
            <a:r>
              <a:rPr sz="2450" spc="-170" dirty="0">
                <a:latin typeface="Verdana"/>
                <a:cs typeface="Verdana"/>
              </a:rPr>
              <a:t> </a:t>
            </a:r>
            <a:r>
              <a:rPr sz="2450" spc="70" dirty="0">
                <a:latin typeface="Verdana"/>
                <a:cs typeface="Verdana"/>
              </a:rPr>
              <a:t>we</a:t>
            </a:r>
            <a:r>
              <a:rPr sz="2450" spc="-16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will</a:t>
            </a:r>
            <a:r>
              <a:rPr sz="2450" spc="-170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explore </a:t>
            </a:r>
            <a:r>
              <a:rPr sz="2450" spc="60" dirty="0">
                <a:latin typeface="Verdana"/>
                <a:cs typeface="Verdana"/>
              </a:rPr>
              <a:t>deployment</a:t>
            </a:r>
            <a:r>
              <a:rPr sz="2450" spc="-185" dirty="0">
                <a:latin typeface="Verdana"/>
                <a:cs typeface="Verdana"/>
              </a:rPr>
              <a:t> </a:t>
            </a:r>
            <a:r>
              <a:rPr sz="2450" spc="50" dirty="0">
                <a:latin typeface="Verdana"/>
                <a:cs typeface="Verdana"/>
              </a:rPr>
              <a:t>options</a:t>
            </a:r>
            <a:r>
              <a:rPr sz="2450" spc="-185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for</a:t>
            </a:r>
            <a:r>
              <a:rPr sz="2450" spc="-18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our</a:t>
            </a:r>
            <a:r>
              <a:rPr sz="2450" spc="-18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system.</a:t>
            </a:r>
            <a:endParaRPr lang="en-US" sz="2450" spc="-10" dirty="0">
              <a:latin typeface="Verdana"/>
              <a:cs typeface="Verdana"/>
            </a:endParaRPr>
          </a:p>
          <a:p>
            <a:pPr marL="12700" marR="400685" indent="1965325">
              <a:lnSpc>
                <a:spcPts val="3450"/>
              </a:lnSpc>
              <a:spcBef>
                <a:spcPts val="180"/>
              </a:spcBef>
            </a:pPr>
            <a:endParaRPr lang="en-US" sz="2450" spc="-10" dirty="0">
              <a:latin typeface="Verdana"/>
              <a:cs typeface="Verdana"/>
            </a:endParaRPr>
          </a:p>
          <a:p>
            <a:pPr marL="12700" marR="400685" indent="1965325">
              <a:lnSpc>
                <a:spcPts val="3450"/>
              </a:lnSpc>
              <a:spcBef>
                <a:spcPts val="180"/>
              </a:spcBef>
            </a:pPr>
            <a:endParaRPr lang="en-US" sz="2450" spc="-10" dirty="0">
              <a:latin typeface="Verdana"/>
              <a:cs typeface="Verdana"/>
            </a:endParaRPr>
          </a:p>
          <a:p>
            <a:pPr marL="12700" marR="400685" indent="1965325">
              <a:lnSpc>
                <a:spcPts val="3450"/>
              </a:lnSpc>
              <a:spcBef>
                <a:spcPts val="180"/>
              </a:spcBef>
            </a:pPr>
            <a:endParaRPr sz="2450" dirty="0">
              <a:latin typeface="Verdana"/>
              <a:cs typeface="Verdan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3E65D1-612B-EE87-DC77-6B8FB5C7281A}"/>
              </a:ext>
            </a:extLst>
          </p:cNvPr>
          <p:cNvSpPr txBox="1"/>
          <p:nvPr/>
        </p:nvSpPr>
        <p:spPr>
          <a:xfrm>
            <a:off x="1459433" y="7259512"/>
            <a:ext cx="58621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lgerian" panose="04020705040A02060702" pitchFamily="82" charset="0"/>
              </a:rPr>
              <a:t>You can download our project at 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https://github.com/viveksahu06/Infosys_Internship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</TotalTime>
  <Words>456</Words>
  <Application>Microsoft Office PowerPoint</Application>
  <PresentationFormat>Custom</PresentationFormat>
  <Paragraphs>73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Algerian</vt:lpstr>
      <vt:lpstr>Arial</vt:lpstr>
      <vt:lpstr>Cambria</vt:lpstr>
      <vt:lpstr>Google Sans</vt:lpstr>
      <vt:lpstr>Verdana</vt:lpstr>
      <vt:lpstr>Wingdings</vt:lpstr>
      <vt:lpstr>Office Theme</vt:lpstr>
      <vt:lpstr>PowerPoint Presentation</vt:lpstr>
      <vt:lpstr>PowerPoint Presentation</vt:lpstr>
      <vt:lpstr>Introduction</vt:lpstr>
      <vt:lpstr>Spring Boot Fundamentals</vt:lpstr>
      <vt:lpstr>React Essentials</vt:lpstr>
      <vt:lpstr>Integrating Spring Boot and React</vt:lpstr>
      <vt:lpstr>Technical Requirements </vt:lpstr>
      <vt:lpstr>Types of User </vt:lpstr>
      <vt:lpstr>Testing and Deployment</vt:lpstr>
      <vt:lpstr>User Side : Landing Page(Frontend using react) </vt:lpstr>
      <vt:lpstr>Login </vt:lpstr>
      <vt:lpstr>About Us</vt:lpstr>
      <vt:lpstr>View Flights</vt:lpstr>
      <vt:lpstr>Admin Side: Backend</vt:lpstr>
      <vt:lpstr>Add Airplanes</vt:lpstr>
      <vt:lpstr>All the airplanes stored by admin   </vt:lpstr>
      <vt:lpstr>Add Flight</vt:lpstr>
      <vt:lpstr>Scheduled Flights</vt:lpstr>
      <vt:lpstr>Booked Flights </vt:lpstr>
      <vt:lpstr>All Airports</vt:lpstr>
      <vt:lpstr>Flight ticket generated :</vt:lpstr>
      <vt:lpstr>Database Side: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NIHARIKA</dc:creator>
  <cp:lastModifiedBy>VIVEK KUMAR SAHU</cp:lastModifiedBy>
  <cp:revision>7</cp:revision>
  <dcterms:created xsi:type="dcterms:W3CDTF">2024-06-03T08:08:02Z</dcterms:created>
  <dcterms:modified xsi:type="dcterms:W3CDTF">2024-06-07T07:02:40Z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2024-06-03T00:00:00Z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2024-06-03T00:00:00Z</vt:filetime>
  </property>
  <property fmtid="{D5CDD505-2E9C-101B-9397-08002B2CF9AE}" pid="5" name="Producer">
    <vt:lpwstr>GPL Ghostscript 10.02.0</vt:lpwstr>
  </property>
</Properties>
</file>