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84" r:id="rId1"/>
  </p:sldMasterIdLst>
  <p:notesMasterIdLst>
    <p:notesMasterId r:id="rId35"/>
  </p:notesMasterIdLst>
  <p:sldIdLst>
    <p:sldId id="279" r:id="rId2"/>
    <p:sldId id="257" r:id="rId3"/>
    <p:sldId id="288" r:id="rId4"/>
    <p:sldId id="258" r:id="rId5"/>
    <p:sldId id="259" r:id="rId6"/>
    <p:sldId id="289" r:id="rId7"/>
    <p:sldId id="260" r:id="rId8"/>
    <p:sldId id="280" r:id="rId9"/>
    <p:sldId id="261" r:id="rId10"/>
    <p:sldId id="262" r:id="rId11"/>
    <p:sldId id="295" r:id="rId12"/>
    <p:sldId id="297" r:id="rId13"/>
    <p:sldId id="267" r:id="rId14"/>
    <p:sldId id="296" r:id="rId15"/>
    <p:sldId id="271" r:id="rId16"/>
    <p:sldId id="269" r:id="rId17"/>
    <p:sldId id="281" r:id="rId18"/>
    <p:sldId id="282" r:id="rId19"/>
    <p:sldId id="283" r:id="rId20"/>
    <p:sldId id="270" r:id="rId21"/>
    <p:sldId id="278" r:id="rId22"/>
    <p:sldId id="286" r:id="rId23"/>
    <p:sldId id="285" r:id="rId24"/>
    <p:sldId id="287" r:id="rId25"/>
    <p:sldId id="291" r:id="rId26"/>
    <p:sldId id="290" r:id="rId27"/>
    <p:sldId id="298" r:id="rId28"/>
    <p:sldId id="302" r:id="rId29"/>
    <p:sldId id="292" r:id="rId30"/>
    <p:sldId id="303" r:id="rId31"/>
    <p:sldId id="293" r:id="rId32"/>
    <p:sldId id="294" r:id="rId33"/>
    <p:sldId id="26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>
        <p:scale>
          <a:sx n="66" d="100"/>
          <a:sy n="66" d="100"/>
        </p:scale>
        <p:origin x="-150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F8F91-2F8C-4417-B800-2A30D728BA84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F81ED-3B5C-466B-AB40-D21A12AEBA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4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F81ED-3B5C-466B-AB40-D21A12AEBA5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00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F81ED-3B5C-466B-AB40-D21A12AEBA5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43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F81ED-3B5C-466B-AB40-D21A12AEBA5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18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F81ED-3B5C-466B-AB40-D21A12AEBA5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3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4054-533E-4239-B4E1-949FF2B6BC71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4670-3F29-4427-8BD3-4507CCB795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4054-533E-4239-B4E1-949FF2B6BC71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4670-3F29-4427-8BD3-4507CCB79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4054-533E-4239-B4E1-949FF2B6BC71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4670-3F29-4427-8BD3-4507CCB79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4054-533E-4239-B4E1-949FF2B6BC71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4670-3F29-4427-8BD3-4507CCB79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4054-533E-4239-B4E1-949FF2B6BC71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4670-3F29-4427-8BD3-4507CCB79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4054-533E-4239-B4E1-949FF2B6BC71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4670-3F29-4427-8BD3-4507CCB79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4054-533E-4239-B4E1-949FF2B6BC71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4670-3F29-4427-8BD3-4507CCB79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4054-533E-4239-B4E1-949FF2B6BC71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4670-3F29-4427-8BD3-4507CCB79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4054-533E-4239-B4E1-949FF2B6BC71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4670-3F29-4427-8BD3-4507CCB79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4054-533E-4239-B4E1-949FF2B6BC71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4670-3F29-4427-8BD3-4507CCB795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4054-533E-4239-B4E1-949FF2B6BC71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64670-3F29-4427-8BD3-4507CCB795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F914054-533E-4239-B4E1-949FF2B6BC71}" type="datetimeFigureOut">
              <a:rPr lang="en-US" smtClean="0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B864670-3F29-4427-8BD3-4507CCB79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88AFCC9-070C-F140-2041-3DB83E454202}"/>
              </a:ext>
            </a:extLst>
          </p:cNvPr>
          <p:cNvSpPr txBox="1"/>
          <p:nvPr/>
        </p:nvSpPr>
        <p:spPr>
          <a:xfrm>
            <a:off x="1219200" y="304800"/>
            <a:ext cx="68580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BASED ON DEEP LEARNING  FOR IDENTIFYING INDIVIDUALS THROUGH THE USE OF EAR BIOMETRICS</a:t>
            </a: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AF122D-5ECE-4954-A64A-DF731CD5257B}"/>
              </a:ext>
            </a:extLst>
          </p:cNvPr>
          <p:cNvSpPr txBox="1"/>
          <p:nvPr/>
        </p:nvSpPr>
        <p:spPr>
          <a:xfrm>
            <a:off x="4953000" y="3733800"/>
            <a:ext cx="3810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HARI  PRASATH . M</a:t>
            </a:r>
          </a:p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II MCA</a:t>
            </a:r>
          </a:p>
          <a:p>
            <a:pPr algn="ctr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311421622016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F787A5-A738-B895-637F-CA706D1577E0}"/>
              </a:ext>
            </a:extLst>
          </p:cNvPr>
          <p:cNvSpPr txBox="1"/>
          <p:nvPr/>
        </p:nvSpPr>
        <p:spPr>
          <a:xfrm>
            <a:off x="304800" y="3810000"/>
            <a:ext cx="51054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</a:t>
            </a:r>
          </a:p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Ms. J. IRINE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PRIYA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/MCA</a:t>
            </a:r>
          </a:p>
        </p:txBody>
      </p:sp>
    </p:spTree>
    <p:extLst>
      <p:ext uri="{BB962C8B-B14F-4D97-AF65-F5344CB8AC3E}">
        <p14:creationId xmlns:p14="http://schemas.microsoft.com/office/powerpoint/2010/main" val="364488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34425"/>
            <a:ext cx="29754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32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752600"/>
            <a:ext cx="8534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speed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the authentication process by analyzing ear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pictures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gender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large volumes of information and complex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exploring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ear features and gender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aims to minimize false positives and negatives by combining different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38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7E88098-9562-D2A8-F53D-DC5ABF608BC3}"/>
              </a:ext>
            </a:extLst>
          </p:cNvPr>
          <p:cNvSpPr txBox="1"/>
          <p:nvPr/>
        </p:nvSpPr>
        <p:spPr>
          <a:xfrm flipH="1">
            <a:off x="304800" y="304800"/>
            <a:ext cx="7862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CC1EA5E-765C-6CD9-F84B-99C94BEB3D66}"/>
              </a:ext>
            </a:extLst>
          </p:cNvPr>
          <p:cNvSpPr txBox="1"/>
          <p:nvPr/>
        </p:nvSpPr>
        <p:spPr>
          <a:xfrm>
            <a:off x="762000" y="1219200"/>
            <a:ext cx="583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eneralized block diagram for ear recognition system | Download Scientific  Diagram">
            <a:extLst>
              <a:ext uri="{FF2B5EF4-FFF2-40B4-BE49-F238E27FC236}">
                <a16:creationId xmlns="" xmlns:a16="http://schemas.microsoft.com/office/drawing/2014/main" id="{D23CA411-A2D4-F547-5DE8-97C6BBAAE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6629400" cy="42827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0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371" y="1066800"/>
            <a:ext cx="3984737" cy="5334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457199"/>
            <a:ext cx="487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itchFamily="18" charset="0"/>
              </a:rPr>
              <a:t>DATA FLOW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457199"/>
            <a:ext cx="487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  <a:t>SEQUENCE DIAGRAM: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1297201"/>
            <a:ext cx="1981200" cy="8908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</a:t>
            </a:r>
          </a:p>
          <a:p>
            <a:pPr algn="ctr"/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47544" y="1318973"/>
            <a:ext cx="1981200" cy="8908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570515" y="1297200"/>
            <a:ext cx="1981200" cy="8908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47800" y="2188028"/>
            <a:ext cx="0" cy="5116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2188028"/>
            <a:ext cx="0" cy="5116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55058" y="3478743"/>
            <a:ext cx="0" cy="5116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05858" y="4725509"/>
            <a:ext cx="0" cy="5116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86514" y="4697185"/>
            <a:ext cx="0" cy="5116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61115" y="3423556"/>
            <a:ext cx="0" cy="5116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09114" y="2209800"/>
            <a:ext cx="0" cy="5116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378858" y="2699657"/>
            <a:ext cx="152400" cy="7620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93373" y="4005590"/>
            <a:ext cx="152400" cy="7620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00257" y="4023381"/>
            <a:ext cx="152400" cy="7620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00257" y="2721429"/>
            <a:ext cx="152400" cy="7620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10314" y="5154243"/>
            <a:ext cx="152400" cy="7620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84915" y="3963510"/>
            <a:ext cx="152400" cy="7620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84915" y="2689881"/>
            <a:ext cx="152400" cy="7620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609114" y="3511752"/>
            <a:ext cx="0" cy="5116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86514" y="5916243"/>
            <a:ext cx="0" cy="5116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09114" y="4838948"/>
            <a:ext cx="0" cy="5116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82058" y="289599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82458" y="41093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89715" y="288190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14715" y="4050854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Preprocessing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429658" y="5255985"/>
            <a:ext cx="152400" cy="762000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02230" y="6062949"/>
            <a:ext cx="0" cy="5116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1657" y="5535096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Generation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14714" y="5421721"/>
            <a:ext cx="268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 into </a:t>
            </a:r>
            <a:r>
              <a:rPr lang="en-US" dirty="0"/>
              <a:t>T</a:t>
            </a:r>
            <a:r>
              <a:rPr lang="en-US" dirty="0" smtClean="0"/>
              <a:t>wo Types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74428" y="402513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Prediction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674428" y="2747715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172200" y="1765808"/>
            <a:ext cx="43905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111171" y="4293967"/>
            <a:ext cx="37374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114800" y="2939572"/>
            <a:ext cx="37011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14715" y="5350577"/>
            <a:ext cx="24964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11171" y="2939572"/>
            <a:ext cx="3629" cy="2411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168571" y="1765809"/>
            <a:ext cx="3629" cy="3677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731658" y="5421721"/>
            <a:ext cx="14405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0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0"/>
            <a:ext cx="8001000" cy="52525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457199"/>
            <a:ext cx="487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itchFamily="18" charset="0"/>
              </a:rPr>
              <a:t>USE CASE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5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1508814"/>
            <a:ext cx="3886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Dataset Collection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Preprocessing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Dataset Splitting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Transfer Learning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Evaluation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7007DA4-3FCA-F058-6045-92D9563D73D2}"/>
              </a:ext>
            </a:extLst>
          </p:cNvPr>
          <p:cNvSpPr txBox="1"/>
          <p:nvPr/>
        </p:nvSpPr>
        <p:spPr>
          <a:xfrm>
            <a:off x="1524000" y="1143000"/>
            <a:ext cx="53041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F9ABD03-80B7-0589-E7D1-B6E9E753BF5D}"/>
              </a:ext>
            </a:extLst>
          </p:cNvPr>
          <p:cNvSpPr txBox="1"/>
          <p:nvPr/>
        </p:nvSpPr>
        <p:spPr>
          <a:xfrm>
            <a:off x="529473" y="35139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IMPLEMENTATION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5300" y="304800"/>
            <a:ext cx="7696200" cy="5690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DATASET 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module involves collecting a diverse set of ear images that are representative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population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images should cover different ethnicities, ages, and genders, with varying lighting conditions and angles. The dataset be obtained from public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sources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D11018C-7711-FA04-C3D5-55180708D3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47800" y="3352800"/>
            <a:ext cx="6019800" cy="30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E569E23-B4C3-CC0E-32D6-5F58CC1570CC}"/>
              </a:ext>
            </a:extLst>
          </p:cNvPr>
          <p:cNvSpPr txBox="1"/>
          <p:nvPr/>
        </p:nvSpPr>
        <p:spPr>
          <a:xfrm>
            <a:off x="304800" y="228600"/>
            <a:ext cx="8382000" cy="380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PREPROCESSING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This module involves preprocessing the ear images to ensure consistency and reduce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noise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Techniques such as resizing,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cropping and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normalization may be applied to ensure that the images have a consistent size and brightness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level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Additionally, the module involves feature extraction to extract meaningful features such as earlobe shape, ridge patterns, and ear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shape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Ear Biometrics Using Deep Learning: A Surv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66316"/>
            <a:ext cx="4038600" cy="251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5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BD06ACC-3BF6-554E-193F-A5F3EF7358EF}"/>
              </a:ext>
            </a:extLst>
          </p:cNvPr>
          <p:cNvSpPr txBox="1"/>
          <p:nvPr/>
        </p:nvSpPr>
        <p:spPr>
          <a:xfrm>
            <a:off x="228600" y="304800"/>
            <a:ext cx="8534400" cy="223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DATASET SPLITTING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module involves splitting the dataset into training, validation, and testing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is a standard practice in machine learning to evaluate the performance of the model on new data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BFEA99C-5C45-F197-1B19-419BEF9AA80B}"/>
              </a:ext>
            </a:extLst>
          </p:cNvPr>
          <p:cNvSpPr txBox="1"/>
          <p:nvPr/>
        </p:nvSpPr>
        <p:spPr>
          <a:xfrm>
            <a:off x="2857500" y="5908985"/>
            <a:ext cx="3276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en-IN" dirty="0"/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TRAINING AND VALIDATION</a:t>
            </a:r>
            <a:endParaRPr lang="en-IN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07343"/>
            <a:ext cx="7848600" cy="366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6056243-4BE9-D850-E935-50D00A8B8830}"/>
              </a:ext>
            </a:extLst>
          </p:cNvPr>
          <p:cNvSpPr txBox="1"/>
          <p:nvPr/>
        </p:nvSpPr>
        <p:spPr>
          <a:xfrm>
            <a:off x="152400" y="185594"/>
            <a:ext cx="84582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ct val="20000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TRANSFER  LEARNING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6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module involves using transfer learning with the ResNet50 model to train a gender classification model on the ear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6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Transfer learning allows the model to leverage pre-trained weights to improve its performance on a new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task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60000"/>
              </a:lnSpc>
              <a:spcBef>
                <a:spcPct val="20000"/>
              </a:spcBef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60000"/>
              </a:lnSpc>
              <a:spcBef>
                <a:spcPct val="20000"/>
              </a:spcBef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15" y="3352800"/>
            <a:ext cx="3877116" cy="30975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3276600"/>
            <a:ext cx="3886200" cy="310484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E113C832-C5EB-9ACB-1240-50276B96E510}"/>
              </a:ext>
            </a:extLst>
          </p:cNvPr>
          <p:cNvSpPr txBox="1">
            <a:spLocks/>
          </p:cNvSpPr>
          <p:nvPr/>
        </p:nvSpPr>
        <p:spPr>
          <a:xfrm>
            <a:off x="1143000" y="2819400"/>
            <a:ext cx="2819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ACCURACY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E113C832-C5EB-9ACB-1240-50276B96E510}"/>
              </a:ext>
            </a:extLst>
          </p:cNvPr>
          <p:cNvSpPr txBox="1">
            <a:spLocks/>
          </p:cNvSpPr>
          <p:nvPr/>
        </p:nvSpPr>
        <p:spPr>
          <a:xfrm>
            <a:off x="5715000" y="2819400"/>
            <a:ext cx="2604694" cy="48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MODEL LOSS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0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446" y="152400"/>
            <a:ext cx="3671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7" name="TextBox 3256">
            <a:extLst>
              <a:ext uri="{FF2B5EF4-FFF2-40B4-BE49-F238E27FC236}">
                <a16:creationId xmlns="" xmlns:a16="http://schemas.microsoft.com/office/drawing/2014/main" id="{FBE59676-2C8C-CB8D-EEC6-71552FCC433D}"/>
              </a:ext>
            </a:extLst>
          </p:cNvPr>
          <p:cNvSpPr txBox="1"/>
          <p:nvPr/>
        </p:nvSpPr>
        <p:spPr>
          <a:xfrm>
            <a:off x="598712" y="690579"/>
            <a:ext cx="8011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order to determine the elements of the human ear recognition is based on gender categorization using ear image analysis and ear symmetry analysis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use model-based analysis and deep learning methods to improve both framework and performance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According to past studies, human ears can be used for identification, gender classification, and verification of family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focus on other qualities, such as ridge patterns, the contour of the earlobe, the size of the ear, and the shape of the </a:t>
            </a:r>
            <a:r>
              <a:rPr lang="en-US" sz="19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Our results show that transfer learning with ResNet50 is an effective approach for gender classification on ear images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This approach has the potential to lead to new insights in the field and could have practical applications in biometric identification systems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4B00C4E-B99C-1F7C-DC5A-C11BC15730CC}"/>
              </a:ext>
            </a:extLst>
          </p:cNvPr>
          <p:cNvSpPr txBox="1"/>
          <p:nvPr/>
        </p:nvSpPr>
        <p:spPr>
          <a:xfrm>
            <a:off x="381000" y="290961"/>
            <a:ext cx="8458200" cy="2665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ct val="20000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6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module involves testing the performance of the model on the testing set to evaluate its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generalizability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6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Additionally, the module involve the use of visualization techniques to analyze the learned features and gain insights into the model's decision-making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E113C832-C5EB-9ACB-1240-50276B96E510}"/>
              </a:ext>
            </a:extLst>
          </p:cNvPr>
          <p:cNvSpPr txBox="1">
            <a:spLocks/>
          </p:cNvSpPr>
          <p:nvPr/>
        </p:nvSpPr>
        <p:spPr>
          <a:xfrm>
            <a:off x="2438400" y="609600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MODEL PREDICTION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C7A63C84-445D-1F66-834E-CEFDA3B90CEB}"/>
              </a:ext>
            </a:extLst>
          </p:cNvPr>
          <p:cNvSpPr txBox="1">
            <a:spLocks/>
          </p:cNvSpPr>
          <p:nvPr/>
        </p:nvSpPr>
        <p:spPr>
          <a:xfrm>
            <a:off x="4610100" y="3109119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124200"/>
            <a:ext cx="579120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4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357" y="1600200"/>
            <a:ext cx="6119285" cy="4708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6858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OUTPUT PREDICTION</a:t>
            </a:r>
          </a:p>
        </p:txBody>
      </p:sp>
    </p:spTree>
    <p:extLst>
      <p:ext uri="{BB962C8B-B14F-4D97-AF65-F5344CB8AC3E}">
        <p14:creationId xmlns:p14="http://schemas.microsoft.com/office/powerpoint/2010/main" val="20704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D9290E9-F44A-7B76-B7BE-09495B7FA722}"/>
              </a:ext>
            </a:extLst>
          </p:cNvPr>
          <p:cNvSpPr txBox="1"/>
          <p:nvPr/>
        </p:nvSpPr>
        <p:spPr>
          <a:xfrm>
            <a:off x="381000" y="1287244"/>
            <a:ext cx="8305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metric measures the percentage of correctly classified gender labels for the ear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metric measures the proportion of true positives (correctly identified males/females) over the total number of positives (identified as males/females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metric measures the proportion of true positives over the total number of actual positives in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metric is the harmonic mean of precision and recall, and is a good indicator of the overall performance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Matrix: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table that shows the actual and predicted labels for the ear images, and can be used to calculate other evaluation metrics such as precision, recall, and 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91886" y="4572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EVALUATION METRICS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2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9057" y="304800"/>
            <a:ext cx="8001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(Number of correct predictions) / (Total number of predictions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true positives / ( true positives + false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positives)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true positives / ( true positives +  false negatives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=2*(precision *recall)/(precision + recall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33800"/>
            <a:ext cx="6646633" cy="22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B86C6B5-D1FE-A2EB-E276-377AF661F518}"/>
              </a:ext>
            </a:extLst>
          </p:cNvPr>
          <p:cNvSpPr txBox="1"/>
          <p:nvPr/>
        </p:nvSpPr>
        <p:spPr>
          <a:xfrm>
            <a:off x="609600" y="609600"/>
            <a:ext cx="4431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30" y="1676400"/>
            <a:ext cx="7010400" cy="47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952718C-032F-1939-F7E5-D108FB6701E3}"/>
              </a:ext>
            </a:extLst>
          </p:cNvPr>
          <p:cNvSpPr txBox="1"/>
          <p:nvPr/>
        </p:nvSpPr>
        <p:spPr>
          <a:xfrm>
            <a:off x="595086" y="381000"/>
            <a:ext cx="586577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400" b="1" dirty="0">
                <a:latin typeface="Times New Roman" pitchFamily="18" charset="0"/>
                <a:cs typeface="Times New Roman" pitchFamily="18" charset="0"/>
              </a:rPr>
              <a:t>PERFORMANCE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996553"/>
            <a:ext cx="8763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this Proposed System, we use ResNet50  algorithm to classify the gender based on images</a:t>
            </a:r>
          </a:p>
          <a:p>
            <a:pPr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achieve the highest accuracy of 98% which is more than our Existing System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algorithm is used to speed up the authentication process, improve accuracy, handle large amount of data and predict the gender classification</a:t>
            </a:r>
          </a:p>
          <a:p>
            <a:r>
              <a:rPr lang="en-US" sz="2200" dirty="0" smtClean="0"/>
              <a:t> </a:t>
            </a: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0"/>
            <a:ext cx="469033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3320908-5BDD-3930-648E-7E6CEC3D2B2D}"/>
              </a:ext>
            </a:extLst>
          </p:cNvPr>
          <p:cNvSpPr txBox="1"/>
          <p:nvPr/>
        </p:nvSpPr>
        <p:spPr>
          <a:xfrm>
            <a:off x="228600" y="238779"/>
            <a:ext cx="919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RESULTS WITH EXISTING SYSTEM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AC6778E5-7B55-CEC9-B177-7B462DE6B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64991"/>
              </p:ext>
            </p:extLst>
          </p:nvPr>
        </p:nvGraphicFramePr>
        <p:xfrm>
          <a:off x="571500" y="1219201"/>
          <a:ext cx="8191500" cy="54010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38162">
                  <a:extLst>
                    <a:ext uri="{9D8B030D-6E8A-4147-A177-3AD203B41FA5}">
                      <a16:colId xmlns="" xmlns:a16="http://schemas.microsoft.com/office/drawing/2014/main" val="2857756110"/>
                    </a:ext>
                  </a:extLst>
                </a:gridCol>
                <a:gridCol w="2692042">
                  <a:extLst>
                    <a:ext uri="{9D8B030D-6E8A-4147-A177-3AD203B41FA5}">
                      <a16:colId xmlns="" xmlns:a16="http://schemas.microsoft.com/office/drawing/2014/main" val="1126687936"/>
                    </a:ext>
                  </a:extLst>
                </a:gridCol>
                <a:gridCol w="2461296">
                  <a:extLst>
                    <a:ext uri="{9D8B030D-6E8A-4147-A177-3AD203B41FA5}">
                      <a16:colId xmlns="" xmlns:a16="http://schemas.microsoft.com/office/drawing/2014/main" val="4216637717"/>
                    </a:ext>
                  </a:extLst>
                </a:gridCol>
              </a:tblGrid>
              <a:tr h="954813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3482957"/>
                  </a:ext>
                </a:extLst>
              </a:tr>
              <a:tr h="1241256">
                <a:tc>
                  <a:txBody>
                    <a:bodyPr/>
                    <a:lstStyle/>
                    <a:p>
                      <a:r>
                        <a:rPr lang="en-IN" dirty="0" smtClean="0"/>
                        <a:t>Ear</a:t>
                      </a:r>
                      <a:r>
                        <a:rPr lang="en-IN" baseline="0" dirty="0" smtClean="0"/>
                        <a:t> biometrics using Deep Learning: Applied computational intelligence and soft computing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 </a:t>
                      </a:r>
                    </a:p>
                    <a:p>
                      <a:pPr algn="ctr"/>
                      <a:r>
                        <a:rPr lang="en-IN" dirty="0" smtClean="0"/>
                        <a:t> CNN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b="1" dirty="0" smtClean="0"/>
                        <a:t>92%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37483771"/>
                  </a:ext>
                </a:extLst>
              </a:tr>
              <a:tr h="981857">
                <a:tc>
                  <a:txBody>
                    <a:bodyPr/>
                    <a:lstStyle/>
                    <a:p>
                      <a:r>
                        <a:rPr lang="en-IN" dirty="0" smtClean="0"/>
                        <a:t>On Distinctiveness and Symmetry in Ear Biometrics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smtClean="0"/>
                        <a:t>VGG-16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b="1" dirty="0" smtClean="0"/>
                        <a:t>80%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85692844"/>
                  </a:ext>
                </a:extLst>
              </a:tr>
              <a:tr h="981857">
                <a:tc>
                  <a:txBody>
                    <a:bodyPr/>
                    <a:lstStyle/>
                    <a:p>
                      <a:r>
                        <a:rPr lang="en-IN" dirty="0" smtClean="0"/>
                        <a:t>Ear</a:t>
                      </a:r>
                      <a:r>
                        <a:rPr lang="en-IN" baseline="0" dirty="0" smtClean="0"/>
                        <a:t> Recognition Based on Deep</a:t>
                      </a:r>
                    </a:p>
                    <a:p>
                      <a:r>
                        <a:rPr lang="en-IN" baseline="0" dirty="0" smtClean="0"/>
                        <a:t>Unsupervised Active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dirty="0" err="1" smtClean="0"/>
                        <a:t>AlexNet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pPr algn="ctr"/>
                      <a:r>
                        <a:rPr lang="en-IN" b="1" dirty="0" smtClean="0"/>
                        <a:t>94.5%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0038051"/>
                  </a:ext>
                </a:extLst>
              </a:tr>
              <a:tr h="1241256">
                <a:tc>
                  <a:txBody>
                    <a:bodyPr/>
                    <a:lstStyle/>
                    <a:p>
                      <a:r>
                        <a:rPr lang="en-IN" dirty="0"/>
                        <a:t>A method based on deep learning for identifying individuals through the use of ear biometrics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  <a:p>
                      <a:pPr algn="ctr"/>
                      <a:r>
                        <a:rPr lang="en-IN" b="1" dirty="0" smtClean="0"/>
                        <a:t>98%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1912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8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44600"/>
            <a:ext cx="7491829" cy="450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2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086" y="582949"/>
            <a:ext cx="8534400" cy="6266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1.Input: Image of the ear to be authenticated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2. Preprocess the image (e.g., resize, normalize,   cropping)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3. Extract ear features using a feature extraction method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ResNet_model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ResNet50(weights=’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ImageNet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Include_top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=False,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Input_shape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=(224, 224, 3)) 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4. Create a reference database of enrolled users' ear features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"user1":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extract_ear_features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("user1_ear.jpg")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5. Input: User's ear features from step 3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6. Compare the user's ear features with the ones in the reference database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7. Set a threshold for the similarity score to determine acceptance or rejection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threshold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0.5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8. If the similarity score is above the threshold, authenticate the user as a match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for user,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ref_features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reference_database.items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names=["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Female","Male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"]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result=names[1]	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if(predictions[0][0]&lt;0.5):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result=names[0]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print("Predicted Result ", result) 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plt.imshow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9. If the similarity score is below the threshold, reject the user's authentication</a:t>
            </a:r>
          </a:p>
          <a:p>
            <a:pPr>
              <a:lnSpc>
                <a:spcPts val="23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1085" y="84776"/>
            <a:ext cx="2768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PSEUDO CODE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68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88E7F58-C3EB-75BC-C7C1-C9D8B829D69D}"/>
              </a:ext>
            </a:extLst>
          </p:cNvPr>
          <p:cNvSpPr txBox="1"/>
          <p:nvPr/>
        </p:nvSpPr>
        <p:spPr>
          <a:xfrm>
            <a:off x="533400" y="609600"/>
            <a:ext cx="313739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4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D7B1073-18B5-EB92-4D6F-FA0EAEB47789}"/>
              </a:ext>
            </a:extLst>
          </p:cNvPr>
          <p:cNvSpPr txBox="1"/>
          <p:nvPr/>
        </p:nvSpPr>
        <p:spPr>
          <a:xfrm>
            <a:off x="304800" y="1444171"/>
            <a:ext cx="8610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article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discuss 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model-based approach and a machine learning approach for ear recognition, focusing on bilateral symmetry and gender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confirms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existence of bilateral symmetry in ear recognition, using deep learning for the first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Crucial ear characteristics for recognition, gender classification, and bilateral symmetry 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identified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Heatmaps in the article compare regions relevant to ear recognition and gender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research findings reveal that jewelry does not affect the rate of ear recognition in bilateral symmetry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C7A4379-98F2-B61B-9911-7FC298D14931}"/>
              </a:ext>
            </a:extLst>
          </p:cNvPr>
          <p:cNvSpPr txBox="1"/>
          <p:nvPr/>
        </p:nvSpPr>
        <p:spPr>
          <a:xfrm>
            <a:off x="414779" y="199103"/>
            <a:ext cx="2786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3620A0D-1903-55E6-0255-6EC0B9D695EB}"/>
              </a:ext>
            </a:extLst>
          </p:cNvPr>
          <p:cNvSpPr txBox="1"/>
          <p:nvPr/>
        </p:nvSpPr>
        <p:spPr>
          <a:xfrm>
            <a:off x="304801" y="990600"/>
            <a:ext cx="845819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collect a diverse and representative dataset of ear images for gender classification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preprocess the ear images by resizing, cropping and normalizing them to ensure consistency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transfer learning with ResNet50 to train a gender classification model on the ear images, focusing on features such as the shape and size of the ear, earlobe shape, and ridge patterns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performance of the model on different subsets of the dataset to ensure its generalizability, and to fine-tune the hyperparameters and prevent overfitting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the performance of the model on a testing set to evaluate its generalizability and determine its accuracy in gender classification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5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838200"/>
            <a:ext cx="8153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Increase confidence in a person's identification by combining data from a number of different biometric modalities, such as ear recognition, facial recognition, and fingerprint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analysis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achieve this goal, it may be necessary to create a multimodal fusion system that integrates data from multiple biometric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modalities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Incorporate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method for ongoing learning so that the model can evolve and improve as it is exposed to fresh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practical contexts where populations are dynamic, such information can be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invaluable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Investigate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cutting-edge privacy-preserving methods like federated learning and secure multiparty computation to keep personal biometric information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safe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improve classification accuracy any more, you could look into more advanced transfer learning techniques and designs beyond ResNet50, such as larger or custom-designed neural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networks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91869"/>
            <a:ext cx="5891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FUTURE ENHANCEMENT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1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90C0E9F-C9A5-3E25-08FA-2A9DEECA67EF}"/>
              </a:ext>
            </a:extLst>
          </p:cNvPr>
          <p:cNvSpPr txBox="1"/>
          <p:nvPr/>
        </p:nvSpPr>
        <p:spPr>
          <a:xfrm>
            <a:off x="533400" y="228600"/>
            <a:ext cx="31101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4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753765"/>
            <a:ext cx="8229600" cy="6104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SzPts val="14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Amir Benzaoui,et.al,2022,Deep learning using convolutional neural network is better than standard machine learning techniques for ear </a:t>
            </a:r>
            <a:r>
              <a:rPr lang="en-US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biometrics.</a:t>
            </a:r>
          </a:p>
          <a:p>
            <a:pPr marL="342900" lvl="0" indent="-342900" algn="just">
              <a:lnSpc>
                <a:spcPct val="150000"/>
              </a:lnSpc>
              <a:buSzPts val="1400"/>
              <a:buFont typeface="Wingdings" panose="05000000000000000000" pitchFamily="2" charset="2"/>
              <a:buChar char="v"/>
            </a:pPr>
            <a:r>
              <a:rPr lang="en-US" sz="1600" dirty="0" err="1" smtClean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Iyyakutti</a:t>
            </a: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Iyappan</a:t>
            </a:r>
            <a:r>
              <a:rPr lang="en-US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Ganapathi,et.al,2022, This article reviews existing 3D ear recognition techniques</a:t>
            </a:r>
            <a:r>
              <a:rPr lang="en-US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, focusing </a:t>
            </a: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on three primary categories</a:t>
            </a:r>
            <a:r>
              <a:rPr lang="en-US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: registration-based </a:t>
            </a: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recognition, local and global </a:t>
            </a:r>
            <a:r>
              <a:rPr lang="en-US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feature-based recognition.</a:t>
            </a:r>
          </a:p>
          <a:p>
            <a:pPr marL="342900" lvl="0" indent="-342900" algn="just">
              <a:lnSpc>
                <a:spcPct val="150000"/>
              </a:lnSpc>
              <a:buSzPts val="14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B. Karthikeyan,Et.Al,2022, Multimodal biometric algorithm integrates Iris and Finger Print traits for robust and secure authentication</a:t>
            </a:r>
            <a:r>
              <a:rPr lang="en-US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SzPts val="14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Neeru</a:t>
            </a: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Bala</a:t>
            </a: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,</a:t>
            </a:r>
            <a:r>
              <a:rPr lang="en-US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Rashmi</a:t>
            </a:r>
            <a:r>
              <a:rPr lang="en-US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Gupta,et</a:t>
            </a: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 al,2022,Multimodal biometrics, which combine various human characteristics for authentication, can increase the recognition rate compared to </a:t>
            </a:r>
            <a:r>
              <a:rPr lang="en-US" sz="1600" dirty="0" err="1" smtClean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uni</a:t>
            </a:r>
            <a:endParaRPr lang="en-US" sz="1600" dirty="0" smtClean="0">
              <a:solidFill>
                <a:prstClr val="white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400"/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modal </a:t>
            </a: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systems.</a:t>
            </a:r>
          </a:p>
          <a:p>
            <a:pPr marL="342900" lvl="0" indent="-342900" algn="just">
              <a:lnSpc>
                <a:spcPct val="150000"/>
              </a:lnSpc>
              <a:buSzPts val="1400"/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I</a:t>
            </a: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. </a:t>
            </a:r>
            <a:r>
              <a:rPr lang="en-US" sz="1600" dirty="0" err="1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Ganapathi</a:t>
            </a: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, S. S. Ali and S. </a:t>
            </a:r>
            <a:r>
              <a:rPr lang="en-US" sz="1600" dirty="0" err="1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Prakash</a:t>
            </a: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, "Geometric statistics-based descriptor for 3D ear recognition", Visual </a:t>
            </a:r>
            <a:r>
              <a:rPr lang="en-US" sz="1600" dirty="0" err="1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Comput</a:t>
            </a: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., vol. 36, no. 1, pp. 161-173, 2020.</a:t>
            </a:r>
            <a:endParaRPr lang="en-IN" sz="1600" dirty="0">
              <a:solidFill>
                <a:prstClr val="white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D. </a:t>
            </a:r>
            <a:r>
              <a:rPr lang="en-US" sz="1600" dirty="0" err="1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Meng</a:t>
            </a: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, S. </a:t>
            </a:r>
            <a:r>
              <a:rPr lang="en-US" sz="1600" dirty="0" err="1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Mahmoodi</a:t>
            </a:r>
            <a:r>
              <a:rPr lang="en-US" sz="1600" dirty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 and M. S. Nixon, "Which ear regions contribute to identification and to gender classification?", Proc. 8th Int. Workshop Biometrics Forensics (IWBF), pp. 1-6, 2020</a:t>
            </a:r>
            <a:r>
              <a:rPr lang="en-US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v"/>
            </a:pPr>
            <a:endParaRPr lang="en-IN" sz="1600" dirty="0">
              <a:solidFill>
                <a:prstClr val="white"/>
              </a:solidFill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81000"/>
            <a:ext cx="8458200" cy="251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M. S. Nixon and S.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Mahmoodi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"Gender and kinship by model-based ear biometrics", Proc. Int. Conf. Biometrics Special Interest Group (BIOSIG), pp. 1-5, 2019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Mohammed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Hasan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Mutur,Essam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Hammodi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Ahmed,2022- This research proposes a system of ear recognition using RF and HOG to accurately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recognise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people from photographs of their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ears.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Qianqian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Wang,Zhiqiang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Tao, et al,2022-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AMvC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networks generate samples based on fused latent representations to promote consistent clustering</a:t>
            </a:r>
          </a:p>
        </p:txBody>
      </p:sp>
    </p:spTree>
    <p:extLst>
      <p:ext uri="{BB962C8B-B14F-4D97-AF65-F5344CB8AC3E}">
        <p14:creationId xmlns:p14="http://schemas.microsoft.com/office/powerpoint/2010/main" val="6143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4CFC64-278C-4978-B4C9-309309FB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81200"/>
            <a:ext cx="5791200" cy="1676400"/>
          </a:xfrm>
        </p:spPr>
        <p:txBody>
          <a:bodyPr>
            <a:normAutofit/>
          </a:bodyPr>
          <a:lstStyle/>
          <a:p>
            <a:r>
              <a:rPr lang="en-IN" sz="8000" dirty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2107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990601"/>
            <a:ext cx="777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MAJESTIC TECHNOLOGIES providing Industrial, Academic projects, Research solutions and Internship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years of experience with perfect infrastructure, lab set up, work shop, Expertise faculties make us competitive service providers in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 be converted  to online leads, sales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Our employment oriented training covers the entire gamut of skills needed to get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MAJESTIC PROJECT is a professional engineering project services company dedicated to meet the exact and time-sensitive Mechanical and core branch engineering needs of students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52400" y="463309"/>
            <a:ext cx="464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6350">
                  <a:noFill/>
                </a:ln>
                <a:solidFill>
                  <a:srgbClr val="FFFFFF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COMPANY </a:t>
            </a:r>
            <a:r>
              <a:rPr lang="en-US" sz="3200" b="1" dirty="0" smtClean="0">
                <a:ln w="6350">
                  <a:noFill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4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371600"/>
            <a:ext cx="5257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 SYSTEM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64 bit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Anaconda3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3227829"/>
            <a:ext cx="754033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b="1" dirty="0">
                <a:ln w="6350">
                  <a:noFill/>
                </a:ln>
                <a:solidFill>
                  <a:srgbClr val="FFFFFF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Sans"/>
                <a:ea typeface="+mj-ea"/>
                <a:cs typeface="+mj-cs"/>
              </a:rPr>
              <a:t>   </a:t>
            </a:r>
            <a:r>
              <a:rPr lang="en-US" sz="3200" b="1" dirty="0">
                <a:ln w="6350">
                  <a:noFill/>
                </a:ln>
                <a:solidFill>
                  <a:srgbClr val="FFFFFF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HARDWARE </a:t>
            </a:r>
            <a:r>
              <a:rPr lang="en-US" sz="3200" b="1" dirty="0" smtClean="0">
                <a:ln w="6350">
                  <a:noFill/>
                </a:ln>
                <a:solidFill>
                  <a:srgbClr val="FFFFFF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REQUIREMENTS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1" y="309541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6350">
                  <a:noFill/>
                </a:ln>
                <a:solidFill>
                  <a:srgbClr val="FFFFFF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3960674"/>
            <a:ext cx="59435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/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core I3 processor 64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4.00GB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ROM:100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4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179C8DD-8620-C2F0-5D88-832310329483}"/>
              </a:ext>
            </a:extLst>
          </p:cNvPr>
          <p:cNvSpPr txBox="1"/>
          <p:nvPr/>
        </p:nvSpPr>
        <p:spPr>
          <a:xfrm>
            <a:off x="609600" y="304800"/>
            <a:ext cx="3607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EF9EAB9-BBEA-25C0-74C4-D5672674DF43}"/>
              </a:ext>
            </a:extLst>
          </p:cNvPr>
          <p:cNvSpPr txBox="1"/>
          <p:nvPr/>
        </p:nvSpPr>
        <p:spPr>
          <a:xfrm>
            <a:off x="228601" y="1078847"/>
            <a:ext cx="868679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Ears have been recognized as a trustworthy biometric due to their uniqueness and are not affected by facial expressions</a:t>
            </a:r>
          </a:p>
          <a:p>
            <a:pPr algn="l"/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Various research approaches, including deep learning, have been used to study ear recognition on standardized datasets like XM2VTS and SC face</a:t>
            </a:r>
          </a:p>
          <a:p>
            <a:pPr algn="l"/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individuality of a person's ear is a crucial factor in biometrics</a:t>
            </a:r>
          </a:p>
          <a:p>
            <a:pPr algn="l"/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capacity of ear biometrics on unconstrained ear images needs to be understood for real-world applications, regardless of the ear's position relative to the camera</a:t>
            </a:r>
          </a:p>
          <a:p>
            <a:pPr algn="l"/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bilateral symmetry of ears and the specific sections that should be emphasized for recognition are still unknown based on current research</a:t>
            </a:r>
          </a:p>
          <a:p>
            <a:pPr algn="l"/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Ears are often overlooked when it comes to privacy concerns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they are rarely recorded in identifying documents</a:t>
            </a:r>
          </a:p>
          <a:p>
            <a:pPr algn="l"/>
            <a:endParaRPr lang="en-US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fingerprints, the age of ears varies less slowly than that of faces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ear pictures can be acquired from a distance without the subject's permission</a:t>
            </a:r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53875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28600" y="482025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EXITING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0772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existing system we have shown that human ears may be utilized for identification, gender classification, and kinship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also looked into whether a person’s ears are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symmetrical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the symmetry performances have not been very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conduct an evaluation of a large number of different existing </a:t>
            </a:r>
            <a:r>
              <a:rPr lang="en-US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order to discover which algorithm performs better and gives higher levels of </a:t>
            </a:r>
            <a:r>
              <a:rPr lang="en-US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1145CFC-84DF-D16C-CE31-2E5169FE0CC2}"/>
              </a:ext>
            </a:extLst>
          </p:cNvPr>
          <p:cNvSpPr txBox="1"/>
          <p:nvPr/>
        </p:nvSpPr>
        <p:spPr>
          <a:xfrm>
            <a:off x="685800" y="609600"/>
            <a:ext cx="563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38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istakenly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someone's gender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 of unauthorized access or misuse of biometric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symmetry and overlook other important ear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struggle to accurately identify individuals or classify their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consistent accuracy in diverse populations or real-world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67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870" y="482025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984" y="1248229"/>
            <a:ext cx="8170718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expands on gender classification on ear photographs and examines bilateral symmetry of human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identify specific ear portions that serve as the basis for recognition in each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model-based analysis and deep learning techniques for improved structure and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 is modeled as a flat plane attached to the head, considering rotation of ear pictures under an affine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Investigates the feasibility of identifying individuals through ear biometric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71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1707</TotalTime>
  <Words>1887</Words>
  <Application>Microsoft Office PowerPoint</Application>
  <PresentationFormat>On-screen Show (4:3)</PresentationFormat>
  <Paragraphs>270</Paragraphs>
  <Slides>33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Thatch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201</cp:revision>
  <dcterms:created xsi:type="dcterms:W3CDTF">2023-03-23T07:53:14Z</dcterms:created>
  <dcterms:modified xsi:type="dcterms:W3CDTF">2023-09-02T03:27:33Z</dcterms:modified>
</cp:coreProperties>
</file>