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60" r:id="rId2"/>
    <p:sldId id="261" r:id="rId3"/>
    <p:sldId id="258" r:id="rId4"/>
    <p:sldId id="265" r:id="rId5"/>
    <p:sldId id="262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318" r:id="rId14"/>
    <p:sldId id="274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8" r:id="rId25"/>
    <p:sldId id="291" r:id="rId26"/>
    <p:sldId id="290" r:id="rId27"/>
    <p:sldId id="287" r:id="rId28"/>
    <p:sldId id="295" r:id="rId29"/>
    <p:sldId id="296" r:id="rId30"/>
    <p:sldId id="293" r:id="rId31"/>
    <p:sldId id="294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AA3"/>
    <a:srgbClr val="F44953"/>
    <a:srgbClr val="F5C817"/>
    <a:srgbClr val="FFFFFF"/>
    <a:srgbClr val="ED7D31"/>
    <a:srgbClr val="3F7AAB"/>
    <a:srgbClr val="2D4639"/>
    <a:srgbClr val="131619"/>
    <a:srgbClr val="07814A"/>
    <a:srgbClr val="E6C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/>
    <p:restoredTop sz="87357"/>
  </p:normalViewPr>
  <p:slideViewPr>
    <p:cSldViewPr snapToGrid="0">
      <p:cViewPr varScale="1">
        <p:scale>
          <a:sx n="105" d="100"/>
          <a:sy n="105" d="100"/>
        </p:scale>
        <p:origin x="37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322D1-CA14-4040-B6DF-25688D93FAD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EF39470-798B-A044-BA43-7597E55CEF7D}">
      <dgm:prSet/>
      <dgm:spPr>
        <a:solidFill>
          <a:srgbClr val="05AAA3"/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Missing Value</a:t>
          </a:r>
          <a:endParaRPr lang="en-ID">
            <a:solidFill>
              <a:schemeClr val="bg1"/>
            </a:solidFill>
          </a:endParaRPr>
        </a:p>
      </dgm:t>
    </dgm:pt>
    <dgm:pt modelId="{88343FCB-3FD9-CF4E-B872-AFE832EE6DD4}" type="parTrans" cxnId="{FA849EE6-2477-3047-8F9A-B9758FB1E54D}">
      <dgm:prSet/>
      <dgm:spPr/>
      <dgm:t>
        <a:bodyPr/>
        <a:lstStyle/>
        <a:p>
          <a:endParaRPr lang="en-US"/>
        </a:p>
      </dgm:t>
    </dgm:pt>
    <dgm:pt modelId="{0D68735C-8E4A-104A-9E41-7C0C1EB5DFBB}" type="sibTrans" cxnId="{FA849EE6-2477-3047-8F9A-B9758FB1E54D}">
      <dgm:prSet/>
      <dgm:spPr/>
      <dgm:t>
        <a:bodyPr/>
        <a:lstStyle/>
        <a:p>
          <a:endParaRPr lang="en-US"/>
        </a:p>
      </dgm:t>
    </dgm:pt>
    <dgm:pt modelId="{371F7A44-28AE-6442-8FEE-8779AF674EED}">
      <dgm:prSet/>
      <dgm:spPr>
        <a:solidFill>
          <a:srgbClr val="05AAA3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Outliers</a:t>
          </a:r>
        </a:p>
      </dgm:t>
    </dgm:pt>
    <dgm:pt modelId="{63EDEC67-25BB-4145-83A2-397124912D1F}" type="parTrans" cxnId="{32768D70-2D55-B941-9C7A-F27D58F4A2EB}">
      <dgm:prSet/>
      <dgm:spPr/>
      <dgm:t>
        <a:bodyPr/>
        <a:lstStyle/>
        <a:p>
          <a:endParaRPr lang="en-US"/>
        </a:p>
      </dgm:t>
    </dgm:pt>
    <dgm:pt modelId="{4C62792F-0628-1A4F-8410-47A91E4CD814}" type="sibTrans" cxnId="{32768D70-2D55-B941-9C7A-F27D58F4A2EB}">
      <dgm:prSet/>
      <dgm:spPr/>
      <dgm:t>
        <a:bodyPr/>
        <a:lstStyle/>
        <a:p>
          <a:endParaRPr lang="en-US"/>
        </a:p>
      </dgm:t>
    </dgm:pt>
    <dgm:pt modelId="{C413687C-30AB-D142-B6E1-3936E8AAB2BC}">
      <dgm:prSet/>
      <dgm:spPr>
        <a:solidFill>
          <a:srgbClr val="05AAA3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Fixing Data Type</a:t>
          </a:r>
        </a:p>
      </dgm:t>
    </dgm:pt>
    <dgm:pt modelId="{C5B6BCA5-02E7-F24F-A675-B8E1B8CF5A57}" type="parTrans" cxnId="{940F5645-845C-FA49-8FAA-00A556B3682A}">
      <dgm:prSet/>
      <dgm:spPr/>
      <dgm:t>
        <a:bodyPr/>
        <a:lstStyle/>
        <a:p>
          <a:endParaRPr lang="en-US"/>
        </a:p>
      </dgm:t>
    </dgm:pt>
    <dgm:pt modelId="{C69F0B9E-6BF6-7943-A358-06C8AE22EF41}" type="sibTrans" cxnId="{940F5645-845C-FA49-8FAA-00A556B3682A}">
      <dgm:prSet/>
      <dgm:spPr/>
      <dgm:t>
        <a:bodyPr/>
        <a:lstStyle/>
        <a:p>
          <a:endParaRPr lang="en-US"/>
        </a:p>
      </dgm:t>
    </dgm:pt>
    <dgm:pt modelId="{930859A3-680F-9645-8571-C26E91E62C70}">
      <dgm:prSet/>
      <dgm:spPr>
        <a:solidFill>
          <a:srgbClr val="05AAA3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Unnecessary Column</a:t>
          </a:r>
        </a:p>
      </dgm:t>
    </dgm:pt>
    <dgm:pt modelId="{F8A2D86C-9A55-BE4D-8AD8-67CD6B4FEB46}" type="parTrans" cxnId="{97396598-DE36-9144-8E7F-D9D713EA3350}">
      <dgm:prSet/>
      <dgm:spPr/>
      <dgm:t>
        <a:bodyPr/>
        <a:lstStyle/>
        <a:p>
          <a:endParaRPr lang="en-US"/>
        </a:p>
      </dgm:t>
    </dgm:pt>
    <dgm:pt modelId="{16270708-4379-1E49-B67B-894A1E4C1CB0}" type="sibTrans" cxnId="{97396598-DE36-9144-8E7F-D9D713EA3350}">
      <dgm:prSet/>
      <dgm:spPr/>
      <dgm:t>
        <a:bodyPr/>
        <a:lstStyle/>
        <a:p>
          <a:endParaRPr lang="en-US"/>
        </a:p>
      </dgm:t>
    </dgm:pt>
    <dgm:pt modelId="{74C28528-B4F8-D14A-B443-7654CA106691}">
      <dgm:prSet/>
      <dgm:spPr>
        <a:solidFill>
          <a:srgbClr val="05AAA3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Duplicate</a:t>
          </a:r>
        </a:p>
      </dgm:t>
    </dgm:pt>
    <dgm:pt modelId="{714B4EFF-2F70-1A46-8453-89B4C5A1ACBC}" type="parTrans" cxnId="{15FDAB82-50A1-254A-A34F-A81E97F5511A}">
      <dgm:prSet/>
      <dgm:spPr/>
      <dgm:t>
        <a:bodyPr/>
        <a:lstStyle/>
        <a:p>
          <a:endParaRPr lang="en-US"/>
        </a:p>
      </dgm:t>
    </dgm:pt>
    <dgm:pt modelId="{C92B8F36-2144-744E-8911-5FE0E779CDCE}" type="sibTrans" cxnId="{15FDAB82-50A1-254A-A34F-A81E97F5511A}">
      <dgm:prSet/>
      <dgm:spPr/>
      <dgm:t>
        <a:bodyPr/>
        <a:lstStyle/>
        <a:p>
          <a:endParaRPr lang="en-US"/>
        </a:p>
      </dgm:t>
    </dgm:pt>
    <dgm:pt modelId="{2A94B4EF-F700-0949-960A-3B08F30C9094}" type="pres">
      <dgm:prSet presAssocID="{CA1322D1-CA14-4040-B6DF-25688D93FAD1}" presName="Name0" presStyleCnt="0">
        <dgm:presLayoutVars>
          <dgm:dir/>
          <dgm:resizeHandles val="exact"/>
        </dgm:presLayoutVars>
      </dgm:prSet>
      <dgm:spPr/>
    </dgm:pt>
    <dgm:pt modelId="{DCC63308-979F-9945-ADA6-86659A67147F}" type="pres">
      <dgm:prSet presAssocID="{8EF39470-798B-A044-BA43-7597E55CEF7D}" presName="node" presStyleLbl="node1" presStyleIdx="0" presStyleCnt="5">
        <dgm:presLayoutVars>
          <dgm:bulletEnabled val="1"/>
        </dgm:presLayoutVars>
      </dgm:prSet>
      <dgm:spPr/>
    </dgm:pt>
    <dgm:pt modelId="{F1ECE2B9-0552-4144-9E3E-A6548D9E314C}" type="pres">
      <dgm:prSet presAssocID="{0D68735C-8E4A-104A-9E41-7C0C1EB5DFBB}" presName="sibTrans" presStyleLbl="sibTrans2D1" presStyleIdx="0" presStyleCnt="4"/>
      <dgm:spPr/>
    </dgm:pt>
    <dgm:pt modelId="{35E042C0-636F-414E-8EC8-9196F1B1FA88}" type="pres">
      <dgm:prSet presAssocID="{0D68735C-8E4A-104A-9E41-7C0C1EB5DFBB}" presName="connectorText" presStyleLbl="sibTrans2D1" presStyleIdx="0" presStyleCnt="4"/>
      <dgm:spPr/>
    </dgm:pt>
    <dgm:pt modelId="{41ECC6CD-1F20-E040-924F-9A5B8A4700E8}" type="pres">
      <dgm:prSet presAssocID="{371F7A44-28AE-6442-8FEE-8779AF674EED}" presName="node" presStyleLbl="node1" presStyleIdx="1" presStyleCnt="5">
        <dgm:presLayoutVars>
          <dgm:bulletEnabled val="1"/>
        </dgm:presLayoutVars>
      </dgm:prSet>
      <dgm:spPr/>
    </dgm:pt>
    <dgm:pt modelId="{29D88F6C-6F15-B643-BBE7-B447FCB47640}" type="pres">
      <dgm:prSet presAssocID="{4C62792F-0628-1A4F-8410-47A91E4CD814}" presName="sibTrans" presStyleLbl="sibTrans2D1" presStyleIdx="1" presStyleCnt="4"/>
      <dgm:spPr/>
    </dgm:pt>
    <dgm:pt modelId="{BEB3018D-F413-7942-B71D-5D537FC141DC}" type="pres">
      <dgm:prSet presAssocID="{4C62792F-0628-1A4F-8410-47A91E4CD814}" presName="connectorText" presStyleLbl="sibTrans2D1" presStyleIdx="1" presStyleCnt="4"/>
      <dgm:spPr/>
    </dgm:pt>
    <dgm:pt modelId="{FCB27F8F-91FC-CD46-B7D9-DFE83F8B5C99}" type="pres">
      <dgm:prSet presAssocID="{C413687C-30AB-D142-B6E1-3936E8AAB2BC}" presName="node" presStyleLbl="node1" presStyleIdx="2" presStyleCnt="5">
        <dgm:presLayoutVars>
          <dgm:bulletEnabled val="1"/>
        </dgm:presLayoutVars>
      </dgm:prSet>
      <dgm:spPr/>
    </dgm:pt>
    <dgm:pt modelId="{4ABED5B3-2DF5-564E-B15B-6BBD1C485C37}" type="pres">
      <dgm:prSet presAssocID="{C69F0B9E-6BF6-7943-A358-06C8AE22EF41}" presName="sibTrans" presStyleLbl="sibTrans2D1" presStyleIdx="2" presStyleCnt="4"/>
      <dgm:spPr/>
    </dgm:pt>
    <dgm:pt modelId="{FC907533-8910-7441-9511-445C43806AB0}" type="pres">
      <dgm:prSet presAssocID="{C69F0B9E-6BF6-7943-A358-06C8AE22EF41}" presName="connectorText" presStyleLbl="sibTrans2D1" presStyleIdx="2" presStyleCnt="4"/>
      <dgm:spPr/>
    </dgm:pt>
    <dgm:pt modelId="{6561DE70-E165-EB47-9479-3E63DD584FDE}" type="pres">
      <dgm:prSet presAssocID="{74C28528-B4F8-D14A-B443-7654CA106691}" presName="node" presStyleLbl="node1" presStyleIdx="3" presStyleCnt="5">
        <dgm:presLayoutVars>
          <dgm:bulletEnabled val="1"/>
        </dgm:presLayoutVars>
      </dgm:prSet>
      <dgm:spPr/>
    </dgm:pt>
    <dgm:pt modelId="{760DD804-D8EA-AE42-BCC7-19166E75A811}" type="pres">
      <dgm:prSet presAssocID="{C92B8F36-2144-744E-8911-5FE0E779CDCE}" presName="sibTrans" presStyleLbl="sibTrans2D1" presStyleIdx="3" presStyleCnt="4"/>
      <dgm:spPr/>
    </dgm:pt>
    <dgm:pt modelId="{985DEEA9-8158-FC4B-BF6C-09F50D1196E9}" type="pres">
      <dgm:prSet presAssocID="{C92B8F36-2144-744E-8911-5FE0E779CDCE}" presName="connectorText" presStyleLbl="sibTrans2D1" presStyleIdx="3" presStyleCnt="4"/>
      <dgm:spPr/>
    </dgm:pt>
    <dgm:pt modelId="{DA3E2379-15F0-BB4B-9444-11B1FC1089F8}" type="pres">
      <dgm:prSet presAssocID="{930859A3-680F-9645-8571-C26E91E62C70}" presName="node" presStyleLbl="node1" presStyleIdx="4" presStyleCnt="5">
        <dgm:presLayoutVars>
          <dgm:bulletEnabled val="1"/>
        </dgm:presLayoutVars>
      </dgm:prSet>
      <dgm:spPr/>
    </dgm:pt>
  </dgm:ptLst>
  <dgm:cxnLst>
    <dgm:cxn modelId="{7A063D25-9E09-E243-8A21-058F58C42B33}" type="presOf" srcId="{74C28528-B4F8-D14A-B443-7654CA106691}" destId="{6561DE70-E165-EB47-9479-3E63DD584FDE}" srcOrd="0" destOrd="0" presId="urn:microsoft.com/office/officeart/2005/8/layout/process1"/>
    <dgm:cxn modelId="{18AF323B-659B-B34F-AA34-DBCD99D96018}" type="presOf" srcId="{C69F0B9E-6BF6-7943-A358-06C8AE22EF41}" destId="{FC907533-8910-7441-9511-445C43806AB0}" srcOrd="1" destOrd="0" presId="urn:microsoft.com/office/officeart/2005/8/layout/process1"/>
    <dgm:cxn modelId="{940F5645-845C-FA49-8FAA-00A556B3682A}" srcId="{CA1322D1-CA14-4040-B6DF-25688D93FAD1}" destId="{C413687C-30AB-D142-B6E1-3936E8AAB2BC}" srcOrd="2" destOrd="0" parTransId="{C5B6BCA5-02E7-F24F-A675-B8E1B8CF5A57}" sibTransId="{C69F0B9E-6BF6-7943-A358-06C8AE22EF41}"/>
    <dgm:cxn modelId="{7DFA994E-B0A0-6F4B-BA93-92E9922F84CA}" type="presOf" srcId="{C92B8F36-2144-744E-8911-5FE0E779CDCE}" destId="{760DD804-D8EA-AE42-BCC7-19166E75A811}" srcOrd="0" destOrd="0" presId="urn:microsoft.com/office/officeart/2005/8/layout/process1"/>
    <dgm:cxn modelId="{094AE367-C0A8-994D-BBDE-A4DFD154C16B}" type="presOf" srcId="{371F7A44-28AE-6442-8FEE-8779AF674EED}" destId="{41ECC6CD-1F20-E040-924F-9A5B8A4700E8}" srcOrd="0" destOrd="0" presId="urn:microsoft.com/office/officeart/2005/8/layout/process1"/>
    <dgm:cxn modelId="{32768D70-2D55-B941-9C7A-F27D58F4A2EB}" srcId="{CA1322D1-CA14-4040-B6DF-25688D93FAD1}" destId="{371F7A44-28AE-6442-8FEE-8779AF674EED}" srcOrd="1" destOrd="0" parTransId="{63EDEC67-25BB-4145-83A2-397124912D1F}" sibTransId="{4C62792F-0628-1A4F-8410-47A91E4CD814}"/>
    <dgm:cxn modelId="{D5473F7F-F1EC-E841-8386-1A20BFFA6125}" type="presOf" srcId="{C69F0B9E-6BF6-7943-A358-06C8AE22EF41}" destId="{4ABED5B3-2DF5-564E-B15B-6BBD1C485C37}" srcOrd="0" destOrd="0" presId="urn:microsoft.com/office/officeart/2005/8/layout/process1"/>
    <dgm:cxn modelId="{F78F1E80-77F4-2440-9009-589CC8BEC628}" type="presOf" srcId="{0D68735C-8E4A-104A-9E41-7C0C1EB5DFBB}" destId="{F1ECE2B9-0552-4144-9E3E-A6548D9E314C}" srcOrd="0" destOrd="0" presId="urn:microsoft.com/office/officeart/2005/8/layout/process1"/>
    <dgm:cxn modelId="{15FDAB82-50A1-254A-A34F-A81E97F5511A}" srcId="{CA1322D1-CA14-4040-B6DF-25688D93FAD1}" destId="{74C28528-B4F8-D14A-B443-7654CA106691}" srcOrd="3" destOrd="0" parTransId="{714B4EFF-2F70-1A46-8453-89B4C5A1ACBC}" sibTransId="{C92B8F36-2144-744E-8911-5FE0E779CDCE}"/>
    <dgm:cxn modelId="{1739BA95-0EE7-BA47-97B9-444ADD077B69}" type="presOf" srcId="{CA1322D1-CA14-4040-B6DF-25688D93FAD1}" destId="{2A94B4EF-F700-0949-960A-3B08F30C9094}" srcOrd="0" destOrd="0" presId="urn:microsoft.com/office/officeart/2005/8/layout/process1"/>
    <dgm:cxn modelId="{97396598-DE36-9144-8E7F-D9D713EA3350}" srcId="{CA1322D1-CA14-4040-B6DF-25688D93FAD1}" destId="{930859A3-680F-9645-8571-C26E91E62C70}" srcOrd="4" destOrd="0" parTransId="{F8A2D86C-9A55-BE4D-8AD8-67CD6B4FEB46}" sibTransId="{16270708-4379-1E49-B67B-894A1E4C1CB0}"/>
    <dgm:cxn modelId="{C4090AC1-9FCF-8A46-AB73-D7E808FB3963}" type="presOf" srcId="{930859A3-680F-9645-8571-C26E91E62C70}" destId="{DA3E2379-15F0-BB4B-9444-11B1FC1089F8}" srcOrd="0" destOrd="0" presId="urn:microsoft.com/office/officeart/2005/8/layout/process1"/>
    <dgm:cxn modelId="{24A064C6-FC96-5742-BD2B-E312D80FE6FE}" type="presOf" srcId="{8EF39470-798B-A044-BA43-7597E55CEF7D}" destId="{DCC63308-979F-9945-ADA6-86659A67147F}" srcOrd="0" destOrd="0" presId="urn:microsoft.com/office/officeart/2005/8/layout/process1"/>
    <dgm:cxn modelId="{034B27D2-8C8C-834D-A2EE-2D3468FFC805}" type="presOf" srcId="{4C62792F-0628-1A4F-8410-47A91E4CD814}" destId="{BEB3018D-F413-7942-B71D-5D537FC141DC}" srcOrd="1" destOrd="0" presId="urn:microsoft.com/office/officeart/2005/8/layout/process1"/>
    <dgm:cxn modelId="{3C532CD4-ACCD-834A-BBD0-8EA3F9864B76}" type="presOf" srcId="{4C62792F-0628-1A4F-8410-47A91E4CD814}" destId="{29D88F6C-6F15-B643-BBE7-B447FCB47640}" srcOrd="0" destOrd="0" presId="urn:microsoft.com/office/officeart/2005/8/layout/process1"/>
    <dgm:cxn modelId="{EFD878D5-CB6B-794D-BDB5-E7FFEBFA9939}" type="presOf" srcId="{C92B8F36-2144-744E-8911-5FE0E779CDCE}" destId="{985DEEA9-8158-FC4B-BF6C-09F50D1196E9}" srcOrd="1" destOrd="0" presId="urn:microsoft.com/office/officeart/2005/8/layout/process1"/>
    <dgm:cxn modelId="{79E88FE6-8233-254B-B3F2-E0B7F1D417F0}" type="presOf" srcId="{C413687C-30AB-D142-B6E1-3936E8AAB2BC}" destId="{FCB27F8F-91FC-CD46-B7D9-DFE83F8B5C99}" srcOrd="0" destOrd="0" presId="urn:microsoft.com/office/officeart/2005/8/layout/process1"/>
    <dgm:cxn modelId="{FA849EE6-2477-3047-8F9A-B9758FB1E54D}" srcId="{CA1322D1-CA14-4040-B6DF-25688D93FAD1}" destId="{8EF39470-798B-A044-BA43-7597E55CEF7D}" srcOrd="0" destOrd="0" parTransId="{88343FCB-3FD9-CF4E-B872-AFE832EE6DD4}" sibTransId="{0D68735C-8E4A-104A-9E41-7C0C1EB5DFBB}"/>
    <dgm:cxn modelId="{CBC8A8F5-22B0-6947-AD5C-9228BF30C64F}" type="presOf" srcId="{0D68735C-8E4A-104A-9E41-7C0C1EB5DFBB}" destId="{35E042C0-636F-414E-8EC8-9196F1B1FA88}" srcOrd="1" destOrd="0" presId="urn:microsoft.com/office/officeart/2005/8/layout/process1"/>
    <dgm:cxn modelId="{43DD3D8D-0045-F34F-825E-24D4FB5396DF}" type="presParOf" srcId="{2A94B4EF-F700-0949-960A-3B08F30C9094}" destId="{DCC63308-979F-9945-ADA6-86659A67147F}" srcOrd="0" destOrd="0" presId="urn:microsoft.com/office/officeart/2005/8/layout/process1"/>
    <dgm:cxn modelId="{B568BE88-C1B1-7C45-97AE-74B7DEEFF4E4}" type="presParOf" srcId="{2A94B4EF-F700-0949-960A-3B08F30C9094}" destId="{F1ECE2B9-0552-4144-9E3E-A6548D9E314C}" srcOrd="1" destOrd="0" presId="urn:microsoft.com/office/officeart/2005/8/layout/process1"/>
    <dgm:cxn modelId="{9CB3EA2C-A931-DA4C-820C-BA5C1A9F6A02}" type="presParOf" srcId="{F1ECE2B9-0552-4144-9E3E-A6548D9E314C}" destId="{35E042C0-636F-414E-8EC8-9196F1B1FA88}" srcOrd="0" destOrd="0" presId="urn:microsoft.com/office/officeart/2005/8/layout/process1"/>
    <dgm:cxn modelId="{EBC536C5-A6A6-1841-985A-C186BA9AFA6F}" type="presParOf" srcId="{2A94B4EF-F700-0949-960A-3B08F30C9094}" destId="{41ECC6CD-1F20-E040-924F-9A5B8A4700E8}" srcOrd="2" destOrd="0" presId="urn:microsoft.com/office/officeart/2005/8/layout/process1"/>
    <dgm:cxn modelId="{202F62DA-A90C-1F48-B1C4-11B2C5BACF10}" type="presParOf" srcId="{2A94B4EF-F700-0949-960A-3B08F30C9094}" destId="{29D88F6C-6F15-B643-BBE7-B447FCB47640}" srcOrd="3" destOrd="0" presId="urn:microsoft.com/office/officeart/2005/8/layout/process1"/>
    <dgm:cxn modelId="{13112CE2-58AE-3641-BA24-C70198364BDE}" type="presParOf" srcId="{29D88F6C-6F15-B643-BBE7-B447FCB47640}" destId="{BEB3018D-F413-7942-B71D-5D537FC141DC}" srcOrd="0" destOrd="0" presId="urn:microsoft.com/office/officeart/2005/8/layout/process1"/>
    <dgm:cxn modelId="{4B23E280-1CF4-DF46-91E6-7D456A2B3ABE}" type="presParOf" srcId="{2A94B4EF-F700-0949-960A-3B08F30C9094}" destId="{FCB27F8F-91FC-CD46-B7D9-DFE83F8B5C99}" srcOrd="4" destOrd="0" presId="urn:microsoft.com/office/officeart/2005/8/layout/process1"/>
    <dgm:cxn modelId="{3AFE53EC-ACE4-504A-8E61-8AACF52FA965}" type="presParOf" srcId="{2A94B4EF-F700-0949-960A-3B08F30C9094}" destId="{4ABED5B3-2DF5-564E-B15B-6BBD1C485C37}" srcOrd="5" destOrd="0" presId="urn:microsoft.com/office/officeart/2005/8/layout/process1"/>
    <dgm:cxn modelId="{8A3BF003-4955-0B47-9C5A-FE2CFCE7BCC4}" type="presParOf" srcId="{4ABED5B3-2DF5-564E-B15B-6BBD1C485C37}" destId="{FC907533-8910-7441-9511-445C43806AB0}" srcOrd="0" destOrd="0" presId="urn:microsoft.com/office/officeart/2005/8/layout/process1"/>
    <dgm:cxn modelId="{ED0CF6F4-28B7-9441-976D-96CFA8DAA394}" type="presParOf" srcId="{2A94B4EF-F700-0949-960A-3B08F30C9094}" destId="{6561DE70-E165-EB47-9479-3E63DD584FDE}" srcOrd="6" destOrd="0" presId="urn:microsoft.com/office/officeart/2005/8/layout/process1"/>
    <dgm:cxn modelId="{2422FA85-D43B-A448-A343-D58343E5467F}" type="presParOf" srcId="{2A94B4EF-F700-0949-960A-3B08F30C9094}" destId="{760DD804-D8EA-AE42-BCC7-19166E75A811}" srcOrd="7" destOrd="0" presId="urn:microsoft.com/office/officeart/2005/8/layout/process1"/>
    <dgm:cxn modelId="{A4695547-A3D9-3A48-823B-1AF65760D2E4}" type="presParOf" srcId="{760DD804-D8EA-AE42-BCC7-19166E75A811}" destId="{985DEEA9-8158-FC4B-BF6C-09F50D1196E9}" srcOrd="0" destOrd="0" presId="urn:microsoft.com/office/officeart/2005/8/layout/process1"/>
    <dgm:cxn modelId="{D16C1520-5190-0F43-843F-91B49EFA6751}" type="presParOf" srcId="{2A94B4EF-F700-0949-960A-3B08F30C9094}" destId="{DA3E2379-15F0-BB4B-9444-11B1FC1089F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63308-979F-9945-ADA6-86659A67147F}">
      <dsp:nvSpPr>
        <dsp:cNvPr id="0" name=""/>
        <dsp:cNvSpPr/>
      </dsp:nvSpPr>
      <dsp:spPr>
        <a:xfrm>
          <a:off x="4070" y="121728"/>
          <a:ext cx="1261987" cy="757192"/>
        </a:xfrm>
        <a:prstGeom prst="roundRect">
          <a:avLst>
            <a:gd name="adj" fmla="val 10000"/>
          </a:avLst>
        </a:prstGeom>
        <a:solidFill>
          <a:srgbClr val="05AAA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</a:rPr>
            <a:t>Missing Value</a:t>
          </a:r>
          <a:endParaRPr lang="en-ID" sz="1600" kern="1200">
            <a:solidFill>
              <a:schemeClr val="bg1"/>
            </a:solidFill>
          </a:endParaRPr>
        </a:p>
      </dsp:txBody>
      <dsp:txXfrm>
        <a:off x="26247" y="143905"/>
        <a:ext cx="1217633" cy="712838"/>
      </dsp:txXfrm>
    </dsp:sp>
    <dsp:sp modelId="{F1ECE2B9-0552-4144-9E3E-A6548D9E314C}">
      <dsp:nvSpPr>
        <dsp:cNvPr id="0" name=""/>
        <dsp:cNvSpPr/>
      </dsp:nvSpPr>
      <dsp:spPr>
        <a:xfrm>
          <a:off x="1392257" y="343838"/>
          <a:ext cx="267541" cy="3129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92257" y="406432"/>
        <a:ext cx="187279" cy="187784"/>
      </dsp:txXfrm>
    </dsp:sp>
    <dsp:sp modelId="{41ECC6CD-1F20-E040-924F-9A5B8A4700E8}">
      <dsp:nvSpPr>
        <dsp:cNvPr id="0" name=""/>
        <dsp:cNvSpPr/>
      </dsp:nvSpPr>
      <dsp:spPr>
        <a:xfrm>
          <a:off x="1770853" y="121728"/>
          <a:ext cx="1261987" cy="757192"/>
        </a:xfrm>
        <a:prstGeom prst="roundRect">
          <a:avLst>
            <a:gd name="adj" fmla="val 10000"/>
          </a:avLst>
        </a:prstGeom>
        <a:solidFill>
          <a:srgbClr val="05AAA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Outliers</a:t>
          </a:r>
        </a:p>
      </dsp:txBody>
      <dsp:txXfrm>
        <a:off x="1793030" y="143905"/>
        <a:ext cx="1217633" cy="712838"/>
      </dsp:txXfrm>
    </dsp:sp>
    <dsp:sp modelId="{29D88F6C-6F15-B643-BBE7-B447FCB47640}">
      <dsp:nvSpPr>
        <dsp:cNvPr id="0" name=""/>
        <dsp:cNvSpPr/>
      </dsp:nvSpPr>
      <dsp:spPr>
        <a:xfrm>
          <a:off x="3159040" y="343838"/>
          <a:ext cx="267541" cy="3129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159040" y="406432"/>
        <a:ext cx="187279" cy="187784"/>
      </dsp:txXfrm>
    </dsp:sp>
    <dsp:sp modelId="{FCB27F8F-91FC-CD46-B7D9-DFE83F8B5C99}">
      <dsp:nvSpPr>
        <dsp:cNvPr id="0" name=""/>
        <dsp:cNvSpPr/>
      </dsp:nvSpPr>
      <dsp:spPr>
        <a:xfrm>
          <a:off x="3537636" y="121728"/>
          <a:ext cx="1261987" cy="757192"/>
        </a:xfrm>
        <a:prstGeom prst="roundRect">
          <a:avLst>
            <a:gd name="adj" fmla="val 10000"/>
          </a:avLst>
        </a:prstGeom>
        <a:solidFill>
          <a:srgbClr val="05AAA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Fixing Data Type</a:t>
          </a:r>
        </a:p>
      </dsp:txBody>
      <dsp:txXfrm>
        <a:off x="3559813" y="143905"/>
        <a:ext cx="1217633" cy="712838"/>
      </dsp:txXfrm>
    </dsp:sp>
    <dsp:sp modelId="{4ABED5B3-2DF5-564E-B15B-6BBD1C485C37}">
      <dsp:nvSpPr>
        <dsp:cNvPr id="0" name=""/>
        <dsp:cNvSpPr/>
      </dsp:nvSpPr>
      <dsp:spPr>
        <a:xfrm>
          <a:off x="4925823" y="343838"/>
          <a:ext cx="267541" cy="3129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25823" y="406432"/>
        <a:ext cx="187279" cy="187784"/>
      </dsp:txXfrm>
    </dsp:sp>
    <dsp:sp modelId="{6561DE70-E165-EB47-9479-3E63DD584FDE}">
      <dsp:nvSpPr>
        <dsp:cNvPr id="0" name=""/>
        <dsp:cNvSpPr/>
      </dsp:nvSpPr>
      <dsp:spPr>
        <a:xfrm>
          <a:off x="5304419" y="121728"/>
          <a:ext cx="1261987" cy="757192"/>
        </a:xfrm>
        <a:prstGeom prst="roundRect">
          <a:avLst>
            <a:gd name="adj" fmla="val 10000"/>
          </a:avLst>
        </a:prstGeom>
        <a:solidFill>
          <a:srgbClr val="05AAA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Duplicate</a:t>
          </a:r>
        </a:p>
      </dsp:txBody>
      <dsp:txXfrm>
        <a:off x="5326596" y="143905"/>
        <a:ext cx="1217633" cy="712838"/>
      </dsp:txXfrm>
    </dsp:sp>
    <dsp:sp modelId="{760DD804-D8EA-AE42-BCC7-19166E75A811}">
      <dsp:nvSpPr>
        <dsp:cNvPr id="0" name=""/>
        <dsp:cNvSpPr/>
      </dsp:nvSpPr>
      <dsp:spPr>
        <a:xfrm>
          <a:off x="6692605" y="343838"/>
          <a:ext cx="267541" cy="3129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692605" y="406432"/>
        <a:ext cx="187279" cy="187784"/>
      </dsp:txXfrm>
    </dsp:sp>
    <dsp:sp modelId="{DA3E2379-15F0-BB4B-9444-11B1FC1089F8}">
      <dsp:nvSpPr>
        <dsp:cNvPr id="0" name=""/>
        <dsp:cNvSpPr/>
      </dsp:nvSpPr>
      <dsp:spPr>
        <a:xfrm>
          <a:off x="7071202" y="121728"/>
          <a:ext cx="1261987" cy="757192"/>
        </a:xfrm>
        <a:prstGeom prst="roundRect">
          <a:avLst>
            <a:gd name="adj" fmla="val 10000"/>
          </a:avLst>
        </a:prstGeom>
        <a:solidFill>
          <a:srgbClr val="05AAA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Unnecessary Column</a:t>
          </a:r>
        </a:p>
      </dsp:txBody>
      <dsp:txXfrm>
        <a:off x="7093379" y="143905"/>
        <a:ext cx="1217633" cy="712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1011-8617-A84D-9797-7743D08492EB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64321-5658-6248-BFE3-C6CEAF9C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3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98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7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03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5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5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0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4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8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0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2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68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75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57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18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1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8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2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30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054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3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9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6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1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8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28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5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9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98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56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347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46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97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07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04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9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53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2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5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60D2-B679-B785-3675-670F463FF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1D337-B3F5-7643-6728-8E30F49DF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B183-ADFC-CE6C-6929-2F7A77FF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DE65-ED2D-B913-FB73-0A1A7928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95E1-675C-CB33-650E-A7F467F4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4864-9367-F312-8515-148C497D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0441E-03AC-A2BD-02A8-D9F8DAA33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504D-464C-05F3-6EC6-AB59018C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9479-4C26-DEB9-37F0-F36F9568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9B018-5578-3FF8-8113-7BD10E0A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2198F-E61D-2A93-5704-A6BB9EA40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2509E-CC40-B74C-C437-2B295DA36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6211-1454-5786-1071-8530BA3D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8C8E-F979-545C-0F8B-93E47BA2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2591-FB8D-ABC8-C266-9B5840C2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F4A7-4C64-7106-296E-DB1AE913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46606-F715-174D-1C67-CE3D2E0D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47EB-108C-4DD9-9B7A-53AF3226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1916A-2BCF-6786-8BDD-9EA617E4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0428-46A9-69ED-0E7E-0C32F88E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0909-839C-6A70-9839-487A513A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36A52-253E-1669-6FE8-4987EECC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C024-CFB2-EEF1-8002-23776C55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B05E-377B-87C5-558B-E550803D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38FE-BB94-2E22-3CEC-8EF8D4A2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3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818C-5ABE-29F9-F099-A24A9D07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F303-A933-D869-C95C-A6E9801DF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97031-649F-C5D0-90BE-6891C8049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B2B2-B34A-F507-4D2E-FB1713FD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F7097-DF1E-D057-13F2-8E7A74CB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1DDF-A4A1-2B7B-DAA3-794DE3CA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3995-D977-1588-677B-4C7C8078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39368-F438-2EC7-74C0-4D7768A9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21E2A-BBEB-5A3E-E5E1-E1115BF9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71974-04D7-CB0F-C568-53CE1B250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2049B-675C-AA3A-9133-E337F55FC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3EC7B-860E-8E3C-A4E3-1E81A2AE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F0ADB-83AB-AC11-8DAE-73E1009F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5C6C9-823D-7F23-EA07-BA7AA711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1FCC-8029-0EE2-C15C-DD1B2C70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7DC59-5FBC-FE35-78F8-AD315237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FFED1-2297-6B00-9DAC-1480506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343F-3F75-52B4-2C03-D3135C30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3AFAB-64C2-532D-16C1-20C6EC2E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C81E6-4BC3-ACB0-149E-11BFF2B7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744BB-62A9-C9AE-9D5C-5CEB4858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4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CC84-D6FC-F9A5-C2B0-B0375E1A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440C-0799-182A-5EFD-EDBDFD03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5FCDE-C2F8-0465-875D-E1BCEEC8E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2D284-DC30-A61B-6149-A5E8D04F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5A70E-9BFA-FED3-149B-E22A47D8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96FEF-9EBE-C4A4-B794-B48D4CE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2836-DDB9-A009-F1EC-6354B2E2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000A1-A573-FD95-8255-4F7842F06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ABE32-610B-FA92-AAF1-777FCC375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97A1E-5D5E-5095-60DF-1379F09D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FDF55-11D1-55E0-94AB-928D92A1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FB831-9938-374E-A513-7236DA40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0A407-9F91-5CD5-F844-16BB0C50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EF631-DF3B-A7F4-7604-AC319E0E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F4DF-18F0-63F0-E46F-0BAAF1823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664D-B052-1440-9F50-C7A7606FD11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0DC3-042F-EC2E-8298-7E03DC4F0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387A-1904-9C51-3FCC-80F548127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ewresearch.org/global/2019/02/05/smartphone-ownership-is-growing-rapidly-around-the-world-but-not-always-equally/" TargetMode="External"/><Relationship Id="rId4" Type="http://schemas.openxmlformats.org/officeDocument/2006/relationships/hyperlink" Target="https://www.statista.com/statistics/203734/global-smartphone-penetration-per-capita-since-2005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full/10.1177/2158244020917392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journals.sagepub.com/doi/full/10.1177/2158244020917392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B61D03F-BFCD-1F3D-1940-6068EA13F4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b="10897"/>
          <a:stretch/>
        </p:blipFill>
        <p:spPr>
          <a:xfrm>
            <a:off x="-12020052" y="0"/>
            <a:ext cx="10515600" cy="68771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59B2DA-C81C-2268-69F5-009DC711BE7F}"/>
              </a:ext>
            </a:extLst>
          </p:cNvPr>
          <p:cNvSpPr/>
          <p:nvPr/>
        </p:nvSpPr>
        <p:spPr>
          <a:xfrm rot="19704989">
            <a:off x="-3031054" y="-1543914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116E8-B02C-E8E9-078D-CBBE2A60B9E2}"/>
              </a:ext>
            </a:extLst>
          </p:cNvPr>
          <p:cNvSpPr txBox="1"/>
          <p:nvPr/>
        </p:nvSpPr>
        <p:spPr>
          <a:xfrm>
            <a:off x="5161970" y="4730839"/>
            <a:ext cx="722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rPr>
              <a:t>PAKISTAN’S LARGEST ECOMMERCE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F6E6C-BEC9-2253-576F-F64CB23CA3D4}"/>
              </a:ext>
            </a:extLst>
          </p:cNvPr>
          <p:cNvSpPr txBox="1"/>
          <p:nvPr/>
        </p:nvSpPr>
        <p:spPr>
          <a:xfrm>
            <a:off x="5161970" y="5125338"/>
            <a:ext cx="365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Hari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Prasetyo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2AF74-F3C3-CC32-7805-E5F254CD10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851"/>
          <a:stretch/>
        </p:blipFill>
        <p:spPr>
          <a:xfrm>
            <a:off x="0" y="9173406"/>
            <a:ext cx="7772400" cy="17766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48EA4A0-9128-4E3D-CF6F-987BA935249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403251" y="1556859"/>
            <a:ext cx="3443069" cy="369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6405400-4D62-BB0F-32A7-9FC8F3060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2619" y="3532052"/>
            <a:ext cx="557210" cy="5572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4D954BC-DF99-4274-212E-C9BA5885F0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586403" y="3601850"/>
            <a:ext cx="388908" cy="4176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E1D948-4E9B-A11B-B036-D3F7EBD89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0184" y="3532051"/>
            <a:ext cx="518911" cy="5572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275CCB-746A-0416-59B4-17A6AA4B73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502891" y="3563388"/>
            <a:ext cx="489728" cy="5258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33414A-A7A4-41C5-7BE7-50A716FAC4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3968" y="3474403"/>
            <a:ext cx="572594" cy="6148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BAC4A2-CF0C-D65A-A5A9-80CB0699AD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644811" y="4527875"/>
            <a:ext cx="2299470" cy="246919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7516DE9-AF2E-961C-ADD2-2CB1D376091B}"/>
              </a:ext>
            </a:extLst>
          </p:cNvPr>
          <p:cNvSpPr/>
          <p:nvPr/>
        </p:nvSpPr>
        <p:spPr>
          <a:xfrm>
            <a:off x="-9506503" y="1556859"/>
            <a:ext cx="272716" cy="272716"/>
          </a:xfrm>
          <a:prstGeom prst="ellipse">
            <a:avLst/>
          </a:prstGeom>
          <a:solidFill>
            <a:srgbClr val="2D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64B0E2-72A7-6780-F2C8-6F946870C2F8}"/>
              </a:ext>
            </a:extLst>
          </p:cNvPr>
          <p:cNvSpPr/>
          <p:nvPr/>
        </p:nvSpPr>
        <p:spPr>
          <a:xfrm>
            <a:off x="-8850250" y="2362402"/>
            <a:ext cx="272716" cy="272716"/>
          </a:xfrm>
          <a:prstGeom prst="ellipse">
            <a:avLst/>
          </a:prstGeom>
          <a:solidFill>
            <a:srgbClr val="2D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84E2F4-214D-1AB4-52ED-19AB578FFA66}"/>
              </a:ext>
            </a:extLst>
          </p:cNvPr>
          <p:cNvSpPr/>
          <p:nvPr/>
        </p:nvSpPr>
        <p:spPr>
          <a:xfrm>
            <a:off x="-8212658" y="3238574"/>
            <a:ext cx="272716" cy="272716"/>
          </a:xfrm>
          <a:prstGeom prst="ellipse">
            <a:avLst/>
          </a:prstGeom>
          <a:solidFill>
            <a:srgbClr val="2D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BA22D1-A1EC-EEA2-748A-CB677BF69660}"/>
              </a:ext>
            </a:extLst>
          </p:cNvPr>
          <p:cNvSpPr/>
          <p:nvPr/>
        </p:nvSpPr>
        <p:spPr>
          <a:xfrm>
            <a:off x="-7407115" y="4380019"/>
            <a:ext cx="272716" cy="272716"/>
          </a:xfrm>
          <a:prstGeom prst="ellipse">
            <a:avLst/>
          </a:prstGeom>
          <a:solidFill>
            <a:srgbClr val="2D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etode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364449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Metode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229319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342" y="34190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309047" y="285572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DATA CLEANING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433524" y="2450254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DATA CLEANING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450083D-58B6-56C8-C960-90AC48B2F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08258"/>
              </p:ext>
            </p:extLst>
          </p:nvPr>
        </p:nvGraphicFramePr>
        <p:xfrm>
          <a:off x="1927369" y="3668152"/>
          <a:ext cx="8337261" cy="100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079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075057"/>
            <a:ext cx="10584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  <a:endParaRPr lang="en-ID" sz="4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1946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29561" y="175711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ADD NEW COLUMNS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80D555-D8E7-8FAC-883D-78AFDDE7F447}"/>
              </a:ext>
            </a:extLst>
          </p:cNvPr>
          <p:cNvSpPr/>
          <p:nvPr/>
        </p:nvSpPr>
        <p:spPr>
          <a:xfrm>
            <a:off x="5006330" y="2859374"/>
            <a:ext cx="2179319" cy="523220"/>
          </a:xfrm>
          <a:prstGeom prst="roundRect">
            <a:avLst>
              <a:gd name="adj" fmla="val 50000"/>
            </a:avLst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gross_total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6039A-7BF2-1138-F177-D75CF772415C}"/>
              </a:ext>
            </a:extLst>
          </p:cNvPr>
          <p:cNvSpPr txBox="1"/>
          <p:nvPr/>
        </p:nvSpPr>
        <p:spPr>
          <a:xfrm>
            <a:off x="3519253" y="3475406"/>
            <a:ext cx="51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gross_total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qty_orderer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price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4A6027-E589-3278-F518-C0DC6B375D96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36456-76CB-515A-347F-624F52D8DBD5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607178-6F44-B83C-9A0E-EBBF9B46D2D3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E32148-602B-4B99-6685-3DF3BFE8D238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93F236-DEC5-E9F6-38AF-9B69255A2BC6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</p:spTree>
    <p:extLst>
      <p:ext uri="{BB962C8B-B14F-4D97-AF65-F5344CB8AC3E}">
        <p14:creationId xmlns:p14="http://schemas.microsoft.com/office/powerpoint/2010/main" val="29482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29561" y="175711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ADD NEW COLUMNS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80D555-D8E7-8FAC-883D-78AFDDE7F447}"/>
              </a:ext>
            </a:extLst>
          </p:cNvPr>
          <p:cNvSpPr/>
          <p:nvPr/>
        </p:nvSpPr>
        <p:spPr>
          <a:xfrm>
            <a:off x="4976032" y="2442697"/>
            <a:ext cx="2179319" cy="523220"/>
          </a:xfrm>
          <a:prstGeom prst="roundRect">
            <a:avLst>
              <a:gd name="adj" fmla="val 50000"/>
            </a:avLst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gross_total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6039A-7BF2-1138-F177-D75CF772415C}"/>
              </a:ext>
            </a:extLst>
          </p:cNvPr>
          <p:cNvSpPr txBox="1"/>
          <p:nvPr/>
        </p:nvSpPr>
        <p:spPr>
          <a:xfrm>
            <a:off x="3488955" y="3051434"/>
            <a:ext cx="51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gross_total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qty_orderer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7B54A-0F9E-4F65-A416-FCF83557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4" y="4239716"/>
            <a:ext cx="7772400" cy="1498293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229C270-E839-9AA4-AE90-A2C1FCDE18B0}"/>
              </a:ext>
            </a:extLst>
          </p:cNvPr>
          <p:cNvSpPr/>
          <p:nvPr/>
        </p:nvSpPr>
        <p:spPr>
          <a:xfrm>
            <a:off x="5426765" y="4504794"/>
            <a:ext cx="1438263" cy="1233215"/>
          </a:xfrm>
          <a:prstGeom prst="frame">
            <a:avLst>
              <a:gd name="adj1" fmla="val 4567"/>
            </a:avLst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7954ED9-61BB-7BAE-F3E2-065D37E7D32E}"/>
              </a:ext>
            </a:extLst>
          </p:cNvPr>
          <p:cNvSpPr/>
          <p:nvPr/>
        </p:nvSpPr>
        <p:spPr>
          <a:xfrm>
            <a:off x="8328067" y="4504794"/>
            <a:ext cx="661182" cy="1233215"/>
          </a:xfrm>
          <a:prstGeom prst="frame">
            <a:avLst>
              <a:gd name="adj1" fmla="val 6045"/>
            </a:avLst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4A16DAD-C759-10EE-EF42-C686C7EBF623}"/>
              </a:ext>
            </a:extLst>
          </p:cNvPr>
          <p:cNvSpPr/>
          <p:nvPr/>
        </p:nvSpPr>
        <p:spPr>
          <a:xfrm>
            <a:off x="9196977" y="4504794"/>
            <a:ext cx="661182" cy="1233215"/>
          </a:xfrm>
          <a:prstGeom prst="frame">
            <a:avLst>
              <a:gd name="adj1" fmla="val 6045"/>
            </a:avLst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3E5881-A5F2-27F2-C651-758F2C036436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DE8671-316A-9F1E-A64D-199709A91BA7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652126-EB5B-8729-5C50-5AD149C99D93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E01D6D-D7D3-24F4-2EFC-B3D234292C32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FD785-B807-A46C-80DD-878FE311CF0A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5FF46-EA31-881A-A1A9-ACC7A6FB38A9}"/>
              </a:ext>
            </a:extLst>
          </p:cNvPr>
          <p:cNvSpPr txBox="1"/>
          <p:nvPr/>
        </p:nvSpPr>
        <p:spPr>
          <a:xfrm>
            <a:off x="2141903" y="573800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00" dirty="0">
                <a:effectLst/>
                <a:latin typeface="Montserrat" pitchFamily="2" charset="77"/>
              </a:rPr>
              <a:t>* Increment id: 100535753</a:t>
            </a:r>
          </a:p>
          <a:p>
            <a:endParaRPr lang="en-US" sz="1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83219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29561" y="175711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ADD NEW COLUMNS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80D555-D8E7-8FAC-883D-78AFDDE7F447}"/>
              </a:ext>
            </a:extLst>
          </p:cNvPr>
          <p:cNvSpPr/>
          <p:nvPr/>
        </p:nvSpPr>
        <p:spPr>
          <a:xfrm>
            <a:off x="5006332" y="2905780"/>
            <a:ext cx="2179319" cy="523220"/>
          </a:xfrm>
          <a:prstGeom prst="roundRect">
            <a:avLst>
              <a:gd name="adj" fmla="val 50000"/>
            </a:avLst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status_distinct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582C4-212F-B658-2A7B-DE8437656EED}"/>
              </a:ext>
            </a:extLst>
          </p:cNvPr>
          <p:cNvSpPr txBox="1"/>
          <p:nvPr/>
        </p:nvSpPr>
        <p:spPr>
          <a:xfrm>
            <a:off x="3389160" y="3567739"/>
            <a:ext cx="5413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Montserrat" pitchFamily="2" charset="77"/>
              </a:rPr>
              <a:t>Membuat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pengelompokan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baru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dari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kolom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i="1" dirty="0">
                <a:latin typeface="Montserrat" pitchFamily="2" charset="77"/>
              </a:rPr>
              <a:t>status</a:t>
            </a:r>
            <a:r>
              <a:rPr lang="en-US" sz="1600" dirty="0">
                <a:latin typeface="Montserrat" pitchFamily="2" charset="77"/>
              </a:rPr>
              <a:t>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70D601-DE95-DBC0-BDD8-894A9665534D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62B972-50AC-B658-48D1-6B07CDAC997C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49E11B-BBF1-1C14-A723-6691D976DA40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A8B84B-1C86-0B97-72BB-CF2C23A3A458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B5D438-3471-8E82-3F49-6B378D5F1471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</p:spTree>
    <p:extLst>
      <p:ext uri="{BB962C8B-B14F-4D97-AF65-F5344CB8AC3E}">
        <p14:creationId xmlns:p14="http://schemas.microsoft.com/office/powerpoint/2010/main" val="292939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29561" y="175711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ADD NEW COLUMNS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80D555-D8E7-8FAC-883D-78AFDDE7F447}"/>
              </a:ext>
            </a:extLst>
          </p:cNvPr>
          <p:cNvSpPr/>
          <p:nvPr/>
        </p:nvSpPr>
        <p:spPr>
          <a:xfrm>
            <a:off x="5006332" y="2905780"/>
            <a:ext cx="2179319" cy="523220"/>
          </a:xfrm>
          <a:prstGeom prst="roundRect">
            <a:avLst>
              <a:gd name="adj" fmla="val 50000"/>
            </a:avLst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status_distinct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582C4-212F-B658-2A7B-DE8437656EED}"/>
              </a:ext>
            </a:extLst>
          </p:cNvPr>
          <p:cNvSpPr txBox="1"/>
          <p:nvPr/>
        </p:nvSpPr>
        <p:spPr>
          <a:xfrm>
            <a:off x="3389160" y="3567739"/>
            <a:ext cx="5413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Montserrat" pitchFamily="2" charset="77"/>
              </a:rPr>
              <a:t>Membuat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pengelompokan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baru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dari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kolom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i="1" dirty="0">
                <a:latin typeface="Montserrat" pitchFamily="2" charset="77"/>
              </a:rPr>
              <a:t>status</a:t>
            </a:r>
            <a:r>
              <a:rPr lang="en-US" sz="1600" dirty="0">
                <a:latin typeface="Montserrat" pitchFamily="2" charset="77"/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3587CA-B708-2F47-6B14-8515A2C95068}"/>
              </a:ext>
            </a:extLst>
          </p:cNvPr>
          <p:cNvSpPr/>
          <p:nvPr/>
        </p:nvSpPr>
        <p:spPr>
          <a:xfrm>
            <a:off x="2333135" y="4492329"/>
            <a:ext cx="124005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D647DB-C3C1-AF0E-D179-79B25EB732D5}"/>
              </a:ext>
            </a:extLst>
          </p:cNvPr>
          <p:cNvSpPr/>
          <p:nvPr/>
        </p:nvSpPr>
        <p:spPr>
          <a:xfrm>
            <a:off x="3671667" y="4492329"/>
            <a:ext cx="136279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cancelled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E13CAD7-A606-F1D3-4B32-EB323424ACE7}"/>
              </a:ext>
            </a:extLst>
          </p:cNvPr>
          <p:cNvSpPr/>
          <p:nvPr/>
        </p:nvSpPr>
        <p:spPr>
          <a:xfrm>
            <a:off x="5132940" y="4492329"/>
            <a:ext cx="1788365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order_refunded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9491C29-02FB-B810-4A0F-8CA3AB659BCA}"/>
              </a:ext>
            </a:extLst>
          </p:cNvPr>
          <p:cNvSpPr/>
          <p:nvPr/>
        </p:nvSpPr>
        <p:spPr>
          <a:xfrm>
            <a:off x="7019779" y="4492329"/>
            <a:ext cx="1227051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received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3E1509-7268-91D2-3890-338404101000}"/>
              </a:ext>
            </a:extLst>
          </p:cNvPr>
          <p:cNvSpPr/>
          <p:nvPr/>
        </p:nvSpPr>
        <p:spPr>
          <a:xfrm>
            <a:off x="8306263" y="4484782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refund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036129-CBE1-6415-4C30-EA6332ECA44F}"/>
              </a:ext>
            </a:extLst>
          </p:cNvPr>
          <p:cNvSpPr/>
          <p:nvPr/>
        </p:nvSpPr>
        <p:spPr>
          <a:xfrm>
            <a:off x="9386313" y="4492329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closed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50E524E-F88E-99D1-520D-D3D96B3B3DB7}"/>
              </a:ext>
            </a:extLst>
          </p:cNvPr>
          <p:cNvSpPr/>
          <p:nvPr/>
        </p:nvSpPr>
        <p:spPr>
          <a:xfrm>
            <a:off x="1913792" y="4969865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fraud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8A757F0-BC49-A85F-09C5-DBE3904E68F9}"/>
              </a:ext>
            </a:extLst>
          </p:cNvPr>
          <p:cNvSpPr/>
          <p:nvPr/>
        </p:nvSpPr>
        <p:spPr>
          <a:xfrm>
            <a:off x="3008944" y="4969865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holded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B01B83-92A1-464A-8E3C-64F91862276B}"/>
              </a:ext>
            </a:extLst>
          </p:cNvPr>
          <p:cNvSpPr/>
          <p:nvPr/>
        </p:nvSpPr>
        <p:spPr>
          <a:xfrm>
            <a:off x="4098255" y="4969865"/>
            <a:ext cx="1163062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exchange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7F627B2-28F9-51D2-2879-8672A77F9F05}"/>
              </a:ext>
            </a:extLst>
          </p:cNvPr>
          <p:cNvSpPr/>
          <p:nvPr/>
        </p:nvSpPr>
        <p:spPr>
          <a:xfrm>
            <a:off x="5330011" y="4969865"/>
            <a:ext cx="178836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>
                <a:solidFill>
                  <a:schemeClr val="tx1"/>
                </a:solidFill>
                <a:latin typeface="Menlo" panose="020B0609030804020204" pitchFamily="49" charset="0"/>
              </a:rPr>
              <a:t>p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ending_paypal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8E5EB00-824C-C184-83EF-7714DEE70B79}"/>
              </a:ext>
            </a:extLst>
          </p:cNvPr>
          <p:cNvSpPr/>
          <p:nvPr/>
        </p:nvSpPr>
        <p:spPr>
          <a:xfrm>
            <a:off x="7185651" y="4969865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paid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F0C2E53-03CC-0281-6B14-ABE2F5F32156}"/>
              </a:ext>
            </a:extLst>
          </p:cNvPr>
          <p:cNvSpPr/>
          <p:nvPr/>
        </p:nvSpPr>
        <p:spPr>
          <a:xfrm>
            <a:off x="8001308" y="4969865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\N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0253D05-946B-40CE-3248-0EE16E88917B}"/>
              </a:ext>
            </a:extLst>
          </p:cNvPr>
          <p:cNvSpPr/>
          <p:nvPr/>
        </p:nvSpPr>
        <p:spPr>
          <a:xfrm>
            <a:off x="8817419" y="4969865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cod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72B375F-B238-9DFE-7C52-0A5F497A0E9F}"/>
              </a:ext>
            </a:extLst>
          </p:cNvPr>
          <p:cNvSpPr/>
          <p:nvPr/>
        </p:nvSpPr>
        <p:spPr>
          <a:xfrm>
            <a:off x="9599935" y="4969865"/>
            <a:ext cx="1147782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pending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E84426-E053-1ED3-4045-900EBA38129E}"/>
              </a:ext>
            </a:extLst>
          </p:cNvPr>
          <p:cNvSpPr/>
          <p:nvPr/>
        </p:nvSpPr>
        <p:spPr>
          <a:xfrm>
            <a:off x="4524157" y="5447401"/>
            <a:ext cx="141240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processing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1AC7A37-3131-D8CD-1F58-4617B24883F9}"/>
              </a:ext>
            </a:extLst>
          </p:cNvPr>
          <p:cNvSpPr/>
          <p:nvPr/>
        </p:nvSpPr>
        <p:spPr>
          <a:xfrm>
            <a:off x="6044351" y="5447401"/>
            <a:ext cx="178836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>
                <a:solidFill>
                  <a:schemeClr val="tx1"/>
                </a:solidFill>
                <a:latin typeface="Menlo" panose="020B0609030804020204" pitchFamily="49" charset="0"/>
              </a:rPr>
              <a:t>p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ayment_review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19DE9F3-E737-B1E9-5A18-BC5821F77B19}"/>
              </a:ext>
            </a:extLst>
          </p:cNvPr>
          <p:cNvSpPr/>
          <p:nvPr/>
        </p:nvSpPr>
        <p:spPr>
          <a:xfrm>
            <a:off x="1481935" y="7145075"/>
            <a:ext cx="2053883" cy="2152357"/>
          </a:xfrm>
          <a:prstGeom prst="roundRect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E68A048-ADBD-831E-91EC-912FA25C7834}"/>
              </a:ext>
            </a:extLst>
          </p:cNvPr>
          <p:cNvSpPr/>
          <p:nvPr/>
        </p:nvSpPr>
        <p:spPr>
          <a:xfrm>
            <a:off x="3852389" y="7145075"/>
            <a:ext cx="2053883" cy="2152357"/>
          </a:xfrm>
          <a:prstGeom prst="roundRect">
            <a:avLst/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Cancelled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2E28019-ECD7-8923-18E5-23C05C954627}"/>
              </a:ext>
            </a:extLst>
          </p:cNvPr>
          <p:cNvSpPr/>
          <p:nvPr/>
        </p:nvSpPr>
        <p:spPr>
          <a:xfrm>
            <a:off x="6284140" y="7145074"/>
            <a:ext cx="2053883" cy="2152357"/>
          </a:xfrm>
          <a:prstGeom prst="roundRect">
            <a:avLst/>
          </a:prstGeom>
          <a:solidFill>
            <a:srgbClr val="F5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Refunded</a:t>
            </a: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66C2E38-533A-0A21-A2BF-2B9E6FBCFF3A}"/>
              </a:ext>
            </a:extLst>
          </p:cNvPr>
          <p:cNvSpPr/>
          <p:nvPr/>
        </p:nvSpPr>
        <p:spPr>
          <a:xfrm>
            <a:off x="8662782" y="7135871"/>
            <a:ext cx="2053883" cy="2152357"/>
          </a:xfrm>
          <a:prstGeom prst="roundRect">
            <a:avLst/>
          </a:prstGeom>
          <a:solidFill>
            <a:srgbClr val="3F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Processing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F9BB7C-CE45-5123-D614-857299AF1FEA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8A3D8B-1F14-012A-F0E3-9D39A80A1E67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82456E-6C7F-64DF-2F5B-F10402384007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F310ED-6AB0-6BED-4BE5-98A61E9BA5AB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FD1803-6BB0-8D5A-ED85-2C3BDCD1F669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</p:spTree>
    <p:extLst>
      <p:ext uri="{BB962C8B-B14F-4D97-AF65-F5344CB8AC3E}">
        <p14:creationId xmlns:p14="http://schemas.microsoft.com/office/powerpoint/2010/main" val="32242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29561" y="175711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ADD NEW COLUMNS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80D555-D8E7-8FAC-883D-78AFDDE7F447}"/>
              </a:ext>
            </a:extLst>
          </p:cNvPr>
          <p:cNvSpPr/>
          <p:nvPr/>
        </p:nvSpPr>
        <p:spPr>
          <a:xfrm>
            <a:off x="5006332" y="2905780"/>
            <a:ext cx="2179319" cy="523220"/>
          </a:xfrm>
          <a:prstGeom prst="roundRect">
            <a:avLst>
              <a:gd name="adj" fmla="val 50000"/>
            </a:avLst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status_distinct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582C4-212F-B658-2A7B-DE8437656EED}"/>
              </a:ext>
            </a:extLst>
          </p:cNvPr>
          <p:cNvSpPr txBox="1"/>
          <p:nvPr/>
        </p:nvSpPr>
        <p:spPr>
          <a:xfrm>
            <a:off x="3389160" y="3567739"/>
            <a:ext cx="5413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Montserrat" pitchFamily="2" charset="77"/>
              </a:rPr>
              <a:t>Membuat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pengelompokan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baru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dari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kolom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i="1" dirty="0">
                <a:latin typeface="Montserrat" pitchFamily="2" charset="77"/>
              </a:rPr>
              <a:t>status</a:t>
            </a:r>
            <a:r>
              <a:rPr lang="en-US" sz="1600" dirty="0">
                <a:latin typeface="Montserrat" pitchFamily="2" charset="77"/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3587CA-B708-2F47-6B14-8515A2C95068}"/>
              </a:ext>
            </a:extLst>
          </p:cNvPr>
          <p:cNvSpPr/>
          <p:nvPr/>
        </p:nvSpPr>
        <p:spPr>
          <a:xfrm>
            <a:off x="1827226" y="5423640"/>
            <a:ext cx="124005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D647DB-C3C1-AF0E-D179-79B25EB732D5}"/>
              </a:ext>
            </a:extLst>
          </p:cNvPr>
          <p:cNvSpPr/>
          <p:nvPr/>
        </p:nvSpPr>
        <p:spPr>
          <a:xfrm>
            <a:off x="4106737" y="5426536"/>
            <a:ext cx="136279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cancelled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E13CAD7-A606-F1D3-4B32-EB323424ACE7}"/>
              </a:ext>
            </a:extLst>
          </p:cNvPr>
          <p:cNvSpPr/>
          <p:nvPr/>
        </p:nvSpPr>
        <p:spPr>
          <a:xfrm>
            <a:off x="6414320" y="5447401"/>
            <a:ext cx="1788365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order_refunded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9491C29-02FB-B810-4A0F-8CA3AB659BCA}"/>
              </a:ext>
            </a:extLst>
          </p:cNvPr>
          <p:cNvSpPr/>
          <p:nvPr/>
        </p:nvSpPr>
        <p:spPr>
          <a:xfrm>
            <a:off x="8935166" y="5464826"/>
            <a:ext cx="1227051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received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3E1509-7268-91D2-3890-338404101000}"/>
              </a:ext>
            </a:extLst>
          </p:cNvPr>
          <p:cNvSpPr/>
          <p:nvPr/>
        </p:nvSpPr>
        <p:spPr>
          <a:xfrm>
            <a:off x="8926121" y="5484290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refund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036129-CBE1-6415-4C30-EA6332ECA44F}"/>
              </a:ext>
            </a:extLst>
          </p:cNvPr>
          <p:cNvSpPr/>
          <p:nvPr/>
        </p:nvSpPr>
        <p:spPr>
          <a:xfrm>
            <a:off x="9318446" y="5436135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closed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50E524E-F88E-99D1-520D-D3D96B3B3DB7}"/>
              </a:ext>
            </a:extLst>
          </p:cNvPr>
          <p:cNvSpPr/>
          <p:nvPr/>
        </p:nvSpPr>
        <p:spPr>
          <a:xfrm>
            <a:off x="9038384" y="5470073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fraud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8A757F0-BC49-A85F-09C5-DBE3904E68F9}"/>
              </a:ext>
            </a:extLst>
          </p:cNvPr>
          <p:cNvSpPr/>
          <p:nvPr/>
        </p:nvSpPr>
        <p:spPr>
          <a:xfrm>
            <a:off x="9071642" y="5429026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holded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B01B83-92A1-464A-8E3C-64F91862276B}"/>
              </a:ext>
            </a:extLst>
          </p:cNvPr>
          <p:cNvSpPr/>
          <p:nvPr/>
        </p:nvSpPr>
        <p:spPr>
          <a:xfrm>
            <a:off x="9005170" y="5467522"/>
            <a:ext cx="1163062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exchange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7F627B2-28F9-51D2-2879-8672A77F9F05}"/>
              </a:ext>
            </a:extLst>
          </p:cNvPr>
          <p:cNvSpPr/>
          <p:nvPr/>
        </p:nvSpPr>
        <p:spPr>
          <a:xfrm>
            <a:off x="8928301" y="5486841"/>
            <a:ext cx="178836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>
                <a:solidFill>
                  <a:schemeClr val="tx1"/>
                </a:solidFill>
                <a:latin typeface="Menlo" panose="020B0609030804020204" pitchFamily="49" charset="0"/>
              </a:rPr>
              <a:t>p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ending_paypal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8E5EB00-824C-C184-83EF-7714DEE70B79}"/>
              </a:ext>
            </a:extLst>
          </p:cNvPr>
          <p:cNvSpPr/>
          <p:nvPr/>
        </p:nvSpPr>
        <p:spPr>
          <a:xfrm>
            <a:off x="9210982" y="5545536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paid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F0C2E53-03CC-0281-6B14-ABE2F5F32156}"/>
              </a:ext>
            </a:extLst>
          </p:cNvPr>
          <p:cNvSpPr/>
          <p:nvPr/>
        </p:nvSpPr>
        <p:spPr>
          <a:xfrm>
            <a:off x="9210982" y="5435078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\N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0253D05-946B-40CE-3248-0EE16E88917B}"/>
              </a:ext>
            </a:extLst>
          </p:cNvPr>
          <p:cNvSpPr/>
          <p:nvPr/>
        </p:nvSpPr>
        <p:spPr>
          <a:xfrm>
            <a:off x="9294080" y="5449952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cod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72B375F-B238-9DFE-7C52-0A5F497A0E9F}"/>
              </a:ext>
            </a:extLst>
          </p:cNvPr>
          <p:cNvSpPr/>
          <p:nvPr/>
        </p:nvSpPr>
        <p:spPr>
          <a:xfrm>
            <a:off x="9303131" y="5518855"/>
            <a:ext cx="1147782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pending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E84426-E053-1ED3-4045-900EBA38129E}"/>
              </a:ext>
            </a:extLst>
          </p:cNvPr>
          <p:cNvSpPr/>
          <p:nvPr/>
        </p:nvSpPr>
        <p:spPr>
          <a:xfrm>
            <a:off x="8816571" y="5447401"/>
            <a:ext cx="141240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processing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1AC7A37-3131-D8CD-1F58-4617B24883F9}"/>
              </a:ext>
            </a:extLst>
          </p:cNvPr>
          <p:cNvSpPr/>
          <p:nvPr/>
        </p:nvSpPr>
        <p:spPr>
          <a:xfrm>
            <a:off x="8802546" y="5349999"/>
            <a:ext cx="178836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>
                <a:solidFill>
                  <a:schemeClr val="tx1"/>
                </a:solidFill>
                <a:latin typeface="Menlo" panose="020B0609030804020204" pitchFamily="49" charset="0"/>
              </a:rPr>
              <a:t>p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ayment_review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B003348-CCA2-4513-E927-F7F0EDA621B2}"/>
              </a:ext>
            </a:extLst>
          </p:cNvPr>
          <p:cNvSpPr/>
          <p:nvPr/>
        </p:nvSpPr>
        <p:spPr>
          <a:xfrm>
            <a:off x="1481935" y="4347462"/>
            <a:ext cx="2053883" cy="2152357"/>
          </a:xfrm>
          <a:prstGeom prst="roundRect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Completed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653D472-FF85-3592-9E76-12E329F9B03A}"/>
              </a:ext>
            </a:extLst>
          </p:cNvPr>
          <p:cNvSpPr/>
          <p:nvPr/>
        </p:nvSpPr>
        <p:spPr>
          <a:xfrm>
            <a:off x="3852389" y="4347462"/>
            <a:ext cx="2053883" cy="2152357"/>
          </a:xfrm>
          <a:prstGeom prst="roundRect">
            <a:avLst/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Cancelled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5FEA0D7-EFC6-6228-A9CD-53C87E489A6B}"/>
              </a:ext>
            </a:extLst>
          </p:cNvPr>
          <p:cNvSpPr/>
          <p:nvPr/>
        </p:nvSpPr>
        <p:spPr>
          <a:xfrm>
            <a:off x="6284140" y="4347461"/>
            <a:ext cx="2053883" cy="2152357"/>
          </a:xfrm>
          <a:prstGeom prst="roundRect">
            <a:avLst/>
          </a:prstGeom>
          <a:solidFill>
            <a:srgbClr val="F5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Refunded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A7C8AB0-2A5E-0043-85FC-72939B697D96}"/>
              </a:ext>
            </a:extLst>
          </p:cNvPr>
          <p:cNvSpPr/>
          <p:nvPr/>
        </p:nvSpPr>
        <p:spPr>
          <a:xfrm>
            <a:off x="8662782" y="4338258"/>
            <a:ext cx="2053883" cy="2152357"/>
          </a:xfrm>
          <a:prstGeom prst="roundRect">
            <a:avLst/>
          </a:prstGeom>
          <a:solidFill>
            <a:srgbClr val="3F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Processing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EF61BF-5DE5-FA7C-4CAE-7732C4A95428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D5BD7C-415A-8DA5-D515-6CA8FABB2B40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D625A0-6AC1-3EDA-2828-46303942B814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0C304FB-61E3-4BFE-8170-721AF0D2A597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14FFEE-EA83-F03A-3167-69AB6D9F67C4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</p:spTree>
    <p:extLst>
      <p:ext uri="{BB962C8B-B14F-4D97-AF65-F5344CB8AC3E}">
        <p14:creationId xmlns:p14="http://schemas.microsoft.com/office/powerpoint/2010/main" val="4184568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F5C6B08-A09C-8EC8-A5E5-07A6EB6337E8}"/>
              </a:ext>
            </a:extLst>
          </p:cNvPr>
          <p:cNvSpPr/>
          <p:nvPr/>
        </p:nvSpPr>
        <p:spPr>
          <a:xfrm>
            <a:off x="1827226" y="8054222"/>
            <a:ext cx="124005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C577B4-3E2B-E9CC-9385-5A033BFA04D7}"/>
              </a:ext>
            </a:extLst>
          </p:cNvPr>
          <p:cNvSpPr/>
          <p:nvPr/>
        </p:nvSpPr>
        <p:spPr>
          <a:xfrm>
            <a:off x="4106737" y="8057118"/>
            <a:ext cx="136279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cancelled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105C34A-F29F-ABDC-81F2-C41AB15557CA}"/>
              </a:ext>
            </a:extLst>
          </p:cNvPr>
          <p:cNvSpPr/>
          <p:nvPr/>
        </p:nvSpPr>
        <p:spPr>
          <a:xfrm>
            <a:off x="6414320" y="8077983"/>
            <a:ext cx="1788365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order_refunded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1229731-85FA-C742-D31E-3E6CD81BC221}"/>
              </a:ext>
            </a:extLst>
          </p:cNvPr>
          <p:cNvSpPr/>
          <p:nvPr/>
        </p:nvSpPr>
        <p:spPr>
          <a:xfrm>
            <a:off x="8935166" y="8095408"/>
            <a:ext cx="1227051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received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9657CD1-2BD8-B5E8-C1FC-5289C0ABC030}"/>
              </a:ext>
            </a:extLst>
          </p:cNvPr>
          <p:cNvSpPr/>
          <p:nvPr/>
        </p:nvSpPr>
        <p:spPr>
          <a:xfrm>
            <a:off x="8926121" y="8114872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refund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CCC7722-27CC-7117-1004-DBA0AC648008}"/>
              </a:ext>
            </a:extLst>
          </p:cNvPr>
          <p:cNvSpPr/>
          <p:nvPr/>
        </p:nvSpPr>
        <p:spPr>
          <a:xfrm>
            <a:off x="9318446" y="8066717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closed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BF3EBBD-7EEB-1610-F5E6-ED5A421EA49A}"/>
              </a:ext>
            </a:extLst>
          </p:cNvPr>
          <p:cNvSpPr/>
          <p:nvPr/>
        </p:nvSpPr>
        <p:spPr>
          <a:xfrm>
            <a:off x="9038384" y="8100655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fraud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E2293DC-06BA-11A9-EEFC-A38A02DA3EC0}"/>
              </a:ext>
            </a:extLst>
          </p:cNvPr>
          <p:cNvSpPr/>
          <p:nvPr/>
        </p:nvSpPr>
        <p:spPr>
          <a:xfrm>
            <a:off x="9071642" y="8059608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holded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04BEACF-DEA2-0D05-6039-F7122F989064}"/>
              </a:ext>
            </a:extLst>
          </p:cNvPr>
          <p:cNvSpPr/>
          <p:nvPr/>
        </p:nvSpPr>
        <p:spPr>
          <a:xfrm>
            <a:off x="9005170" y="8098104"/>
            <a:ext cx="1163062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exchange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C1B7EA7-2D8A-5E9B-A139-9F9410A90D6F}"/>
              </a:ext>
            </a:extLst>
          </p:cNvPr>
          <p:cNvSpPr/>
          <p:nvPr/>
        </p:nvSpPr>
        <p:spPr>
          <a:xfrm>
            <a:off x="8928301" y="8117423"/>
            <a:ext cx="178836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>
                <a:solidFill>
                  <a:schemeClr val="tx1"/>
                </a:solidFill>
                <a:latin typeface="Menlo" panose="020B0609030804020204" pitchFamily="49" charset="0"/>
              </a:rPr>
              <a:t>p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ending_paypal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E484366-4D1A-08C8-3F4D-7D2978CAF829}"/>
              </a:ext>
            </a:extLst>
          </p:cNvPr>
          <p:cNvSpPr/>
          <p:nvPr/>
        </p:nvSpPr>
        <p:spPr>
          <a:xfrm>
            <a:off x="9210982" y="8176118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paid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D3F8367-7277-D552-0ADA-A5A36A609E7B}"/>
              </a:ext>
            </a:extLst>
          </p:cNvPr>
          <p:cNvSpPr/>
          <p:nvPr/>
        </p:nvSpPr>
        <p:spPr>
          <a:xfrm>
            <a:off x="9210982" y="8065660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\N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28D21C1-DC69-C8E6-87A0-4A90046EF52B}"/>
              </a:ext>
            </a:extLst>
          </p:cNvPr>
          <p:cNvSpPr/>
          <p:nvPr/>
        </p:nvSpPr>
        <p:spPr>
          <a:xfrm>
            <a:off x="9294080" y="8080534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cod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750F44B-6E66-4870-CE33-EDEE3C09A6F3}"/>
              </a:ext>
            </a:extLst>
          </p:cNvPr>
          <p:cNvSpPr/>
          <p:nvPr/>
        </p:nvSpPr>
        <p:spPr>
          <a:xfrm>
            <a:off x="9303131" y="8149437"/>
            <a:ext cx="1147782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pending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3E8BCB9-13C6-BECE-EFD5-077AFA351DDB}"/>
              </a:ext>
            </a:extLst>
          </p:cNvPr>
          <p:cNvSpPr/>
          <p:nvPr/>
        </p:nvSpPr>
        <p:spPr>
          <a:xfrm>
            <a:off x="8816571" y="8077983"/>
            <a:ext cx="141240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processing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0ACDF8E-25AB-F3AB-8937-D51982894399}"/>
              </a:ext>
            </a:extLst>
          </p:cNvPr>
          <p:cNvSpPr/>
          <p:nvPr/>
        </p:nvSpPr>
        <p:spPr>
          <a:xfrm>
            <a:off x="8802546" y="7980581"/>
            <a:ext cx="178836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>
                <a:solidFill>
                  <a:schemeClr val="tx1"/>
                </a:solidFill>
                <a:latin typeface="Menlo" panose="020B0609030804020204" pitchFamily="49" charset="0"/>
              </a:rPr>
              <a:t>p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ayment_review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C86CF2A-A041-AE53-8686-EE4214FE05FB}"/>
              </a:ext>
            </a:extLst>
          </p:cNvPr>
          <p:cNvSpPr/>
          <p:nvPr/>
        </p:nvSpPr>
        <p:spPr>
          <a:xfrm>
            <a:off x="1481935" y="6978044"/>
            <a:ext cx="2053883" cy="2152357"/>
          </a:xfrm>
          <a:prstGeom prst="roundRect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Completed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115033D-A1CA-17C3-7E59-82297130A470}"/>
              </a:ext>
            </a:extLst>
          </p:cNvPr>
          <p:cNvSpPr/>
          <p:nvPr/>
        </p:nvSpPr>
        <p:spPr>
          <a:xfrm>
            <a:off x="3852389" y="6978044"/>
            <a:ext cx="2053883" cy="2152357"/>
          </a:xfrm>
          <a:prstGeom prst="roundRect">
            <a:avLst/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Cancelled</a:t>
            </a:r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470D328-062D-72C8-4379-0621534187F2}"/>
              </a:ext>
            </a:extLst>
          </p:cNvPr>
          <p:cNvSpPr/>
          <p:nvPr/>
        </p:nvSpPr>
        <p:spPr>
          <a:xfrm>
            <a:off x="6284140" y="6978043"/>
            <a:ext cx="2053883" cy="2152357"/>
          </a:xfrm>
          <a:prstGeom prst="roundRect">
            <a:avLst/>
          </a:prstGeom>
          <a:solidFill>
            <a:srgbClr val="F5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Refunded</a:t>
            </a:r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4826FC6-1DA8-A606-D4EE-A5A91652E394}"/>
              </a:ext>
            </a:extLst>
          </p:cNvPr>
          <p:cNvSpPr/>
          <p:nvPr/>
        </p:nvSpPr>
        <p:spPr>
          <a:xfrm>
            <a:off x="8662782" y="6968840"/>
            <a:ext cx="2053883" cy="2152357"/>
          </a:xfrm>
          <a:prstGeom prst="roundRect">
            <a:avLst/>
          </a:prstGeom>
          <a:solidFill>
            <a:srgbClr val="3F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Processing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244334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Juli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2016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sampai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Agustus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2018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843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B905B9-6A33-58A6-B2D0-6DD6ECCFA6A3}"/>
              </a:ext>
            </a:extLst>
          </p:cNvPr>
          <p:cNvSpPr/>
          <p:nvPr/>
        </p:nvSpPr>
        <p:spPr>
          <a:xfrm rot="19704989">
            <a:off x="4099944" y="-2870380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116E8-B02C-E8E9-078D-CBBE2A60B9E2}"/>
              </a:ext>
            </a:extLst>
          </p:cNvPr>
          <p:cNvSpPr txBox="1"/>
          <p:nvPr/>
        </p:nvSpPr>
        <p:spPr>
          <a:xfrm>
            <a:off x="14040530" y="4991291"/>
            <a:ext cx="621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PAKISTAN’S LARGEST ECOMMERCE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F6E6C-BEC9-2253-576F-F64CB23CA3D4}"/>
              </a:ext>
            </a:extLst>
          </p:cNvPr>
          <p:cNvSpPr txBox="1"/>
          <p:nvPr/>
        </p:nvSpPr>
        <p:spPr>
          <a:xfrm>
            <a:off x="14040530" y="5514511"/>
            <a:ext cx="365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Hari </a:t>
            </a:r>
            <a:r>
              <a:rPr lang="en-US" sz="2000" dirty="0" err="1"/>
              <a:t>Prasetyo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48EA4A0-9128-4E3D-CF6F-987BA93524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4332442" y="1556859"/>
            <a:ext cx="3443069" cy="369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6405400-4D62-BB0F-32A7-9FC8F306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810" y="3532052"/>
            <a:ext cx="557210" cy="5572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4D954BC-DF99-4274-212E-C9BA5885F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5515594" y="3601850"/>
            <a:ext cx="388908" cy="4176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E1D948-4E9B-A11B-B036-D3F7EBD89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9375" y="3532051"/>
            <a:ext cx="518911" cy="5572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275CCB-746A-0416-59B4-17A6AA4B7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4432082" y="3563388"/>
            <a:ext cx="489728" cy="5258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33414A-A7A4-41C5-7BE7-50A716FAC4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3159" y="3474403"/>
            <a:ext cx="572594" cy="6148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10A7826-10A8-02FF-C1B5-9D62B608F472}"/>
              </a:ext>
            </a:extLst>
          </p:cNvPr>
          <p:cNvSpPr/>
          <p:nvPr/>
        </p:nvSpPr>
        <p:spPr>
          <a:xfrm>
            <a:off x="2107141" y="2130483"/>
            <a:ext cx="272716" cy="272716"/>
          </a:xfrm>
          <a:prstGeom prst="ellipse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EE4451-D159-C663-5893-C057CC08236E}"/>
              </a:ext>
            </a:extLst>
          </p:cNvPr>
          <p:cNvSpPr/>
          <p:nvPr/>
        </p:nvSpPr>
        <p:spPr>
          <a:xfrm>
            <a:off x="2748646" y="3102301"/>
            <a:ext cx="272716" cy="272716"/>
          </a:xfrm>
          <a:prstGeom prst="ellipse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F6C316-DC37-23E5-9062-79F5F01F41B2}"/>
              </a:ext>
            </a:extLst>
          </p:cNvPr>
          <p:cNvSpPr/>
          <p:nvPr/>
        </p:nvSpPr>
        <p:spPr>
          <a:xfrm>
            <a:off x="3386238" y="4048090"/>
            <a:ext cx="272716" cy="272716"/>
          </a:xfrm>
          <a:prstGeom prst="ellipse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5AB561-F317-F70E-4D05-5F4DB1943231}"/>
              </a:ext>
            </a:extLst>
          </p:cNvPr>
          <p:cNvSpPr/>
          <p:nvPr/>
        </p:nvSpPr>
        <p:spPr>
          <a:xfrm>
            <a:off x="4062827" y="4981343"/>
            <a:ext cx="272716" cy="272716"/>
          </a:xfrm>
          <a:prstGeom prst="ellipse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20F016-DD88-40D7-D7A1-6945E2792CA0}"/>
              </a:ext>
            </a:extLst>
          </p:cNvPr>
          <p:cNvCxnSpPr>
            <a:cxnSpLocks/>
          </p:cNvCxnSpPr>
          <p:nvPr/>
        </p:nvCxnSpPr>
        <p:spPr>
          <a:xfrm>
            <a:off x="2634440" y="2271160"/>
            <a:ext cx="171585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195E9F-B1A3-B7B8-3741-465867B98A15}"/>
              </a:ext>
            </a:extLst>
          </p:cNvPr>
          <p:cNvCxnSpPr>
            <a:cxnSpLocks/>
          </p:cNvCxnSpPr>
          <p:nvPr/>
        </p:nvCxnSpPr>
        <p:spPr>
          <a:xfrm>
            <a:off x="3194122" y="3246327"/>
            <a:ext cx="171585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F093B9-74D3-987C-482A-9A52647C7342}"/>
              </a:ext>
            </a:extLst>
          </p:cNvPr>
          <p:cNvCxnSpPr>
            <a:cxnSpLocks/>
          </p:cNvCxnSpPr>
          <p:nvPr/>
        </p:nvCxnSpPr>
        <p:spPr>
          <a:xfrm>
            <a:off x="3838892" y="4183452"/>
            <a:ext cx="171585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1735D8-A062-0B58-6C05-9BB7BCB14935}"/>
              </a:ext>
            </a:extLst>
          </p:cNvPr>
          <p:cNvCxnSpPr>
            <a:cxnSpLocks/>
          </p:cNvCxnSpPr>
          <p:nvPr/>
        </p:nvCxnSpPr>
        <p:spPr>
          <a:xfrm>
            <a:off x="4527633" y="5122568"/>
            <a:ext cx="171585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9DA9CC-1422-021B-F117-64996DB0E4FE}"/>
              </a:ext>
            </a:extLst>
          </p:cNvPr>
          <p:cNvSpPr txBox="1"/>
          <p:nvPr/>
        </p:nvSpPr>
        <p:spPr>
          <a:xfrm>
            <a:off x="1253601" y="908161"/>
            <a:ext cx="358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O U T L I N 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9AE12-2A8D-8819-7DA2-B56B8ED866FC}"/>
              </a:ext>
            </a:extLst>
          </p:cNvPr>
          <p:cNvSpPr txBox="1"/>
          <p:nvPr/>
        </p:nvSpPr>
        <p:spPr>
          <a:xfrm>
            <a:off x="4527633" y="207411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A27C8-08E2-36CC-27DB-1409A93E1509}"/>
              </a:ext>
            </a:extLst>
          </p:cNvPr>
          <p:cNvSpPr txBox="1"/>
          <p:nvPr/>
        </p:nvSpPr>
        <p:spPr>
          <a:xfrm>
            <a:off x="4936941" y="303612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DATA CLEANING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AD8538-9AAB-9F10-DC29-43272E8F6ECB}"/>
              </a:ext>
            </a:extLst>
          </p:cNvPr>
          <p:cNvSpPr txBox="1"/>
          <p:nvPr/>
        </p:nvSpPr>
        <p:spPr>
          <a:xfrm>
            <a:off x="5591317" y="397589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533F4-8FFB-6E0D-31CD-99A5144F3696}"/>
              </a:ext>
            </a:extLst>
          </p:cNvPr>
          <p:cNvSpPr txBox="1"/>
          <p:nvPr/>
        </p:nvSpPr>
        <p:spPr>
          <a:xfrm>
            <a:off x="6285665" y="493303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PENUTUP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1001F4-2350-079B-8854-EE7701E17AE7}"/>
              </a:ext>
            </a:extLst>
          </p:cNvPr>
          <p:cNvSpPr txBox="1"/>
          <p:nvPr/>
        </p:nvSpPr>
        <p:spPr>
          <a:xfrm>
            <a:off x="4527633" y="2361455"/>
            <a:ext cx="2694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Latar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belakang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&amp;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masalah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E4CFDF-9226-FD53-D8F6-C8D866DA2EEA}"/>
              </a:ext>
            </a:extLst>
          </p:cNvPr>
          <p:cNvSpPr txBox="1"/>
          <p:nvPr/>
        </p:nvSpPr>
        <p:spPr>
          <a:xfrm>
            <a:off x="5591317" y="4282753"/>
            <a:ext cx="1885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Garis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besar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43DFAA-EEBD-2F73-C7C9-86BB12638B6D}"/>
              </a:ext>
            </a:extLst>
          </p:cNvPr>
          <p:cNvSpPr txBox="1"/>
          <p:nvPr/>
        </p:nvSpPr>
        <p:spPr>
          <a:xfrm>
            <a:off x="6297284" y="5252901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Kesimpulan dan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rekomendasi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210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282487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Juli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2016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sampai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Agustus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2018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987E9-48BB-6413-2979-0CADB714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77" y="2397462"/>
            <a:ext cx="1192646" cy="119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DA3DB-C729-94E7-29EB-652E2300B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0" y="4138763"/>
            <a:ext cx="1270000" cy="127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E29D76-5C40-B5C8-DB69-53F5777C94B1}"/>
              </a:ext>
            </a:extLst>
          </p:cNvPr>
          <p:cNvSpPr txBox="1"/>
          <p:nvPr/>
        </p:nvSpPr>
        <p:spPr>
          <a:xfrm>
            <a:off x="842241" y="3388085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rPr>
              <a:t>584,314 Transactions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 SemiBold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A5A41-2AEA-BE5D-86CD-120DC9B00302}"/>
              </a:ext>
            </a:extLst>
          </p:cNvPr>
          <p:cNvSpPr txBox="1"/>
          <p:nvPr/>
        </p:nvSpPr>
        <p:spPr>
          <a:xfrm>
            <a:off x="845129" y="5161695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rPr>
              <a:t>115,304 Unique Users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7821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38491D8-E996-93D3-65BA-56B507755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1760096"/>
            <a:ext cx="7594600" cy="506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43DEA9-2802-EA7D-4AAB-09DE5B4D6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00" y="1746096"/>
            <a:ext cx="7594600" cy="50673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282487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Juli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2016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sampai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Agustus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2018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987E9-48BB-6413-2979-0CADB714B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7658" y="2217671"/>
            <a:ext cx="539257" cy="539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DA3DB-C729-94E7-29EB-652E2300B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4140" y="3069461"/>
            <a:ext cx="685044" cy="6850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5A5A41-2AEA-BE5D-86CD-120DC9B00302}"/>
              </a:ext>
            </a:extLst>
          </p:cNvPr>
          <p:cNvSpPr txBox="1"/>
          <p:nvPr/>
        </p:nvSpPr>
        <p:spPr>
          <a:xfrm>
            <a:off x="4327008" y="3698971"/>
            <a:ext cx="10584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67,093 Unique Users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C7709E-73D6-A702-361A-7CC75BAFCC9F}"/>
              </a:ext>
            </a:extLst>
          </p:cNvPr>
          <p:cNvSpPr/>
          <p:nvPr/>
        </p:nvSpPr>
        <p:spPr>
          <a:xfrm>
            <a:off x="9522775" y="2423283"/>
            <a:ext cx="193338" cy="193338"/>
          </a:xfrm>
          <a:prstGeom prst="ellipse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EE205-A08E-D9EC-1EF1-69E4734D3F85}"/>
              </a:ext>
            </a:extLst>
          </p:cNvPr>
          <p:cNvSpPr txBox="1"/>
          <p:nvPr/>
        </p:nvSpPr>
        <p:spPr>
          <a:xfrm>
            <a:off x="8581679" y="2707154"/>
            <a:ext cx="261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233,684 Completed Orders</a:t>
            </a:r>
          </a:p>
        </p:txBody>
      </p:sp>
    </p:spTree>
    <p:extLst>
      <p:ext uri="{BB962C8B-B14F-4D97-AF65-F5344CB8AC3E}">
        <p14:creationId xmlns:p14="http://schemas.microsoft.com/office/powerpoint/2010/main" val="207129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D6F395B-4CE1-AE9F-C940-1753D0D4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44" y="1758823"/>
            <a:ext cx="7429500" cy="5156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282487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Juli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2016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sampai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Agustus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2018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C7709E-73D6-A702-361A-7CC75BAFCC9F}"/>
              </a:ext>
            </a:extLst>
          </p:cNvPr>
          <p:cNvSpPr/>
          <p:nvPr/>
        </p:nvSpPr>
        <p:spPr>
          <a:xfrm>
            <a:off x="9522775" y="2423283"/>
            <a:ext cx="193338" cy="193338"/>
          </a:xfrm>
          <a:prstGeom prst="ellipse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EE205-A08E-D9EC-1EF1-69E4734D3F85}"/>
              </a:ext>
            </a:extLst>
          </p:cNvPr>
          <p:cNvSpPr txBox="1"/>
          <p:nvPr/>
        </p:nvSpPr>
        <p:spPr>
          <a:xfrm>
            <a:off x="8907492" y="2870457"/>
            <a:ext cx="2296295" cy="442674"/>
          </a:xfrm>
          <a:prstGeom prst="flowChartAlternateProcess">
            <a:avLst/>
          </a:prstGeom>
          <a:noFill/>
          <a:ln w="38100">
            <a:solidFill>
              <a:srgbClr val="05AA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000" dirty="0">
                <a:solidFill>
                  <a:srgbClr val="05AAA3"/>
                </a:solidFill>
                <a:effectLst/>
                <a:latin typeface="Montserrat Medium" pitchFamily="2" charset="77"/>
              </a:rPr>
              <a:t>₹</a:t>
            </a:r>
            <a:r>
              <a:rPr lang="en-ID" sz="2000" dirty="0">
                <a:solidFill>
                  <a:srgbClr val="05AAA3"/>
                </a:solidFill>
                <a:latin typeface="Montserrat Medium" pitchFamily="2" charset="77"/>
              </a:rPr>
              <a:t>  </a:t>
            </a:r>
            <a:r>
              <a:rPr lang="en-US" sz="1600" dirty="0">
                <a:solidFill>
                  <a:srgbClr val="05AAA3"/>
                </a:solidFill>
                <a:latin typeface="Montserrat Medium" pitchFamily="2" charset="77"/>
              </a:rPr>
              <a:t>1,077,368,683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528447-4487-F0AE-2590-883BC1AC1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98" y="2237709"/>
            <a:ext cx="564485" cy="5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7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05966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3271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07B1CA-C40D-8AB9-802D-D2AA1FDEE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7"/>
          <a:stretch/>
        </p:blipFill>
        <p:spPr>
          <a:xfrm>
            <a:off x="1748062" y="1681315"/>
            <a:ext cx="8695875" cy="5110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7953D1-0F6E-939D-FB14-6C3002F6A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604" y="1960533"/>
            <a:ext cx="443456" cy="4434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097598-9441-7CCB-9E02-B2F3C9059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558" y="4095294"/>
            <a:ext cx="653687" cy="65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2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098359-E8F3-F25F-FCFD-D65BA6F4C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72950"/>
            <a:ext cx="7772400" cy="4714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56CA7E-E164-5C25-F7D1-404A701F0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451" y="1941178"/>
            <a:ext cx="847335" cy="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E3208-3B1C-9AE7-FD0D-34B95B253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1"/>
          <a:stretch/>
        </p:blipFill>
        <p:spPr>
          <a:xfrm>
            <a:off x="1842319" y="1550895"/>
            <a:ext cx="8507361" cy="50719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18F7EA-234D-F2DD-FEBC-D124CB2E8A54}"/>
              </a:ext>
            </a:extLst>
          </p:cNvPr>
          <p:cNvSpPr/>
          <p:nvPr/>
        </p:nvSpPr>
        <p:spPr>
          <a:xfrm>
            <a:off x="7085876" y="1810462"/>
            <a:ext cx="339005" cy="4620240"/>
          </a:xfrm>
          <a:prstGeom prst="rect">
            <a:avLst/>
          </a:prstGeom>
          <a:solidFill>
            <a:srgbClr val="05AAA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AECB2-BE93-3C6F-9F4E-674C77C54943}"/>
              </a:ext>
            </a:extLst>
          </p:cNvPr>
          <p:cNvSpPr/>
          <p:nvPr/>
        </p:nvSpPr>
        <p:spPr>
          <a:xfrm>
            <a:off x="3181314" y="1810462"/>
            <a:ext cx="339005" cy="462024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37E159-B055-50EC-079E-3CE6086B0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402" y="1810462"/>
            <a:ext cx="443456" cy="44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DFA168-1521-D407-62BA-7829E6623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865" y="4139792"/>
            <a:ext cx="579694" cy="5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7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01E68-D678-D167-0307-D9B85A51EB4A}"/>
              </a:ext>
            </a:extLst>
          </p:cNvPr>
          <p:cNvSpPr/>
          <p:nvPr/>
        </p:nvSpPr>
        <p:spPr>
          <a:xfrm>
            <a:off x="7347649" y="1706140"/>
            <a:ext cx="2667082" cy="369332"/>
          </a:xfrm>
          <a:prstGeom prst="rect">
            <a:avLst/>
          </a:prstGeom>
          <a:solidFill>
            <a:srgbClr val="05AAA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86FC2-3027-A46F-12B6-1FD1D6E85ED9}"/>
              </a:ext>
            </a:extLst>
          </p:cNvPr>
          <p:cNvSpPr/>
          <p:nvPr/>
        </p:nvSpPr>
        <p:spPr>
          <a:xfrm>
            <a:off x="2167509" y="1706141"/>
            <a:ext cx="2676844" cy="36933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EF16AF-EA94-8ACE-9A31-46D9DF71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98" y="2207626"/>
            <a:ext cx="4309996" cy="4039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7D4FC3-CF94-2784-F31B-B1C7DF52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090" y="2207626"/>
            <a:ext cx="4676273" cy="40648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1C07F3-006B-AE5D-A9C4-3AE8AC96B25B}"/>
              </a:ext>
            </a:extLst>
          </p:cNvPr>
          <p:cNvSpPr txBox="1"/>
          <p:nvPr/>
        </p:nvSpPr>
        <p:spPr>
          <a:xfrm>
            <a:off x="2614838" y="1736918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Medium" pitchFamily="2" charset="77"/>
              </a:rPr>
              <a:t>November 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603BB7-0048-91C5-CD25-5A611F327C53}"/>
              </a:ext>
            </a:extLst>
          </p:cNvPr>
          <p:cNvSpPr txBox="1"/>
          <p:nvPr/>
        </p:nvSpPr>
        <p:spPr>
          <a:xfrm>
            <a:off x="7913265" y="173691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Medium" pitchFamily="2" charset="77"/>
              </a:rPr>
              <a:t>November 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A23A4-CC13-F29C-C2D2-006487D35231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9713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01E68-D678-D167-0307-D9B85A51EB4A}"/>
              </a:ext>
            </a:extLst>
          </p:cNvPr>
          <p:cNvSpPr/>
          <p:nvPr/>
        </p:nvSpPr>
        <p:spPr>
          <a:xfrm>
            <a:off x="8184543" y="2324180"/>
            <a:ext cx="2667082" cy="369332"/>
          </a:xfrm>
          <a:prstGeom prst="rect">
            <a:avLst/>
          </a:prstGeom>
          <a:solidFill>
            <a:srgbClr val="05AAA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86FC2-3027-A46F-12B6-1FD1D6E85ED9}"/>
              </a:ext>
            </a:extLst>
          </p:cNvPr>
          <p:cNvSpPr/>
          <p:nvPr/>
        </p:nvSpPr>
        <p:spPr>
          <a:xfrm>
            <a:off x="945284" y="2282616"/>
            <a:ext cx="2676844" cy="36933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EF16AF-EA94-8ACE-9A31-46D9DF71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5" y="2658199"/>
            <a:ext cx="2998768" cy="28104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7D4FC3-CF94-2784-F31B-B1C7DF52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543" y="2755180"/>
            <a:ext cx="3253614" cy="28282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1C07F3-006B-AE5D-A9C4-3AE8AC96B25B}"/>
              </a:ext>
            </a:extLst>
          </p:cNvPr>
          <p:cNvSpPr txBox="1"/>
          <p:nvPr/>
        </p:nvSpPr>
        <p:spPr>
          <a:xfrm>
            <a:off x="1392613" y="2313393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Medium" pitchFamily="2" charset="77"/>
              </a:rPr>
              <a:t>November 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603BB7-0048-91C5-CD25-5A611F327C53}"/>
              </a:ext>
            </a:extLst>
          </p:cNvPr>
          <p:cNvSpPr txBox="1"/>
          <p:nvPr/>
        </p:nvSpPr>
        <p:spPr>
          <a:xfrm>
            <a:off x="8750159" y="235495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Medium" pitchFamily="2" charset="77"/>
              </a:rPr>
              <a:t>November 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A23A4-CC13-F29C-C2D2-006487D35231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883A45-47D8-6CC3-68DD-617D0E505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277" y="1386649"/>
            <a:ext cx="3937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2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883A45-47D8-6CC3-68DD-617D0E50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277" y="1386649"/>
            <a:ext cx="3937000" cy="5334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3C4E79-26D3-9964-534E-863B2931E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0" y="1397800"/>
            <a:ext cx="3924300" cy="5118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01E68-D678-D167-0307-D9B85A51EB4A}"/>
              </a:ext>
            </a:extLst>
          </p:cNvPr>
          <p:cNvSpPr/>
          <p:nvPr/>
        </p:nvSpPr>
        <p:spPr>
          <a:xfrm>
            <a:off x="8184543" y="2324180"/>
            <a:ext cx="2667082" cy="369332"/>
          </a:xfrm>
          <a:prstGeom prst="rect">
            <a:avLst/>
          </a:prstGeom>
          <a:solidFill>
            <a:srgbClr val="05AAA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86FC2-3027-A46F-12B6-1FD1D6E85ED9}"/>
              </a:ext>
            </a:extLst>
          </p:cNvPr>
          <p:cNvSpPr/>
          <p:nvPr/>
        </p:nvSpPr>
        <p:spPr>
          <a:xfrm>
            <a:off x="945284" y="2282616"/>
            <a:ext cx="2676844" cy="36933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EF16AF-EA94-8ACE-9A31-46D9DF713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85" y="2658199"/>
            <a:ext cx="2998768" cy="28104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7D4FC3-CF94-2784-F31B-B1C7DF522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4543" y="2755180"/>
            <a:ext cx="3253614" cy="28282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1C07F3-006B-AE5D-A9C4-3AE8AC96B25B}"/>
              </a:ext>
            </a:extLst>
          </p:cNvPr>
          <p:cNvSpPr txBox="1"/>
          <p:nvPr/>
        </p:nvSpPr>
        <p:spPr>
          <a:xfrm>
            <a:off x="1392613" y="2313393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Medium" pitchFamily="2" charset="77"/>
              </a:rPr>
              <a:t>November 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603BB7-0048-91C5-CD25-5A611F327C53}"/>
              </a:ext>
            </a:extLst>
          </p:cNvPr>
          <p:cNvSpPr txBox="1"/>
          <p:nvPr/>
        </p:nvSpPr>
        <p:spPr>
          <a:xfrm>
            <a:off x="8750159" y="235495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Medium" pitchFamily="2" charset="77"/>
              </a:rPr>
              <a:t>November 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A23A4-CC13-F29C-C2D2-006487D35231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8260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237E5-951F-EF56-FFAC-3FE4E5C5DD95}"/>
              </a:ext>
            </a:extLst>
          </p:cNvPr>
          <p:cNvSpPr txBox="1"/>
          <p:nvPr/>
        </p:nvSpPr>
        <p:spPr>
          <a:xfrm>
            <a:off x="1143000" y="3285057"/>
            <a:ext cx="990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Perusahaan </a:t>
            </a:r>
            <a:r>
              <a:rPr lang="en-ID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retail e-commerce 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 Pakistan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ingin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melakukan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evaluasi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terkait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endParaRPr lang="en-ID" sz="16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bulan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Juli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2016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sampai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Agustus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2018.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Selain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itu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juga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ditemukan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transaksi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tidak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diselesaikan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oleh </a:t>
            </a:r>
            <a:r>
              <a:rPr lang="en-ID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customer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(</a:t>
            </a:r>
            <a:r>
              <a:rPr lang="en-ID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cancelled order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).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B675E-8322-6A1B-42FA-52F0225F9316}"/>
              </a:ext>
            </a:extLst>
          </p:cNvPr>
          <p:cNvSpPr txBox="1"/>
          <p:nvPr/>
        </p:nvSpPr>
        <p:spPr>
          <a:xfrm>
            <a:off x="4268416" y="2346042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LATAR BELAKANG</a:t>
            </a:r>
          </a:p>
        </p:txBody>
      </p:sp>
    </p:spTree>
    <p:extLst>
      <p:ext uri="{BB962C8B-B14F-4D97-AF65-F5344CB8AC3E}">
        <p14:creationId xmlns:p14="http://schemas.microsoft.com/office/powerpoint/2010/main" val="364002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05966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0407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760672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7E28B1-F597-C7CF-B8F6-DAC88864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637" y="1579512"/>
            <a:ext cx="6884726" cy="4999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542B9B-195F-F711-B916-AFF2FA0BD07F}"/>
              </a:ext>
            </a:extLst>
          </p:cNvPr>
          <p:cNvSpPr txBox="1"/>
          <p:nvPr/>
        </p:nvSpPr>
        <p:spPr>
          <a:xfrm>
            <a:off x="2625927" y="1426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Medium" pitchFamily="2" charset="77"/>
              </a:rPr>
              <a:t>All Transactions</a:t>
            </a:r>
          </a:p>
        </p:txBody>
      </p:sp>
    </p:spTree>
    <p:extLst>
      <p:ext uri="{BB962C8B-B14F-4D97-AF65-F5344CB8AC3E}">
        <p14:creationId xmlns:p14="http://schemas.microsoft.com/office/powerpoint/2010/main" val="3002817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C7D68C-3960-E536-9202-7F47B983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98" y="1486375"/>
            <a:ext cx="7067916" cy="519463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760672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42B9B-195F-F711-B916-AFF2FA0BD07F}"/>
              </a:ext>
            </a:extLst>
          </p:cNvPr>
          <p:cNvSpPr txBox="1"/>
          <p:nvPr/>
        </p:nvSpPr>
        <p:spPr>
          <a:xfrm>
            <a:off x="2481353" y="1446823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Medium" pitchFamily="2" charset="77"/>
              </a:rPr>
              <a:t>Completed Orders</a:t>
            </a:r>
          </a:p>
        </p:txBody>
      </p:sp>
    </p:spTree>
    <p:extLst>
      <p:ext uri="{BB962C8B-B14F-4D97-AF65-F5344CB8AC3E}">
        <p14:creationId xmlns:p14="http://schemas.microsoft.com/office/powerpoint/2010/main" val="927005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760672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C7D68C-3960-E536-9202-7F47B983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89" y="1486375"/>
            <a:ext cx="7067916" cy="5194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542B9B-195F-F711-B916-AFF2FA0BD07F}"/>
              </a:ext>
            </a:extLst>
          </p:cNvPr>
          <p:cNvSpPr txBox="1"/>
          <p:nvPr/>
        </p:nvSpPr>
        <p:spPr>
          <a:xfrm>
            <a:off x="472444" y="1446823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Medium" pitchFamily="2" charset="77"/>
              </a:rPr>
              <a:t>Completed 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315E2-179D-6987-ADB0-5F454A2AF4F8}"/>
              </a:ext>
            </a:extLst>
          </p:cNvPr>
          <p:cNvSpPr txBox="1"/>
          <p:nvPr/>
        </p:nvSpPr>
        <p:spPr>
          <a:xfrm>
            <a:off x="7526505" y="3241276"/>
            <a:ext cx="391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Penetrasi</a:t>
            </a:r>
            <a:r>
              <a:rPr lang="en-ID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smartphone </a:t>
            </a:r>
            <a:r>
              <a:rPr lang="en-ID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secara</a:t>
            </a:r>
            <a:r>
              <a:rPr lang="en-ID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global </a:t>
            </a:r>
            <a:r>
              <a:rPr lang="en-ID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meningkat</a:t>
            </a:r>
            <a:r>
              <a:rPr lang="en-ID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r>
              <a:rPr lang="en-ID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setiap</a:t>
            </a:r>
            <a:r>
              <a:rPr lang="en-ID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</a:t>
            </a:r>
            <a:r>
              <a:rPr lang="en-ID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ahunnya</a:t>
            </a:r>
            <a:r>
              <a:rPr lang="en-ID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.*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E365D-A817-32EB-D7A4-59EC8F0B11C5}"/>
              </a:ext>
            </a:extLst>
          </p:cNvPr>
          <p:cNvSpPr txBox="1"/>
          <p:nvPr/>
        </p:nvSpPr>
        <p:spPr>
          <a:xfrm>
            <a:off x="7526505" y="5592833"/>
            <a:ext cx="4526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50" b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  <a:hlinkClick r:id="rId4"/>
              </a:rPr>
              <a:t>https://www.statista.com/statistics/203734/global-smartphone-penetration-per-capita-since-2005/</a:t>
            </a:r>
            <a:endParaRPr lang="en-ID" sz="105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09417-148C-1BD9-F543-A804979F9745}"/>
              </a:ext>
            </a:extLst>
          </p:cNvPr>
          <p:cNvSpPr txBox="1"/>
          <p:nvPr/>
        </p:nvSpPr>
        <p:spPr>
          <a:xfrm>
            <a:off x="7526505" y="3852857"/>
            <a:ext cx="3938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Montserrat" pitchFamily="2" charset="77"/>
              </a:rPr>
              <a:t>Kepemilikan</a:t>
            </a:r>
            <a:r>
              <a:rPr lang="en-US" sz="1200" dirty="0">
                <a:latin typeface="Montserrat" pitchFamily="2" charset="77"/>
              </a:rPr>
              <a:t> smartphone </a:t>
            </a:r>
            <a:r>
              <a:rPr lang="en-US" sz="1200" dirty="0" err="1">
                <a:latin typeface="Montserrat" pitchFamily="2" charset="77"/>
              </a:rPr>
              <a:t>berkembang</a:t>
            </a:r>
            <a:r>
              <a:rPr lang="en-US" sz="1200" dirty="0">
                <a:latin typeface="Montserrat" pitchFamily="2" charset="77"/>
              </a:rPr>
              <a:t> </a:t>
            </a:r>
            <a:r>
              <a:rPr lang="en-US" sz="1200" dirty="0" err="1">
                <a:latin typeface="Montserrat" pitchFamily="2" charset="77"/>
              </a:rPr>
              <a:t>pesat</a:t>
            </a:r>
            <a:r>
              <a:rPr lang="en-US" sz="1200" dirty="0">
                <a:latin typeface="Montserrat" pitchFamily="2" charset="77"/>
              </a:rPr>
              <a:t> di </a:t>
            </a:r>
          </a:p>
          <a:p>
            <a:r>
              <a:rPr lang="en-US" sz="1200" dirty="0" err="1">
                <a:latin typeface="Montserrat" pitchFamily="2" charset="77"/>
              </a:rPr>
              <a:t>seluruh</a:t>
            </a:r>
            <a:r>
              <a:rPr lang="en-US" sz="1200" dirty="0">
                <a:latin typeface="Montserrat" pitchFamily="2" charset="77"/>
              </a:rPr>
              <a:t> dunia, </a:t>
            </a:r>
            <a:r>
              <a:rPr lang="en-US" sz="1200" dirty="0" err="1">
                <a:latin typeface="Montserrat" pitchFamily="2" charset="77"/>
              </a:rPr>
              <a:t>walaupun</a:t>
            </a:r>
            <a:r>
              <a:rPr lang="en-US" sz="1200" dirty="0">
                <a:latin typeface="Montserrat" pitchFamily="2" charset="77"/>
              </a:rPr>
              <a:t>  </a:t>
            </a:r>
            <a:r>
              <a:rPr lang="en-US" sz="1200" dirty="0" err="1">
                <a:latin typeface="Montserrat" pitchFamily="2" charset="77"/>
              </a:rPr>
              <a:t>tidak</a:t>
            </a:r>
            <a:r>
              <a:rPr lang="en-US" sz="1200" dirty="0">
                <a:latin typeface="Montserrat" pitchFamily="2" charset="77"/>
              </a:rPr>
              <a:t> </a:t>
            </a:r>
            <a:r>
              <a:rPr lang="en-US" sz="1200" dirty="0" err="1">
                <a:latin typeface="Montserrat" pitchFamily="2" charset="77"/>
              </a:rPr>
              <a:t>selalu</a:t>
            </a:r>
            <a:r>
              <a:rPr lang="en-US" sz="1200" dirty="0">
                <a:latin typeface="Montserrat" pitchFamily="2" charset="77"/>
              </a:rPr>
              <a:t> </a:t>
            </a:r>
            <a:r>
              <a:rPr lang="en-US" sz="1200" dirty="0" err="1">
                <a:latin typeface="Montserrat" pitchFamily="2" charset="77"/>
              </a:rPr>
              <a:t>sama</a:t>
            </a:r>
            <a:r>
              <a:rPr lang="en-US" sz="1200" dirty="0">
                <a:latin typeface="Montserrat" pitchFamily="2" charset="77"/>
              </a:rPr>
              <a:t>.**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75788-BA08-73F3-333A-2D3DF63C189A}"/>
              </a:ext>
            </a:extLst>
          </p:cNvPr>
          <p:cNvSpPr txBox="1"/>
          <p:nvPr/>
        </p:nvSpPr>
        <p:spPr>
          <a:xfrm>
            <a:off x="7526505" y="6023720"/>
            <a:ext cx="4526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  <a:hlinkClick r:id="rId5"/>
              </a:rPr>
              <a:t>https://www.pewresearch.org/global/2019/02/05/smartphone-ownership-is-growing-rapidly-around-the-world-but-not-always-equally/</a:t>
            </a:r>
            <a:endParaRPr lang="en-ID" sz="10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endParaRPr lang="en-ID" sz="10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12F61-A261-09F0-BE7C-4EFA4EB5FFD8}"/>
              </a:ext>
            </a:extLst>
          </p:cNvPr>
          <p:cNvSpPr txBox="1"/>
          <p:nvPr/>
        </p:nvSpPr>
        <p:spPr>
          <a:xfrm>
            <a:off x="7320931" y="558666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 *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A9F69-7E3F-ABFF-DCF0-40F76696F4A5}"/>
              </a:ext>
            </a:extLst>
          </p:cNvPr>
          <p:cNvSpPr txBox="1"/>
          <p:nvPr/>
        </p:nvSpPr>
        <p:spPr>
          <a:xfrm>
            <a:off x="7302299" y="6019530"/>
            <a:ext cx="402070" cy="244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(**)</a:t>
            </a:r>
          </a:p>
        </p:txBody>
      </p:sp>
    </p:spTree>
    <p:extLst>
      <p:ext uri="{BB962C8B-B14F-4D97-AF65-F5344CB8AC3E}">
        <p14:creationId xmlns:p14="http://schemas.microsoft.com/office/powerpoint/2010/main" val="58713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05966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digunakan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9833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digunakan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F1C9F-190E-8E9C-3214-46CFB9DAF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518" y="1724567"/>
            <a:ext cx="8956964" cy="4811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CAA7BE-B615-D2D8-8B30-CCBB89EF1844}"/>
              </a:ext>
            </a:extLst>
          </p:cNvPr>
          <p:cNvSpPr txBox="1"/>
          <p:nvPr/>
        </p:nvSpPr>
        <p:spPr>
          <a:xfrm>
            <a:off x="1555876" y="151679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Medium" pitchFamily="2" charset="77"/>
              </a:rPr>
              <a:t>All Transactions</a:t>
            </a:r>
          </a:p>
        </p:txBody>
      </p:sp>
    </p:spTree>
    <p:extLst>
      <p:ext uri="{BB962C8B-B14F-4D97-AF65-F5344CB8AC3E}">
        <p14:creationId xmlns:p14="http://schemas.microsoft.com/office/powerpoint/2010/main" val="41754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digunakan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AA7BE-B615-D2D8-8B30-CCBB89EF1844}"/>
              </a:ext>
            </a:extLst>
          </p:cNvPr>
          <p:cNvSpPr txBox="1"/>
          <p:nvPr/>
        </p:nvSpPr>
        <p:spPr>
          <a:xfrm>
            <a:off x="1555876" y="151679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Medium" pitchFamily="2" charset="77"/>
              </a:rPr>
              <a:t>Complete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077C14-23BF-B8CE-3B18-E554236F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41" y="1800481"/>
            <a:ext cx="8710342" cy="46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6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digunakan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59C0E8-2A0C-AE03-0ACA-DB2683544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81" b="91261" l="9937" r="89958">
                        <a14:foregroundMark x1="47463" y1="9292" x2="47463" y2="9292"/>
                        <a14:foregroundMark x1="52537" y1="91261" x2="52537" y2="91261"/>
                        <a14:foregroundMark x1="89958" y1="49779" x2="89958" y2="49779"/>
                      </a14:backgroundRemoval>
                    </a14:imgEffect>
                  </a14:imgLayer>
                </a14:imgProps>
              </a:ext>
            </a:extLst>
          </a:blip>
          <a:srcRect l="9715" t="4597" r="5368" b="6359"/>
          <a:stretch/>
        </p:blipFill>
        <p:spPr>
          <a:xfrm>
            <a:off x="3989810" y="1691682"/>
            <a:ext cx="4212379" cy="4220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58C503-AF46-E493-366C-2B827B64972B}"/>
              </a:ext>
            </a:extLst>
          </p:cNvPr>
          <p:cNvSpPr txBox="1"/>
          <p:nvPr/>
        </p:nvSpPr>
        <p:spPr>
          <a:xfrm>
            <a:off x="6589428" y="3722005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63%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3392F-BFD4-8A4F-9529-F243927DF11D}"/>
              </a:ext>
            </a:extLst>
          </p:cNvPr>
          <p:cNvSpPr txBox="1"/>
          <p:nvPr/>
        </p:nvSpPr>
        <p:spPr>
          <a:xfrm>
            <a:off x="4862830" y="3136301"/>
            <a:ext cx="85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37%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03ABD9-151D-33A9-D2BA-CEC2689AE3FB}"/>
              </a:ext>
            </a:extLst>
          </p:cNvPr>
          <p:cNvSpPr/>
          <p:nvPr/>
        </p:nvSpPr>
        <p:spPr>
          <a:xfrm>
            <a:off x="6480588" y="6061105"/>
            <a:ext cx="394809" cy="152284"/>
          </a:xfrm>
          <a:prstGeom prst="rect">
            <a:avLst/>
          </a:prstGeom>
          <a:solidFill>
            <a:srgbClr val="F5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C8CC19-9747-1DAF-F3C5-89F7CE2B0E2F}"/>
              </a:ext>
            </a:extLst>
          </p:cNvPr>
          <p:cNvSpPr/>
          <p:nvPr/>
        </p:nvSpPr>
        <p:spPr>
          <a:xfrm>
            <a:off x="4911223" y="6061105"/>
            <a:ext cx="394809" cy="152284"/>
          </a:xfrm>
          <a:prstGeom prst="rect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F47E6-5EB8-E743-8C5B-4B68FF0C8B11}"/>
              </a:ext>
            </a:extLst>
          </p:cNvPr>
          <p:cNvSpPr txBox="1"/>
          <p:nvPr/>
        </p:nvSpPr>
        <p:spPr>
          <a:xfrm>
            <a:off x="6875397" y="6010289"/>
            <a:ext cx="703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ontserrat" pitchFamily="2" charset="77"/>
              </a:rPr>
              <a:t>COD</a:t>
            </a:r>
            <a:endParaRPr lang="en-US" b="1" dirty="0"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64FBA0-EEB7-4C46-30FB-B65278E3752F}"/>
              </a:ext>
            </a:extLst>
          </p:cNvPr>
          <p:cNvSpPr txBox="1"/>
          <p:nvPr/>
        </p:nvSpPr>
        <p:spPr>
          <a:xfrm>
            <a:off x="5306032" y="6010289"/>
            <a:ext cx="747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Montserrat" pitchFamily="2" charset="77"/>
              </a:rPr>
              <a:t>Others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85AC49-0F38-3AB0-C9C7-AA5B2FA31D1E}"/>
              </a:ext>
            </a:extLst>
          </p:cNvPr>
          <p:cNvSpPr txBox="1"/>
          <p:nvPr/>
        </p:nvSpPr>
        <p:spPr>
          <a:xfrm>
            <a:off x="5389533" y="6412648"/>
            <a:ext cx="1571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ontserrat" pitchFamily="2" charset="77"/>
              </a:rPr>
              <a:t>*complete order</a:t>
            </a:r>
          </a:p>
        </p:txBody>
      </p:sp>
    </p:spTree>
    <p:extLst>
      <p:ext uri="{BB962C8B-B14F-4D97-AF65-F5344CB8AC3E}">
        <p14:creationId xmlns:p14="http://schemas.microsoft.com/office/powerpoint/2010/main" val="413382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digunakan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38BFB-FA40-270F-2270-494A74FAB981}"/>
              </a:ext>
            </a:extLst>
          </p:cNvPr>
          <p:cNvSpPr txBox="1"/>
          <p:nvPr/>
        </p:nvSpPr>
        <p:spPr>
          <a:xfrm>
            <a:off x="5183411" y="6078508"/>
            <a:ext cx="4419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50" b="0" u="sng" dirty="0">
                <a:solidFill>
                  <a:srgbClr val="D4D4D4"/>
                </a:solidFill>
                <a:effectLst/>
                <a:latin typeface="Montserrat" pitchFamily="2" charset="77"/>
                <a:cs typeface="Arial" panose="020B0604020202020204" pitchFamily="34" charset="0"/>
                <a:hlinkClick r:id="rId3"/>
              </a:rPr>
              <a:t>https://journals.sagepub.com/doi/full/10.1177/2158244020917392</a:t>
            </a:r>
            <a:endParaRPr lang="en-ID" sz="1050" b="0" dirty="0">
              <a:solidFill>
                <a:srgbClr val="D4D4D4"/>
              </a:solidFill>
              <a:effectLst/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161175-6DCF-234B-393E-815A37DA95CD}"/>
              </a:ext>
            </a:extLst>
          </p:cNvPr>
          <p:cNvSpPr txBox="1"/>
          <p:nvPr/>
        </p:nvSpPr>
        <p:spPr>
          <a:xfrm>
            <a:off x="5179345" y="2181976"/>
            <a:ext cx="6772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O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 journal oleh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Safia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Anjum and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Junwu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Chai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tahun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2020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judul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Drivers of Cash-on-Delivery Method of Payment in E-Commerce Shopping: Evidence From Pakistan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"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menyatakan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bahwa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customers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di Pakistan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lebih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menyukai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metode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secara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Cash On Delivery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karena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memberikan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rasa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aman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dan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kemudahan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.</a:t>
            </a:r>
          </a:p>
          <a:p>
            <a:b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59C0E8-2A0C-AE03-0ACA-DB2683544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81" b="91261" l="9937" r="89958">
                        <a14:foregroundMark x1="47463" y1="9292" x2="47463" y2="9292"/>
                        <a14:foregroundMark x1="52537" y1="91261" x2="52537" y2="91261"/>
                        <a14:foregroundMark x1="89958" y1="49779" x2="89958" y2="49779"/>
                      </a14:backgroundRemoval>
                    </a14:imgEffect>
                  </a14:imgLayer>
                </a14:imgProps>
              </a:ext>
            </a:extLst>
          </a:blip>
          <a:srcRect l="9715" t="4597" r="5368" b="6359"/>
          <a:stretch/>
        </p:blipFill>
        <p:spPr>
          <a:xfrm>
            <a:off x="595236" y="1752207"/>
            <a:ext cx="4212379" cy="4220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58C503-AF46-E493-366C-2B827B64972B}"/>
              </a:ext>
            </a:extLst>
          </p:cNvPr>
          <p:cNvSpPr txBox="1"/>
          <p:nvPr/>
        </p:nvSpPr>
        <p:spPr>
          <a:xfrm>
            <a:off x="3194854" y="378253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63%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3392F-BFD4-8A4F-9529-F243927DF11D}"/>
              </a:ext>
            </a:extLst>
          </p:cNvPr>
          <p:cNvSpPr txBox="1"/>
          <p:nvPr/>
        </p:nvSpPr>
        <p:spPr>
          <a:xfrm>
            <a:off x="1468256" y="3196826"/>
            <a:ext cx="85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37%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03ABD9-151D-33A9-D2BA-CEC2689AE3FB}"/>
              </a:ext>
            </a:extLst>
          </p:cNvPr>
          <p:cNvSpPr/>
          <p:nvPr/>
        </p:nvSpPr>
        <p:spPr>
          <a:xfrm>
            <a:off x="2921124" y="6121630"/>
            <a:ext cx="394809" cy="152284"/>
          </a:xfrm>
          <a:prstGeom prst="rect">
            <a:avLst/>
          </a:prstGeom>
          <a:solidFill>
            <a:srgbClr val="F5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C8CC19-9747-1DAF-F3C5-89F7CE2B0E2F}"/>
              </a:ext>
            </a:extLst>
          </p:cNvPr>
          <p:cNvSpPr/>
          <p:nvPr/>
        </p:nvSpPr>
        <p:spPr>
          <a:xfrm>
            <a:off x="1351759" y="6121630"/>
            <a:ext cx="394809" cy="152284"/>
          </a:xfrm>
          <a:prstGeom prst="rect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F47E6-5EB8-E743-8C5B-4B68FF0C8B11}"/>
              </a:ext>
            </a:extLst>
          </p:cNvPr>
          <p:cNvSpPr txBox="1"/>
          <p:nvPr/>
        </p:nvSpPr>
        <p:spPr>
          <a:xfrm>
            <a:off x="3315933" y="6070814"/>
            <a:ext cx="703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ontserrat" pitchFamily="2" charset="77"/>
              </a:rPr>
              <a:t>COD</a:t>
            </a:r>
            <a:endParaRPr lang="en-US" b="1" dirty="0"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64FBA0-EEB7-4C46-30FB-B65278E3752F}"/>
              </a:ext>
            </a:extLst>
          </p:cNvPr>
          <p:cNvSpPr txBox="1"/>
          <p:nvPr/>
        </p:nvSpPr>
        <p:spPr>
          <a:xfrm>
            <a:off x="1746568" y="6070814"/>
            <a:ext cx="747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Montserrat" pitchFamily="2" charset="77"/>
              </a:rPr>
              <a:t>Others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5635BEC-B9F6-CCDE-4D9F-D37F90A8664D}"/>
              </a:ext>
            </a:extLst>
          </p:cNvPr>
          <p:cNvSpPr/>
          <p:nvPr/>
        </p:nvSpPr>
        <p:spPr>
          <a:xfrm>
            <a:off x="5249350" y="3876252"/>
            <a:ext cx="6506440" cy="583026"/>
          </a:xfrm>
          <a:prstGeom prst="roundRect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D658FD-9735-A7AA-C491-7AF333D6B9E8}"/>
              </a:ext>
            </a:extLst>
          </p:cNvPr>
          <p:cNvSpPr txBox="1"/>
          <p:nvPr/>
        </p:nvSpPr>
        <p:spPr>
          <a:xfrm>
            <a:off x="5375517" y="3914889"/>
            <a:ext cx="63802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b="0" dirty="0">
                <a:solidFill>
                  <a:schemeClr val="bg1"/>
                </a:solidFill>
                <a:effectLst/>
                <a:latin typeface="Montserrat" pitchFamily="2" charset="77"/>
              </a:rPr>
              <a:t> </a:t>
            </a:r>
            <a:r>
              <a:rPr lang="en-ID" sz="1400" b="0" i="1" dirty="0">
                <a:solidFill>
                  <a:schemeClr val="bg1"/>
                </a:solidFill>
                <a:effectLst/>
                <a:latin typeface="Montserrat" pitchFamily="2" charset="77"/>
              </a:rPr>
              <a:t>"It was observed that COD is a desired payment option of Pakistani </a:t>
            </a:r>
          </a:p>
          <a:p>
            <a:r>
              <a:rPr lang="en-ID" sz="1400" b="0" i="1" dirty="0">
                <a:solidFill>
                  <a:schemeClr val="bg1"/>
                </a:solidFill>
                <a:effectLst/>
                <a:latin typeface="Montserrat" pitchFamily="2" charset="77"/>
              </a:rPr>
              <a:t>customers as it provides them a sense of security and ease."</a:t>
            </a:r>
            <a:endParaRPr lang="en-ID" sz="1400" b="0" dirty="0">
              <a:solidFill>
                <a:schemeClr val="bg1"/>
              </a:solidFill>
              <a:effectLst/>
              <a:latin typeface="Montserrat" pitchFamily="2" charset="77"/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B5B12CC-6DC9-0A97-919B-0C54C951A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311" y="4910300"/>
            <a:ext cx="598104" cy="5981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20101A-BB9B-8268-A844-5063C1DED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652" y="4880242"/>
            <a:ext cx="628162" cy="6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1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05966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9695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B675E-8322-6A1B-42FA-52F0225F9316}"/>
              </a:ext>
            </a:extLst>
          </p:cNvPr>
          <p:cNvSpPr txBox="1"/>
          <p:nvPr/>
        </p:nvSpPr>
        <p:spPr>
          <a:xfrm>
            <a:off x="5229416" y="2326994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TUJUAN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EEBE3-862F-ADFA-EA5C-A00CA87949FF}"/>
              </a:ext>
            </a:extLst>
          </p:cNvPr>
          <p:cNvSpPr txBox="1"/>
          <p:nvPr/>
        </p:nvSpPr>
        <p:spPr>
          <a:xfrm>
            <a:off x="1263850" y="3259723"/>
            <a:ext cx="1005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Evaluasi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bertujuan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untuk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mengoptimalkan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dan </a:t>
            </a:r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mengurangi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jumlah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order.</a:t>
            </a:r>
            <a:endParaRPr lang="en-ID" sz="16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50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2D0CB-30DB-B1F3-A42B-74E992B5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88780"/>
            <a:ext cx="7772400" cy="4726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08C3B4-9DF5-1262-6A60-798CA18D1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967" y="1729406"/>
            <a:ext cx="440619" cy="44061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9362E65-991C-8261-B82D-D6D8B72BD906}"/>
              </a:ext>
            </a:extLst>
          </p:cNvPr>
          <p:cNvSpPr/>
          <p:nvPr/>
        </p:nvSpPr>
        <p:spPr>
          <a:xfrm>
            <a:off x="4678017" y="2690191"/>
            <a:ext cx="1417983" cy="3445566"/>
          </a:xfrm>
          <a:prstGeom prst="roundRect">
            <a:avLst>
              <a:gd name="adj" fmla="val 794"/>
            </a:avLst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AE9E76-AA2F-552C-C165-7B6E083BF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77" y="1350374"/>
            <a:ext cx="8769246" cy="55598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B345573-1700-4755-0158-E6D7368FCFCF}"/>
              </a:ext>
            </a:extLst>
          </p:cNvPr>
          <p:cNvSpPr/>
          <p:nvPr/>
        </p:nvSpPr>
        <p:spPr>
          <a:xfrm>
            <a:off x="2475912" y="2137257"/>
            <a:ext cx="4075548" cy="4056060"/>
          </a:xfrm>
          <a:prstGeom prst="roundRect">
            <a:avLst>
              <a:gd name="adj" fmla="val 50000"/>
            </a:avLst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192B6-035E-290F-AB4E-DFD75A6E7FBA}"/>
              </a:ext>
            </a:extLst>
          </p:cNvPr>
          <p:cNvSpPr txBox="1"/>
          <p:nvPr/>
        </p:nvSpPr>
        <p:spPr>
          <a:xfrm>
            <a:off x="6918428" y="4290875"/>
            <a:ext cx="2296295" cy="374571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Medium" pitchFamily="2" charset="77"/>
              </a:rPr>
              <a:t>₹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rPr>
              <a:t>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rPr>
              <a:t>1,077,368,683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</p:spTree>
    <p:extLst>
      <p:ext uri="{BB962C8B-B14F-4D97-AF65-F5344CB8AC3E}">
        <p14:creationId xmlns:p14="http://schemas.microsoft.com/office/powerpoint/2010/main" val="1560872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5159E4-6369-4465-5820-385232F5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30771"/>
            <a:ext cx="7772400" cy="47845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32A34-9F64-7D52-8263-9A1ADEE5E9F4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kategori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diminati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468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6B4F8-A848-307D-8F83-0B67D6A0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015" y="1658119"/>
            <a:ext cx="7772400" cy="4707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48AF1B-E0B4-949D-BD2E-DD162193FD8E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295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6B4F8-A848-307D-8F83-0B67D6A0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53" y="1947669"/>
            <a:ext cx="7040762" cy="4264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E8E137-0114-D398-1556-0153EB9304C9}"/>
              </a:ext>
            </a:extLst>
          </p:cNvPr>
          <p:cNvSpPr txBox="1"/>
          <p:nvPr/>
        </p:nvSpPr>
        <p:spPr>
          <a:xfrm>
            <a:off x="7269181" y="2639616"/>
            <a:ext cx="481027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E-payment for online shopping is not a popular approach </a:t>
            </a:r>
          </a:p>
          <a:p>
            <a:r>
              <a:rPr lang="en-ID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among Pakistani customers.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The study determined that</a:t>
            </a:r>
          </a:p>
          <a:p>
            <a:r>
              <a:rPr lang="en-ID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perceived security &amp; control over the buying process were </a:t>
            </a:r>
          </a:p>
          <a:p>
            <a:r>
              <a:rPr lang="en-ID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the most important factors prompting Pakistani customers </a:t>
            </a:r>
          </a:p>
          <a:p>
            <a:r>
              <a:rPr lang="en-ID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to choose COD.</a:t>
            </a:r>
            <a:endParaRPr lang="en-ID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8B75E-E188-F96D-CB06-CB945336BF76}"/>
              </a:ext>
            </a:extLst>
          </p:cNvPr>
          <p:cNvSpPr txBox="1"/>
          <p:nvPr/>
        </p:nvSpPr>
        <p:spPr>
          <a:xfrm>
            <a:off x="7381723" y="5807014"/>
            <a:ext cx="4419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50" b="0" u="sng" dirty="0">
                <a:solidFill>
                  <a:srgbClr val="D4D4D4"/>
                </a:solidFill>
                <a:effectLst/>
                <a:latin typeface="Montserrat" pitchFamily="2" charset="77"/>
                <a:cs typeface="Arial" panose="020B0604020202020204" pitchFamily="34" charset="0"/>
                <a:hlinkClick r:id="rId4"/>
              </a:rPr>
              <a:t>https://journals.sagepub.com/doi/full/10.1177/2158244020917392</a:t>
            </a:r>
            <a:endParaRPr lang="en-ID" sz="1050" b="0" dirty="0">
              <a:solidFill>
                <a:srgbClr val="D4D4D4"/>
              </a:solidFill>
              <a:effectLst/>
              <a:latin typeface="Montserrat" pitchFamily="2" charset="77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5D2D71-9BC5-626A-4F76-B7412238C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0325" y="4158540"/>
            <a:ext cx="779983" cy="779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535FB-4ABB-EF23-2E0B-DE6E28E37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031" y="4162833"/>
            <a:ext cx="779983" cy="7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sebaran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har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ga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produk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per status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79E9F-3C61-03D3-B79E-5E1519BF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74529"/>
            <a:ext cx="7772400" cy="41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36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79E9F-3C61-03D3-B79E-5E1519BF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74529"/>
            <a:ext cx="7772400" cy="41001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A497FA-A4FB-1DD0-9D47-E9154D7EC324}"/>
              </a:ext>
            </a:extLst>
          </p:cNvPr>
          <p:cNvSpPr/>
          <p:nvPr/>
        </p:nvSpPr>
        <p:spPr>
          <a:xfrm>
            <a:off x="4642338" y="1886674"/>
            <a:ext cx="91708" cy="3761772"/>
          </a:xfrm>
          <a:prstGeom prst="rect">
            <a:avLst/>
          </a:prstGeom>
          <a:solidFill>
            <a:srgbClr val="F44953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EA1CE-F617-2AB8-5358-DEF6762E1257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sebaran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har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ga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produk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per status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650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79E9F-3C61-03D3-B79E-5E1519BF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74529"/>
            <a:ext cx="7772400" cy="41001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A497FA-A4FB-1DD0-9D47-E9154D7EC324}"/>
              </a:ext>
            </a:extLst>
          </p:cNvPr>
          <p:cNvSpPr/>
          <p:nvPr/>
        </p:nvSpPr>
        <p:spPr>
          <a:xfrm>
            <a:off x="4642338" y="1886674"/>
            <a:ext cx="5115120" cy="3761772"/>
          </a:xfrm>
          <a:prstGeom prst="rect">
            <a:avLst/>
          </a:prstGeom>
          <a:solidFill>
            <a:srgbClr val="F44953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D6EB9-0A1B-1C08-86DF-00E3C38B2946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sebaran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har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ga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produk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per status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600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7AE2F-860B-68F2-48F8-E8A32190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2" y="2068620"/>
            <a:ext cx="6422936" cy="33882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D8B7C3-2D7C-2D9C-797D-EC3D9A3314B7}"/>
              </a:ext>
            </a:extLst>
          </p:cNvPr>
          <p:cNvSpPr txBox="1"/>
          <p:nvPr/>
        </p:nvSpPr>
        <p:spPr>
          <a:xfrm>
            <a:off x="6776933" y="2922014"/>
            <a:ext cx="52641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P-Value &lt; 0.05</a:t>
            </a:r>
          </a:p>
          <a:p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Median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harga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mengalami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cancelled </a:t>
            </a:r>
          </a:p>
          <a:p>
            <a:r>
              <a:rPr lang="en-ID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order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lebih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tinggi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median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harga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completed </a:t>
            </a:r>
          </a:p>
          <a:p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order. </a:t>
            </a:r>
          </a:p>
          <a:p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Harga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mengalami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cancelled </a:t>
            </a:r>
          </a:p>
          <a:p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order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cenderung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lebih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tinggi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completed.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17C7E-3E4E-17BC-92B1-A63B0C6D788B}"/>
              </a:ext>
            </a:extLst>
          </p:cNvPr>
          <p:cNvSpPr txBox="1"/>
          <p:nvPr/>
        </p:nvSpPr>
        <p:spPr>
          <a:xfrm>
            <a:off x="6776933" y="2445100"/>
            <a:ext cx="31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Uji Mann Whitney U Test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CA370B-22AB-4533-5269-5C1677E0275A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sebaran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har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ga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produk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per status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77815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1" y="694329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6991" y="535882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38" y="6480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PENUTUP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244334"/>
            <a:ext cx="10584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PENUTUP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</p:spTree>
    <p:extLst>
      <p:ext uri="{BB962C8B-B14F-4D97-AF65-F5344CB8AC3E}">
        <p14:creationId xmlns:p14="http://schemas.microsoft.com/office/powerpoint/2010/main" val="393034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etode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383395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1" y="694329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6991" y="535882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38" y="64802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PENUTUP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129508"/>
            <a:ext cx="10584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Kesimpulan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B4FA3-604B-E935-27BB-132AF2FD419B}"/>
              </a:ext>
            </a:extLst>
          </p:cNvPr>
          <p:cNvSpPr txBox="1"/>
          <p:nvPr/>
        </p:nvSpPr>
        <p:spPr>
          <a:xfrm>
            <a:off x="610106" y="1824009"/>
            <a:ext cx="113488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 584.314 order yang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ada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,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jumlah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order yang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selesai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ada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sebanyak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233,684 Order,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senilai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>
                <a:solidFill>
                  <a:schemeClr val="bg1"/>
                </a:solidFill>
                <a:latin typeface="Montserrat Medium" pitchFamily="2" charset="77"/>
              </a:rPr>
              <a:t>   </a:t>
            </a:r>
            <a:r>
              <a:rPr lang="en-ID" sz="1800" dirty="0">
                <a:solidFill>
                  <a:schemeClr val="bg1"/>
                </a:solidFill>
                <a:effectLst/>
                <a:latin typeface="Montserrat Medium" pitchFamily="2" charset="77"/>
              </a:rPr>
              <a:t> </a:t>
            </a:r>
            <a:r>
              <a:rPr lang="en-ID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Medium" pitchFamily="2" charset="77"/>
              </a:rPr>
              <a:t>₹</a:t>
            </a:r>
            <a:r>
              <a:rPr lang="en-ID" sz="1800" dirty="0">
                <a:solidFill>
                  <a:schemeClr val="bg1"/>
                </a:solidFill>
                <a:effectLst/>
                <a:latin typeface="Montserrat Medium" pitchFamily="2" charset="77"/>
              </a:rPr>
              <a:t> 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1,077,368,682.</a:t>
            </a:r>
            <a:endParaRPr lang="en-ID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ulan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November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adalah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bulan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tertinggi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Kategori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laris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adalah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Mobiles &amp; Tablets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diikuti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Men's Fashion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Metode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pada cancelled order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adalah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Cash On Delivery 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(COD).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Cancelled order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sebanyak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201,127 Order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memiliki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potensi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senilai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Medium" pitchFamily="2" charset="77"/>
              </a:rPr>
              <a:t>₹ 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2,435,877,000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Metode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pada cancelled order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adalah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e-payment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Payaxis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dan </a:t>
            </a:r>
            <a:r>
              <a:rPr lang="en-ID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Easypay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Harga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tinggi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memiliki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peluang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lebih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tinggi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menjadi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cancelled order.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Keamanan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dan 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kemudahan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dalam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bertansaksi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menjadi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perhatian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utama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oleh customer.</a:t>
            </a: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384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1" y="694329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6991" y="535882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38" y="64802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PENUTUP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129508"/>
            <a:ext cx="10584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Rekomendasi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213125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662850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B4FA3-604B-E935-27BB-132AF2FD419B}"/>
              </a:ext>
            </a:extLst>
          </p:cNvPr>
          <p:cNvSpPr txBox="1"/>
          <p:nvPr/>
        </p:nvSpPr>
        <p:spPr>
          <a:xfrm>
            <a:off x="1097958" y="1855138"/>
            <a:ext cx="11348819" cy="433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Membuat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campaign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edukasi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bahwa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platform e-commerce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aman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untuk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transaksi</a:t>
            </a:r>
            <a:endParaRPr lang="en-ID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>
              <a:lnSpc>
                <a:spcPct val="200000"/>
              </a:lnSpc>
            </a:pP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Meng-i</a:t>
            </a:r>
            <a:r>
              <a:rPr lang="en-ID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mprove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UI / UX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untuk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kemudahan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pengguna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Lakukan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banyak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promosi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pada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dengan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yaitu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November.</a:t>
            </a: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>
              <a:lnSpc>
                <a:spcPct val="200000"/>
              </a:lnSpc>
            </a:pP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Lakukan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program </a:t>
            </a: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upselling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dan </a:t>
            </a: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cross-selling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untuk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kategori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Mobile &amp; Tablets.</a:t>
            </a:r>
          </a:p>
          <a:p>
            <a:pPr>
              <a:lnSpc>
                <a:spcPct val="200000"/>
              </a:lnSpc>
            </a:pP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Membuat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awareness campaign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bahwa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platform e-commerce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mendukung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COD.</a:t>
            </a: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>
              <a:lnSpc>
                <a:spcPct val="200000"/>
              </a:lnSpc>
            </a:pP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Melakukan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edukasi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pelanggan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tentang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kemudahan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pembayaran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menggunakan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e-payment.</a:t>
            </a: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>
              <a:lnSpc>
                <a:spcPct val="200000"/>
              </a:lnSpc>
            </a:pP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Membuat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skema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cicilan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untuk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berharga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tinggi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.</a:t>
            </a: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A739CB-8566-3F36-7A46-A2D6CDB6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1" y="2076994"/>
            <a:ext cx="336639" cy="336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1099F1-D592-B3C8-ED26-D2F6E9A43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22" y="5346404"/>
            <a:ext cx="400111" cy="4001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78907B-E837-0461-D9D1-E885B9993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19" y="2569528"/>
            <a:ext cx="385225" cy="385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620B88-0BEE-6C4D-6902-8C1C56DB3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29" y="4778525"/>
            <a:ext cx="400111" cy="4001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7A6F46-4794-B1B0-24DA-0B310E41BC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93095" y="3594183"/>
            <a:ext cx="544912" cy="5449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718E9B9-E767-D5DE-CEA8-F748685C80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239" y="4224666"/>
            <a:ext cx="386092" cy="3860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582A44-561A-12C3-F718-43BCA5CE04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239" y="3150807"/>
            <a:ext cx="346996" cy="3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1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19815208">
            <a:off x="5956246" y="-3636313"/>
            <a:ext cx="9529011" cy="11384550"/>
          </a:xfrm>
          <a:prstGeom prst="rect">
            <a:avLst/>
          </a:prstGeom>
          <a:solidFill>
            <a:srgbClr val="05AAA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797231" y="2816473"/>
            <a:ext cx="10584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Terima</a:t>
            </a:r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Kasih</a:t>
            </a:r>
            <a:endParaRPr lang="en-ID" sz="6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A739CB-8566-3F36-7A46-A2D6CDB6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1" y="1563428"/>
            <a:ext cx="336639" cy="336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1099F1-D592-B3C8-ED26-D2F6E9A43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22" y="4832838"/>
            <a:ext cx="400111" cy="4001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78907B-E837-0461-D9D1-E885B9993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19" y="2055962"/>
            <a:ext cx="385225" cy="385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620B88-0BEE-6C4D-6902-8C1C56DB3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29" y="4264959"/>
            <a:ext cx="400111" cy="4001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7A6F46-4794-B1B0-24DA-0B310E41BC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93095" y="3080617"/>
            <a:ext cx="544912" cy="5449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718E9B9-E767-D5DE-CEA8-F748685C80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239" y="3711100"/>
            <a:ext cx="386092" cy="3860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582A44-561A-12C3-F718-43BCA5CE04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239" y="2637241"/>
            <a:ext cx="346996" cy="3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4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etode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678712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etode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414595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etode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3111373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etode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185214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5209</TotalTime>
  <Words>1423</Words>
  <Application>Microsoft Macintosh PowerPoint</Application>
  <PresentationFormat>Widescreen</PresentationFormat>
  <Paragraphs>415</Paragraphs>
  <Slides>52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Menlo</vt:lpstr>
      <vt:lpstr>Montserrat</vt:lpstr>
      <vt:lpstr>Montserrat Medium</vt:lpstr>
      <vt:lpstr>Montserrat SemiBold</vt:lpstr>
      <vt:lpstr>Times New Roman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Prasetyo</dc:creator>
  <cp:lastModifiedBy>Hari Prasetyo</cp:lastModifiedBy>
  <cp:revision>19</cp:revision>
  <dcterms:created xsi:type="dcterms:W3CDTF">2023-01-04T04:16:32Z</dcterms:created>
  <dcterms:modified xsi:type="dcterms:W3CDTF">2023-01-16T01:10:40Z</dcterms:modified>
</cp:coreProperties>
</file>