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5"/>
  </p:notesMasterIdLst>
  <p:sldIdLst>
    <p:sldId id="256" r:id="rId2"/>
    <p:sldId id="294" r:id="rId3"/>
    <p:sldId id="259" r:id="rId4"/>
    <p:sldId id="278" r:id="rId5"/>
    <p:sldId id="280" r:id="rId6"/>
    <p:sldId id="277" r:id="rId7"/>
    <p:sldId id="288" r:id="rId8"/>
    <p:sldId id="289" r:id="rId9"/>
    <p:sldId id="281" r:id="rId10"/>
    <p:sldId id="263" r:id="rId11"/>
    <p:sldId id="282" r:id="rId12"/>
    <p:sldId id="267" r:id="rId13"/>
    <p:sldId id="283" r:id="rId14"/>
    <p:sldId id="290" r:id="rId15"/>
    <p:sldId id="291" r:id="rId16"/>
    <p:sldId id="284" r:id="rId17"/>
    <p:sldId id="286" r:id="rId18"/>
    <p:sldId id="285" r:id="rId19"/>
    <p:sldId id="271" r:id="rId20"/>
    <p:sldId id="287" r:id="rId21"/>
    <p:sldId id="292" r:id="rId22"/>
    <p:sldId id="295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7BD1-89ED-48AB-8EB0-823B597AEFD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A28A-72F3-4771-882E-B36BAA5C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EBD-9FDD-4A17-86F0-27BE44CD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4ADF7-8B49-4A67-9F89-E23E3BE2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204C-93CC-4C80-A30E-55AA1C0F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721D-2498-408D-B70C-191BB4C3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409A-035C-4001-ABC1-89C53C48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800C-9986-4AF0-A176-5675462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818E-152D-4BEB-886D-33A07BB93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DDF4-13FA-4B2C-8A27-5EF0F42E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53F1-6ABA-41A3-9124-63A2935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26B41-1F7D-4A7F-96C4-4B655EFF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858C-8A9C-417E-90F7-587D13515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3EA5-7CDA-4E36-BC84-CBE65F983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95E1-5510-45AF-88E0-9C9E1AE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6894-593B-40D2-9A92-CF14B03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C55B-4625-4B7D-BF13-76DD9C2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B556-3A23-48E4-84ED-E2E44CA0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9495D-698E-44CA-8FCD-AA06C2DF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9423C-B636-4029-966F-A1191E26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0F3E1-6475-404B-B58D-A3749B40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D0B5-D514-4449-A21E-8D5B1973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F578-9E55-4938-9E24-192DF3F1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3F3F-3A02-4BCA-902E-8DBDE41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E99B-11FF-40D5-B2C5-AE1FE6DD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5F5F-66E1-4059-8A70-299788D9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B04A-77DA-4A50-8919-D37A492D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FB76A-0329-4102-978F-8E3A3E1F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0CE8-E0EA-475E-B5EF-8D0FEFE3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7783-440D-4DB6-9B3C-A5D9DA54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C4A4-CF43-4579-8D57-82C5D715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4CDB-D55F-4FCE-9C48-7330A787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20B-7E41-473E-83FE-7CF1CD598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7EDB3-797C-4322-8578-F9612218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FCCB-1ACB-4DB7-BC35-631F2BBD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CB73E-3C14-4ED7-946C-B6DB128D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43C8-B3B4-4942-90E6-AA4D1347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2322-216C-499C-93CB-7E0B0E34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89A5-3EF1-4BD5-90CE-8F24A531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906C9-E8CF-424A-9194-CFEEE17C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3E287-989F-47FA-9E96-A7372EB8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F677B-313D-4831-A635-34E17501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80833-BDCD-4B05-838C-4F4CF4D9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5CA5-6CCC-4FB0-BE8B-2D3B9F0A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9429-CFC5-4A61-98F0-8D7730C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FBCA-9E2D-442D-A44D-C7C7F495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7428F-0746-4924-B7F6-F740E7C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000EB-49D8-4AB5-9BCC-027A481E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1191-459E-4F97-899B-6A50E20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6BCE0-5613-4FD0-B83D-BAEE3DBF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54750-5E4D-4F5E-8FCA-83FCFD3C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3B91E-428E-4FB5-B034-F27DCE8A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21FC-CFA8-4E79-A415-729B0151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51DB-94A8-46EC-85C8-8E7DD833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C375-1CBF-46B7-A6C9-52B0B3E0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C991-1836-4067-844C-F4277F54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4BEE-700A-466C-B4A9-707709A0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944-3E23-4889-846F-14B5DEA9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291F-0FD5-4946-BAA8-563405B1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D9E36-5D27-47F5-9BF5-4DDA74259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050E-5B17-414A-9A43-83D2B20D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5385-B6B9-4E91-89B4-F1851E5E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6C5F-B5CD-40DD-A6BD-122E5F4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104F3-E7EA-4141-9201-781AF4F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7F0FA-F1B9-4104-9D21-2255D5BE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6F0-91D2-4664-B301-15EE96D2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A27A-1E42-4811-B31A-5A0C9E10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C9DE-E451-4FC6-A421-A0B9983FCE4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0C5A-330F-4D73-A1F8-5ADC01BA8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6F0B-A5B2-4D79-BF98-34A886AC1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A693-2499-480C-831A-BA2AF7F0E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8CA8-D4EC-467E-8C10-01903D3F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APACHE SOLR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72085-6025-4B71-8D84-A8C74DDE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                                                                 By Team Number - 07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2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213F5-E546-429E-80D0-6B8C0F9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Solr: Documents &amp;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75C0F-7B37-4300-A921-B1738CB5C93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Solr’s</a:t>
            </a:r>
            <a:r>
              <a:rPr lang="en-US" sz="1700" dirty="0"/>
              <a:t> basic unit of </a:t>
            </a:r>
            <a:r>
              <a:rPr lang="en-US" sz="1700" dirty="0" err="1"/>
              <a:t>informantion</a:t>
            </a:r>
            <a:r>
              <a:rPr lang="en-US" sz="1700" dirty="0"/>
              <a:t> is Document, which is the </a:t>
            </a:r>
            <a:r>
              <a:rPr lang="en-US" sz="1700" dirty="0" err="1"/>
              <a:t>seet</a:t>
            </a:r>
            <a:r>
              <a:rPr lang="en-US" sz="1700" dirty="0"/>
              <a:t> of data that describes something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Documents are composed of fields, which are most specific  pieces of information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Fields can contain different kinds of data. A name field, for example, is text (character data)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field  type sells Solr how to interpret the field and how it can be queried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5FCD-9265-4E5B-BF75-3091C5A0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442205"/>
            <a:ext cx="6250769" cy="1812722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5EE31A-28E0-4B3F-9879-62302162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176809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Indexing Data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Solr index can accept data from many different sources, including XML files, comma-separated value (CSV) files, data extracted from tables in a database, and files in common file formats such as Microsoft Word or PDFs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Here are the three most common ways of loading data into a Solr index: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Uploading XML files by sending HTTP requests to the Solr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Index Handlers to Import from databases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the Solr Cell </a:t>
            </a:r>
            <a:r>
              <a:rPr lang="en-US" dirty="0" err="1"/>
              <a:t>frameworkWriting</a:t>
            </a:r>
            <a:r>
              <a:rPr lang="en-US" dirty="0"/>
              <a:t> a custom Java application to ingest data through </a:t>
            </a:r>
            <a:r>
              <a:rPr lang="en-US" dirty="0" err="1"/>
              <a:t>Solr’s</a:t>
            </a:r>
            <a:r>
              <a:rPr lang="en-US" dirty="0"/>
              <a:t> Java Client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2C052FD-2519-4834-9B92-68904405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40251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4C0D1-C4C5-4E54-8BDA-54CC65FC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Solr: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1547F-1B42-4EA9-A7A6-C369AE132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822842"/>
            <a:ext cx="3425957" cy="321183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851F-1219-4ACF-B852-8F34535A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1900"/>
              <a:t>There are three main concepts in analysis: analyzers, tokenizers, and filters</a:t>
            </a:r>
          </a:p>
          <a:p>
            <a:r>
              <a:rPr lang="en-US" sz="1900"/>
              <a:t>Analyzers are used both during, when a document is indexed, and at query time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The same analysis process  need not be used for both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 analyzer examines the text of fields and generates a token stream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/>
              <a:t>Analyzers may be a single class or they may be composed of a series of tokenizers and filter classes</a:t>
            </a:r>
          </a:p>
          <a:p>
            <a:r>
              <a:rPr lang="en-US" sz="1900"/>
              <a:t>Tokenizers break field data into lexical units, or tokens</a:t>
            </a:r>
          </a:p>
          <a:p>
            <a:r>
              <a:rPr lang="en-US" sz="1900"/>
              <a:t>Filters examine a stream of tokens and keep them, transform or discard them, or create new ones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049F7D6-48BD-4802-A6AB-7B34ED35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2644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684795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Solr: solrconfig.xml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0CC3D-06C9-4052-845B-698D6B6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72" y="815927"/>
            <a:ext cx="8032652" cy="53457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0BA8E-7CB1-42A9-8704-D3DB64A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2141181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Solr: Search Process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6C816-CABF-418E-BC17-1470D097A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91" y="1537679"/>
            <a:ext cx="7922251" cy="42582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4639-05B0-498C-A838-32601F6B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834827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Faceting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Spell Checking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Query Re-ranking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Transforming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Suggestors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More Like This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Pagination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Grouping &amp;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Spatial 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Real time (Get &amp; Update)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LABS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132C24-9F80-4C18-A439-3CDCFB2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Akshara Gurram</a:t>
            </a:r>
          </a:p>
        </p:txBody>
      </p:sp>
    </p:spTree>
    <p:extLst>
      <p:ext uri="{BB962C8B-B14F-4D97-AF65-F5344CB8AC3E}">
        <p14:creationId xmlns:p14="http://schemas.microsoft.com/office/powerpoint/2010/main" val="3078550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Configuring Solr Instances / Cores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6AB02-EBDE-46AA-940B-271C6E358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63" y="2260034"/>
            <a:ext cx="7603028" cy="2337931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AE442A5-754B-426C-9A17-6C6EAB94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58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Cloud 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41290" y="1487272"/>
            <a:ext cx="789289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Apache Solr includes the ability to set up a cluster of Solr servers that combines fault tolerance and high availability called </a:t>
            </a:r>
            <a:r>
              <a:rPr lang="en-US" dirty="0" err="1"/>
              <a:t>SolrCloud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SolrCloud</a:t>
            </a:r>
            <a:r>
              <a:rPr lang="en-US" dirty="0"/>
              <a:t> is flexible distributed search and Indexing, without a master node to allocate nodes, shards and replicas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Solr uses Zookeeper to manage these locations, depending on configuration files and schemas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Documents can be sent to any server and Zookeeper will figure it out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F88D165-D11B-4501-A351-D8F23A2C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15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Features: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88282" y="1150493"/>
            <a:ext cx="7892899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Horizontal Scaling(For </a:t>
            </a:r>
            <a:r>
              <a:rPr lang="en-US" dirty="0" err="1"/>
              <a:t>Sharding</a:t>
            </a:r>
            <a:r>
              <a:rPr lang="en-US" dirty="0"/>
              <a:t> &amp; Replication)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Elastic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 Availability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Indexing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Searching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Central  Configuration  for entire 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Lad Balancing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Automatic Failover for queries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Zookeeper Integration  For  Coordination &amp; Configuration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5C106F8-5A11-482E-83ED-BC2F9747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97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66EC-7B92-44BD-9C64-6A7F9B84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SolrCloud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BE605-A793-463C-B3D9-341FAD90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0524"/>
            <a:ext cx="6553545" cy="3964894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4B47747-4E4A-43E6-8F9F-67D53EF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61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B046-B3C6-408A-B845-753BE410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4" name="Google Shape;139;p14">
            <a:extLst>
              <a:ext uri="{FF2B5EF4-FFF2-40B4-BE49-F238E27FC236}">
                <a16:creationId xmlns:a16="http://schemas.microsoft.com/office/drawing/2014/main" id="{1D1AA235-EC12-44A7-9F7A-D3692951423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01" y="1586473"/>
            <a:ext cx="2490548" cy="332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129CE8-95BF-48AF-A8B1-23886E59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87" y="1585839"/>
            <a:ext cx="2435779" cy="3320730"/>
          </a:xfrm>
          <a:prstGeom prst="rect">
            <a:avLst/>
          </a:prstGeom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EDBD245-C7AC-4CA5-8B97-34A4C1EF5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04" y="1585839"/>
            <a:ext cx="2490548" cy="3320730"/>
          </a:xfrm>
          <a:prstGeom prst="rect">
            <a:avLst/>
          </a:prstGeom>
        </p:spPr>
      </p:pic>
      <p:pic>
        <p:nvPicPr>
          <p:cNvPr id="10" name="Picture 9" descr="A person standing in front of a microphone&#10;&#10;Description automatically generated">
            <a:extLst>
              <a:ext uri="{FF2B5EF4-FFF2-40B4-BE49-F238E27FC236}">
                <a16:creationId xmlns:a16="http://schemas.microsoft.com/office/drawing/2014/main" id="{DC3E82F1-BA08-430B-AAA7-F5DF62DED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191" y="1585839"/>
            <a:ext cx="2613948" cy="3320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C30194-615A-47AB-A99B-F323F777CEEF}"/>
              </a:ext>
            </a:extLst>
          </p:cNvPr>
          <p:cNvSpPr txBox="1"/>
          <p:nvPr/>
        </p:nvSpPr>
        <p:spPr>
          <a:xfrm>
            <a:off x="838200" y="5148775"/>
            <a:ext cx="18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 Priya Jupally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8658-066B-4F2B-88E7-3B756E489A7F}"/>
              </a:ext>
            </a:extLst>
          </p:cNvPr>
          <p:cNvSpPr txBox="1"/>
          <p:nvPr/>
        </p:nvSpPr>
        <p:spPr>
          <a:xfrm>
            <a:off x="9353629" y="5148775"/>
            <a:ext cx="22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Harish Reddy Vavilala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DDFA7-CE5E-4464-B767-FB7397968F9D}"/>
              </a:ext>
            </a:extLst>
          </p:cNvPr>
          <p:cNvSpPr txBox="1"/>
          <p:nvPr/>
        </p:nvSpPr>
        <p:spPr>
          <a:xfrm>
            <a:off x="6064545" y="5159939"/>
            <a:ext cx="30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Vamsee</a:t>
            </a:r>
            <a:r>
              <a:rPr lang="en-US" dirty="0"/>
              <a:t> Krishna </a:t>
            </a:r>
            <a:r>
              <a:rPr lang="en-US" dirty="0" err="1"/>
              <a:t>Gangapatnam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8B894-8978-47FD-8999-A523A7ECEFB8}"/>
              </a:ext>
            </a:extLst>
          </p:cNvPr>
          <p:cNvSpPr txBox="1"/>
          <p:nvPr/>
        </p:nvSpPr>
        <p:spPr>
          <a:xfrm>
            <a:off x="3713709" y="5159939"/>
            <a:ext cx="180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Akshara </a:t>
            </a:r>
            <a:r>
              <a:rPr lang="en-US" dirty="0" err="1"/>
              <a:t>Gurram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0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Job trends for Apache Solr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F1F4F-6816-43CF-ABAF-48584310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D416C07-B36B-4B2A-A506-0FA434D0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Vamsee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Krishna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Gangapatnam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379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C900-855E-4F0D-899E-DFC34394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1126642"/>
            <a:ext cx="7809119" cy="2852737"/>
          </a:xfrm>
        </p:spPr>
        <p:txBody>
          <a:bodyPr/>
          <a:lstStyle/>
          <a:p>
            <a:r>
              <a:rPr lang="en-US" dirty="0"/>
              <a:t>Demo….!!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CE3A759-82BD-41A0-AD62-31F41CE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08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B591F7-7AF4-4CC8-9874-9E3FDDF1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721" y="1126642"/>
            <a:ext cx="7809119" cy="2852737"/>
          </a:xfrm>
        </p:spPr>
        <p:txBody>
          <a:bodyPr/>
          <a:lstStyle/>
          <a:p>
            <a:r>
              <a:rPr lang="en-US" dirty="0"/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5843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BFD7-1B70-43C6-9768-93131AE0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461" y="1709739"/>
            <a:ext cx="8537989" cy="2239410"/>
          </a:xfrm>
        </p:spPr>
        <p:txBody>
          <a:bodyPr/>
          <a:lstStyle/>
          <a:p>
            <a:r>
              <a:rPr lang="en-US" dirty="0"/>
              <a:t>Thank you…!!!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A36DA7F-778B-48E2-BA14-CCEA19CB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Harish Reddy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Vavilala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Topics To be Discussed</a:t>
            </a:r>
            <a:r>
              <a:rPr lang="en-US" sz="2800" dirty="0"/>
              <a:t>: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967796" y="275849"/>
            <a:ext cx="75296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err="1"/>
              <a:t>Solr</a:t>
            </a:r>
            <a:r>
              <a:rPr lang="en-US" sz="2400" dirty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Key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: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Admin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Schema Hierarchy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Documents and Fields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Indexing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Search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Configuring Solr Instances/Core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Solr Cloud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Features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Job Trends for Apache Solr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EC6328B-CDC2-48BD-81C8-1495B400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1693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Introduction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1309519"/>
            <a:ext cx="78928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is open source enterprise search server/web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uses the Lucene Search Library and extends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Solr exposes Lucene Java API’s as REST-Full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put documents in it (called indexing) via XML,JSON,CSV or binary over HTTP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You query  it via  HTTP GET and receive XML, CSV OR binary results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4D33747-B39C-4374-9D19-5F268B3F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867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Key Features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918472"/>
            <a:ext cx="7892899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Advanced Full-Text Search Capabilities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Optimized for High Volume Web Traffic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Standards Based Open Interfaces – XML, JSON and HTTP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Comprehensive HTML Administration Interfaces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Server statistics exposed over JMX for monitoring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Near Real-time indexing and Adaptable with XML 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Linearly scalable, auto index replication, auto, Extensible Plugin Architecture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BF3DA7D-47BA-4FC5-9F82-C2D0C6FA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90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Solr: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15C46-5FB0-43A3-977C-A4B49AD3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313299"/>
            <a:ext cx="7489107" cy="45309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60C7-01FA-4559-98C5-03E8843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65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Admin UI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06F25F5-7E84-4CE4-81EF-B5846273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2F33D-BCA6-4821-BFA7-D51B4F327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78" y="696686"/>
            <a:ext cx="8057021" cy="5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6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Solr: schema Hierarchy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329CB-8429-4866-A0AD-9C0F80E0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68" y="1294227"/>
            <a:ext cx="8052058" cy="46986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8D85-4561-4B0D-A595-5EF92146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101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4BC21-A227-431C-8494-06C4434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9" y="1487272"/>
            <a:ext cx="2777561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Solr: Core</a:t>
            </a:r>
            <a:endParaRPr lang="en-US" sz="2600" kern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0D1C5-C52D-415D-B4C5-6045CD30563B}"/>
              </a:ext>
            </a:extLst>
          </p:cNvPr>
          <p:cNvSpPr/>
          <p:nvPr/>
        </p:nvSpPr>
        <p:spPr>
          <a:xfrm>
            <a:off x="3875030" y="858945"/>
            <a:ext cx="7892899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Core: Also referred to as just a “Core”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This is a running instance of a Lucene index along with all the Solr configuration (</a:t>
            </a:r>
            <a:r>
              <a:rPr lang="en-US" sz="2400" dirty="0" err="1"/>
              <a:t>SolrConfigXml</a:t>
            </a:r>
            <a:r>
              <a:rPr lang="en-US" sz="2400" dirty="0"/>
              <a:t>, </a:t>
            </a:r>
            <a:r>
              <a:rPr lang="en-US" sz="2400" dirty="0" err="1"/>
              <a:t>SchemaXml</a:t>
            </a:r>
            <a:r>
              <a:rPr lang="en-US" sz="2400" dirty="0"/>
              <a:t>, etc..) required to use 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 single Solr application can contain 0 or more cores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Cores are run largely in isolation but can communicate with each other if necessary via the </a:t>
            </a:r>
            <a:r>
              <a:rPr lang="en-US" sz="2400" dirty="0" err="1"/>
              <a:t>CoreContainer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Solr initially only supported one index, and the </a:t>
            </a:r>
            <a:r>
              <a:rPr lang="en-US" sz="2400" dirty="0" err="1"/>
              <a:t>SolrCore</a:t>
            </a:r>
            <a:r>
              <a:rPr lang="en-US" sz="2400" dirty="0"/>
              <a:t> class was a singleton for coordinating the low-level functionality at the “core” of Solr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7F02D85-3E68-422B-94A6-8AD3A0E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41578" y="6399588"/>
            <a:ext cx="4114800" cy="365125"/>
          </a:xfrm>
        </p:spPr>
        <p:txBody>
          <a:bodyPr/>
          <a:lstStyle/>
          <a:p>
            <a:r>
              <a:rPr lang="en-US" sz="1400" dirty="0"/>
              <a:t>Hari Priya </a:t>
            </a:r>
            <a:r>
              <a:rPr lang="en-US" sz="1400" dirty="0" err="1"/>
              <a:t>Jupally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56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800</Words>
  <Application>Microsoft Office PowerPoint</Application>
  <PresentationFormat>Widescreen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APACHE SOLR</vt:lpstr>
      <vt:lpstr>Team Members</vt:lpstr>
      <vt:lpstr>Topics To be Discussed:</vt:lpstr>
      <vt:lpstr>Introduction</vt:lpstr>
      <vt:lpstr>Solr: Key Features</vt:lpstr>
      <vt:lpstr>Solr: Architecture</vt:lpstr>
      <vt:lpstr>Solr: Admin UI</vt:lpstr>
      <vt:lpstr>Solr: schema Hierarchy</vt:lpstr>
      <vt:lpstr>Solr: Core</vt:lpstr>
      <vt:lpstr>Solr: Documents &amp; Fields</vt:lpstr>
      <vt:lpstr>Solr: Indexing Data</vt:lpstr>
      <vt:lpstr>Solr: Analysis</vt:lpstr>
      <vt:lpstr>Solr: solrconfig.xml</vt:lpstr>
      <vt:lpstr>Solr: Search Process</vt:lpstr>
      <vt:lpstr>Solr: Features</vt:lpstr>
      <vt:lpstr>Configuring Solr Instances / Cores</vt:lpstr>
      <vt:lpstr>Solr: Cloud Introduction</vt:lpstr>
      <vt:lpstr>Features:</vt:lpstr>
      <vt:lpstr>SolrCloud</vt:lpstr>
      <vt:lpstr>Job trends for Apache Solr</vt:lpstr>
      <vt:lpstr>Demo….!!</vt:lpstr>
      <vt:lpstr>Any Questions ??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SOLR</dc:title>
  <dc:creator>Gurram,Akshara</dc:creator>
  <cp:lastModifiedBy>Jupally,Hari Priya</cp:lastModifiedBy>
  <cp:revision>12</cp:revision>
  <dcterms:created xsi:type="dcterms:W3CDTF">2019-11-06T01:45:21Z</dcterms:created>
  <dcterms:modified xsi:type="dcterms:W3CDTF">2019-11-07T03:24:08Z</dcterms:modified>
</cp:coreProperties>
</file>