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ap1NNReducedDataSe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34C2-990E-B9D3-2361-8025B056C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446" y="1757549"/>
            <a:ext cx="8991600" cy="1952301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21AIE205(PML)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PROJECT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GROUP-15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9FE1-1F07-3E84-0DBB-7366BD500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77829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tx1"/>
                </a:solidFill>
              </a:rPr>
              <a:t>SAI SRI DARSINI H(CB.EN.U4AIE21055)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SYKAM SUMANJALI(CB.EN.U4AIE21068)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SUDA HARI PRIYA(CB.EN.U4AIE21067)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KURAGAYALA DEVI PRASAD(CB.EN.U4AIE21026)</a:t>
            </a:r>
          </a:p>
        </p:txBody>
      </p:sp>
    </p:spTree>
    <p:extLst>
      <p:ext uri="{BB962C8B-B14F-4D97-AF65-F5344CB8AC3E}">
        <p14:creationId xmlns:p14="http://schemas.microsoft.com/office/powerpoint/2010/main" val="255024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4D09-F575-CE78-E009-39E508E2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3" y="311549"/>
            <a:ext cx="6679475" cy="681228"/>
          </a:xfrm>
        </p:spPr>
        <p:txBody>
          <a:bodyPr>
            <a:normAutofit fontScale="90000"/>
          </a:bodyPr>
          <a:lstStyle/>
          <a:p>
            <a:r>
              <a:rPr lang="en-IN" dirty="0"/>
              <a:t>K-Nearest neighbours </a:t>
            </a:r>
            <a:r>
              <a:rPr lang="en-IN" cap="none" dirty="0"/>
              <a:t>(</a:t>
            </a:r>
            <a:r>
              <a:rPr lang="en-IN" dirty="0"/>
              <a:t>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50F2-AD15-7E42-DCE9-FFBA5050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3" y="992777"/>
            <a:ext cx="11730446" cy="5556069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k-nearest neighbors (KNN) algorithm is a simple, easy-to-implement supervised machine learning algorithm  that can be used to solve both classification and regression problems.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KNN algorithm assumes that similar things exist in close proximity. In other words, similar things are near to each other.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5BDD96-090C-8D99-7CAE-A71ECF01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58" y="2264228"/>
            <a:ext cx="5451567" cy="38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0BB59-B067-02DC-65F9-051DC0D7879D}"/>
              </a:ext>
            </a:extLst>
          </p:cNvPr>
          <p:cNvSpPr txBox="1"/>
          <p:nvPr/>
        </p:nvSpPr>
        <p:spPr>
          <a:xfrm>
            <a:off x="2737121" y="6205694"/>
            <a:ext cx="5379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effectLst/>
                <a:latin typeface="so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showing how similar data points typically exist close to each other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1173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7A8DE-9A9B-634A-F568-458566D9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4" y="418011"/>
            <a:ext cx="11817532" cy="6087292"/>
          </a:xfrm>
        </p:spPr>
        <p:txBody>
          <a:bodyPr/>
          <a:lstStyle/>
          <a:p>
            <a:r>
              <a:rPr lang="en-IN" b="1" dirty="0"/>
              <a:t>To classify an unknown record:</a:t>
            </a:r>
          </a:p>
          <a:p>
            <a:r>
              <a:rPr lang="en-IN" dirty="0"/>
              <a:t>Compute Euclidean distance to other training records</a:t>
            </a:r>
          </a:p>
          <a:p>
            <a:r>
              <a:rPr lang="en-IN" dirty="0"/>
              <a:t>Identify k-nearest neighbours</a:t>
            </a:r>
          </a:p>
          <a:p>
            <a:pPr marL="0" indent="0" algn="l">
              <a:buNone/>
            </a:pPr>
            <a:r>
              <a:rPr lang="en-IN" b="1" u="sng" dirty="0"/>
              <a:t>KNN Algorithm: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Load the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Initialize K to your chosen number of neighbors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For each example in the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Calculate the distance between the query example and the current example from the data.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Add the distance and the index of the example to an ordered collection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Sort the ordered collection of distances and indices from smallest to largest (in ascending order) by the distances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Pick the first K entries from the sorted collection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the labels of the selected K entries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If regression, return the mean of the 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If classification, return the mode of the K labels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6155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ACB2-9D82-AFA2-5ADD-666490E9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348343"/>
            <a:ext cx="10824754" cy="600891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Choosing value of k:</a:t>
            </a:r>
          </a:p>
          <a:p>
            <a:r>
              <a:rPr lang="en-IN" sz="2400" dirty="0"/>
              <a:t>If k is too small, sensitive t noise points</a:t>
            </a:r>
          </a:p>
          <a:p>
            <a:r>
              <a:rPr lang="en-IN" sz="2400" dirty="0"/>
              <a:t>If k is too large, neighbourhood may include points from other classes.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Advantages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algorithm is simple and easy to implement.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There’s no need to build a model, tune several parameters, or make additional assumptions.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algorithm is versatile. It can be used for classification, regression, and search (as we will see in the next section).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Disadvantages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algorithm gets significantly slower as the number of examples and/or predictors/independent variables increase.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79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9E9E-6203-44B7-4482-B685028D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743" y="154795"/>
            <a:ext cx="5930538" cy="707354"/>
          </a:xfrm>
        </p:spPr>
        <p:txBody>
          <a:bodyPr>
            <a:normAutofit fontScale="90000"/>
          </a:bodyPr>
          <a:lstStyle/>
          <a:p>
            <a:r>
              <a:rPr lang="en-IN" dirty="0"/>
              <a:t>Naïve bayes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BA90-9439-7618-5F16-91C94190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999091"/>
            <a:ext cx="11800115" cy="5556068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Naïve Bayes algorithm is a supervised learning algorithm, which is based on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Bayes theorem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 used for solving classification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mainly used in </a:t>
            </a:r>
            <a:r>
              <a:rPr lang="en-US" b="0" i="1" dirty="0">
                <a:solidFill>
                  <a:srgbClr val="000000"/>
                </a:solidFill>
                <a:effectLst/>
                <a:latin typeface="inter-regular"/>
              </a:rPr>
              <a:t>text 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that includes a high-dimensional training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It is a probabilistic classifier, which means it predicts on the basis of the probability of an object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Some popular examples of Naïve Bayes Algorithm are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spam filtration, Sentimental analysis, and classifying articles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r>
              <a:rPr lang="en-IN" b="1" i="1" u="sng" dirty="0"/>
              <a:t>BAYES THEOREM: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This theorem is used to determine the probability of a hypothesis with prior knowledge. It depends on the conditional probability.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Formula- 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1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bold"/>
              </a:rPr>
              <a:t>Where,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P(A|B) is Posterior probability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 Probability of hypothesis A on the observed event B.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P(B|A) is Likelihood probability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 Probability of the evidence given that the probability of a hypothesis is true.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P(A) is Prior Probability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 Probability of hypothesis before observing the evidence.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P(B) is Marginal Probability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 Probability of Evidence.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4" name="AutoShape 2" descr="Naïve Bayes Classifier Algorithm">
            <a:extLst>
              <a:ext uri="{FF2B5EF4-FFF2-40B4-BE49-F238E27FC236}">
                <a16:creationId xmlns:a16="http://schemas.microsoft.com/office/drawing/2014/main" id="{63B2EB0B-6550-411D-08CB-743DCA2A0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5223" y="30477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8E53A-28A3-0BF7-E479-30B5206C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2" y="3568119"/>
            <a:ext cx="2394857" cy="864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680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2E77-8E1E-18DC-8CE4-45A03D8B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53" y="574766"/>
            <a:ext cx="11016343" cy="6104708"/>
          </a:xfrm>
        </p:spPr>
        <p:txBody>
          <a:bodyPr/>
          <a:lstStyle/>
          <a:p>
            <a:r>
              <a:rPr lang="en-IN" b="1" u="sng" dirty="0"/>
              <a:t>BAYESIAN CLASSIFICATION: </a:t>
            </a:r>
            <a:r>
              <a:rPr lang="en-IN" dirty="0"/>
              <a:t>Create a classifier model for this we find probability of given set of inputs for all possible values of class variable y and pick up the output with maximum probability.</a:t>
            </a:r>
          </a:p>
          <a:p>
            <a:r>
              <a:rPr lang="en-IN" dirty="0"/>
              <a:t>Mathematically expressed as: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Bayes Classifier: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562A3-DBF2-E3F0-0C98-C05AF50C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61" y="1381226"/>
            <a:ext cx="5162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EB5F41-C797-0838-88D5-DA20895E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28" y="3283928"/>
            <a:ext cx="67818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A44D82-85B7-0104-662B-35E39E066520}"/>
              </a:ext>
            </a:extLst>
          </p:cNvPr>
          <p:cNvCxnSpPr>
            <a:cxnSpLocks/>
          </p:cNvCxnSpPr>
          <p:nvPr/>
        </p:nvCxnSpPr>
        <p:spPr>
          <a:xfrm>
            <a:off x="5407372" y="2610873"/>
            <a:ext cx="232156" cy="659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A4A992-E1CC-FB3B-9178-E7F0CA4378D5}"/>
              </a:ext>
            </a:extLst>
          </p:cNvPr>
          <p:cNvCxnSpPr>
            <a:cxnSpLocks/>
          </p:cNvCxnSpPr>
          <p:nvPr/>
        </p:nvCxnSpPr>
        <p:spPr>
          <a:xfrm>
            <a:off x="8121006" y="2437768"/>
            <a:ext cx="120317" cy="729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C15441-BC9E-2506-AD84-3E2CDDDF9C40}"/>
              </a:ext>
            </a:extLst>
          </p:cNvPr>
          <p:cNvCxnSpPr>
            <a:cxnSpLocks/>
          </p:cNvCxnSpPr>
          <p:nvPr/>
        </p:nvCxnSpPr>
        <p:spPr>
          <a:xfrm flipV="1">
            <a:off x="7019108" y="4626258"/>
            <a:ext cx="311174" cy="62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61C092-CA05-4B7E-0782-8E6FCA0F0727}"/>
              </a:ext>
            </a:extLst>
          </p:cNvPr>
          <p:cNvSpPr txBox="1"/>
          <p:nvPr/>
        </p:nvSpPr>
        <p:spPr>
          <a:xfrm>
            <a:off x="6000666" y="5153608"/>
            <a:ext cx="155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Normalization constant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7A2AA-2110-556C-D93D-BB9F16920609}"/>
              </a:ext>
            </a:extLst>
          </p:cNvPr>
          <p:cNvSpPr txBox="1"/>
          <p:nvPr/>
        </p:nvSpPr>
        <p:spPr>
          <a:xfrm>
            <a:off x="7674674" y="2111482"/>
            <a:ext cx="110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25BBD-4356-0E0E-2AE1-78558337CDBD}"/>
              </a:ext>
            </a:extLst>
          </p:cNvPr>
          <p:cNvSpPr txBox="1"/>
          <p:nvPr/>
        </p:nvSpPr>
        <p:spPr>
          <a:xfrm>
            <a:off x="4552176" y="22658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Likelihood</a:t>
            </a:r>
          </a:p>
        </p:txBody>
      </p:sp>
      <p:sp>
        <p:nvSpPr>
          <p:cNvPr id="2" name="AutoShape 2" descr=" P(x_i | y) = \frac{1}{\sqrt{2\pi\sigma _{y}^{2} }} exp \left (-\frac{(x_i-\mu _{y})^2}{2\sigma _{y}^{2}}  \right ) ">
            <a:extLst>
              <a:ext uri="{FF2B5EF4-FFF2-40B4-BE49-F238E27FC236}">
                <a16:creationId xmlns:a16="http://schemas.microsoft.com/office/drawing/2014/main" id="{5CA0352C-64AA-EF80-FCE7-1C056187B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8188" y="60459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D5C71-514E-07A6-C4EA-B5B40D5B2D68}"/>
              </a:ext>
            </a:extLst>
          </p:cNvPr>
          <p:cNvSpPr txBox="1"/>
          <p:nvPr/>
        </p:nvSpPr>
        <p:spPr>
          <a:xfrm>
            <a:off x="178524" y="53641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likelihood of the features is assumed to be Gaussian, hence, conditional probability is given by:</a:t>
            </a:r>
            <a:endParaRPr lang="en-IN" dirty="0"/>
          </a:p>
        </p:txBody>
      </p:sp>
      <p:sp>
        <p:nvSpPr>
          <p:cNvPr id="12" name="AutoShape 4" descr=" P(x_i | y) = \frac{1}{\sqrt{2\pi\sigma _{y}^{2} }} exp \left (-\frac{(x_i-\mu _{y})^2}{2\sigma _{y}^{2}}  \right ) ">
            <a:extLst>
              <a:ext uri="{FF2B5EF4-FFF2-40B4-BE49-F238E27FC236}">
                <a16:creationId xmlns:a16="http://schemas.microsoft.com/office/drawing/2014/main" id="{11F1FDCC-3BD8-769C-2069-16BA9723C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6" descr=" P(x_i | y) = \frac{1}{\sqrt{2\pi\sigma _{y}^{2} }} exp \left (-\frac{(x_i-\mu _{y})^2}{2\sigma _{y}^{2}}  \right ) ">
            <a:extLst>
              <a:ext uri="{FF2B5EF4-FFF2-40B4-BE49-F238E27FC236}">
                <a16:creationId xmlns:a16="http://schemas.microsoft.com/office/drawing/2014/main" id="{023EC9D4-AFC1-1438-D31A-2E53D24BFC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4972" y="6240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23BEDC-468D-C57E-3CEB-FE9313D6B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743" y="5876911"/>
            <a:ext cx="3930580" cy="8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7D83-DF0B-3CD9-C95E-808FA842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627017"/>
            <a:ext cx="11120845" cy="603504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u="sng" dirty="0">
                <a:solidFill>
                  <a:srgbClr val="610B4B"/>
                </a:solidFill>
                <a:effectLst/>
                <a:latin typeface="erdana"/>
              </a:rPr>
              <a:t>Advantages of Naïve Bayes Classifier: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Naïve Bayes is one of the fast and easy ML algorithms to predict a class of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used for Binary as well as Multi-class Classifications.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performs well in Multi-class predictions as compared to the other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the most popular choice for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text classification problems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0" indent="0" algn="just">
              <a:buNone/>
            </a:pPr>
            <a:r>
              <a:rPr lang="en-US" b="1" i="0" u="sng" dirty="0">
                <a:solidFill>
                  <a:srgbClr val="610B4B"/>
                </a:solidFill>
                <a:effectLst/>
                <a:latin typeface="erdana"/>
              </a:rPr>
              <a:t>Disadvantages of Naïve Bayes Classifier: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Naive Bayes assumes that all features are independent or unrelated, so it cannot learn the relationship between features.</a:t>
            </a:r>
          </a:p>
          <a:p>
            <a:pPr marL="0" indent="0" algn="just">
              <a:buNone/>
            </a:pPr>
            <a:r>
              <a:rPr lang="en-US" b="1" i="0" u="sng" dirty="0">
                <a:solidFill>
                  <a:srgbClr val="610B4B"/>
                </a:solidFill>
                <a:effectLst/>
                <a:latin typeface="erdana"/>
              </a:rPr>
              <a:t>Applications of Naïve Bayes Classifier: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used for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Credit Scoring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used in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medical data 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used in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real-time predictions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because Naïve Bayes Classifier is an eager learner.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used in Text classification such as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Spam filtering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Sentiment analysis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endParaRPr lang="en-IN" dirty="0"/>
          </a:p>
        </p:txBody>
      </p:sp>
      <p:sp>
        <p:nvSpPr>
          <p:cNvPr id="4" name="AutoShape 2" descr=" P(x_i | y) = \frac{1}{\sqrt{2\pi\sigma _{y}^{2} }} exp \left (-\frac{(x_i-\mu _{y})^2}{2\sigma _{y}^{2}}  \right ) ">
            <a:extLst>
              <a:ext uri="{FF2B5EF4-FFF2-40B4-BE49-F238E27FC236}">
                <a16:creationId xmlns:a16="http://schemas.microsoft.com/office/drawing/2014/main" id="{7A07EC32-9A00-5F18-98C7-728D94D9B2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52400"/>
            <a:ext cx="357187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0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F7B7-1A71-70FB-2A0D-438CDA7E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792480"/>
            <a:ext cx="10850880" cy="5651862"/>
          </a:xfrm>
        </p:spPr>
        <p:txBody>
          <a:bodyPr/>
          <a:lstStyle/>
          <a:p>
            <a:pPr marL="0" indent="0">
              <a:buNone/>
            </a:pPr>
            <a:r>
              <a:rPr lang="en-IN" sz="2000" b="1" i="1" u="sng" dirty="0"/>
              <a:t>PYTHON IMPLEMENTATION OF THE NAÏVE BAYES ALGORITHM: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W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e will use the "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user_data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"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dataset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, which we have used in our other classification model. Therefore we can easily compare the Naive Bayes model with the other models.</a:t>
            </a:r>
          </a:p>
          <a:p>
            <a:pPr marL="0" indent="0" algn="just">
              <a:buNone/>
            </a:pPr>
            <a:r>
              <a:rPr lang="en-US" sz="2000" b="0" i="0" u="sng" dirty="0">
                <a:solidFill>
                  <a:srgbClr val="610B4B"/>
                </a:solidFill>
                <a:effectLst/>
                <a:latin typeface="erdana"/>
              </a:rPr>
              <a:t> </a:t>
            </a:r>
          </a:p>
          <a:p>
            <a:pPr marL="0" indent="0" algn="just">
              <a:buNone/>
            </a:pPr>
            <a:r>
              <a:rPr lang="en-US" sz="2000" b="0" i="0" u="sng" dirty="0">
                <a:solidFill>
                  <a:srgbClr val="610B4B"/>
                </a:solidFill>
                <a:effectLst/>
                <a:latin typeface="erdana"/>
              </a:rPr>
              <a:t>Steps to implement: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Data Pre-processing step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Fitting Naive Bayes to the Training set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Predicting the test result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Test accuracy of the result(Creation of Confusion matrix)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Visualizing the test set result.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7615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105</TotalTime>
  <Words>804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Courier New</vt:lpstr>
      <vt:lpstr>erdana</vt:lpstr>
      <vt:lpstr>Gill Sans MT</vt:lpstr>
      <vt:lpstr>inter-bold</vt:lpstr>
      <vt:lpstr>inter-regular</vt:lpstr>
      <vt:lpstr>sohne</vt:lpstr>
      <vt:lpstr>source-serif-pro</vt:lpstr>
      <vt:lpstr>urw-din</vt:lpstr>
      <vt:lpstr>Parcel</vt:lpstr>
      <vt:lpstr>21AIE205(PML) PROJECT GROUP-15</vt:lpstr>
      <vt:lpstr>K-Nearest neighbours (KNN)</vt:lpstr>
      <vt:lpstr>PowerPoint Presentation</vt:lpstr>
      <vt:lpstr>PowerPoint Presentation</vt:lpstr>
      <vt:lpstr>Naïve bayes algorithm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priya suda</dc:creator>
  <cp:lastModifiedBy>hari priya suda</cp:lastModifiedBy>
  <cp:revision>7</cp:revision>
  <dcterms:created xsi:type="dcterms:W3CDTF">2023-01-29T14:00:21Z</dcterms:created>
  <dcterms:modified xsi:type="dcterms:W3CDTF">2023-01-30T04:18:15Z</dcterms:modified>
</cp:coreProperties>
</file>