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Lst>
  <p:notesMasterIdLst>
    <p:notesMasterId r:id="rId22"/>
  </p:notesMasterIdLst>
  <p:handoutMasterIdLst>
    <p:handoutMasterId r:id="rId23"/>
  </p:handoutMasterIdLst>
  <p:sldIdLst>
    <p:sldId id="270" r:id="rId2"/>
    <p:sldId id="275" r:id="rId3"/>
    <p:sldId id="282" r:id="rId4"/>
    <p:sldId id="297" r:id="rId5"/>
    <p:sldId id="283" r:id="rId6"/>
    <p:sldId id="284" r:id="rId7"/>
    <p:sldId id="285" r:id="rId8"/>
    <p:sldId id="287" r:id="rId9"/>
    <p:sldId id="288" r:id="rId10"/>
    <p:sldId id="289" r:id="rId11"/>
    <p:sldId id="281" r:id="rId12"/>
    <p:sldId id="290" r:id="rId13"/>
    <p:sldId id="291" r:id="rId14"/>
    <p:sldId id="292" r:id="rId15"/>
    <p:sldId id="293" r:id="rId16"/>
    <p:sldId id="294" r:id="rId17"/>
    <p:sldId id="295" r:id="rId18"/>
    <p:sldId id="296" r:id="rId19"/>
    <p:sldId id="298" r:id="rId20"/>
    <p:sldId id="29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C48"/>
    <a:srgbClr val="2C2D39"/>
    <a:srgbClr val="242630"/>
    <a:srgbClr val="2A1F43"/>
    <a:srgbClr val="0C1B43"/>
    <a:srgbClr val="000000"/>
    <a:srgbClr val="1D2225"/>
    <a:srgbClr val="F8F8F8"/>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488" autoAdjust="0"/>
  </p:normalViewPr>
  <p:slideViewPr>
    <p:cSldViewPr snapToGrid="0" snapToObjects="1">
      <p:cViewPr varScale="1">
        <p:scale>
          <a:sx n="68" d="100"/>
          <a:sy n="68" d="100"/>
        </p:scale>
        <p:origin x="576" y="64"/>
      </p:cViewPr>
      <p:guideLst/>
    </p:cSldViewPr>
  </p:slideViewPr>
  <p:notesTextViewPr>
    <p:cViewPr>
      <p:scale>
        <a:sx n="1" d="1"/>
        <a:sy n="1" d="1"/>
      </p:scale>
      <p:origin x="0" y="0"/>
    </p:cViewPr>
  </p:notesTextViewPr>
  <p:notesViewPr>
    <p:cSldViewPr snapToGrid="0" snapToObjects="1">
      <p:cViewPr varScale="1">
        <p:scale>
          <a:sx n="60" d="100"/>
          <a:sy n="60" d="100"/>
        </p:scale>
        <p:origin x="242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anjali Sykam" userId="21d2aae35f3cdb10" providerId="LiveId" clId="{96E33EA3-F00E-4814-BFB3-DCFAB23B4593}"/>
    <pc:docChg chg="undo custSel addSld delSld modSld">
      <pc:chgData name="Sumanjali Sykam" userId="21d2aae35f3cdb10" providerId="LiveId" clId="{96E33EA3-F00E-4814-BFB3-DCFAB23B4593}" dt="2024-05-07T17:39:55.840" v="184" actId="1076"/>
      <pc:docMkLst>
        <pc:docMk/>
      </pc:docMkLst>
      <pc:sldChg chg="addSp delSp modSp mod">
        <pc:chgData name="Sumanjali Sykam" userId="21d2aae35f3cdb10" providerId="LiveId" clId="{96E33EA3-F00E-4814-BFB3-DCFAB23B4593}" dt="2024-05-07T17:01:35.320" v="48" actId="404"/>
        <pc:sldMkLst>
          <pc:docMk/>
          <pc:sldMk cId="2348235903" sldId="275"/>
        </pc:sldMkLst>
        <pc:spChg chg="add">
          <ac:chgData name="Sumanjali Sykam" userId="21d2aae35f3cdb10" providerId="LiveId" clId="{96E33EA3-F00E-4814-BFB3-DCFAB23B4593}" dt="2024-05-07T16:59:56.432" v="20"/>
          <ac:spMkLst>
            <pc:docMk/>
            <pc:sldMk cId="2348235903" sldId="275"/>
            <ac:spMk id="2" creationId="{33EA1FBF-AA44-4473-ACB9-BDA4618340FF}"/>
          </ac:spMkLst>
        </pc:spChg>
        <pc:spChg chg="add">
          <ac:chgData name="Sumanjali Sykam" userId="21d2aae35f3cdb10" providerId="LiveId" clId="{96E33EA3-F00E-4814-BFB3-DCFAB23B4593}" dt="2024-05-07T17:00:08.017" v="22"/>
          <ac:spMkLst>
            <pc:docMk/>
            <pc:sldMk cId="2348235903" sldId="275"/>
            <ac:spMk id="3" creationId="{4EED7923-E808-6079-1D61-F2CC68A76E1F}"/>
          </ac:spMkLst>
        </pc:spChg>
        <pc:spChg chg="add del mod">
          <ac:chgData name="Sumanjali Sykam" userId="21d2aae35f3cdb10" providerId="LiveId" clId="{96E33EA3-F00E-4814-BFB3-DCFAB23B4593}" dt="2024-05-07T17:00:47.241" v="30" actId="478"/>
          <ac:spMkLst>
            <pc:docMk/>
            <pc:sldMk cId="2348235903" sldId="275"/>
            <ac:spMk id="4" creationId="{97569EED-6833-60C7-24BF-55FE249C0652}"/>
          </ac:spMkLst>
        </pc:spChg>
        <pc:spChg chg="mod">
          <ac:chgData name="Sumanjali Sykam" userId="21d2aae35f3cdb10" providerId="LiveId" clId="{96E33EA3-F00E-4814-BFB3-DCFAB23B4593}" dt="2024-05-07T17:01:35.320" v="48" actId="404"/>
          <ac:spMkLst>
            <pc:docMk/>
            <pc:sldMk cId="2348235903" sldId="275"/>
            <ac:spMk id="18" creationId="{F451EBE7-64A3-7E40-8C33-3C01E8EBABD2}"/>
          </ac:spMkLst>
        </pc:spChg>
      </pc:sldChg>
      <pc:sldChg chg="modSp mod">
        <pc:chgData name="Sumanjali Sykam" userId="21d2aae35f3cdb10" providerId="LiveId" clId="{96E33EA3-F00E-4814-BFB3-DCFAB23B4593}" dt="2024-05-07T17:22:22.895" v="141" actId="2711"/>
        <pc:sldMkLst>
          <pc:docMk/>
          <pc:sldMk cId="3857142926" sldId="278"/>
        </pc:sldMkLst>
        <pc:graphicFrameChg chg="mod modGraphic">
          <ac:chgData name="Sumanjali Sykam" userId="21d2aae35f3cdb10" providerId="LiveId" clId="{96E33EA3-F00E-4814-BFB3-DCFAB23B4593}" dt="2024-05-07T17:22:22.895" v="141" actId="2711"/>
          <ac:graphicFrameMkLst>
            <pc:docMk/>
            <pc:sldMk cId="3857142926" sldId="278"/>
            <ac:graphicFrameMk id="4" creationId="{8917C2F0-C635-FE59-4729-9A7EA9F1D0FA}"/>
          </ac:graphicFrameMkLst>
        </pc:graphicFrameChg>
      </pc:sldChg>
      <pc:sldChg chg="modSp mod">
        <pc:chgData name="Sumanjali Sykam" userId="21d2aae35f3cdb10" providerId="LiveId" clId="{96E33EA3-F00E-4814-BFB3-DCFAB23B4593}" dt="2024-05-07T17:24:30.646" v="154" actId="14734"/>
        <pc:sldMkLst>
          <pc:docMk/>
          <pc:sldMk cId="3974919431" sldId="279"/>
        </pc:sldMkLst>
        <pc:graphicFrameChg chg="mod modGraphic">
          <ac:chgData name="Sumanjali Sykam" userId="21d2aae35f3cdb10" providerId="LiveId" clId="{96E33EA3-F00E-4814-BFB3-DCFAB23B4593}" dt="2024-05-07T17:24:30.646" v="154" actId="14734"/>
          <ac:graphicFrameMkLst>
            <pc:docMk/>
            <pc:sldMk cId="3974919431" sldId="279"/>
            <ac:graphicFrameMk id="4" creationId="{795F0264-A9E3-021D-232F-F20F79B10185}"/>
          </ac:graphicFrameMkLst>
        </pc:graphicFrameChg>
      </pc:sldChg>
      <pc:sldChg chg="modSp add mod">
        <pc:chgData name="Sumanjali Sykam" userId="21d2aae35f3cdb10" providerId="LiveId" clId="{96E33EA3-F00E-4814-BFB3-DCFAB23B4593}" dt="2024-05-07T17:18:53.677" v="111" actId="2711"/>
        <pc:sldMkLst>
          <pc:docMk/>
          <pc:sldMk cId="3970667545" sldId="280"/>
        </pc:sldMkLst>
        <pc:graphicFrameChg chg="mod modGraphic">
          <ac:chgData name="Sumanjali Sykam" userId="21d2aae35f3cdb10" providerId="LiveId" clId="{96E33EA3-F00E-4814-BFB3-DCFAB23B4593}" dt="2024-05-07T17:18:53.677" v="111" actId="2711"/>
          <ac:graphicFrameMkLst>
            <pc:docMk/>
            <pc:sldMk cId="3970667545" sldId="280"/>
            <ac:graphicFrameMk id="4" creationId="{795F0264-A9E3-021D-232F-F20F79B10185}"/>
          </ac:graphicFrameMkLst>
        </pc:graphicFrameChg>
      </pc:sldChg>
      <pc:sldChg chg="addSp delSp modSp new mod">
        <pc:chgData name="Sumanjali Sykam" userId="21d2aae35f3cdb10" providerId="LiveId" clId="{96E33EA3-F00E-4814-BFB3-DCFAB23B4593}" dt="2024-05-07T17:39:55.840" v="184" actId="1076"/>
        <pc:sldMkLst>
          <pc:docMk/>
          <pc:sldMk cId="1944772184" sldId="281"/>
        </pc:sldMkLst>
        <pc:spChg chg="mod">
          <ac:chgData name="Sumanjali Sykam" userId="21d2aae35f3cdb10" providerId="LiveId" clId="{96E33EA3-F00E-4814-BFB3-DCFAB23B4593}" dt="2024-05-07T17:26:17.285" v="180" actId="20577"/>
          <ac:spMkLst>
            <pc:docMk/>
            <pc:sldMk cId="1944772184" sldId="281"/>
            <ac:spMk id="2" creationId="{1F2BBD76-140F-0092-701E-B07550F45D59}"/>
          </ac:spMkLst>
        </pc:spChg>
        <pc:spChg chg="del">
          <ac:chgData name="Sumanjali Sykam" userId="21d2aae35f3cdb10" providerId="LiveId" clId="{96E33EA3-F00E-4814-BFB3-DCFAB23B4593}" dt="2024-05-07T17:26:12.137" v="179" actId="478"/>
          <ac:spMkLst>
            <pc:docMk/>
            <pc:sldMk cId="1944772184" sldId="281"/>
            <ac:spMk id="3" creationId="{0402BBD9-B8A7-29E7-EF57-CBF551B3D609}"/>
          </ac:spMkLst>
        </pc:spChg>
        <pc:spChg chg="add">
          <ac:chgData name="Sumanjali Sykam" userId="21d2aae35f3cdb10" providerId="LiveId" clId="{96E33EA3-F00E-4814-BFB3-DCFAB23B4593}" dt="2024-05-07T17:39:45.503" v="181"/>
          <ac:spMkLst>
            <pc:docMk/>
            <pc:sldMk cId="1944772184" sldId="281"/>
            <ac:spMk id="4" creationId="{DEF0301A-2E5D-BA9D-7E70-3C1D6FDB02AA}"/>
          </ac:spMkLst>
        </pc:spChg>
        <pc:picChg chg="add mod">
          <ac:chgData name="Sumanjali Sykam" userId="21d2aae35f3cdb10" providerId="LiveId" clId="{96E33EA3-F00E-4814-BFB3-DCFAB23B4593}" dt="2024-05-07T17:39:55.840" v="184" actId="1076"/>
          <ac:picMkLst>
            <pc:docMk/>
            <pc:sldMk cId="1944772184" sldId="281"/>
            <ac:picMk id="5" creationId="{7CA010DC-728E-BFC3-4A89-FC9960346DF0}"/>
          </ac:picMkLst>
        </pc:picChg>
      </pc:sldChg>
      <pc:sldChg chg="add del">
        <pc:chgData name="Sumanjali Sykam" userId="21d2aae35f3cdb10" providerId="LiveId" clId="{96E33EA3-F00E-4814-BFB3-DCFAB23B4593}" dt="2024-05-07T17:10:53.988" v="59"/>
        <pc:sldMkLst>
          <pc:docMk/>
          <pc:sldMk cId="2000110023" sldId="28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t>5/26/2024</a:t>
            </a:fld>
            <a:endParaRPr lang="en-US" dirty="0"/>
          </a:p>
        </p:txBody>
      </p:sp>
      <p:sp>
        <p:nvSpPr>
          <p:cNvPr id="4" name="Footer Placeholder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t>‹#›</a:t>
            </a:fld>
            <a:endParaRPr lang="en-US" dirty="0"/>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t>5/26/2024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B303FA8-A3F3-7640-B13D-36C73B3E5587}" type="slidenum">
              <a:rPr lang="en-US" smtClean="0"/>
              <a:t>2</a:t>
            </a:fld>
            <a:endParaRPr lang="en-US" dirty="0"/>
          </a:p>
        </p:txBody>
      </p:sp>
    </p:spTree>
    <p:extLst>
      <p:ext uri="{BB962C8B-B14F-4D97-AF65-F5344CB8AC3E}">
        <p14:creationId xmlns:p14="http://schemas.microsoft.com/office/powerpoint/2010/main" val="3809499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highlight>
                  <a:srgbClr val="FFFFFF"/>
                </a:highlight>
                <a:latin typeface="Segoe UI" panose="020B0502040204020203" pitchFamily="34" charset="0"/>
              </a:rPr>
              <a:t>One of the disadvantages of getting a dataset from social networks is the noise that gets on with the dataset. Social network data, for example (tweet), maybe within a style of user's mention (@ &amp; user), simple text, reference, content tag as hashtags (#), and URLs, in this step, preprocessed for the preparation dataset before the feature extraction and classification task</a:t>
            </a:r>
            <a:endParaRPr lang="en-IN" dirty="0"/>
          </a:p>
        </p:txBody>
      </p:sp>
      <p:sp>
        <p:nvSpPr>
          <p:cNvPr id="4" name="Slide Number Placeholder 3"/>
          <p:cNvSpPr>
            <a:spLocks noGrp="1"/>
          </p:cNvSpPr>
          <p:nvPr>
            <p:ph type="sldNum" sz="quarter" idx="5"/>
          </p:nvPr>
        </p:nvSpPr>
        <p:spPr/>
        <p:txBody>
          <a:bodyPr/>
          <a:lstStyle/>
          <a:p>
            <a:fld id="{DB303FA8-A3F3-7640-B13D-36C73B3E5587}" type="slidenum">
              <a:rPr lang="en-US" smtClean="0"/>
              <a:t>5</a:t>
            </a:fld>
            <a:endParaRPr lang="en-US" dirty="0"/>
          </a:p>
        </p:txBody>
      </p:sp>
    </p:spTree>
    <p:extLst>
      <p:ext uri="{BB962C8B-B14F-4D97-AF65-F5344CB8AC3E}">
        <p14:creationId xmlns:p14="http://schemas.microsoft.com/office/powerpoint/2010/main" val="3004118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6">
            <a:alpha val="30000"/>
          </a:schemeClr>
        </a:solidFill>
        <a:effectLst/>
      </p:bgPr>
    </p:bg>
    <p:spTree>
      <p:nvGrpSpPr>
        <p:cNvPr id="1" name=""/>
        <p:cNvGrpSpPr/>
        <p:nvPr/>
      </p:nvGrpSpPr>
      <p:grpSpPr>
        <a:xfrm>
          <a:off x="0" y="0"/>
          <a:ext cx="0" cy="0"/>
          <a:chOff x="0" y="0"/>
          <a:chExt cx="0" cy="0"/>
        </a:xfrm>
      </p:grpSpPr>
      <p:sp>
        <p:nvSpPr>
          <p:cNvPr id="13" name="Freeform: Shape 20">
            <a:extLst>
              <a:ext uri="{FF2B5EF4-FFF2-40B4-BE49-F238E27FC236}">
                <a16:creationId xmlns:a16="http://schemas.microsoft.com/office/drawing/2014/main" id="{63B165D0-0594-9843-A653-74260F146AE5}"/>
              </a:ext>
            </a:extLst>
          </p:cNvPr>
          <p:cNvSpPr/>
          <p:nvPr userDrawn="1"/>
        </p:nvSpPr>
        <p:spPr>
          <a:xfrm rot="10800000">
            <a:off x="4516427" y="1"/>
            <a:ext cx="7675573" cy="2322894"/>
          </a:xfrm>
          <a:custGeom>
            <a:avLst/>
            <a:gdLst>
              <a:gd name="connsiteX0" fmla="*/ 3447958 w 5216859"/>
              <a:gd name="connsiteY0" fmla="*/ 463 h 1478847"/>
              <a:gd name="connsiteX1" fmla="*/ 3570648 w 5216859"/>
              <a:gd name="connsiteY1" fmla="*/ 11997 h 1478847"/>
              <a:gd name="connsiteX2" fmla="*/ 4142148 w 5216859"/>
              <a:gd name="connsiteY2" fmla="*/ 850197 h 1478847"/>
              <a:gd name="connsiteX3" fmla="*/ 4942248 w 5216859"/>
              <a:gd name="connsiteY3" fmla="*/ 1174047 h 1478847"/>
              <a:gd name="connsiteX4" fmla="*/ 5164151 w 5216859"/>
              <a:gd name="connsiteY4" fmla="*/ 1405605 h 1478847"/>
              <a:gd name="connsiteX5" fmla="*/ 5216859 w 5216859"/>
              <a:gd name="connsiteY5" fmla="*/ 1478847 h 1478847"/>
              <a:gd name="connsiteX6" fmla="*/ 0 w 5216859"/>
              <a:gd name="connsiteY6" fmla="*/ 1478847 h 1478847"/>
              <a:gd name="connsiteX7" fmla="*/ 28985 w 5216859"/>
              <a:gd name="connsiteY7" fmla="*/ 1403243 h 1478847"/>
              <a:gd name="connsiteX8" fmla="*/ 560748 w 5216859"/>
              <a:gd name="connsiteY8" fmla="*/ 640647 h 1478847"/>
              <a:gd name="connsiteX9" fmla="*/ 2294298 w 5216859"/>
              <a:gd name="connsiteY9" fmla="*/ 373947 h 1478847"/>
              <a:gd name="connsiteX10" fmla="*/ 3447958 w 5216859"/>
              <a:gd name="connsiteY10" fmla="*/ 463 h 1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6859" h="1478847">
                <a:moveTo>
                  <a:pt x="3447958" y="463"/>
                </a:moveTo>
                <a:cubicBezTo>
                  <a:pt x="3491174" y="-1348"/>
                  <a:pt x="3532151" y="2075"/>
                  <a:pt x="3570648" y="11997"/>
                </a:cubicBezTo>
                <a:cubicBezTo>
                  <a:pt x="3878623" y="91372"/>
                  <a:pt x="3913548" y="656522"/>
                  <a:pt x="4142148" y="850197"/>
                </a:cubicBezTo>
                <a:cubicBezTo>
                  <a:pt x="4370748" y="1043872"/>
                  <a:pt x="4739048" y="1031172"/>
                  <a:pt x="4942248" y="1174047"/>
                </a:cubicBezTo>
                <a:cubicBezTo>
                  <a:pt x="5018448" y="1227625"/>
                  <a:pt x="5096434" y="1316029"/>
                  <a:pt x="5164151" y="1405605"/>
                </a:cubicBezTo>
                <a:lnTo>
                  <a:pt x="5216859" y="1478847"/>
                </a:lnTo>
                <a:lnTo>
                  <a:pt x="0" y="1478847"/>
                </a:lnTo>
                <a:lnTo>
                  <a:pt x="28985" y="1403243"/>
                </a:lnTo>
                <a:cubicBezTo>
                  <a:pt x="121408" y="1159760"/>
                  <a:pt x="267854" y="793047"/>
                  <a:pt x="560748" y="640647"/>
                </a:cubicBezTo>
                <a:cubicBezTo>
                  <a:pt x="951273" y="437447"/>
                  <a:pt x="1792648" y="478722"/>
                  <a:pt x="2294298" y="373947"/>
                </a:cubicBezTo>
                <a:cubicBezTo>
                  <a:pt x="2733242" y="282269"/>
                  <a:pt x="3145446" y="13138"/>
                  <a:pt x="3447958" y="463"/>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9">
            <a:extLst>
              <a:ext uri="{FF2B5EF4-FFF2-40B4-BE49-F238E27FC236}">
                <a16:creationId xmlns:a16="http://schemas.microsoft.com/office/drawing/2014/main" id="{31F8B615-0030-2047-8652-146BCEF22564}"/>
              </a:ext>
            </a:extLst>
          </p:cNvPr>
          <p:cNvSpPr/>
          <p:nvPr userDrawn="1"/>
        </p:nvSpPr>
        <p:spPr>
          <a:xfrm>
            <a:off x="0" y="3232602"/>
            <a:ext cx="7674963" cy="3625398"/>
          </a:xfrm>
          <a:custGeom>
            <a:avLst/>
            <a:gdLst>
              <a:gd name="connsiteX0" fmla="*/ 333366 w 2058995"/>
              <a:gd name="connsiteY0" fmla="*/ 940 h 972601"/>
              <a:gd name="connsiteX1" fmla="*/ 400050 w 2058995"/>
              <a:gd name="connsiteY1" fmla="*/ 1051 h 972601"/>
              <a:gd name="connsiteX2" fmla="*/ 952500 w 2058995"/>
              <a:gd name="connsiteY2" fmla="*/ 534451 h 972601"/>
              <a:gd name="connsiteX3" fmla="*/ 1924050 w 2058995"/>
              <a:gd name="connsiteY3" fmla="*/ 686851 h 972601"/>
              <a:gd name="connsiteX4" fmla="*/ 2054591 w 2058995"/>
              <a:gd name="connsiteY4" fmla="*/ 942966 h 972601"/>
              <a:gd name="connsiteX5" fmla="*/ 2058995 w 2058995"/>
              <a:gd name="connsiteY5" fmla="*/ 972601 h 972601"/>
              <a:gd name="connsiteX6" fmla="*/ 0 w 2058995"/>
              <a:gd name="connsiteY6" fmla="*/ 972601 h 972601"/>
              <a:gd name="connsiteX7" fmla="*/ 0 w 2058995"/>
              <a:gd name="connsiteY7" fmla="*/ 61952 h 972601"/>
              <a:gd name="connsiteX8" fmla="*/ 75605 w 2058995"/>
              <a:gd name="connsiteY8" fmla="*/ 42128 h 972601"/>
              <a:gd name="connsiteX9" fmla="*/ 333366 w 2058995"/>
              <a:gd name="connsiteY9" fmla="*/ 940 h 97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8995" h="972601">
                <a:moveTo>
                  <a:pt x="333366" y="940"/>
                </a:moveTo>
                <a:cubicBezTo>
                  <a:pt x="357485" y="-326"/>
                  <a:pt x="379809" y="-338"/>
                  <a:pt x="400050" y="1051"/>
                </a:cubicBezTo>
                <a:cubicBezTo>
                  <a:pt x="723900" y="23276"/>
                  <a:pt x="698500" y="420151"/>
                  <a:pt x="952500" y="534451"/>
                </a:cubicBezTo>
                <a:cubicBezTo>
                  <a:pt x="1206500" y="648751"/>
                  <a:pt x="1736725" y="556676"/>
                  <a:pt x="1924050" y="686851"/>
                </a:cubicBezTo>
                <a:cubicBezTo>
                  <a:pt x="1994297" y="735667"/>
                  <a:pt x="2033290" y="836275"/>
                  <a:pt x="2054591" y="942966"/>
                </a:cubicBezTo>
                <a:lnTo>
                  <a:pt x="2058995" y="972601"/>
                </a:lnTo>
                <a:lnTo>
                  <a:pt x="0" y="972601"/>
                </a:lnTo>
                <a:lnTo>
                  <a:pt x="0" y="61952"/>
                </a:lnTo>
                <a:lnTo>
                  <a:pt x="75605" y="42128"/>
                </a:lnTo>
                <a:cubicBezTo>
                  <a:pt x="172492" y="19804"/>
                  <a:pt x="261007" y="4735"/>
                  <a:pt x="333366" y="940"/>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Picture Placeholder 7">
            <a:extLst>
              <a:ext uri="{FF2B5EF4-FFF2-40B4-BE49-F238E27FC236}">
                <a16:creationId xmlns:a16="http://schemas.microsoft.com/office/drawing/2014/main" id="{05C21D6A-A628-2443-8075-ACD2B911C6DF}"/>
              </a:ext>
            </a:extLst>
          </p:cNvPr>
          <p:cNvSpPr>
            <a:spLocks noGrp="1"/>
          </p:cNvSpPr>
          <p:nvPr>
            <p:ph type="pic" sz="quarter" idx="14"/>
          </p:nvPr>
        </p:nvSpPr>
        <p:spPr>
          <a:xfrm>
            <a:off x="414338" y="481013"/>
            <a:ext cx="11368087" cy="5875337"/>
          </a:xfrm>
          <a:solidFill>
            <a:schemeClr val="bg1">
              <a:lumMod val="95000"/>
            </a:schemeClr>
          </a:solidFill>
        </p:spPr>
        <p:txBody>
          <a:bodyPr/>
          <a:lstStyle/>
          <a:p>
            <a:r>
              <a:rPr lang="en-US" noProof="0"/>
              <a:t>Click icon to add picture</a:t>
            </a:r>
            <a:endParaRPr lang="en-US" noProof="0" dirty="0"/>
          </a:p>
        </p:txBody>
      </p:sp>
      <p:sp>
        <p:nvSpPr>
          <p:cNvPr id="6" name="Title 1">
            <a:extLst>
              <a:ext uri="{FF2B5EF4-FFF2-40B4-BE49-F238E27FC236}">
                <a16:creationId xmlns:a16="http://schemas.microsoft.com/office/drawing/2014/main" id="{042BB51D-E7C1-3746-85E9-889CCB24F741}"/>
              </a:ext>
            </a:extLst>
          </p:cNvPr>
          <p:cNvSpPr>
            <a:spLocks noGrp="1"/>
          </p:cNvSpPr>
          <p:nvPr>
            <p:ph type="ctrTitle" hasCustomPrompt="1"/>
          </p:nvPr>
        </p:nvSpPr>
        <p:spPr>
          <a:xfrm>
            <a:off x="1701383" y="2552298"/>
            <a:ext cx="8789234" cy="1220477"/>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tabLst/>
              <a:defRPr sz="7200" b="1" i="0">
                <a:solidFill>
                  <a:schemeClr val="bg1"/>
                </a:solidFill>
                <a:latin typeface="+mj-lt"/>
                <a:ea typeface="Meiryo UI" panose="020B0604030504040204" pitchFamily="34" charset="-128"/>
              </a:defRPr>
            </a:lvl1pPr>
          </a:lstStyle>
          <a:p>
            <a:r>
              <a:rPr lang="en-US" noProof="0"/>
              <a:t>Title</a:t>
            </a:r>
          </a:p>
        </p:txBody>
      </p:sp>
      <p:sp>
        <p:nvSpPr>
          <p:cNvPr id="7" name="Subtitle 2">
            <a:extLst>
              <a:ext uri="{FF2B5EF4-FFF2-40B4-BE49-F238E27FC236}">
                <a16:creationId xmlns:a16="http://schemas.microsoft.com/office/drawing/2014/main" id="{7E016467-0564-6D4C-BF17-F4FA3991C1FD}"/>
              </a:ext>
            </a:extLst>
          </p:cNvPr>
          <p:cNvSpPr>
            <a:spLocks noGrp="1"/>
          </p:cNvSpPr>
          <p:nvPr>
            <p:ph type="subTitle" idx="1" hasCustomPrompt="1"/>
          </p:nvPr>
        </p:nvSpPr>
        <p:spPr>
          <a:xfrm>
            <a:off x="1701383" y="3919840"/>
            <a:ext cx="8789234" cy="846381"/>
          </a:xfrm>
        </p:spPr>
        <p:txBody>
          <a:bodyPr anchor="t">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i="0">
                <a:solidFill>
                  <a:schemeClr val="bg1"/>
                </a:solidFill>
                <a:latin typeface="+mn-lt"/>
                <a:ea typeface="Meiryo UI" panose="020B0604030504040204"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noProof="0" dirty="0"/>
              <a:t>Subtitle</a:t>
            </a:r>
          </a:p>
        </p:txBody>
      </p:sp>
    </p:spTree>
    <p:extLst>
      <p:ext uri="{BB962C8B-B14F-4D97-AF65-F5344CB8AC3E}">
        <p14:creationId xmlns:p14="http://schemas.microsoft.com/office/powerpoint/2010/main" val="18768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5" name="Rectangle 4">
            <a:extLst>
              <a:ext uri="{FF2B5EF4-FFF2-40B4-BE49-F238E27FC236}">
                <a16:creationId xmlns:a16="http://schemas.microsoft.com/office/drawing/2014/main" id="{258940EE-A100-A74F-A549-CAD4DFFD1738}"/>
              </a:ext>
            </a:extLst>
          </p:cNvPr>
          <p:cNvSpPr/>
          <p:nvPr userDrawn="1"/>
        </p:nvSpPr>
        <p:spPr>
          <a:xfrm>
            <a:off x="413825" y="483781"/>
            <a:ext cx="11364350"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451E21C1-74BE-0348-B8AE-3174A9AAA08E}"/>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 name="Straight Connector 2">
            <a:extLst>
              <a:ext uri="{FF2B5EF4-FFF2-40B4-BE49-F238E27FC236}">
                <a16:creationId xmlns:a16="http://schemas.microsoft.com/office/drawing/2014/main" id="{85852ED6-B7AC-5148-BC43-09B76E856F9F}"/>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0776AF7-97C9-4365-B2B5-E20C6BB04B41}"/>
              </a:ext>
            </a:extLst>
          </p:cNvPr>
          <p:cNvSpPr>
            <a:spLocks noGrp="1"/>
          </p:cNvSpPr>
          <p:nvPr>
            <p:ph sz="quarter" idx="10"/>
          </p:nvPr>
        </p:nvSpPr>
        <p:spPr>
          <a:xfrm>
            <a:off x="838200" y="1265238"/>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5148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 name="Rectangle 9">
            <a:extLst>
              <a:ext uri="{FF2B5EF4-FFF2-40B4-BE49-F238E27FC236}">
                <a16:creationId xmlns:a16="http://schemas.microsoft.com/office/drawing/2014/main" id="{33168214-BA64-4247-995E-0238E9E404F7}"/>
              </a:ext>
            </a:extLst>
          </p:cNvPr>
          <p:cNvSpPr/>
          <p:nvPr userDrawn="1"/>
        </p:nvSpPr>
        <p:spPr>
          <a:xfrm>
            <a:off x="413824" y="483781"/>
            <a:ext cx="5682176"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Picture Placeholder 14">
            <a:extLst>
              <a:ext uri="{FF2B5EF4-FFF2-40B4-BE49-F238E27FC236}">
                <a16:creationId xmlns:a16="http://schemas.microsoft.com/office/drawing/2014/main" id="{8745AAA3-09E3-4504-B3FD-611C81F41634}"/>
              </a:ext>
            </a:extLst>
          </p:cNvPr>
          <p:cNvSpPr>
            <a:spLocks noGrp="1"/>
          </p:cNvSpPr>
          <p:nvPr>
            <p:ph type="pic" sz="quarter" idx="11"/>
          </p:nvPr>
        </p:nvSpPr>
        <p:spPr>
          <a:xfrm>
            <a:off x="6655634" y="37553"/>
            <a:ext cx="5536366" cy="6820447"/>
          </a:xfrm>
          <a:custGeom>
            <a:avLst/>
            <a:gdLst>
              <a:gd name="connsiteX0" fmla="*/ 4141175 w 5285281"/>
              <a:gd name="connsiteY0" fmla="*/ 950 h 6525434"/>
              <a:gd name="connsiteX1" fmla="*/ 5222879 w 5285281"/>
              <a:gd name="connsiteY1" fmla="*/ 82101 h 6525434"/>
              <a:gd name="connsiteX2" fmla="*/ 5285281 w 5285281"/>
              <a:gd name="connsiteY2" fmla="*/ 86253 h 6525434"/>
              <a:gd name="connsiteX3" fmla="*/ 5285281 w 5285281"/>
              <a:gd name="connsiteY3" fmla="*/ 6525434 h 6525434"/>
              <a:gd name="connsiteX4" fmla="*/ 338864 w 5285281"/>
              <a:gd name="connsiteY4" fmla="*/ 6525434 h 6525434"/>
              <a:gd name="connsiteX5" fmla="*/ 355504 w 5285281"/>
              <a:gd name="connsiteY5" fmla="*/ 6284640 h 6525434"/>
              <a:gd name="connsiteX6" fmla="*/ 122536 w 5285281"/>
              <a:gd name="connsiteY6" fmla="*/ 5603772 h 6525434"/>
              <a:gd name="connsiteX7" fmla="*/ 197419 w 5285281"/>
              <a:gd name="connsiteY7" fmla="*/ 4013697 h 6525434"/>
              <a:gd name="connsiteX8" fmla="*/ 1395542 w 5285281"/>
              <a:gd name="connsiteY8" fmla="*/ 2963334 h 6525434"/>
              <a:gd name="connsiteX9" fmla="*/ 2431419 w 5285281"/>
              <a:gd name="connsiteY9" fmla="*/ 2618748 h 6525434"/>
              <a:gd name="connsiteX10" fmla="*/ 2868234 w 5285281"/>
              <a:gd name="connsiteY10" fmla="*/ 1805029 h 6525434"/>
              <a:gd name="connsiteX11" fmla="*/ 2780871 w 5285281"/>
              <a:gd name="connsiteY11" fmla="*/ 941489 h 6525434"/>
              <a:gd name="connsiteX12" fmla="*/ 3783467 w 5285281"/>
              <a:gd name="connsiteY12" fmla="*/ 36433 h 6525434"/>
              <a:gd name="connsiteX13" fmla="*/ 4141175 w 5285281"/>
              <a:gd name="connsiteY13" fmla="*/ 950 h 652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85281" h="6525434">
                <a:moveTo>
                  <a:pt x="4141175" y="950"/>
                </a:moveTo>
                <a:cubicBezTo>
                  <a:pt x="4500573" y="-8197"/>
                  <a:pt x="4864065" y="50964"/>
                  <a:pt x="5222879" y="82101"/>
                </a:cubicBezTo>
                <a:cubicBezTo>
                  <a:pt x="5243679" y="82101"/>
                  <a:pt x="5264481" y="82101"/>
                  <a:pt x="5285281" y="86253"/>
                </a:cubicBezTo>
                <a:lnTo>
                  <a:pt x="5285281" y="6525434"/>
                </a:lnTo>
                <a:cubicBezTo>
                  <a:pt x="5285281" y="6525434"/>
                  <a:pt x="5285281" y="6525434"/>
                  <a:pt x="338864" y="6525434"/>
                </a:cubicBezTo>
                <a:cubicBezTo>
                  <a:pt x="355504" y="6446553"/>
                  <a:pt x="363825" y="6363521"/>
                  <a:pt x="355504" y="6284640"/>
                </a:cubicBezTo>
                <a:cubicBezTo>
                  <a:pt x="330543" y="6043845"/>
                  <a:pt x="205739" y="5827960"/>
                  <a:pt x="122536" y="5603772"/>
                </a:cubicBezTo>
                <a:cubicBezTo>
                  <a:pt x="-64671" y="5093121"/>
                  <a:pt x="-35550" y="4503589"/>
                  <a:pt x="197419" y="4013697"/>
                </a:cubicBezTo>
                <a:cubicBezTo>
                  <a:pt x="434547" y="3523804"/>
                  <a:pt x="875523" y="3137703"/>
                  <a:pt x="1395542" y="2963334"/>
                </a:cubicBezTo>
                <a:cubicBezTo>
                  <a:pt x="1740834" y="2851240"/>
                  <a:pt x="2127728" y="2822178"/>
                  <a:pt x="2431419" y="2618748"/>
                </a:cubicBezTo>
                <a:cubicBezTo>
                  <a:pt x="2693508" y="2436077"/>
                  <a:pt x="2864074" y="2124704"/>
                  <a:pt x="2868234" y="1805029"/>
                </a:cubicBezTo>
                <a:cubicBezTo>
                  <a:pt x="2872395" y="1514414"/>
                  <a:pt x="2747590" y="1232103"/>
                  <a:pt x="2780871" y="941489"/>
                </a:cubicBezTo>
                <a:cubicBezTo>
                  <a:pt x="2834953" y="464051"/>
                  <a:pt x="3309210" y="127769"/>
                  <a:pt x="3783467" y="36433"/>
                </a:cubicBezTo>
                <a:cubicBezTo>
                  <a:pt x="3902031" y="14637"/>
                  <a:pt x="4021376" y="3999"/>
                  <a:pt x="4141175" y="950"/>
                </a:cubicBezTo>
                <a:close/>
              </a:path>
            </a:pathLst>
          </a:custGeom>
          <a:solidFill>
            <a:schemeClr val="bg2">
              <a:lumMod val="95000"/>
            </a:schemeClr>
          </a:solidFill>
        </p:spPr>
        <p:txBody>
          <a:bodyPr wrap="square" anchor="ctr">
            <a:noAutofit/>
          </a:bodyPr>
          <a:lstStyle>
            <a:lvl1pPr marL="0" indent="0" algn="ctr">
              <a:buNone/>
              <a:defRPr sz="800"/>
            </a:lvl1pPr>
          </a:lstStyle>
          <a:p>
            <a:r>
              <a:rPr lang="en-US" noProof="0"/>
              <a:t>Click icon to add picture</a:t>
            </a:r>
            <a:endParaRPr lang="en-US" noProof="0" dirty="0"/>
          </a:p>
        </p:txBody>
      </p:sp>
      <p:sp>
        <p:nvSpPr>
          <p:cNvPr id="7" name="Title 1">
            <a:extLst>
              <a:ext uri="{FF2B5EF4-FFF2-40B4-BE49-F238E27FC236}">
                <a16:creationId xmlns:a16="http://schemas.microsoft.com/office/drawing/2014/main" id="{53703B7C-2DC4-C14C-A9CA-F1D21E7FC6AF}"/>
              </a:ext>
            </a:extLst>
          </p:cNvPr>
          <p:cNvSpPr>
            <a:spLocks noGrp="1"/>
          </p:cNvSpPr>
          <p:nvPr>
            <p:ph type="title"/>
          </p:nvPr>
        </p:nvSpPr>
        <p:spPr>
          <a:xfrm>
            <a:off x="838200" y="681037"/>
            <a:ext cx="4791637"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8" name="Straight Connector 7">
            <a:extLst>
              <a:ext uri="{FF2B5EF4-FFF2-40B4-BE49-F238E27FC236}">
                <a16:creationId xmlns:a16="http://schemas.microsoft.com/office/drawing/2014/main" id="{AD28B953-BDF8-6C47-ADCD-D3EAF78963C3}"/>
              </a:ext>
            </a:extLst>
          </p:cNvPr>
          <p:cNvCxnSpPr>
            <a:cxnSpLocks/>
          </p:cNvCxnSpPr>
          <p:nvPr userDrawn="1"/>
        </p:nvCxnSpPr>
        <p:spPr>
          <a:xfrm>
            <a:off x="838200" y="1264837"/>
            <a:ext cx="4791636"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B0C521-A2C1-48E6-B26C-DFF1B4FD4227}"/>
              </a:ext>
            </a:extLst>
          </p:cNvPr>
          <p:cNvSpPr>
            <a:spLocks noGrp="1"/>
          </p:cNvSpPr>
          <p:nvPr>
            <p:ph sz="quarter" idx="12"/>
          </p:nvPr>
        </p:nvSpPr>
        <p:spPr>
          <a:xfrm>
            <a:off x="838200" y="1265238"/>
            <a:ext cx="4791637" cy="4911725"/>
          </a:xfrm>
        </p:spPr>
        <p:txBody>
          <a:bodyPr/>
          <a:lstStyle/>
          <a:p>
            <a:pPr lvl="0"/>
            <a:r>
              <a:rPr lang="en-US"/>
              <a:t>Click to edit Master text styles</a:t>
            </a:r>
          </a:p>
        </p:txBody>
      </p:sp>
    </p:spTree>
    <p:extLst>
      <p:ext uri="{BB962C8B-B14F-4D97-AF65-F5344CB8AC3E}">
        <p14:creationId xmlns:p14="http://schemas.microsoft.com/office/powerpoint/2010/main" val="354854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alpha val="30000"/>
          </a:schemeClr>
        </a:solidFill>
        <a:effectLst/>
      </p:bgPr>
    </p:bg>
    <p:spTree>
      <p:nvGrpSpPr>
        <p:cNvPr id="1" name=""/>
        <p:cNvGrpSpPr/>
        <p:nvPr/>
      </p:nvGrpSpPr>
      <p:grpSpPr>
        <a:xfrm>
          <a:off x="0" y="0"/>
          <a:ext cx="0" cy="0"/>
          <a:chOff x="0" y="0"/>
          <a:chExt cx="0" cy="0"/>
        </a:xfrm>
      </p:grpSpPr>
      <p:sp>
        <p:nvSpPr>
          <p:cNvPr id="26" name="Freeform: Shape 8">
            <a:extLst>
              <a:ext uri="{FF2B5EF4-FFF2-40B4-BE49-F238E27FC236}">
                <a16:creationId xmlns:a16="http://schemas.microsoft.com/office/drawing/2014/main" id="{94B2908E-04B3-4B40-8DDD-1667E3F93DAE}"/>
              </a:ext>
            </a:extLst>
          </p:cNvPr>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258940EE-A100-A74F-A549-CAD4DFFD1738}"/>
              </a:ext>
            </a:extLst>
          </p:cNvPr>
          <p:cNvSpPr/>
          <p:nvPr userDrawn="1"/>
        </p:nvSpPr>
        <p:spPr>
          <a:xfrm>
            <a:off x="838822" y="1721223"/>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ext Placeholder 2">
            <a:extLst>
              <a:ext uri="{FF2B5EF4-FFF2-40B4-BE49-F238E27FC236}">
                <a16:creationId xmlns:a16="http://schemas.microsoft.com/office/drawing/2014/main" id="{525A7DB0-14F0-B341-AEBA-0DC92D001E33}"/>
              </a:ext>
            </a:extLst>
          </p:cNvPr>
          <p:cNvSpPr>
            <a:spLocks noGrp="1"/>
          </p:cNvSpPr>
          <p:nvPr>
            <p:ph type="body" idx="1"/>
          </p:nvPr>
        </p:nvSpPr>
        <p:spPr>
          <a:xfrm>
            <a:off x="1263197" y="2038570"/>
            <a:ext cx="4086146"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Rectangle 22">
            <a:extLst>
              <a:ext uri="{FF2B5EF4-FFF2-40B4-BE49-F238E27FC236}">
                <a16:creationId xmlns:a16="http://schemas.microsoft.com/office/drawing/2014/main" id="{79D42B85-1179-7D46-AE33-2B64EEFC44B2}"/>
              </a:ext>
            </a:extLst>
          </p:cNvPr>
          <p:cNvSpPr/>
          <p:nvPr userDrawn="1"/>
        </p:nvSpPr>
        <p:spPr>
          <a:xfrm>
            <a:off x="6495759" y="1721223"/>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Text Placeholder 2">
            <a:extLst>
              <a:ext uri="{FF2B5EF4-FFF2-40B4-BE49-F238E27FC236}">
                <a16:creationId xmlns:a16="http://schemas.microsoft.com/office/drawing/2014/main" id="{2197AEE6-BBEC-494F-985F-3855AE4B14B5}"/>
              </a:ext>
            </a:extLst>
          </p:cNvPr>
          <p:cNvSpPr>
            <a:spLocks noGrp="1"/>
          </p:cNvSpPr>
          <p:nvPr>
            <p:ph type="body" idx="11"/>
          </p:nvPr>
        </p:nvSpPr>
        <p:spPr>
          <a:xfrm>
            <a:off x="6854754" y="2038570"/>
            <a:ext cx="4086666"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Title 1">
            <a:extLst>
              <a:ext uri="{FF2B5EF4-FFF2-40B4-BE49-F238E27FC236}">
                <a16:creationId xmlns:a16="http://schemas.microsoft.com/office/drawing/2014/main" id="{C2E270DF-A15A-D547-8882-6E5797B22CEA}"/>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28" name="Straight Connector 27">
            <a:extLst>
              <a:ext uri="{FF2B5EF4-FFF2-40B4-BE49-F238E27FC236}">
                <a16:creationId xmlns:a16="http://schemas.microsoft.com/office/drawing/2014/main" id="{79B3613A-9294-EA43-9505-F156E86E6E10}"/>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2E4B45-6E8A-44C6-9117-DF2BA9812882}"/>
              </a:ext>
            </a:extLst>
          </p:cNvPr>
          <p:cNvSpPr>
            <a:spLocks noGrp="1"/>
          </p:cNvSpPr>
          <p:nvPr>
            <p:ph sz="quarter" idx="12"/>
          </p:nvPr>
        </p:nvSpPr>
        <p:spPr>
          <a:xfrm>
            <a:off x="1263195" y="2885581"/>
            <a:ext cx="4086147" cy="3102469"/>
          </a:xfrm>
        </p:spPr>
        <p:txBody>
          <a:bodyPr/>
          <a:lstStyle/>
          <a:p>
            <a:pPr lvl="0"/>
            <a:r>
              <a:rPr lang="en-US"/>
              <a:t>Click to edit Master text styles</a:t>
            </a:r>
          </a:p>
        </p:txBody>
      </p:sp>
      <p:sp>
        <p:nvSpPr>
          <p:cNvPr id="13" name="Content Placeholder 2">
            <a:extLst>
              <a:ext uri="{FF2B5EF4-FFF2-40B4-BE49-F238E27FC236}">
                <a16:creationId xmlns:a16="http://schemas.microsoft.com/office/drawing/2014/main" id="{2B29B9FA-7273-4615-BD56-12D6427D024B}"/>
              </a:ext>
            </a:extLst>
          </p:cNvPr>
          <p:cNvSpPr>
            <a:spLocks noGrp="1"/>
          </p:cNvSpPr>
          <p:nvPr>
            <p:ph sz="quarter" idx="13"/>
          </p:nvPr>
        </p:nvSpPr>
        <p:spPr>
          <a:xfrm>
            <a:off x="6861067" y="2885581"/>
            <a:ext cx="4086667" cy="3102469"/>
          </a:xfrm>
        </p:spPr>
        <p:txBody>
          <a:bodyPr/>
          <a:lstStyle/>
          <a:p>
            <a:pPr lvl="0"/>
            <a:r>
              <a:rPr lang="en-US"/>
              <a:t>Click to edit Master text styles</a:t>
            </a:r>
          </a:p>
        </p:txBody>
      </p:sp>
      <p:sp>
        <p:nvSpPr>
          <p:cNvPr id="4" name="Date Placeholder 3">
            <a:extLst>
              <a:ext uri="{FF2B5EF4-FFF2-40B4-BE49-F238E27FC236}">
                <a16:creationId xmlns:a16="http://schemas.microsoft.com/office/drawing/2014/main" id="{1A093508-506F-4731-B6DA-F6E8F8B09553}"/>
              </a:ext>
            </a:extLst>
          </p:cNvPr>
          <p:cNvSpPr>
            <a:spLocks noGrp="1"/>
          </p:cNvSpPr>
          <p:nvPr>
            <p:ph type="dt" sz="half" idx="14"/>
          </p:nvPr>
        </p:nvSpPr>
        <p:spPr/>
        <p:txBody>
          <a:bodyPr/>
          <a:lstStyle>
            <a:lvl1pPr>
              <a:defRPr>
                <a:solidFill>
                  <a:schemeClr val="bg1"/>
                </a:solidFill>
              </a:defRPr>
            </a:lvl1pPr>
          </a:lstStyle>
          <a:p>
            <a:fld id="{906A8E3A-8DBF-0542-BC99-444DCA0CC2C2}" type="datetimeFigureOut">
              <a:rPr lang="en-US" smtClean="0"/>
              <a:pPr/>
              <a:t>5/26/2024</a:t>
            </a:fld>
            <a:endParaRPr lang="en-US" dirty="0"/>
          </a:p>
        </p:txBody>
      </p:sp>
      <p:sp>
        <p:nvSpPr>
          <p:cNvPr id="6" name="Footer Placeholder 5">
            <a:extLst>
              <a:ext uri="{FF2B5EF4-FFF2-40B4-BE49-F238E27FC236}">
                <a16:creationId xmlns:a16="http://schemas.microsoft.com/office/drawing/2014/main" id="{600CFF9F-3D1C-430B-BECE-49D87C7AE905}"/>
              </a:ext>
            </a:extLst>
          </p:cNvPr>
          <p:cNvSpPr>
            <a:spLocks noGrp="1"/>
          </p:cNvSpPr>
          <p:nvPr>
            <p:ph type="ftr" sz="quarter" idx="15"/>
          </p:nvPr>
        </p:nvSpPr>
        <p:spPr/>
        <p:txBody>
          <a:bodyPr/>
          <a:lstStyle>
            <a:lvl1pPr>
              <a:defRPr>
                <a:solidFill>
                  <a:schemeClr val="bg1"/>
                </a:solidFill>
              </a:defRPr>
            </a:lvl1pPr>
          </a:lstStyle>
          <a:p>
            <a:endParaRPr lang="en-US" dirty="0"/>
          </a:p>
        </p:txBody>
      </p:sp>
      <p:sp>
        <p:nvSpPr>
          <p:cNvPr id="7" name="Slide Number Placeholder 6">
            <a:extLst>
              <a:ext uri="{FF2B5EF4-FFF2-40B4-BE49-F238E27FC236}">
                <a16:creationId xmlns:a16="http://schemas.microsoft.com/office/drawing/2014/main" id="{3CD95F5F-990E-4917-82C6-FBFD4547AFB7}"/>
              </a:ext>
            </a:extLst>
          </p:cNvPr>
          <p:cNvSpPr>
            <a:spLocks noGrp="1"/>
          </p:cNvSpPr>
          <p:nvPr>
            <p:ph type="sldNum" sz="quarter" idx="16"/>
          </p:nvPr>
        </p:nvSpPr>
        <p:spPr/>
        <p:txBody>
          <a:bodyPr/>
          <a:lstStyle>
            <a:lvl1pPr>
              <a:defRPr>
                <a:solidFill>
                  <a:schemeClr val="bg1"/>
                </a:solidFill>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15403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aption">
    <p:bg>
      <p:bgPr>
        <a:solidFill>
          <a:schemeClr val="accent6">
            <a:alpha val="30000"/>
          </a:schemeClr>
        </a:solidFill>
        <a:effectLst/>
      </p:bgPr>
    </p:bg>
    <p:spTree>
      <p:nvGrpSpPr>
        <p:cNvPr id="1" name=""/>
        <p:cNvGrpSpPr/>
        <p:nvPr/>
      </p:nvGrpSpPr>
      <p:grpSpPr>
        <a:xfrm>
          <a:off x="0" y="0"/>
          <a:ext cx="0" cy="0"/>
          <a:chOff x="0" y="0"/>
          <a:chExt cx="0" cy="0"/>
        </a:xfrm>
      </p:grpSpPr>
      <p:sp>
        <p:nvSpPr>
          <p:cNvPr id="8" name="Freeform: Shape 6">
            <a:extLst>
              <a:ext uri="{FF2B5EF4-FFF2-40B4-BE49-F238E27FC236}">
                <a16:creationId xmlns:a16="http://schemas.microsoft.com/office/drawing/2014/main" id="{E0728D6F-9DC1-CD49-A2D6-834724E8AF3F}"/>
              </a:ext>
            </a:extLst>
          </p:cNvPr>
          <p:cNvSpPr/>
          <p:nvPr userDrawn="1"/>
        </p:nvSpPr>
        <p:spPr>
          <a:xfrm>
            <a:off x="0" y="0"/>
            <a:ext cx="12181097" cy="4981942"/>
          </a:xfrm>
          <a:custGeom>
            <a:avLst/>
            <a:gdLst>
              <a:gd name="connsiteX0" fmla="*/ 0 w 2412595"/>
              <a:gd name="connsiteY0" fmla="*/ 0 h 1044036"/>
              <a:gd name="connsiteX1" fmla="*/ 2412595 w 2412595"/>
              <a:gd name="connsiteY1" fmla="*/ 0 h 1044036"/>
              <a:gd name="connsiteX2" fmla="*/ 2328863 w 2412595"/>
              <a:gd name="connsiteY2" fmla="*/ 69540 h 1044036"/>
              <a:gd name="connsiteX3" fmla="*/ 2000250 w 2412595"/>
              <a:gd name="connsiteY3" fmla="*/ 285750 h 1044036"/>
              <a:gd name="connsiteX4" fmla="*/ 1162050 w 2412595"/>
              <a:gd name="connsiteY4" fmla="*/ 400050 h 1044036"/>
              <a:gd name="connsiteX5" fmla="*/ 552450 w 2412595"/>
              <a:gd name="connsiteY5" fmla="*/ 952500 h 1044036"/>
              <a:gd name="connsiteX6" fmla="*/ 107640 w 2412595"/>
              <a:gd name="connsiteY6" fmla="*/ 1035825 h 1044036"/>
              <a:gd name="connsiteX7" fmla="*/ 0 w 2412595"/>
              <a:gd name="connsiteY7" fmla="*/ 1044036 h 104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2595" h="1044036">
                <a:moveTo>
                  <a:pt x="0" y="0"/>
                </a:moveTo>
                <a:lnTo>
                  <a:pt x="2412595" y="0"/>
                </a:lnTo>
                <a:lnTo>
                  <a:pt x="2328863" y="69540"/>
                </a:lnTo>
                <a:cubicBezTo>
                  <a:pt x="2215753" y="160139"/>
                  <a:pt x="2095500" y="245269"/>
                  <a:pt x="2000250" y="285750"/>
                </a:cubicBezTo>
                <a:cubicBezTo>
                  <a:pt x="1746250" y="393700"/>
                  <a:pt x="1403350" y="288925"/>
                  <a:pt x="1162050" y="400050"/>
                </a:cubicBezTo>
                <a:cubicBezTo>
                  <a:pt x="920750" y="511175"/>
                  <a:pt x="844550" y="841375"/>
                  <a:pt x="552450" y="952500"/>
                </a:cubicBezTo>
                <a:cubicBezTo>
                  <a:pt x="442913" y="994172"/>
                  <a:pt x="278904" y="1019770"/>
                  <a:pt x="107640" y="1035825"/>
                </a:cubicBezTo>
                <a:lnTo>
                  <a:pt x="0" y="1044036"/>
                </a:ln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30">
            <a:extLst>
              <a:ext uri="{FF2B5EF4-FFF2-40B4-BE49-F238E27FC236}">
                <a16:creationId xmlns:a16="http://schemas.microsoft.com/office/drawing/2014/main" id="{2120EC90-BDC2-0E4B-9A3F-97CA90AA39F1}"/>
              </a:ext>
            </a:extLst>
          </p:cNvPr>
          <p:cNvSpPr>
            <a:spLocks noGrp="1"/>
          </p:cNvSpPr>
          <p:nvPr>
            <p:ph type="pic" sz="quarter" idx="14"/>
          </p:nvPr>
        </p:nvSpPr>
        <p:spPr>
          <a:xfrm>
            <a:off x="0" y="0"/>
            <a:ext cx="9298096" cy="6858000"/>
          </a:xfrm>
          <a:custGeom>
            <a:avLst/>
            <a:gdLst>
              <a:gd name="connsiteX0" fmla="*/ 0 w 9298096"/>
              <a:gd name="connsiteY0" fmla="*/ 0 h 6858000"/>
              <a:gd name="connsiteX1" fmla="*/ 8705997 w 9298096"/>
              <a:gd name="connsiteY1" fmla="*/ 0 h 6858000"/>
              <a:gd name="connsiteX2" fmla="*/ 8676710 w 9298096"/>
              <a:gd name="connsiteY2" fmla="*/ 366601 h 6858000"/>
              <a:gd name="connsiteX3" fmla="*/ 9086747 w 9298096"/>
              <a:gd name="connsiteY3" fmla="*/ 1403199 h 6858000"/>
              <a:gd name="connsiteX4" fmla="*/ 9297958 w 9298096"/>
              <a:gd name="connsiteY4" fmla="*/ 2314162 h 6858000"/>
              <a:gd name="connsiteX5" fmla="*/ 9298096 w 9298096"/>
              <a:gd name="connsiteY5" fmla="*/ 2513013 h 6858000"/>
              <a:gd name="connsiteX6" fmla="*/ 6405563 w 9298096"/>
              <a:gd name="connsiteY6" fmla="*/ 2513013 h 6858000"/>
              <a:gd name="connsiteX7" fmla="*/ 6405563 w 9298096"/>
              <a:gd name="connsiteY7" fmla="*/ 5528005 h 6858000"/>
              <a:gd name="connsiteX8" fmla="*/ 6380081 w 9298096"/>
              <a:gd name="connsiteY8" fmla="*/ 5533593 h 6858000"/>
              <a:gd name="connsiteX9" fmla="*/ 5022973 w 9298096"/>
              <a:gd name="connsiteY9" fmla="*/ 5947798 h 6858000"/>
              <a:gd name="connsiteX10" fmla="*/ 4312498 w 9298096"/>
              <a:gd name="connsiteY10" fmla="*/ 6826871 h 6858000"/>
              <a:gd name="connsiteX11" fmla="*/ 4305141 w 9298096"/>
              <a:gd name="connsiteY11" fmla="*/ 6858000 h 6858000"/>
              <a:gd name="connsiteX12" fmla="*/ 0 w 929809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98096" h="6858000">
                <a:moveTo>
                  <a:pt x="0" y="0"/>
                </a:moveTo>
                <a:cubicBezTo>
                  <a:pt x="0" y="0"/>
                  <a:pt x="0" y="0"/>
                  <a:pt x="8705997" y="0"/>
                </a:cubicBezTo>
                <a:cubicBezTo>
                  <a:pt x="8676710" y="120093"/>
                  <a:pt x="8662063" y="246508"/>
                  <a:pt x="8676710" y="366601"/>
                </a:cubicBezTo>
                <a:cubicBezTo>
                  <a:pt x="8720642" y="733203"/>
                  <a:pt x="8940304" y="1061881"/>
                  <a:pt x="9086747" y="1403199"/>
                </a:cubicBezTo>
                <a:cubicBezTo>
                  <a:pt x="9210308" y="1694743"/>
                  <a:pt x="9280326" y="2003174"/>
                  <a:pt x="9297958" y="2314162"/>
                </a:cubicBezTo>
                <a:lnTo>
                  <a:pt x="9298096" y="2513013"/>
                </a:lnTo>
                <a:lnTo>
                  <a:pt x="6405563" y="2513013"/>
                </a:lnTo>
                <a:lnTo>
                  <a:pt x="6405563" y="5528005"/>
                </a:lnTo>
                <a:lnTo>
                  <a:pt x="6380081" y="5533593"/>
                </a:lnTo>
                <a:cubicBezTo>
                  <a:pt x="5907118" y="5632552"/>
                  <a:pt x="5423859" y="5715512"/>
                  <a:pt x="5022973" y="5947798"/>
                </a:cubicBezTo>
                <a:cubicBezTo>
                  <a:pt x="4677003" y="6156381"/>
                  <a:pt x="4421644" y="6475183"/>
                  <a:pt x="4312498" y="6826871"/>
                </a:cubicBezTo>
                <a:lnTo>
                  <a:pt x="4305141" y="6858000"/>
                </a:lnTo>
                <a:lnTo>
                  <a:pt x="0" y="6858000"/>
                </a:lnTo>
                <a:close/>
              </a:path>
            </a:pathLst>
          </a:custGeom>
          <a:solidFill>
            <a:schemeClr val="bg2">
              <a:lumMod val="95000"/>
            </a:schemeClr>
          </a:solidFill>
        </p:spPr>
        <p:txBody>
          <a:bodyPr wrap="square" anchor="ctr">
            <a:noAutofit/>
          </a:bodyPr>
          <a:lstStyle>
            <a:lvl1pPr marL="0" indent="0" algn="ctr">
              <a:buNone/>
              <a:defRPr sz="1800">
                <a:solidFill>
                  <a:schemeClr val="tx2"/>
                </a:solidFill>
              </a:defRPr>
            </a:lvl1pPr>
          </a:lstStyle>
          <a:p>
            <a:r>
              <a:rPr lang="en-US" noProof="0"/>
              <a:t>Click icon to add picture</a:t>
            </a:r>
            <a:endParaRPr lang="en-US" noProof="0" dirty="0"/>
          </a:p>
        </p:txBody>
      </p:sp>
      <p:sp>
        <p:nvSpPr>
          <p:cNvPr id="21" name="Rectangle 20">
            <a:extLst>
              <a:ext uri="{FF2B5EF4-FFF2-40B4-BE49-F238E27FC236}">
                <a16:creationId xmlns:a16="http://schemas.microsoft.com/office/drawing/2014/main" id="{F8985295-F0BC-9B4D-981C-D474C9EDECD0}"/>
              </a:ext>
            </a:extLst>
          </p:cNvPr>
          <p:cNvSpPr/>
          <p:nvPr userDrawn="1"/>
        </p:nvSpPr>
        <p:spPr>
          <a:xfrm>
            <a:off x="6405102" y="2512661"/>
            <a:ext cx="5284607" cy="4345339"/>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itle 1">
            <a:extLst>
              <a:ext uri="{FF2B5EF4-FFF2-40B4-BE49-F238E27FC236}">
                <a16:creationId xmlns:a16="http://schemas.microsoft.com/office/drawing/2014/main" id="{5CB02C94-6046-2E46-BE22-98A994B16607}"/>
              </a:ext>
            </a:extLst>
          </p:cNvPr>
          <p:cNvSpPr>
            <a:spLocks noGrp="1"/>
          </p:cNvSpPr>
          <p:nvPr>
            <p:ph type="title"/>
          </p:nvPr>
        </p:nvSpPr>
        <p:spPr>
          <a:xfrm>
            <a:off x="6767867" y="2763704"/>
            <a:ext cx="4559075"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24" name="Straight Connector 23">
            <a:extLst>
              <a:ext uri="{FF2B5EF4-FFF2-40B4-BE49-F238E27FC236}">
                <a16:creationId xmlns:a16="http://schemas.microsoft.com/office/drawing/2014/main" id="{E80620B5-CD54-A44A-A690-BB5E58FBDA77}"/>
              </a:ext>
            </a:extLst>
          </p:cNvPr>
          <p:cNvCxnSpPr>
            <a:cxnSpLocks/>
          </p:cNvCxnSpPr>
          <p:nvPr userDrawn="1"/>
        </p:nvCxnSpPr>
        <p:spPr>
          <a:xfrm>
            <a:off x="6767867" y="3347504"/>
            <a:ext cx="4443697"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933D35FF-5668-47B8-A93C-30923509CC04}"/>
              </a:ext>
            </a:extLst>
          </p:cNvPr>
          <p:cNvSpPr>
            <a:spLocks noGrp="1"/>
          </p:cNvSpPr>
          <p:nvPr>
            <p:ph sz="quarter" idx="15"/>
          </p:nvPr>
        </p:nvSpPr>
        <p:spPr>
          <a:xfrm>
            <a:off x="6767513" y="3348038"/>
            <a:ext cx="4559074" cy="3008312"/>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11714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C4EB4B-30F5-5541-B2A0-6BD04D0109C9}"/>
              </a:ext>
            </a:extLst>
          </p:cNvPr>
          <p:cNvSpPr>
            <a:spLocks noGrp="1"/>
          </p:cNvSpPr>
          <p:nvPr>
            <p:ph type="dt" sz="half" idx="10"/>
          </p:nvPr>
        </p:nvSpPr>
        <p:spPr/>
        <p:txBody>
          <a:bodyPr/>
          <a:lstStyle/>
          <a:p>
            <a:fld id="{906A8E3A-8DBF-0542-BC99-444DCA0CC2C2}" type="datetimeFigureOut">
              <a:rPr lang="en-US" smtClean="0"/>
              <a:t>5/26/2024</a:t>
            </a:fld>
            <a:endParaRPr lang="en-US" dirty="0"/>
          </a:p>
        </p:txBody>
      </p:sp>
      <p:sp>
        <p:nvSpPr>
          <p:cNvPr id="3" name="Footer Placeholder 2">
            <a:extLst>
              <a:ext uri="{FF2B5EF4-FFF2-40B4-BE49-F238E27FC236}">
                <a16:creationId xmlns:a16="http://schemas.microsoft.com/office/drawing/2014/main" id="{72D97956-7D4F-5346-B8DD-3653B600E65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D5AB29D-BA7D-E743-8CA0-6953FF72B2BC}"/>
              </a:ext>
            </a:extLst>
          </p:cNvPr>
          <p:cNvSpPr>
            <a:spLocks noGrp="1"/>
          </p:cNvSpPr>
          <p:nvPr>
            <p:ph type="sldNum" sz="quarter" idx="12"/>
          </p:nvPr>
        </p:nvSpPr>
        <p:spPr/>
        <p:txBody>
          <a:bodyPr/>
          <a:lstStyle/>
          <a:p>
            <a:fld id="{A693002F-D6EA-CF48-8F44-2316036B2B87}" type="slidenum">
              <a:rPr lang="en-US" smtClean="0"/>
              <a:t>‹#›</a:t>
            </a:fld>
            <a:endParaRPr lang="en-US" dirty="0"/>
          </a:p>
        </p:txBody>
      </p:sp>
    </p:spTree>
    <p:extLst>
      <p:ext uri="{BB962C8B-B14F-4D97-AF65-F5344CB8AC3E}">
        <p14:creationId xmlns:p14="http://schemas.microsoft.com/office/powerpoint/2010/main" val="411299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alpha val="3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9B7248-6025-0744-9C6E-BC6F9FDBD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84367D3-6495-C045-872D-F4C6CB656C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5CC2195-E771-AB42-B5A7-7832D8F418C4}"/>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800">
                <a:solidFill>
                  <a:schemeClr val="tx1">
                    <a:tint val="75000"/>
                  </a:schemeClr>
                </a:solidFill>
              </a:defRPr>
            </a:lvl1pPr>
          </a:lstStyle>
          <a:p>
            <a:fld id="{906A8E3A-8DBF-0542-BC99-444DCA0CC2C2}" type="datetimeFigureOut">
              <a:rPr lang="en-US" smtClean="0"/>
              <a:pPr/>
              <a:t>5/26/2024</a:t>
            </a:fld>
            <a:endParaRPr lang="en-US" dirty="0"/>
          </a:p>
        </p:txBody>
      </p:sp>
      <p:sp>
        <p:nvSpPr>
          <p:cNvPr id="5" name="Footer Placeholder 4">
            <a:extLst>
              <a:ext uri="{FF2B5EF4-FFF2-40B4-BE49-F238E27FC236}">
                <a16:creationId xmlns:a16="http://schemas.microsoft.com/office/drawing/2014/main" id="{737F28BA-DFC0-3946-9FE9-DE388CB020C0}"/>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DDF77CB-EF35-DF4C-95FE-31419B6CA9E6}"/>
              </a:ext>
            </a:extLst>
          </p:cNvPr>
          <p:cNvSpPr>
            <a:spLocks noGrp="1"/>
          </p:cNvSpPr>
          <p:nvPr>
            <p:ph type="sldNum" sz="quarter" idx="4"/>
          </p:nvPr>
        </p:nvSpPr>
        <p:spPr>
          <a:xfrm>
            <a:off x="10936940" y="6492875"/>
            <a:ext cx="416859" cy="228600"/>
          </a:xfrm>
          <a:prstGeom prst="rect">
            <a:avLst/>
          </a:prstGeom>
        </p:spPr>
        <p:txBody>
          <a:bodyPr vert="horz" lIns="91440" tIns="45720" rIns="91440" bIns="45720" rtlCol="0" anchor="ctr"/>
          <a:lstStyle>
            <a:lvl1pPr algn="r">
              <a:defRPr sz="800">
                <a:solidFill>
                  <a:schemeClr val="tx1">
                    <a:tint val="75000"/>
                  </a:schemeClr>
                </a:solidFill>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06674529"/>
      </p:ext>
    </p:extLst>
  </p:cSld>
  <p:clrMap bg1="lt1" tx1="dk1" bg2="lt2" tx2="dk2" accent1="accent1" accent2="accent2" accent3="accent3" accent4="accent4" accent5="accent5" accent6="accent6" hlink="hlink" folHlink="folHlink"/>
  <p:sldLayoutIdLst>
    <p:sldLayoutId id="2147483681" r:id="rId1"/>
    <p:sldLayoutId id="2147483683" r:id="rId2"/>
    <p:sldLayoutId id="2147483682" r:id="rId3"/>
    <p:sldLayoutId id="2147483687" r:id="rId4"/>
    <p:sldLayoutId id="2147483693" r:id="rId5"/>
    <p:sldLayoutId id="2147483676" r:id="rId6"/>
  </p:sldLayoutIdLst>
  <p:txStyles>
    <p:titleStyle>
      <a:lvl1pPr algn="l" defTabSz="914400" rtl="0" eaLnBrk="1" latinLnBrk="0" hangingPunct="1">
        <a:lnSpc>
          <a:spcPct val="90000"/>
        </a:lnSpc>
        <a:spcBef>
          <a:spcPct val="0"/>
        </a:spcBef>
        <a:buNone/>
        <a:defRPr sz="2400" b="1" kern="1200" spc="150" baseline="0">
          <a:solidFill>
            <a:schemeClr val="accent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researchgate.net/publication/301636658_Fracking_Sarcasm_using_Neural_Network"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close up of a flowers">
            <a:extLst>
              <a:ext uri="{FF2B5EF4-FFF2-40B4-BE49-F238E27FC236}">
                <a16:creationId xmlns:a16="http://schemas.microsoft.com/office/drawing/2014/main" id="{5A8C014E-25AF-4B1A-85C4-1B34CBEC7EE8}"/>
              </a:ext>
            </a:extLst>
          </p:cNvPr>
          <p:cNvPicPr>
            <a:picLocks noGrp="1" noChangeAspect="1"/>
          </p:cNvPicPr>
          <p:nvPr>
            <p:ph type="pic" sz="quarter" idx="14"/>
          </p:nvPr>
        </p:nvPicPr>
        <p:blipFill>
          <a:blip r:embed="rId2">
            <a:alphaModFix amt="35000"/>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a:xfrm>
            <a:off x="563495" y="491331"/>
            <a:ext cx="11368087" cy="5875337"/>
          </a:xfrm>
          <a:prstGeom prst="rect">
            <a:avLst/>
          </a:prstGeom>
          <a:ln>
            <a:noFill/>
          </a:ln>
          <a:effectLst>
            <a:outerShdw blurRad="292100" dist="139700" dir="2700000" algn="tl" rotWithShape="0">
              <a:srgbClr val="333333">
                <a:alpha val="65000"/>
              </a:srgbClr>
            </a:outerShdw>
          </a:effectLst>
        </p:spPr>
      </p:pic>
      <p:sp>
        <p:nvSpPr>
          <p:cNvPr id="4" name="Title 3">
            <a:extLst>
              <a:ext uri="{FF2B5EF4-FFF2-40B4-BE49-F238E27FC236}">
                <a16:creationId xmlns:a16="http://schemas.microsoft.com/office/drawing/2014/main" id="{4A2D73A5-4430-0F47-84CE-C3324CEBA797}"/>
              </a:ext>
            </a:extLst>
          </p:cNvPr>
          <p:cNvSpPr>
            <a:spLocks noGrp="1"/>
          </p:cNvSpPr>
          <p:nvPr>
            <p:ph type="ctrTitle"/>
          </p:nvPr>
        </p:nvSpPr>
        <p:spPr>
          <a:xfrm>
            <a:off x="1540493" y="2188848"/>
            <a:ext cx="9414089" cy="1220477"/>
          </a:xfrm>
        </p:spPr>
        <p:txBody>
          <a:bodyPr>
            <a:noAutofit/>
          </a:bodyPr>
          <a:lstStyle/>
          <a:p>
            <a:r>
              <a:rPr lang="en-US" sz="4000" dirty="0">
                <a:solidFill>
                  <a:schemeClr val="tx1"/>
                </a:solidFill>
              </a:rPr>
              <a:t>AI IN NATURAL LANGUAGE PROCESSING</a:t>
            </a:r>
          </a:p>
        </p:txBody>
      </p:sp>
      <p:sp>
        <p:nvSpPr>
          <p:cNvPr id="5" name="Subtitle 4">
            <a:extLst>
              <a:ext uri="{FF2B5EF4-FFF2-40B4-BE49-F238E27FC236}">
                <a16:creationId xmlns:a16="http://schemas.microsoft.com/office/drawing/2014/main" id="{9107CE13-DFD5-424B-B4BF-ADF75F3976E0}"/>
              </a:ext>
            </a:extLst>
          </p:cNvPr>
          <p:cNvSpPr>
            <a:spLocks noGrp="1"/>
          </p:cNvSpPr>
          <p:nvPr>
            <p:ph type="subTitle" idx="1"/>
          </p:nvPr>
        </p:nvSpPr>
        <p:spPr>
          <a:xfrm>
            <a:off x="1947817" y="3874444"/>
            <a:ext cx="8789234" cy="1942696"/>
          </a:xfrm>
        </p:spPr>
        <p:txBody>
          <a:bodyPr>
            <a:normAutofit lnSpcReduction="10000"/>
          </a:bodyPr>
          <a:lstStyle/>
          <a:p>
            <a:r>
              <a:rPr lang="en-GB" altLang="ja-JP" u="sng" dirty="0">
                <a:solidFill>
                  <a:schemeClr val="tx1"/>
                </a:solidFill>
              </a:rPr>
              <a:t>Group-8</a:t>
            </a:r>
          </a:p>
          <a:p>
            <a:r>
              <a:rPr lang="en-GB" altLang="ja-JP" dirty="0">
                <a:solidFill>
                  <a:schemeClr val="tx1"/>
                </a:solidFill>
              </a:rPr>
              <a:t>Sykam Sumanjali – CB.EN.U4AIE21068</a:t>
            </a:r>
          </a:p>
          <a:p>
            <a:r>
              <a:rPr lang="en-GB" altLang="ja-JP" dirty="0">
                <a:solidFill>
                  <a:schemeClr val="tx1"/>
                </a:solidFill>
              </a:rPr>
              <a:t>Suda Hari Priya  – CB.EN.U4AIE21067</a:t>
            </a:r>
          </a:p>
          <a:p>
            <a:r>
              <a:rPr lang="en-GB" altLang="ja-JP" dirty="0" err="1">
                <a:solidFill>
                  <a:schemeClr val="tx1"/>
                </a:solidFill>
              </a:rPr>
              <a:t>Likhitha</a:t>
            </a:r>
            <a:r>
              <a:rPr lang="en-GB" altLang="ja-JP" dirty="0">
                <a:solidFill>
                  <a:schemeClr val="tx1"/>
                </a:solidFill>
              </a:rPr>
              <a:t> Shree S – CB.EN.U4AIE21052</a:t>
            </a:r>
          </a:p>
          <a:p>
            <a:r>
              <a:rPr lang="en-GB" altLang="ja-JP" dirty="0" err="1">
                <a:solidFill>
                  <a:schemeClr val="tx1"/>
                </a:solidFill>
              </a:rPr>
              <a:t>Souvik</a:t>
            </a:r>
            <a:r>
              <a:rPr lang="en-GB" altLang="ja-JP" dirty="0">
                <a:solidFill>
                  <a:schemeClr val="tx1"/>
                </a:solidFill>
              </a:rPr>
              <a:t> </a:t>
            </a:r>
            <a:r>
              <a:rPr lang="en-GB" altLang="ja-JP" dirty="0" err="1">
                <a:solidFill>
                  <a:schemeClr val="tx1"/>
                </a:solidFill>
              </a:rPr>
              <a:t>Groain</a:t>
            </a:r>
            <a:r>
              <a:rPr lang="en-GB" altLang="ja-JP" dirty="0">
                <a:solidFill>
                  <a:schemeClr val="tx1"/>
                </a:solidFill>
              </a:rPr>
              <a:t> – CB.EN.U4AIE21065</a:t>
            </a:r>
            <a:endParaRPr lang="ja-JP" altLang="en-US" dirty="0">
              <a:solidFill>
                <a:schemeClr val="tx1"/>
              </a:solidFill>
            </a:endParaRPr>
          </a:p>
        </p:txBody>
      </p:sp>
      <p:sp>
        <p:nvSpPr>
          <p:cNvPr id="6" name="TextBox 5">
            <a:extLst>
              <a:ext uri="{FF2B5EF4-FFF2-40B4-BE49-F238E27FC236}">
                <a16:creationId xmlns:a16="http://schemas.microsoft.com/office/drawing/2014/main" id="{1C8B13E5-BC14-B8F0-6437-711DDC6E1ABF}"/>
              </a:ext>
            </a:extLst>
          </p:cNvPr>
          <p:cNvSpPr txBox="1"/>
          <p:nvPr/>
        </p:nvSpPr>
        <p:spPr>
          <a:xfrm>
            <a:off x="4918953" y="1171459"/>
            <a:ext cx="2512979" cy="584775"/>
          </a:xfrm>
          <a:prstGeom prst="rect">
            <a:avLst/>
          </a:prstGeom>
          <a:noFill/>
        </p:spPr>
        <p:txBody>
          <a:bodyPr wrap="square" rtlCol="0">
            <a:spAutoFit/>
          </a:bodyPr>
          <a:lstStyle/>
          <a:p>
            <a:r>
              <a:rPr lang="en-GB" sz="3200" b="1" dirty="0"/>
              <a:t>21AIE314</a:t>
            </a:r>
            <a:endParaRPr lang="en-IN" sz="3200" b="1" dirty="0"/>
          </a:p>
        </p:txBody>
      </p:sp>
    </p:spTree>
    <p:extLst>
      <p:ext uri="{BB962C8B-B14F-4D97-AF65-F5344CB8AC3E}">
        <p14:creationId xmlns:p14="http://schemas.microsoft.com/office/powerpoint/2010/main" val="2221651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1E28F8-EAAC-2734-9B4F-076136CE44CF}"/>
              </a:ext>
            </a:extLst>
          </p:cNvPr>
          <p:cNvSpPr>
            <a:spLocks noGrp="1"/>
          </p:cNvSpPr>
          <p:nvPr>
            <p:ph sz="quarter" idx="10"/>
          </p:nvPr>
        </p:nvSpPr>
        <p:spPr>
          <a:xfrm>
            <a:off x="678730" y="725864"/>
            <a:ext cx="10683814" cy="5451099"/>
          </a:xfrm>
        </p:spPr>
        <p:txBody>
          <a:bodyPr>
            <a:normAutofit fontScale="92500" lnSpcReduction="10000"/>
          </a:bodyPr>
          <a:lstStyle/>
          <a:p>
            <a:pPr marL="0" indent="0" algn="l">
              <a:buNone/>
            </a:pPr>
            <a:r>
              <a:rPr lang="en-US" sz="1800" b="1" i="0" dirty="0">
                <a:solidFill>
                  <a:srgbClr val="3C4043"/>
                </a:solidFill>
                <a:effectLst/>
                <a:latin typeface="Times New Roman" panose="02020603050405020304" pitchFamily="18" charset="0"/>
                <a:cs typeface="Times New Roman" panose="02020603050405020304" pitchFamily="18" charset="0"/>
              </a:rPr>
              <a:t>3.Output </a:t>
            </a:r>
            <a:r>
              <a:rPr lang="en-US" sz="1800" b="1" dirty="0">
                <a:solidFill>
                  <a:srgbClr val="3C4043"/>
                </a:solidFill>
                <a:latin typeface="Times New Roman" panose="02020603050405020304" pitchFamily="18" charset="0"/>
                <a:cs typeface="Times New Roman" panose="02020603050405020304" pitchFamily="18" charset="0"/>
              </a:rPr>
              <a:t>gate</a:t>
            </a:r>
            <a:endParaRPr lang="en-US" sz="1800" b="0" i="0" dirty="0">
              <a:solidFill>
                <a:srgbClr val="3C4043"/>
              </a:solidFill>
              <a:effectLst/>
              <a:latin typeface="Times New Roman" panose="02020603050405020304" pitchFamily="18" charset="0"/>
              <a:cs typeface="Times New Roman" panose="02020603050405020304" pitchFamily="18" charset="0"/>
            </a:endParaRPr>
          </a:p>
          <a:p>
            <a:pPr lvl="1"/>
            <a:r>
              <a:rPr lang="en-US" sz="1800" b="0" i="0" dirty="0">
                <a:solidFill>
                  <a:srgbClr val="3C4043"/>
                </a:solidFill>
                <a:effectLst/>
                <a:latin typeface="Times New Roman" panose="02020603050405020304" pitchFamily="18" charset="0"/>
                <a:cs typeface="Times New Roman" panose="02020603050405020304" pitchFamily="18" charset="0"/>
              </a:rPr>
              <a:t>This </a:t>
            </a:r>
            <a:r>
              <a:rPr lang="en-US" sz="1800" dirty="0">
                <a:solidFill>
                  <a:srgbClr val="3C4043"/>
                </a:solidFill>
                <a:latin typeface="Times New Roman" panose="02020603050405020304" pitchFamily="18" charset="0"/>
                <a:cs typeface="Times New Roman" panose="02020603050405020304" pitchFamily="18" charset="0"/>
              </a:rPr>
              <a:t>gate</a:t>
            </a:r>
            <a:r>
              <a:rPr lang="en-US" sz="1800" b="0" i="0" dirty="0">
                <a:solidFill>
                  <a:srgbClr val="3C4043"/>
                </a:solidFill>
                <a:effectLst/>
                <a:latin typeface="Times New Roman" panose="02020603050405020304" pitchFamily="18" charset="0"/>
                <a:cs typeface="Times New Roman" panose="02020603050405020304" pitchFamily="18" charset="0"/>
              </a:rPr>
              <a:t> generates output of this particular LSTM cell.</a:t>
            </a:r>
          </a:p>
          <a:p>
            <a:pPr lvl="1"/>
            <a:r>
              <a:rPr lang="en-US" sz="1800" b="0" i="0" dirty="0">
                <a:solidFill>
                  <a:srgbClr val="3C4043"/>
                </a:solidFill>
                <a:effectLst/>
                <a:latin typeface="Times New Roman" panose="02020603050405020304" pitchFamily="18" charset="0"/>
                <a:cs typeface="Times New Roman" panose="02020603050405020304" pitchFamily="18" charset="0"/>
              </a:rPr>
              <a:t>It's in the right part of above LSTM cell figure.</a:t>
            </a:r>
          </a:p>
          <a:p>
            <a:pPr lvl="1"/>
            <a:r>
              <a:rPr lang="en-US" sz="1800" b="0" i="0" dirty="0">
                <a:solidFill>
                  <a:srgbClr val="3C4043"/>
                </a:solidFill>
                <a:effectLst/>
                <a:latin typeface="Times New Roman" panose="02020603050405020304" pitchFamily="18" charset="0"/>
                <a:cs typeface="Times New Roman" panose="02020603050405020304" pitchFamily="18" charset="0"/>
              </a:rPr>
              <a:t>It's controlled by new memory &amp; previous output.</a:t>
            </a:r>
          </a:p>
          <a:p>
            <a:pPr lvl="1"/>
            <a:r>
              <a:rPr lang="en-US" sz="1800" b="0" i="0" dirty="0">
                <a:solidFill>
                  <a:srgbClr val="3C4043"/>
                </a:solidFill>
                <a:effectLst/>
                <a:latin typeface="Times New Roman" panose="02020603050405020304" pitchFamily="18" charset="0"/>
                <a:cs typeface="Times New Roman" panose="02020603050405020304" pitchFamily="18" charset="0"/>
              </a:rPr>
              <a:t>This valve controls how much new memory should output to the next LSTM unit.</a:t>
            </a:r>
            <a:endParaRPr lang="en-US" sz="1800" dirty="0">
              <a:solidFill>
                <a:srgbClr val="3C4043"/>
              </a:solidFill>
              <a:latin typeface="Times New Roman" panose="02020603050405020304" pitchFamily="18" charset="0"/>
              <a:cs typeface="Times New Roman" panose="02020603050405020304" pitchFamily="18" charset="0"/>
            </a:endParaRPr>
          </a:p>
          <a:p>
            <a:pPr marL="457200" lvl="1" indent="0">
              <a:buNone/>
            </a:pPr>
            <a:r>
              <a:rPr lang="en-US" sz="1800" b="0" i="0" dirty="0">
                <a:solidFill>
                  <a:srgbClr val="3C4043"/>
                </a:solidFill>
                <a:effectLst/>
                <a:latin typeface="Times New Roman" panose="02020603050405020304" pitchFamily="18" charset="0"/>
                <a:cs typeface="Times New Roman" panose="02020603050405020304" pitchFamily="18" charset="0"/>
              </a:rPr>
              <a:t>Input gate:</a:t>
            </a:r>
          </a:p>
          <a:p>
            <a:pPr marL="457200" lvl="1" indent="0">
              <a:buNone/>
            </a:pPr>
            <a:r>
              <a:rPr lang="en-US" sz="1800" b="0" i="0" dirty="0" err="1">
                <a:solidFill>
                  <a:srgbClr val="3C4043"/>
                </a:solidFill>
                <a:effectLst/>
                <a:latin typeface="Times New Roman" panose="02020603050405020304" pitchFamily="18" charset="0"/>
                <a:cs typeface="Times New Roman" panose="02020603050405020304" pitchFamily="18" charset="0"/>
              </a:rPr>
              <a:t>X_t</a:t>
            </a:r>
            <a:r>
              <a:rPr lang="en-US" sz="1800" b="0" i="0" dirty="0">
                <a:solidFill>
                  <a:srgbClr val="3C4043"/>
                </a:solidFill>
                <a:effectLst/>
                <a:latin typeface="Times New Roman" panose="02020603050405020304" pitchFamily="18" charset="0"/>
                <a:cs typeface="Times New Roman" panose="02020603050405020304" pitchFamily="18" charset="0"/>
              </a:rPr>
              <a:t>: Current input vector.</a:t>
            </a:r>
          </a:p>
          <a:p>
            <a:pPr marL="457200" lvl="1" indent="0">
              <a:buNone/>
            </a:pPr>
            <a:r>
              <a:rPr lang="en-US" sz="1800" b="0" i="0" dirty="0">
                <a:solidFill>
                  <a:srgbClr val="3C4043"/>
                </a:solidFill>
                <a:effectLst/>
                <a:latin typeface="Times New Roman" panose="02020603050405020304" pitchFamily="18" charset="0"/>
                <a:cs typeface="Times New Roman" panose="02020603050405020304" pitchFamily="18" charset="0"/>
              </a:rPr>
              <a:t>h_(t-1): Output from the previous block (previous hidden state).</a:t>
            </a:r>
          </a:p>
          <a:p>
            <a:pPr marL="457200" lvl="1" indent="0">
              <a:buNone/>
            </a:pPr>
            <a:r>
              <a:rPr lang="en-US" sz="1800" b="0" i="0" dirty="0">
                <a:solidFill>
                  <a:srgbClr val="3C4043"/>
                </a:solidFill>
                <a:effectLst/>
                <a:latin typeface="Times New Roman" panose="02020603050405020304" pitchFamily="18" charset="0"/>
                <a:cs typeface="Times New Roman" panose="02020603050405020304" pitchFamily="18" charset="0"/>
              </a:rPr>
              <a:t>C_(t-1): Memory from the previous block (previous cell state).</a:t>
            </a:r>
          </a:p>
          <a:p>
            <a:pPr marL="457200" lvl="1" indent="0">
              <a:buNone/>
            </a:pPr>
            <a:r>
              <a:rPr lang="en-US" sz="1800" b="0" i="0" dirty="0">
                <a:solidFill>
                  <a:srgbClr val="202214"/>
                </a:solidFill>
                <a:effectLst/>
                <a:latin typeface="Times New Roman" panose="02020603050405020304" pitchFamily="18" charset="0"/>
                <a:cs typeface="Times New Roman" panose="02020603050405020304" pitchFamily="18" charset="0"/>
              </a:rPr>
              <a:t>In one LSTM layer, there will be a chain of this type of LSTM cells.</a:t>
            </a:r>
          </a:p>
          <a:p>
            <a:pPr marL="0" indent="0">
              <a:buNone/>
            </a:pPr>
            <a:endParaRPr lang="en-IN" dirty="0"/>
          </a:p>
        </p:txBody>
      </p:sp>
    </p:spTree>
    <p:extLst>
      <p:ext uri="{BB962C8B-B14F-4D97-AF65-F5344CB8AC3E}">
        <p14:creationId xmlns:p14="http://schemas.microsoft.com/office/powerpoint/2010/main" val="1567775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BD76-140F-0092-701E-B07550F45D59}"/>
              </a:ext>
            </a:extLst>
          </p:cNvPr>
          <p:cNvSpPr>
            <a:spLocks noGrp="1"/>
          </p:cNvSpPr>
          <p:nvPr>
            <p:ph type="title"/>
          </p:nvPr>
        </p:nvSpPr>
        <p:spPr/>
        <p:txBody>
          <a:bodyPr/>
          <a:lstStyle/>
          <a:p>
            <a:r>
              <a:rPr lang="en-GB" dirty="0"/>
              <a:t>Flow Chart:</a:t>
            </a:r>
            <a:endParaRPr lang="en-IN" dirty="0"/>
          </a:p>
        </p:txBody>
      </p:sp>
      <p:pic>
        <p:nvPicPr>
          <p:cNvPr id="7" name="Picture 6">
            <a:extLst>
              <a:ext uri="{FF2B5EF4-FFF2-40B4-BE49-F238E27FC236}">
                <a16:creationId xmlns:a16="http://schemas.microsoft.com/office/drawing/2014/main" id="{5829F043-4F06-3A8F-9F7A-390B4AA5137E}"/>
              </a:ext>
            </a:extLst>
          </p:cNvPr>
          <p:cNvPicPr>
            <a:picLocks noChangeAspect="1"/>
          </p:cNvPicPr>
          <p:nvPr/>
        </p:nvPicPr>
        <p:blipFill>
          <a:blip r:embed="rId2"/>
          <a:stretch>
            <a:fillRect/>
          </a:stretch>
        </p:blipFill>
        <p:spPr>
          <a:xfrm>
            <a:off x="4581427" y="494345"/>
            <a:ext cx="4169454" cy="5869309"/>
          </a:xfrm>
          <a:prstGeom prst="rect">
            <a:avLst/>
          </a:prstGeom>
        </p:spPr>
      </p:pic>
    </p:spTree>
    <p:extLst>
      <p:ext uri="{BB962C8B-B14F-4D97-AF65-F5344CB8AC3E}">
        <p14:creationId xmlns:p14="http://schemas.microsoft.com/office/powerpoint/2010/main" val="1944772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A42F2-B8D1-4B63-5E03-B50A0CEF50E0}"/>
              </a:ext>
            </a:extLst>
          </p:cNvPr>
          <p:cNvSpPr>
            <a:spLocks noGrp="1"/>
          </p:cNvSpPr>
          <p:nvPr>
            <p:ph type="title"/>
          </p:nvPr>
        </p:nvSpPr>
        <p:spPr/>
        <p:txBody>
          <a:bodyPr/>
          <a:lstStyle/>
          <a:p>
            <a:r>
              <a:rPr lang="en-IN" dirty="0"/>
              <a:t>PROPOSED METHODOLOGY BLOCK DIAGRAM</a:t>
            </a:r>
          </a:p>
        </p:txBody>
      </p:sp>
      <p:pic>
        <p:nvPicPr>
          <p:cNvPr id="5" name="Content Placeholder 4">
            <a:extLst>
              <a:ext uri="{FF2B5EF4-FFF2-40B4-BE49-F238E27FC236}">
                <a16:creationId xmlns:a16="http://schemas.microsoft.com/office/drawing/2014/main" id="{93F6235D-E489-E07A-48FA-799083E3DB0C}"/>
              </a:ext>
            </a:extLst>
          </p:cNvPr>
          <p:cNvPicPr>
            <a:picLocks noGrp="1" noChangeAspect="1"/>
          </p:cNvPicPr>
          <p:nvPr>
            <p:ph sz="quarter" idx="10"/>
          </p:nvPr>
        </p:nvPicPr>
        <p:blipFill>
          <a:blip r:embed="rId2">
            <a:extLst>
              <a:ext uri="{BEBA8EAE-BF5A-486C-A8C5-ECC9F3942E4B}">
                <a14:imgProps xmlns:a14="http://schemas.microsoft.com/office/drawing/2010/main">
                  <a14:imgLayer r:embed="rId3">
                    <a14:imgEffect>
                      <a14:saturation sat="200000"/>
                    </a14:imgEffect>
                  </a14:imgLayer>
                </a14:imgProps>
              </a:ext>
            </a:extLst>
          </a:blip>
          <a:stretch>
            <a:fillRect/>
          </a:stretch>
        </p:blipFill>
        <p:spPr>
          <a:xfrm>
            <a:off x="2875174" y="1264837"/>
            <a:ext cx="7352907" cy="5408939"/>
          </a:xfrm>
        </p:spPr>
      </p:pic>
    </p:spTree>
    <p:extLst>
      <p:ext uri="{BB962C8B-B14F-4D97-AF65-F5344CB8AC3E}">
        <p14:creationId xmlns:p14="http://schemas.microsoft.com/office/powerpoint/2010/main" val="1008162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6791-BE3F-0EE0-D0CF-92318F9495EB}"/>
              </a:ext>
            </a:extLst>
          </p:cNvPr>
          <p:cNvSpPr>
            <a:spLocks noGrp="1"/>
          </p:cNvSpPr>
          <p:nvPr>
            <p:ph type="title"/>
          </p:nvPr>
        </p:nvSpPr>
        <p:spPr/>
        <p:txBody>
          <a:bodyPr/>
          <a:lstStyle/>
          <a:p>
            <a:r>
              <a:rPr lang="en-IN" dirty="0"/>
              <a:t>FOR HINDI TWEETS</a:t>
            </a:r>
          </a:p>
        </p:txBody>
      </p:sp>
      <p:sp>
        <p:nvSpPr>
          <p:cNvPr id="3" name="Content Placeholder 2">
            <a:extLst>
              <a:ext uri="{FF2B5EF4-FFF2-40B4-BE49-F238E27FC236}">
                <a16:creationId xmlns:a16="http://schemas.microsoft.com/office/drawing/2014/main" id="{A5A6407C-6190-6E64-F0E1-6C3A69D52934}"/>
              </a:ext>
            </a:extLst>
          </p:cNvPr>
          <p:cNvSpPr>
            <a:spLocks noGrp="1"/>
          </p:cNvSpPr>
          <p:nvPr>
            <p:ph sz="quarter" idx="10"/>
          </p:nvPr>
        </p:nvSpPr>
        <p:spPr>
          <a:xfrm>
            <a:off x="838200" y="1545996"/>
            <a:ext cx="10524344" cy="4630967"/>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Data preprocessing involves several steps to clean and prepare the text data for analysis: • Handling Missing Data: Empty entries are removed to ensure data quality. </a:t>
            </a:r>
          </a:p>
          <a:p>
            <a:pPr marL="0" indent="0">
              <a:buNone/>
            </a:pPr>
            <a:r>
              <a:rPr lang="en-US" sz="1600" dirty="0">
                <a:latin typeface="Times New Roman" panose="02020603050405020304" pitchFamily="18" charset="0"/>
                <a:cs typeface="Times New Roman" panose="02020603050405020304" pitchFamily="18" charset="0"/>
              </a:rPr>
              <a:t>• Text Cleaning: URLs, mentions, hashtags, and punctuation are removed. Emojis are also stripped out using regular expressions. </a:t>
            </a:r>
          </a:p>
          <a:p>
            <a:pPr marL="0" indent="0">
              <a:buNone/>
            </a:pPr>
            <a:r>
              <a:rPr lang="en-US" sz="1600" dirty="0">
                <a:latin typeface="Times New Roman" panose="02020603050405020304" pitchFamily="18" charset="0"/>
                <a:cs typeface="Times New Roman" panose="02020603050405020304" pitchFamily="18" charset="0"/>
              </a:rPr>
              <a:t>• Tokenization: The text is tokenized using NLTK’s word tokenizer. </a:t>
            </a:r>
          </a:p>
          <a:p>
            <a:pPr marL="0" indent="0">
              <a:buNone/>
            </a:pPr>
            <a:r>
              <a:rPr lang="en-US" sz="1600" dirty="0">
                <a:latin typeface="Times New Roman" panose="02020603050405020304" pitchFamily="18" charset="0"/>
                <a:cs typeface="Times New Roman" panose="02020603050405020304" pitchFamily="18" charset="0"/>
              </a:rPr>
              <a:t>• Stop Words Removal and Stemming: Common stop words are removed, and words are stemmed to their root forms to reduce noise and dimensionality. A custom text processing function is applied to clean and standardize the tweets.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5129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70E1A2-4A95-829C-6174-67F1F5365BFC}"/>
              </a:ext>
            </a:extLst>
          </p:cNvPr>
          <p:cNvSpPr>
            <a:spLocks noGrp="1"/>
          </p:cNvSpPr>
          <p:nvPr>
            <p:ph sz="quarter" idx="10"/>
          </p:nvPr>
        </p:nvSpPr>
        <p:spPr>
          <a:xfrm>
            <a:off x="697584" y="820132"/>
            <a:ext cx="10664960" cy="5356832"/>
          </a:xfrm>
        </p:spPr>
        <p:txBody>
          <a:bodyPr>
            <a:normAutofit/>
          </a:bodyPr>
          <a:lstStyle/>
          <a:p>
            <a:r>
              <a:rPr lang="en-US" sz="1600" b="1" dirty="0">
                <a:latin typeface="Times New Roman" panose="02020603050405020304" pitchFamily="18" charset="0"/>
                <a:cs typeface="Times New Roman" panose="02020603050405020304" pitchFamily="18" charset="0"/>
              </a:rPr>
              <a:t>TF-IDF Vectorization</a:t>
            </a:r>
            <a:r>
              <a:rPr lang="en-US" sz="1600" dirty="0">
                <a:latin typeface="Times New Roman" panose="02020603050405020304" pitchFamily="18" charset="0"/>
                <a:cs typeface="Times New Roman" panose="02020603050405020304" pitchFamily="18" charset="0"/>
              </a:rPr>
              <a:t> To convert the textual data into numerical format, TF-IDF (Term Frequency-Inverse Document Frequency) vectorization is employed. This technique trans forms the text into a matrix of TF-IDF features, capturing the importance of each term in the document relative to the entire dataset. </a:t>
            </a:r>
          </a:p>
          <a:p>
            <a:r>
              <a:rPr lang="en-US" sz="1600" b="1" dirty="0">
                <a:latin typeface="Times New Roman" panose="02020603050405020304" pitchFamily="18" charset="0"/>
                <a:cs typeface="Times New Roman" panose="02020603050405020304" pitchFamily="18" charset="0"/>
              </a:rPr>
              <a:t>Feature Engineering </a:t>
            </a:r>
            <a:r>
              <a:rPr lang="en-US" sz="1600" dirty="0">
                <a:latin typeface="Times New Roman" panose="02020603050405020304" pitchFamily="18" charset="0"/>
                <a:cs typeface="Times New Roman" panose="02020603050405020304" pitchFamily="18" charset="0"/>
              </a:rPr>
              <a:t>with Doc2Vec We use </a:t>
            </a:r>
            <a:r>
              <a:rPr lang="en-US" sz="1600" dirty="0" err="1">
                <a:latin typeface="Times New Roman" panose="02020603050405020304" pitchFamily="18" charset="0"/>
                <a:cs typeface="Times New Roman" panose="02020603050405020304" pitchFamily="18" charset="0"/>
              </a:rPr>
              <a:t>Gensim’s</a:t>
            </a:r>
            <a:r>
              <a:rPr lang="en-US" sz="1600" dirty="0">
                <a:latin typeface="Times New Roman" panose="02020603050405020304" pitchFamily="18" charset="0"/>
                <a:cs typeface="Times New Roman" panose="02020603050405020304" pitchFamily="18" charset="0"/>
              </a:rPr>
              <a:t> Doc2Vec model for generating document embeddings. Each tweet is tokenized, and a Tagged Document is created for each entry, associating the text with its label. The Doc2Vec model is trained on these tagged documents to create feature vectors representing the semantic content of each tweet. </a:t>
            </a:r>
          </a:p>
          <a:p>
            <a:r>
              <a:rPr lang="en-US" sz="1600" b="1" dirty="0">
                <a:latin typeface="Times New Roman" panose="02020603050405020304" pitchFamily="18" charset="0"/>
                <a:cs typeface="Times New Roman" panose="02020603050405020304" pitchFamily="18" charset="0"/>
              </a:rPr>
              <a:t>Model Training and Evaluation </a:t>
            </a:r>
            <a:r>
              <a:rPr lang="en-US" sz="1600" dirty="0">
                <a:latin typeface="Times New Roman" panose="02020603050405020304" pitchFamily="18" charset="0"/>
                <a:cs typeface="Times New Roman" panose="02020603050405020304" pitchFamily="18" charset="0"/>
              </a:rPr>
              <a:t>The feature vectors and corresponding labels are split into training and validation sets using a 70-30 split. A RandomForestClassifier is trained on the training set to classify tweets as sarcastic or non-sarcastic. The model’s performance is evaluated using several metrics: Accuracy, ROC score and confusion matrix</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2564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29360-8189-AE65-43F8-BF00B1212659}"/>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453314B0-043A-F128-30A3-8D0C44EE20C7}"/>
              </a:ext>
            </a:extLst>
          </p:cNvPr>
          <p:cNvSpPr>
            <a:spLocks noGrp="1"/>
          </p:cNvSpPr>
          <p:nvPr>
            <p:ph sz="quarter" idx="10"/>
          </p:nvPr>
        </p:nvSpPr>
        <p:spPr/>
        <p:txBody>
          <a:bodyPr>
            <a:normAutofit/>
          </a:bodyPr>
          <a:lstStyle/>
          <a:p>
            <a:r>
              <a:rPr lang="en-US" sz="1600" dirty="0">
                <a:latin typeface="Times New Roman" panose="02020603050405020304" pitchFamily="18" charset="0"/>
                <a:cs typeface="Times New Roman" panose="02020603050405020304" pitchFamily="18" charset="0"/>
              </a:rPr>
              <a:t>The LSTM model trained on the English Reddit dataset achieved a validation accuracy of 72.76%.</a:t>
            </a:r>
          </a:p>
          <a:p>
            <a:r>
              <a:rPr lang="en-US" sz="1600" b="1" dirty="0">
                <a:latin typeface="Times New Roman" panose="02020603050405020304" pitchFamily="18" charset="0"/>
                <a:cs typeface="Times New Roman" panose="02020603050405020304" pitchFamily="18" charset="0"/>
              </a:rPr>
              <a:t>LSTM Model Predictions </a:t>
            </a:r>
            <a:r>
              <a:rPr lang="en-US" sz="1600" dirty="0">
                <a:latin typeface="Times New Roman" panose="02020603050405020304" pitchFamily="18" charset="0"/>
                <a:cs typeface="Times New Roman" panose="02020603050405020304" pitchFamily="18" charset="0"/>
              </a:rPr>
              <a:t>After training the LSTM model, we utilized it to predict the probabilities of sarcasm for given sentences. </a:t>
            </a:r>
          </a:p>
          <a:p>
            <a:r>
              <a:rPr lang="en-US" sz="1600" dirty="0">
                <a:latin typeface="Times New Roman" panose="02020603050405020304" pitchFamily="18" charset="0"/>
                <a:cs typeface="Times New Roman" panose="02020603050405020304" pitchFamily="18" charset="0"/>
              </a:rPr>
              <a:t>Below are examples of sentences along with their predicted probabilities: </a:t>
            </a:r>
          </a:p>
          <a:p>
            <a:r>
              <a:rPr lang="en-US" sz="1600" dirty="0">
                <a:latin typeface="Times New Roman" panose="02020603050405020304" pitchFamily="18" charset="0"/>
                <a:cs typeface="Times New Roman" panose="02020603050405020304" pitchFamily="18" charset="0"/>
              </a:rPr>
              <a:t>“Sun rises from the east” : 0.08 </a:t>
            </a:r>
          </a:p>
          <a:p>
            <a:r>
              <a:rPr lang="en-US" sz="1600" dirty="0">
                <a:latin typeface="Times New Roman" panose="02020603050405020304" pitchFamily="18" charset="0"/>
                <a:cs typeface="Times New Roman" panose="02020603050405020304" pitchFamily="18" charset="0"/>
              </a:rPr>
              <a:t>“Oh, because that’s obviously what I meant” : 0.85 </a:t>
            </a:r>
          </a:p>
          <a:p>
            <a:r>
              <a:rPr lang="en-US" sz="1600" dirty="0">
                <a:latin typeface="Times New Roman" panose="02020603050405020304" pitchFamily="18" charset="0"/>
                <a:cs typeface="Times New Roman" panose="02020603050405020304" pitchFamily="18" charset="0"/>
              </a:rPr>
              <a:t>“Sure, because that makes total sense” : 0.99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8626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53661D-B692-F36E-E219-3DF3318E21AD}"/>
              </a:ext>
            </a:extLst>
          </p:cNvPr>
          <p:cNvSpPr>
            <a:spLocks noGrp="1"/>
          </p:cNvSpPr>
          <p:nvPr>
            <p:ph sz="quarter" idx="10"/>
          </p:nvPr>
        </p:nvSpPr>
        <p:spPr>
          <a:xfrm>
            <a:off x="838200" y="1265238"/>
            <a:ext cx="10524344" cy="4911725"/>
          </a:xfrm>
        </p:spPr>
        <p:txBody>
          <a:bodyPr/>
          <a:lstStyle/>
          <a:p>
            <a:r>
              <a:rPr lang="en-US" sz="1600" dirty="0">
                <a:latin typeface="Times New Roman" panose="02020603050405020304" pitchFamily="18" charset="0"/>
                <a:cs typeface="Times New Roman" panose="02020603050405020304" pitchFamily="18" charset="0"/>
              </a:rPr>
              <a:t>Using ML The table shows performance metrics for sarcasm detection on a Reddit English dataset using two machine learning models: Logistic Regression demonstrates a slightly higher recall of 72.22%, indicating that it is marginally better at correctly identifying sarcastic comments. On the other hand, Naive Bayes achieves a higher precision of 71.49%, which means it is more effective at correctly classifying comments as sarcastic when they are indeed sarcastic.</a:t>
            </a:r>
          </a:p>
          <a:p>
            <a:endParaRPr lang="en-IN" dirty="0"/>
          </a:p>
        </p:txBody>
      </p:sp>
      <p:pic>
        <p:nvPicPr>
          <p:cNvPr id="4" name="Picture 3">
            <a:extLst>
              <a:ext uri="{FF2B5EF4-FFF2-40B4-BE49-F238E27FC236}">
                <a16:creationId xmlns:a16="http://schemas.microsoft.com/office/drawing/2014/main" id="{E061215F-B40A-8C99-3705-D874CBB741AF}"/>
              </a:ext>
            </a:extLst>
          </p:cNvPr>
          <p:cNvPicPr>
            <a:picLocks noChangeAspect="1"/>
          </p:cNvPicPr>
          <p:nvPr/>
        </p:nvPicPr>
        <p:blipFill>
          <a:blip r:embed="rId2"/>
          <a:stretch>
            <a:fillRect/>
          </a:stretch>
        </p:blipFill>
        <p:spPr>
          <a:xfrm>
            <a:off x="3026004" y="3704734"/>
            <a:ext cx="6099141" cy="1461155"/>
          </a:xfrm>
          <a:prstGeom prst="rect">
            <a:avLst/>
          </a:prstGeom>
        </p:spPr>
      </p:pic>
    </p:spTree>
    <p:extLst>
      <p:ext uri="{BB962C8B-B14F-4D97-AF65-F5344CB8AC3E}">
        <p14:creationId xmlns:p14="http://schemas.microsoft.com/office/powerpoint/2010/main" val="950651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0CE675-B758-4D4E-3C15-1ADCC03476C7}"/>
              </a:ext>
            </a:extLst>
          </p:cNvPr>
          <p:cNvSpPr>
            <a:spLocks noGrp="1"/>
          </p:cNvSpPr>
          <p:nvPr>
            <p:ph sz="quarter" idx="10"/>
          </p:nvPr>
        </p:nvSpPr>
        <p:spPr>
          <a:xfrm>
            <a:off x="838200" y="603316"/>
            <a:ext cx="10524344" cy="5573648"/>
          </a:xfrm>
        </p:spPr>
        <p:txBody>
          <a:bodyPr>
            <a:normAutofit/>
          </a:bodyPr>
          <a:lstStyle/>
          <a:p>
            <a:pPr marL="0" indent="0" algn="ctr">
              <a:buNone/>
            </a:pPr>
            <a:r>
              <a:rPr lang="en-US" sz="1600" b="1" dirty="0">
                <a:latin typeface="Times New Roman" panose="02020603050405020304" pitchFamily="18" charset="0"/>
                <a:cs typeface="Times New Roman" panose="02020603050405020304" pitchFamily="18" charset="0"/>
              </a:rPr>
              <a:t>Sarcasm Detection Performance for Hindi tweets</a:t>
            </a:r>
          </a:p>
          <a:p>
            <a:r>
              <a:rPr lang="en-US" sz="1600" dirty="0">
                <a:latin typeface="Times New Roman" panose="02020603050405020304" pitchFamily="18" charset="0"/>
                <a:cs typeface="Times New Roman" panose="02020603050405020304" pitchFamily="18" charset="0"/>
              </a:rPr>
              <a:t>The model achieved a high accuracy score of 97.05%, indicating that it correctly classified a significant portion of the Hindi tweets as sarcastic or non-sarcastic. Additionally, the </a:t>
            </a:r>
            <a:r>
              <a:rPr lang="en-US" sz="1600" dirty="0" err="1">
                <a:latin typeface="Times New Roman" panose="02020603050405020304" pitchFamily="18" charset="0"/>
                <a:cs typeface="Times New Roman" panose="02020603050405020304" pitchFamily="18" charset="0"/>
              </a:rPr>
              <a:t>RoC</a:t>
            </a:r>
            <a:r>
              <a:rPr lang="en-US" sz="1600" dirty="0">
                <a:latin typeface="Times New Roman" panose="02020603050405020304" pitchFamily="18" charset="0"/>
                <a:cs typeface="Times New Roman" panose="02020603050405020304" pitchFamily="18" charset="0"/>
              </a:rPr>
              <a:t> AUC score of 0.9609 suggests a strong ability of the model to distinguish between sarcastic and non-sarcastic tweets. </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6A24608-9DC6-6B79-EF6B-EC4526BFB15B}"/>
              </a:ext>
            </a:extLst>
          </p:cNvPr>
          <p:cNvPicPr>
            <a:picLocks noChangeAspect="1"/>
          </p:cNvPicPr>
          <p:nvPr/>
        </p:nvPicPr>
        <p:blipFill>
          <a:blip r:embed="rId2"/>
          <a:stretch>
            <a:fillRect/>
          </a:stretch>
        </p:blipFill>
        <p:spPr>
          <a:xfrm>
            <a:off x="3979790" y="2872820"/>
            <a:ext cx="5126504" cy="3445496"/>
          </a:xfrm>
          <a:prstGeom prst="rect">
            <a:avLst/>
          </a:prstGeom>
        </p:spPr>
      </p:pic>
    </p:spTree>
    <p:extLst>
      <p:ext uri="{BB962C8B-B14F-4D97-AF65-F5344CB8AC3E}">
        <p14:creationId xmlns:p14="http://schemas.microsoft.com/office/powerpoint/2010/main" val="1683134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A471B-ECDE-F6CD-5ABD-02B3F8EEC1F6}"/>
              </a:ext>
            </a:extLst>
          </p:cNvPr>
          <p:cNvSpPr>
            <a:spLocks noGrp="1"/>
          </p:cNvSpPr>
          <p:nvPr>
            <p:ph type="title"/>
          </p:nvPr>
        </p:nvSpPr>
        <p:spPr/>
        <p:txBody>
          <a:bodyPr/>
          <a:lstStyle/>
          <a:p>
            <a:r>
              <a:rPr lang="en-IN" dirty="0"/>
              <a:t>COMPARITIVE ANALYSIS</a:t>
            </a:r>
          </a:p>
        </p:txBody>
      </p:sp>
      <p:pic>
        <p:nvPicPr>
          <p:cNvPr id="5" name="Content Placeholder 4">
            <a:extLst>
              <a:ext uri="{FF2B5EF4-FFF2-40B4-BE49-F238E27FC236}">
                <a16:creationId xmlns:a16="http://schemas.microsoft.com/office/drawing/2014/main" id="{B54B868B-E146-C393-4BD2-DBBD4C7BC508}"/>
              </a:ext>
            </a:extLst>
          </p:cNvPr>
          <p:cNvPicPr>
            <a:picLocks noGrp="1" noChangeAspect="1"/>
          </p:cNvPicPr>
          <p:nvPr>
            <p:ph sz="quarter" idx="10"/>
          </p:nvPr>
        </p:nvPicPr>
        <p:blipFill rotWithShape="1">
          <a:blip r:embed="rId2">
            <a:duotone>
              <a:schemeClr val="accent6">
                <a:shade val="45000"/>
                <a:satMod val="135000"/>
              </a:schemeClr>
              <a:prstClr val="white"/>
            </a:duotone>
          </a:blip>
          <a:srcRect l="1668" t="11068" b="2309"/>
          <a:stretch/>
        </p:blipFill>
        <p:spPr>
          <a:xfrm>
            <a:off x="1084082" y="1442301"/>
            <a:ext cx="6332365" cy="1503575"/>
          </a:xfrm>
        </p:spPr>
      </p:pic>
      <p:sp>
        <p:nvSpPr>
          <p:cNvPr id="6" name="TextBox 5">
            <a:extLst>
              <a:ext uri="{FF2B5EF4-FFF2-40B4-BE49-F238E27FC236}">
                <a16:creationId xmlns:a16="http://schemas.microsoft.com/office/drawing/2014/main" id="{CEC7983D-EE19-D28D-12F3-94F7E4F232E4}"/>
              </a:ext>
            </a:extLst>
          </p:cNvPr>
          <p:cNvSpPr txBox="1"/>
          <p:nvPr/>
        </p:nvSpPr>
        <p:spPr>
          <a:xfrm>
            <a:off x="952107" y="3429000"/>
            <a:ext cx="10331777"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Our LSTM model shows improved performance compared to the LSTM model by Ghosh and Veale (2016) on the Reddit dataset. </a:t>
            </a:r>
          </a:p>
          <a:p>
            <a:r>
              <a:rPr lang="en-US" dirty="0">
                <a:latin typeface="Times New Roman" panose="02020603050405020304" pitchFamily="18" charset="0"/>
                <a:cs typeface="Times New Roman" panose="02020603050405020304" pitchFamily="18" charset="0"/>
              </a:rPr>
              <a:t>This suggests that our approach to training the LSTM model for sarcasm detection in English text from Reddit is effective and provides better accuracy. </a:t>
            </a:r>
            <a:r>
              <a:rPr lang="en-US" dirty="0">
                <a:latin typeface="Times New Roman" panose="02020603050405020304" pitchFamily="18" charset="0"/>
                <a:cs typeface="Times New Roman" panose="02020603050405020304" pitchFamily="18" charset="0"/>
                <a:hlinkClick r:id="rId3"/>
              </a:rPr>
              <a:t>https://www.researchgate.net/publication/301636658_Fracking_Sarcasm_using_Neural_Network</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0087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996FB-FAE5-7E01-2402-D387EDE937E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21C93C29-5D39-71E9-91B5-F8B935984D06}"/>
              </a:ext>
            </a:extLst>
          </p:cNvPr>
          <p:cNvSpPr>
            <a:spLocks noGrp="1"/>
          </p:cNvSpPr>
          <p:nvPr>
            <p:ph sz="quarter" idx="10"/>
          </p:nvPr>
        </p:nvSpPr>
        <p:spPr/>
        <p:txBody>
          <a:bodyPr>
            <a:normAutofit fontScale="77500" lnSpcReduction="20000"/>
          </a:bodyPr>
          <a:lstStyle/>
          <a:p>
            <a:r>
              <a:rPr lang="en-US" sz="1900" dirty="0">
                <a:latin typeface="Times New Roman" panose="02020603050405020304" pitchFamily="18" charset="0"/>
                <a:cs typeface="Times New Roman" panose="02020603050405020304" pitchFamily="18" charset="0"/>
              </a:rPr>
              <a:t>We explored methods for detecting sarcasm across social media platforms and languages. We employed distinct approaches for English text from Reddit and Hindi text from Twitter. Our findings contribute to the development of robust sarcasm detection systems for diverse online communication.</a:t>
            </a:r>
          </a:p>
          <a:p>
            <a:pPr>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Challenge:</a:t>
            </a:r>
            <a:r>
              <a:rPr lang="en-US" sz="1900" dirty="0">
                <a:latin typeface="Times New Roman" panose="02020603050405020304" pitchFamily="18" charset="0"/>
                <a:cs typeface="Times New Roman" panose="02020603050405020304" pitchFamily="18" charset="0"/>
              </a:rPr>
              <a:t> Understanding sarcasm in social media text across languages and platforms.</a:t>
            </a:r>
          </a:p>
          <a:p>
            <a:pPr>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English (Reddit):</a:t>
            </a:r>
            <a:r>
              <a:rPr lang="en-US" sz="1900" dirty="0">
                <a:latin typeface="Times New Roman" panose="02020603050405020304" pitchFamily="18" charset="0"/>
                <a:cs typeface="Times New Roman" panose="02020603050405020304" pitchFamily="18" charset="0"/>
              </a:rPr>
              <a:t> We leveraged Long Short-Term Memory (LSTM) networks to capture the sequential information crucial for contextual understanding in sarcasm identification.</a:t>
            </a:r>
          </a:p>
          <a:p>
            <a:pPr>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Hindi (Twitter):</a:t>
            </a:r>
            <a:r>
              <a:rPr lang="en-US" sz="1900" dirty="0">
                <a:latin typeface="Times New Roman" panose="02020603050405020304" pitchFamily="18" charset="0"/>
                <a:cs typeface="Times New Roman" panose="02020603050405020304" pitchFamily="18" charset="0"/>
              </a:rPr>
              <a:t> We utilized Doc2Vec embeddings in conjunction with a Random Forest Classifier to capture the semantic meaning of Hindi text and effectively detect sarcasm.</a:t>
            </a:r>
          </a:p>
          <a:p>
            <a:pPr>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Comparative Analysis:</a:t>
            </a:r>
            <a:r>
              <a:rPr lang="en-US" sz="1900" dirty="0">
                <a:latin typeface="Times New Roman" panose="02020603050405020304" pitchFamily="18" charset="0"/>
                <a:cs typeface="Times New Roman" panose="02020603050405020304" pitchFamily="18" charset="0"/>
              </a:rPr>
              <a:t> We analyzed the performance of LSTMs on English Reddit data and the Doc2Vec with Random Forest Classifier approach on Hindi Twitter data. This provided insights into the efficacy of different techniques for multilingual social media sarcasm detection.</a:t>
            </a:r>
          </a:p>
          <a:p>
            <a:pPr>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Contribution:</a:t>
            </a:r>
            <a:r>
              <a:rPr lang="en-US" sz="1900" dirty="0">
                <a:latin typeface="Times New Roman" panose="02020603050405020304" pitchFamily="18" charset="0"/>
                <a:cs typeface="Times New Roman" panose="02020603050405020304" pitchFamily="18" charset="0"/>
              </a:rPr>
              <a:t> Our findings advance the development of robust sarcasm detection systems, offering valuable implications for NLP research and applications in multilingual and diverse social media contexts.</a:t>
            </a:r>
          </a:p>
          <a:p>
            <a:endParaRPr lang="en-IN" dirty="0"/>
          </a:p>
        </p:txBody>
      </p:sp>
    </p:spTree>
    <p:extLst>
      <p:ext uri="{BB962C8B-B14F-4D97-AF65-F5344CB8AC3E}">
        <p14:creationId xmlns:p14="http://schemas.microsoft.com/office/powerpoint/2010/main" val="1880090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F451EBE7-64A3-7E40-8C33-3C01E8EBABD2}"/>
              </a:ext>
            </a:extLst>
          </p:cNvPr>
          <p:cNvSpPr>
            <a:spLocks noGrp="1"/>
          </p:cNvSpPr>
          <p:nvPr>
            <p:ph idx="4294967295"/>
          </p:nvPr>
        </p:nvSpPr>
        <p:spPr>
          <a:xfrm>
            <a:off x="769089" y="2108109"/>
            <a:ext cx="10524344" cy="2859932"/>
          </a:xfrm>
        </p:spPr>
        <p:txBody>
          <a:bodyPr/>
          <a:lstStyle/>
          <a:p>
            <a:pPr marL="0" indent="0" algn="ctr">
              <a:lnSpc>
                <a:spcPct val="107000"/>
              </a:lnSpc>
              <a:spcAft>
                <a:spcPts val="800"/>
              </a:spcAft>
              <a:buNone/>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SARCASM DETECTION</a:t>
            </a:r>
            <a:r>
              <a:rPr lang="en-IN" sz="2400" b="1" kern="100" dirty="0">
                <a:solidFill>
                  <a:srgbClr val="1F1F1F"/>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endParaRPr lang="en-IN" sz="2400" b="1" kern="100" dirty="0">
              <a:effectLst/>
              <a:latin typeface="Calibri" panose="020F0502020204030204" pitchFamily="34" charset="0"/>
              <a:ea typeface="Calibri" panose="020F0502020204030204" pitchFamily="34" charset="0"/>
              <a:cs typeface="Times New Roman" panose="02020603050405020304" pitchFamily="18" charset="0"/>
            </a:endParaRP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aims to develop deep learning and machine learning models for accurately detecting sarcasm in </a:t>
            </a:r>
            <a:r>
              <a:rPr lang="en-US" altLang="en-US" sz="2000" dirty="0">
                <a:latin typeface="Times New Roman" panose="02020603050405020304" pitchFamily="18" charset="0"/>
                <a:cs typeface="Times New Roman" panose="02020603050405020304" pitchFamily="18" charset="0"/>
              </a:rPr>
              <a:t>English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lang="en-US" altLang="en-US" sz="2000" dirty="0">
                <a:latin typeface="Times New Roman" panose="02020603050405020304" pitchFamily="18" charset="0"/>
                <a:cs typeface="Times New Roman" panose="02020603050405020304" pitchFamily="18" charset="0"/>
              </a:rPr>
              <a:t>Hindi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addressing challenges in adapting linguistic features and cultural nuances, advancing NLP for multilingual sarcasm detection.</a:t>
            </a:r>
          </a:p>
          <a:p>
            <a:endParaRPr lang="ja-JP" altLang="en-US" dirty="0"/>
          </a:p>
        </p:txBody>
      </p:sp>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p:txBody>
          <a:bodyPr/>
          <a:lstStyle/>
          <a:p>
            <a:r>
              <a:rPr lang="en-US" sz="2800" dirty="0"/>
              <a:t>Problem Statement:</a:t>
            </a:r>
          </a:p>
        </p:txBody>
      </p:sp>
    </p:spTree>
    <p:extLst>
      <p:ext uri="{BB962C8B-B14F-4D97-AF65-F5344CB8AC3E}">
        <p14:creationId xmlns:p14="http://schemas.microsoft.com/office/powerpoint/2010/main" val="2348235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descr="Thank You Word Cloud in Different Languages">
            <a:extLst>
              <a:ext uri="{FF2B5EF4-FFF2-40B4-BE49-F238E27FC236}">
                <a16:creationId xmlns:a16="http://schemas.microsoft.com/office/drawing/2014/main" id="{8535576B-ACB5-CEA0-2578-2CA1CD50AE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4788" y="1105293"/>
            <a:ext cx="8917756" cy="4963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224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452AA-EBE6-83FA-B7E3-E90B60C6EDBF}"/>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985F50CB-FE99-7CF3-D670-C97AF2853DB3}"/>
              </a:ext>
            </a:extLst>
          </p:cNvPr>
          <p:cNvSpPr>
            <a:spLocks noGrp="1"/>
          </p:cNvSpPr>
          <p:nvPr>
            <p:ph sz="quarter" idx="10"/>
          </p:nvPr>
        </p:nvSpPr>
        <p:spPr/>
        <p:txBody>
          <a:bodyPr>
            <a:normAutofit/>
          </a:bodyPr>
          <a:lstStyle/>
          <a:p>
            <a:r>
              <a:rPr lang="en-IN" sz="1600" b="1" dirty="0">
                <a:latin typeface="Times New Roman" panose="02020603050405020304" pitchFamily="18" charset="0"/>
                <a:cs typeface="Times New Roman" panose="02020603050405020304" pitchFamily="18" charset="0"/>
              </a:rPr>
              <a:t>FOR ENGLISH</a:t>
            </a:r>
          </a:p>
          <a:p>
            <a:r>
              <a:rPr lang="en-IN" sz="1600" b="1" dirty="0">
                <a:latin typeface="Times New Roman" panose="02020603050405020304" pitchFamily="18" charset="0"/>
                <a:cs typeface="Times New Roman" panose="02020603050405020304" pitchFamily="18" charset="0"/>
              </a:rPr>
              <a:t>FASTTEXT CRAWL 300D 2M DATASET : </a:t>
            </a:r>
            <a:r>
              <a:rPr lang="en-US" sz="1600" dirty="0">
                <a:latin typeface="Times New Roman" panose="02020603050405020304" pitchFamily="18" charset="0"/>
                <a:cs typeface="Times New Roman" panose="02020603050405020304" pitchFamily="18" charset="0"/>
              </a:rPr>
              <a:t>This dataset consists of 300-dimensional word embeddings trained using </a:t>
            </a:r>
            <a:r>
              <a:rPr lang="en-US" sz="1600" dirty="0" err="1">
                <a:latin typeface="Times New Roman" panose="02020603050405020304" pitchFamily="18" charset="0"/>
                <a:cs typeface="Times New Roman" panose="02020603050405020304" pitchFamily="18" charset="0"/>
              </a:rPr>
              <a:t>FastText</a:t>
            </a:r>
            <a:r>
              <a:rPr lang="en-US" sz="1600" dirty="0">
                <a:latin typeface="Times New Roman" panose="02020603050405020304" pitchFamily="18" charset="0"/>
                <a:cs typeface="Times New Roman" panose="02020603050405020304" pitchFamily="18" charset="0"/>
              </a:rPr>
              <a:t> on a vast web corpus containing approximately 2 million words. </a:t>
            </a:r>
            <a:endParaRPr lang="en-IN"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SARCASM ON REDDIT: </a:t>
            </a:r>
            <a:r>
              <a:rPr lang="en-US" sz="1600" dirty="0">
                <a:latin typeface="Times New Roman" panose="02020603050405020304" pitchFamily="18" charset="0"/>
                <a:cs typeface="Times New Roman" panose="02020603050405020304" pitchFamily="18" charset="0"/>
              </a:rPr>
              <a:t>This dataset contains 1.3 million sarcastic comments from the Internet commentary website Reddit.</a:t>
            </a:r>
            <a:endParaRPr lang="en-IN"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TWEETS DATASET IN HINDI LANGUAGE : </a:t>
            </a:r>
            <a:r>
              <a:rPr lang="en-US" sz="1600" dirty="0">
                <a:latin typeface="Times New Roman" panose="02020603050405020304" pitchFamily="18" charset="0"/>
                <a:cs typeface="Times New Roman" panose="02020603050405020304" pitchFamily="18" charset="0"/>
              </a:rPr>
              <a:t>This dataset consists of over 16,000 tweets (including both sarcastic and non-sarcastic) for researchers interested in working on Sarcasm Detection in Hindi. </a:t>
            </a:r>
          </a:p>
          <a:p>
            <a:r>
              <a:rPr lang="en-US" sz="1600" dirty="0">
                <a:latin typeface="Times New Roman" panose="02020603050405020304" pitchFamily="18" charset="0"/>
                <a:cs typeface="Times New Roman" panose="02020603050405020304" pitchFamily="18" charset="0"/>
              </a:rPr>
              <a:t>Number of Sarcastic tweets: 6051 </a:t>
            </a:r>
          </a:p>
          <a:p>
            <a:r>
              <a:rPr lang="en-US" sz="1600" dirty="0">
                <a:latin typeface="Times New Roman" panose="02020603050405020304" pitchFamily="18" charset="0"/>
                <a:cs typeface="Times New Roman" panose="02020603050405020304" pitchFamily="18" charset="0"/>
              </a:rPr>
              <a:t>Number of Non-Sarcastic Tweets: 10128</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4160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2AB4-DCFC-55FB-B4BC-B5DC63E732C1}"/>
              </a:ext>
            </a:extLst>
          </p:cNvPr>
          <p:cNvSpPr>
            <a:spLocks noGrp="1"/>
          </p:cNvSpPr>
          <p:nvPr>
            <p:ph type="title"/>
          </p:nvPr>
        </p:nvSpPr>
        <p:spPr/>
        <p:txBody>
          <a:bodyPr/>
          <a:lstStyle/>
          <a:p>
            <a:r>
              <a:rPr lang="en-IN" dirty="0"/>
              <a:t>DATASET SOURCES</a:t>
            </a:r>
          </a:p>
        </p:txBody>
      </p:sp>
      <p:pic>
        <p:nvPicPr>
          <p:cNvPr id="5" name="Content Placeholder 4">
            <a:extLst>
              <a:ext uri="{FF2B5EF4-FFF2-40B4-BE49-F238E27FC236}">
                <a16:creationId xmlns:a16="http://schemas.microsoft.com/office/drawing/2014/main" id="{30775676-4B4C-E4F0-B33C-6A2B31760F47}"/>
              </a:ext>
            </a:extLst>
          </p:cNvPr>
          <p:cNvPicPr>
            <a:picLocks noGrp="1" noChangeAspect="1"/>
          </p:cNvPicPr>
          <p:nvPr>
            <p:ph sz="quarter" idx="10"/>
          </p:nvPr>
        </p:nvPicPr>
        <p:blipFill>
          <a:blip r:embed="rId2"/>
          <a:stretch>
            <a:fillRect/>
          </a:stretch>
        </p:blipFill>
        <p:spPr>
          <a:xfrm>
            <a:off x="2628415" y="1653887"/>
            <a:ext cx="6944694" cy="4134427"/>
          </a:xfrm>
        </p:spPr>
      </p:pic>
      <p:sp>
        <p:nvSpPr>
          <p:cNvPr id="6" name="TextBox 5">
            <a:extLst>
              <a:ext uri="{FF2B5EF4-FFF2-40B4-BE49-F238E27FC236}">
                <a16:creationId xmlns:a16="http://schemas.microsoft.com/office/drawing/2014/main" id="{4963BF34-B89D-FAAA-546F-6607CE5CD9A6}"/>
              </a:ext>
            </a:extLst>
          </p:cNvPr>
          <p:cNvSpPr txBox="1"/>
          <p:nvPr/>
        </p:nvSpPr>
        <p:spPr>
          <a:xfrm>
            <a:off x="5571243" y="5204113"/>
            <a:ext cx="892404" cy="369332"/>
          </a:xfrm>
          <a:prstGeom prst="rect">
            <a:avLst/>
          </a:prstGeom>
          <a:noFill/>
        </p:spPr>
        <p:txBody>
          <a:bodyPr wrap="square" rtlCol="0">
            <a:spAutoFit/>
          </a:bodyPr>
          <a:lstStyle/>
          <a:p>
            <a:r>
              <a:rPr lang="en-IN" dirty="0"/>
              <a:t>reddit</a:t>
            </a:r>
          </a:p>
        </p:txBody>
      </p:sp>
    </p:spTree>
    <p:extLst>
      <p:ext uri="{BB962C8B-B14F-4D97-AF65-F5344CB8AC3E}">
        <p14:creationId xmlns:p14="http://schemas.microsoft.com/office/powerpoint/2010/main" val="3938891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3EE8-26C4-CF50-9AF2-4DFE03F08D19}"/>
              </a:ext>
            </a:extLst>
          </p:cNvPr>
          <p:cNvSpPr>
            <a:spLocks noGrp="1"/>
          </p:cNvSpPr>
          <p:nvPr>
            <p:ph type="title"/>
          </p:nvPr>
        </p:nvSpPr>
        <p:spPr/>
        <p:txBody>
          <a:bodyPr/>
          <a:lstStyle/>
          <a:p>
            <a:r>
              <a:rPr lang="en-IN" dirty="0"/>
              <a:t>METHODOLOGY</a:t>
            </a:r>
          </a:p>
        </p:txBody>
      </p:sp>
      <p:sp>
        <p:nvSpPr>
          <p:cNvPr id="6" name="Content Placeholder 5">
            <a:extLst>
              <a:ext uri="{FF2B5EF4-FFF2-40B4-BE49-F238E27FC236}">
                <a16:creationId xmlns:a16="http://schemas.microsoft.com/office/drawing/2014/main" id="{8DB044EB-2A99-C950-40A3-97BD09031AAA}"/>
              </a:ext>
            </a:extLst>
          </p:cNvPr>
          <p:cNvSpPr>
            <a:spLocks noGrp="1"/>
          </p:cNvSpPr>
          <p:nvPr>
            <p:ph sz="quarter" idx="10"/>
          </p:nvPr>
        </p:nvSpPr>
        <p:spPr>
          <a:xfrm>
            <a:off x="477149" y="1387787"/>
            <a:ext cx="10876651" cy="6377204"/>
          </a:xfrm>
        </p:spPr>
        <p:txBody>
          <a:bodyPr/>
          <a:lstStyle/>
          <a:p>
            <a:r>
              <a:rPr lang="en-IN" dirty="0"/>
              <a:t>DATA PREPROCESSING :</a:t>
            </a:r>
          </a:p>
          <a:p>
            <a:endParaRPr lang="en-IN" dirty="0"/>
          </a:p>
        </p:txBody>
      </p:sp>
      <p:pic>
        <p:nvPicPr>
          <p:cNvPr id="1026" name="Picture 2">
            <a:extLst>
              <a:ext uri="{FF2B5EF4-FFF2-40B4-BE49-F238E27FC236}">
                <a16:creationId xmlns:a16="http://schemas.microsoft.com/office/drawing/2014/main" id="{6F38EC79-1269-7FE9-45C9-CEFF30DEA3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4665" y="2415586"/>
            <a:ext cx="6597852" cy="3315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11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7D3EE-36BC-B251-710A-93273F15EFF4}"/>
              </a:ext>
            </a:extLst>
          </p:cNvPr>
          <p:cNvSpPr>
            <a:spLocks noGrp="1"/>
          </p:cNvSpPr>
          <p:nvPr>
            <p:ph type="title"/>
          </p:nvPr>
        </p:nvSpPr>
        <p:spPr/>
        <p:txBody>
          <a:bodyPr/>
          <a:lstStyle/>
          <a:p>
            <a:r>
              <a:rPr lang="en-IN" dirty="0"/>
              <a:t>TOKENISATION</a:t>
            </a:r>
          </a:p>
        </p:txBody>
      </p:sp>
      <p:sp>
        <p:nvSpPr>
          <p:cNvPr id="3" name="Content Placeholder 2">
            <a:extLst>
              <a:ext uri="{FF2B5EF4-FFF2-40B4-BE49-F238E27FC236}">
                <a16:creationId xmlns:a16="http://schemas.microsoft.com/office/drawing/2014/main" id="{D3874C44-1E5F-C910-DD56-7995B15F53BF}"/>
              </a:ext>
            </a:extLst>
          </p:cNvPr>
          <p:cNvSpPr>
            <a:spLocks noGrp="1"/>
          </p:cNvSpPr>
          <p:nvPr>
            <p:ph sz="quarter" idx="10"/>
          </p:nvPr>
        </p:nvSpPr>
        <p:spPr>
          <a:xfrm>
            <a:off x="838200" y="1677971"/>
            <a:ext cx="10524344" cy="4498992"/>
          </a:xfrm>
        </p:spPr>
        <p:txBody>
          <a:bodyPr>
            <a:normAutofit/>
          </a:bodyPr>
          <a:lstStyle/>
          <a:p>
            <a:r>
              <a:rPr lang="en-US" sz="1600" b="0" i="0" dirty="0">
                <a:solidFill>
                  <a:srgbClr val="333333"/>
                </a:solidFill>
                <a:effectLst/>
                <a:highlight>
                  <a:srgbClr val="FFFFFF"/>
                </a:highlight>
                <a:latin typeface="Times New Roman" panose="02020603050405020304" pitchFamily="18" charset="0"/>
                <a:cs typeface="Times New Roman" panose="02020603050405020304" pitchFamily="18" charset="0"/>
              </a:rPr>
              <a:t>Tokenization is the method of cutting sentences or words into shorter pieces named tokens like symbols, words, and phrases that are helpful on their own. </a:t>
            </a:r>
          </a:p>
          <a:p>
            <a:r>
              <a:rPr lang="en-US" sz="1600" b="0" i="0" dirty="0">
                <a:solidFill>
                  <a:srgbClr val="333333"/>
                </a:solidFill>
                <a:effectLst/>
                <a:highlight>
                  <a:srgbClr val="FFFFFF"/>
                </a:highlight>
                <a:latin typeface="Times New Roman" panose="02020603050405020304" pitchFamily="18" charset="0"/>
                <a:cs typeface="Times New Roman" panose="02020603050405020304" pitchFamily="18" charset="0"/>
              </a:rPr>
              <a:t>That task was performed by applying the NLP toolkit.</a:t>
            </a:r>
          </a:p>
          <a:p>
            <a:r>
              <a:rPr lang="en-US" sz="1600" dirty="0">
                <a:latin typeface="Times New Roman" panose="02020603050405020304" pitchFamily="18" charset="0"/>
                <a:cs typeface="Times New Roman" panose="02020603050405020304" pitchFamily="18" charset="0"/>
              </a:rPr>
              <a:t>Text to Numeric Conversion: Converting these tokens into numeric values. This can be done in several ways, including:</a:t>
            </a:r>
          </a:p>
          <a:p>
            <a:r>
              <a:rPr lang="en-US" sz="1600" dirty="0">
                <a:latin typeface="Times New Roman" panose="02020603050405020304" pitchFamily="18" charset="0"/>
                <a:cs typeface="Times New Roman" panose="02020603050405020304" pitchFamily="18" charset="0"/>
              </a:rPr>
              <a:t>Integer Encoding: Each unique word is assigned an integer value.</a:t>
            </a:r>
          </a:p>
          <a:p>
            <a:r>
              <a:rPr lang="en-US" sz="1600" dirty="0">
                <a:latin typeface="Times New Roman" panose="02020603050405020304" pitchFamily="18" charset="0"/>
                <a:cs typeface="Times New Roman" panose="02020603050405020304" pitchFamily="18" charset="0"/>
              </a:rPr>
              <a:t>Like, sentence "machine learning is cool" will convert into something like "2315 834 12 4510".</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2249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0B82D-6361-DF0F-44EA-A2366722CA6A}"/>
              </a:ext>
            </a:extLst>
          </p:cNvPr>
          <p:cNvSpPr>
            <a:spLocks noGrp="1"/>
          </p:cNvSpPr>
          <p:nvPr>
            <p:ph type="title"/>
          </p:nvPr>
        </p:nvSpPr>
        <p:spPr/>
        <p:txBody>
          <a:bodyPr/>
          <a:lstStyle/>
          <a:p>
            <a:r>
              <a:rPr lang="en-IN" dirty="0"/>
              <a:t>WORD EMBEDDINGS</a:t>
            </a:r>
          </a:p>
        </p:txBody>
      </p:sp>
      <p:sp>
        <p:nvSpPr>
          <p:cNvPr id="3" name="Content Placeholder 2">
            <a:extLst>
              <a:ext uri="{FF2B5EF4-FFF2-40B4-BE49-F238E27FC236}">
                <a16:creationId xmlns:a16="http://schemas.microsoft.com/office/drawing/2014/main" id="{158BE8A3-3F2B-40E9-0932-66CE6B87B3F9}"/>
              </a:ext>
            </a:extLst>
          </p:cNvPr>
          <p:cNvSpPr>
            <a:spLocks noGrp="1"/>
          </p:cNvSpPr>
          <p:nvPr>
            <p:ph sz="quarter" idx="10"/>
          </p:nvPr>
        </p:nvSpPr>
        <p:spPr>
          <a:xfrm>
            <a:off x="904188" y="1311276"/>
            <a:ext cx="10524344" cy="4911725"/>
          </a:xfrm>
        </p:spPr>
        <p:txBody>
          <a:bodyPr>
            <a:normAutofit/>
          </a:bodyPr>
          <a:lstStyle/>
          <a:p>
            <a:r>
              <a:rPr lang="en-US" sz="1600" dirty="0">
                <a:latin typeface="Times New Roman" panose="02020603050405020304" pitchFamily="18" charset="0"/>
                <a:cs typeface="Times New Roman" panose="02020603050405020304" pitchFamily="18" charset="0"/>
              </a:rPr>
              <a:t>Words are converted into dense vectors that represent their meanings.</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Eg</a:t>
            </a:r>
            <a:r>
              <a:rPr lang="en-US" sz="1600" dirty="0">
                <a:latin typeface="Times New Roman" panose="02020603050405020304" pitchFamily="18" charset="0"/>
                <a:cs typeface="Times New Roman" panose="02020603050405020304" pitchFamily="18" charset="0"/>
              </a:rPr>
              <a:t>: king : [-0.34, 0.98, -0.04, 0.32]</a:t>
            </a:r>
          </a:p>
          <a:p>
            <a:r>
              <a:rPr lang="en-US" sz="1600" dirty="0">
                <a:latin typeface="Times New Roman" panose="02020603050405020304" pitchFamily="18" charset="0"/>
                <a:cs typeface="Times New Roman" panose="02020603050405020304" pitchFamily="18" charset="0"/>
              </a:rPr>
              <a:t>      queen : [0.25, -0.23, -0.10, -0.72]</a:t>
            </a:r>
          </a:p>
          <a:p>
            <a:r>
              <a:rPr lang="en-US" sz="1600" dirty="0">
                <a:latin typeface="Times New Roman" panose="02020603050405020304" pitchFamily="18" charset="0"/>
                <a:cs typeface="Times New Roman" panose="02020603050405020304" pitchFamily="18" charset="0"/>
              </a:rPr>
              <a:t>Here it's just 4 numbers in a 1D vector, but in actual there will be 200-500 numbers in a 1D vector for each word.</a:t>
            </a:r>
          </a:p>
          <a:p>
            <a:r>
              <a:rPr lang="en-US" sz="1600" b="0" i="0" dirty="0">
                <a:solidFill>
                  <a:srgbClr val="3C4043"/>
                </a:solidFill>
                <a:effectLst/>
                <a:latin typeface="Times New Roman" panose="02020603050405020304" pitchFamily="18" charset="0"/>
                <a:cs typeface="Times New Roman" panose="02020603050405020304" pitchFamily="18" charset="0"/>
              </a:rPr>
              <a:t>These word embeddings captures intrinsic meaning in some way for each words.</a:t>
            </a:r>
            <a:br>
              <a:rPr lang="en-US" sz="1600" b="0" i="0" dirty="0">
                <a:solidFill>
                  <a:srgbClr val="3C4043"/>
                </a:solidFill>
                <a:effectLst/>
                <a:latin typeface="Times New Roman" panose="02020603050405020304" pitchFamily="18" charset="0"/>
                <a:cs typeface="Times New Roman" panose="02020603050405020304" pitchFamily="18" charset="0"/>
              </a:rPr>
            </a:br>
            <a:r>
              <a:rPr lang="en-US" sz="1600" b="0" i="0" dirty="0">
                <a:solidFill>
                  <a:srgbClr val="3C4043"/>
                </a:solidFill>
                <a:effectLst/>
                <a:latin typeface="Times New Roman" panose="02020603050405020304" pitchFamily="18" charset="0"/>
                <a:cs typeface="Times New Roman" panose="02020603050405020304" pitchFamily="18" charset="0"/>
              </a:rPr>
              <a:t>It kind of stores “meaning” of words or “insights” of the words inside them.</a:t>
            </a:r>
            <a:br>
              <a:rPr lang="en-US" sz="1600" b="0" i="0" dirty="0">
                <a:solidFill>
                  <a:srgbClr val="3C4043"/>
                </a:solidFill>
                <a:effectLst/>
                <a:latin typeface="Times New Roman" panose="02020603050405020304" pitchFamily="18" charset="0"/>
                <a:cs typeface="Times New Roman" panose="02020603050405020304" pitchFamily="18" charset="0"/>
              </a:rPr>
            </a:br>
            <a:endParaRPr lang="en-US" sz="1600" b="0" i="0" dirty="0">
              <a:solidFill>
                <a:srgbClr val="3C4043"/>
              </a:solidFill>
              <a:effectLst/>
              <a:latin typeface="Times New Roman" panose="02020603050405020304" pitchFamily="18" charset="0"/>
              <a:cs typeface="Times New Roman" panose="02020603050405020304" pitchFamily="18" charset="0"/>
            </a:endParaRPr>
          </a:p>
          <a:p>
            <a:r>
              <a:rPr lang="en-US" sz="1600" b="0" i="0" dirty="0">
                <a:solidFill>
                  <a:srgbClr val="202214"/>
                </a:solidFill>
                <a:effectLst/>
                <a:latin typeface="Times New Roman" panose="02020603050405020304" pitchFamily="18" charset="0"/>
                <a:cs typeface="Times New Roman" panose="02020603050405020304" pitchFamily="18" charset="0"/>
              </a:rPr>
              <a:t>We use word embeddings to transfer the knowledge of words to model so that it can perform better.</a:t>
            </a:r>
          </a:p>
          <a:p>
            <a:pPr algn="l"/>
            <a:endParaRPr lang="en-US" b="0" i="0" dirty="0">
              <a:solidFill>
                <a:srgbClr val="3C4043"/>
              </a:solidFill>
              <a:effectLst/>
              <a:latin typeface="Inter"/>
            </a:endParaRPr>
          </a:p>
          <a:p>
            <a:endParaRPr lang="en-IN" dirty="0"/>
          </a:p>
        </p:txBody>
      </p:sp>
    </p:spTree>
    <p:extLst>
      <p:ext uri="{BB962C8B-B14F-4D97-AF65-F5344CB8AC3E}">
        <p14:creationId xmlns:p14="http://schemas.microsoft.com/office/powerpoint/2010/main" val="1360464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9680-95C8-E496-E7E5-BF3EFC9C8C55}"/>
              </a:ext>
            </a:extLst>
          </p:cNvPr>
          <p:cNvSpPr>
            <a:spLocks noGrp="1"/>
          </p:cNvSpPr>
          <p:nvPr>
            <p:ph type="title"/>
          </p:nvPr>
        </p:nvSpPr>
        <p:spPr/>
        <p:txBody>
          <a:bodyPr/>
          <a:lstStyle/>
          <a:p>
            <a:r>
              <a:rPr lang="en-IN" dirty="0"/>
              <a:t>LSTM (LONG SHORT TERM MEMORY)</a:t>
            </a:r>
          </a:p>
        </p:txBody>
      </p:sp>
      <p:sp>
        <p:nvSpPr>
          <p:cNvPr id="3" name="Content Placeholder 2">
            <a:extLst>
              <a:ext uri="{FF2B5EF4-FFF2-40B4-BE49-F238E27FC236}">
                <a16:creationId xmlns:a16="http://schemas.microsoft.com/office/drawing/2014/main" id="{0D7BE045-0CBC-1D3C-07C8-E3484A54D6C2}"/>
              </a:ext>
            </a:extLst>
          </p:cNvPr>
          <p:cNvSpPr>
            <a:spLocks noGrp="1"/>
          </p:cNvSpPr>
          <p:nvPr>
            <p:ph sz="quarter" idx="10"/>
          </p:nvPr>
        </p:nvSpPr>
        <p:spPr>
          <a:xfrm>
            <a:off x="956928" y="1439244"/>
            <a:ext cx="10405616" cy="4737719"/>
          </a:xfrm>
        </p:spPr>
        <p:txBody>
          <a:bodyPr/>
          <a:lstStyle/>
          <a:p>
            <a:r>
              <a:rPr lang="en-US" sz="1400" dirty="0">
                <a:latin typeface="Times New Roman" panose="02020603050405020304" pitchFamily="18" charset="0"/>
                <a:cs typeface="Times New Roman" panose="02020603050405020304" pitchFamily="18" charset="0"/>
              </a:rPr>
              <a:t>LSTM is type of RNN (Recurrent Neural Network) which "remembers" text to perform better in the task we are doing.</a:t>
            </a:r>
          </a:p>
          <a:p>
            <a:pPr marL="0" indent="0">
              <a:buNone/>
            </a:pPr>
            <a:endParaRPr lang="en-US" dirty="0"/>
          </a:p>
        </p:txBody>
      </p:sp>
      <p:pic>
        <p:nvPicPr>
          <p:cNvPr id="5" name="Picture 4">
            <a:extLst>
              <a:ext uri="{FF2B5EF4-FFF2-40B4-BE49-F238E27FC236}">
                <a16:creationId xmlns:a16="http://schemas.microsoft.com/office/drawing/2014/main" id="{DD44690C-A768-3CAF-D87A-180414168DB9}"/>
              </a:ext>
            </a:extLst>
          </p:cNvPr>
          <p:cNvPicPr>
            <a:picLocks noChangeAspect="1"/>
          </p:cNvPicPr>
          <p:nvPr/>
        </p:nvPicPr>
        <p:blipFill>
          <a:blip r:embed="rId2"/>
          <a:stretch>
            <a:fillRect/>
          </a:stretch>
        </p:blipFill>
        <p:spPr>
          <a:xfrm>
            <a:off x="2611673" y="2244529"/>
            <a:ext cx="7096125" cy="3486967"/>
          </a:xfrm>
          <a:prstGeom prst="rect">
            <a:avLst/>
          </a:prstGeom>
        </p:spPr>
      </p:pic>
    </p:spTree>
    <p:extLst>
      <p:ext uri="{BB962C8B-B14F-4D97-AF65-F5344CB8AC3E}">
        <p14:creationId xmlns:p14="http://schemas.microsoft.com/office/powerpoint/2010/main" val="1502078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349F9C-D4FF-0F25-F3D3-821DD3F5F1F9}"/>
              </a:ext>
            </a:extLst>
          </p:cNvPr>
          <p:cNvSpPr>
            <a:spLocks noGrp="1"/>
          </p:cNvSpPr>
          <p:nvPr>
            <p:ph sz="quarter" idx="10"/>
          </p:nvPr>
        </p:nvSpPr>
        <p:spPr>
          <a:xfrm>
            <a:off x="725864" y="678730"/>
            <a:ext cx="10636680" cy="5498233"/>
          </a:xfrm>
        </p:spPr>
        <p:txBody>
          <a:bodyPr>
            <a:normAutofit fontScale="92500"/>
          </a:bodyPr>
          <a:lstStyle/>
          <a:p>
            <a:r>
              <a:rPr lang="en-US" sz="1600" dirty="0">
                <a:latin typeface="Times New Roman" panose="02020603050405020304" pitchFamily="18" charset="0"/>
                <a:cs typeface="Times New Roman" panose="02020603050405020304" pitchFamily="18" charset="0"/>
              </a:rPr>
              <a:t>There are 3 gates in a single LSTM cell.</a:t>
            </a:r>
          </a:p>
          <a:p>
            <a:pPr algn="l">
              <a:buFont typeface="+mj-lt"/>
              <a:buAutoNum type="arabicPeriod"/>
            </a:pPr>
            <a:r>
              <a:rPr lang="en-US" sz="1600" b="1" i="0" dirty="0">
                <a:solidFill>
                  <a:srgbClr val="3C4043"/>
                </a:solidFill>
                <a:effectLst/>
                <a:latin typeface="Times New Roman" panose="02020603050405020304" pitchFamily="18" charset="0"/>
                <a:cs typeface="Times New Roman" panose="02020603050405020304" pitchFamily="18" charset="0"/>
              </a:rPr>
              <a:t>Forget </a:t>
            </a:r>
            <a:r>
              <a:rPr lang="en-US" sz="1600" b="1" dirty="0">
                <a:solidFill>
                  <a:srgbClr val="3C4043"/>
                </a:solidFill>
                <a:latin typeface="Times New Roman" panose="02020603050405020304" pitchFamily="18" charset="0"/>
                <a:cs typeface="Times New Roman" panose="02020603050405020304" pitchFamily="18" charset="0"/>
              </a:rPr>
              <a:t>gate</a:t>
            </a:r>
            <a:endParaRPr lang="en-US" sz="1600" b="0" i="0" dirty="0">
              <a:solidFill>
                <a:srgbClr val="3C4043"/>
              </a:solidFill>
              <a:effectLst/>
              <a:latin typeface="Times New Roman" panose="02020603050405020304" pitchFamily="18" charset="0"/>
              <a:cs typeface="Times New Roman" panose="02020603050405020304" pitchFamily="18" charset="0"/>
            </a:endParaRPr>
          </a:p>
          <a:p>
            <a:pPr lvl="1" algn="l"/>
            <a:r>
              <a:rPr lang="en-US" sz="1600" b="0" i="0" dirty="0">
                <a:solidFill>
                  <a:srgbClr val="3C4043"/>
                </a:solidFill>
                <a:effectLst/>
                <a:latin typeface="Times New Roman" panose="02020603050405020304" pitchFamily="18" charset="0"/>
                <a:cs typeface="Times New Roman" panose="02020603050405020304" pitchFamily="18" charset="0"/>
              </a:rPr>
              <a:t>This gate decides what should be forgetted from the past text. What things are irrelevant to remember</a:t>
            </a:r>
          </a:p>
          <a:p>
            <a:pPr lvl="1"/>
            <a:r>
              <a:rPr lang="en-US" sz="1600" b="0" i="0" dirty="0">
                <a:solidFill>
                  <a:srgbClr val="3C4043"/>
                </a:solidFill>
                <a:effectLst/>
                <a:latin typeface="Times New Roman" panose="02020603050405020304" pitchFamily="18" charset="0"/>
                <a:cs typeface="Times New Roman" panose="02020603050405020304" pitchFamily="18" charset="0"/>
              </a:rPr>
              <a:t>First part from left is forget valve.</a:t>
            </a:r>
          </a:p>
          <a:p>
            <a:pPr algn="l">
              <a:buFont typeface="+mj-lt"/>
              <a:buAutoNum type="arabicPeriod"/>
            </a:pPr>
            <a:r>
              <a:rPr lang="en-US" sz="1600" b="1" i="0" dirty="0">
                <a:solidFill>
                  <a:srgbClr val="3C4043"/>
                </a:solidFill>
                <a:effectLst/>
                <a:latin typeface="Times New Roman" panose="02020603050405020304" pitchFamily="18" charset="0"/>
                <a:cs typeface="Times New Roman" panose="02020603050405020304" pitchFamily="18" charset="0"/>
              </a:rPr>
              <a:t>Memory </a:t>
            </a:r>
            <a:r>
              <a:rPr lang="en-US" sz="1600" b="1" dirty="0">
                <a:solidFill>
                  <a:srgbClr val="3C4043"/>
                </a:solidFill>
                <a:latin typeface="Times New Roman" panose="02020603050405020304" pitchFamily="18" charset="0"/>
                <a:cs typeface="Times New Roman" panose="02020603050405020304" pitchFamily="18" charset="0"/>
              </a:rPr>
              <a:t>Cell</a:t>
            </a:r>
            <a:endParaRPr lang="en-US" sz="1600" b="0" i="0" dirty="0">
              <a:solidFill>
                <a:srgbClr val="3C4043"/>
              </a:solidFill>
              <a:effectLst/>
              <a:latin typeface="Times New Roman" panose="02020603050405020304" pitchFamily="18" charset="0"/>
              <a:cs typeface="Times New Roman" panose="02020603050405020304" pitchFamily="18" charset="0"/>
            </a:endParaRPr>
          </a:p>
          <a:p>
            <a:pPr lvl="1"/>
            <a:r>
              <a:rPr lang="en-US" sz="1600" b="0" i="0" dirty="0">
                <a:solidFill>
                  <a:srgbClr val="3C4043"/>
                </a:solidFill>
                <a:effectLst/>
                <a:latin typeface="Times New Roman" panose="02020603050405020304" pitchFamily="18" charset="0"/>
                <a:cs typeface="Times New Roman" panose="02020603050405020304" pitchFamily="18" charset="0"/>
              </a:rPr>
              <a:t>This </a:t>
            </a:r>
            <a:r>
              <a:rPr lang="en-US" sz="1600" dirty="0">
                <a:solidFill>
                  <a:srgbClr val="3C4043"/>
                </a:solidFill>
                <a:latin typeface="Times New Roman" panose="02020603050405020304" pitchFamily="18" charset="0"/>
                <a:cs typeface="Times New Roman" panose="02020603050405020304" pitchFamily="18" charset="0"/>
              </a:rPr>
              <a:t>gate</a:t>
            </a:r>
            <a:r>
              <a:rPr lang="en-US" sz="1600" b="0" i="0" dirty="0">
                <a:solidFill>
                  <a:srgbClr val="3C4043"/>
                </a:solidFill>
                <a:effectLst/>
                <a:latin typeface="Times New Roman" panose="02020603050405020304" pitchFamily="18" charset="0"/>
                <a:cs typeface="Times New Roman" panose="02020603050405020304" pitchFamily="18" charset="0"/>
              </a:rPr>
              <a:t> decides how much new memory should influence the old memory.</a:t>
            </a:r>
          </a:p>
          <a:p>
            <a:pPr lvl="1"/>
            <a:r>
              <a:rPr lang="en-US" sz="1600" b="0" i="0" dirty="0">
                <a:solidFill>
                  <a:srgbClr val="3C4043"/>
                </a:solidFill>
                <a:effectLst/>
                <a:latin typeface="Times New Roman" panose="02020603050405020304" pitchFamily="18" charset="0"/>
                <a:cs typeface="Times New Roman" panose="02020603050405020304" pitchFamily="18" charset="0"/>
              </a:rPr>
              <a:t>New memory is generated by a single layer neural network with pentagon shaped activation function(tanh).</a:t>
            </a:r>
          </a:p>
          <a:p>
            <a:pPr lvl="1"/>
            <a:r>
              <a:rPr lang="en-US" sz="1600" b="0" i="0" dirty="0">
                <a:solidFill>
                  <a:srgbClr val="3C4043"/>
                </a:solidFill>
                <a:effectLst/>
                <a:latin typeface="Times New Roman" panose="02020603050405020304" pitchFamily="18" charset="0"/>
                <a:cs typeface="Times New Roman" panose="02020603050405020304" pitchFamily="18" charset="0"/>
              </a:rPr>
              <a:t>Output will be element-wise multiple the new memory </a:t>
            </a:r>
            <a:r>
              <a:rPr lang="en-US" sz="1600" dirty="0">
                <a:solidFill>
                  <a:srgbClr val="3C4043"/>
                </a:solidFill>
                <a:latin typeface="Times New Roman" panose="02020603050405020304" pitchFamily="18" charset="0"/>
                <a:cs typeface="Times New Roman" panose="02020603050405020304" pitchFamily="18" charset="0"/>
              </a:rPr>
              <a:t>cell</a:t>
            </a:r>
            <a:r>
              <a:rPr lang="en-US" sz="1600" b="0" i="0" dirty="0">
                <a:solidFill>
                  <a:srgbClr val="3C4043"/>
                </a:solidFill>
                <a:effectLst/>
                <a:latin typeface="Times New Roman" panose="02020603050405020304" pitchFamily="18" charset="0"/>
                <a:cs typeface="Times New Roman" panose="02020603050405020304" pitchFamily="18" charset="0"/>
              </a:rPr>
              <a:t>, and add to the old memory to form the new memory.</a:t>
            </a:r>
          </a:p>
          <a:p>
            <a:pPr lvl="1"/>
            <a:r>
              <a:rPr lang="en-US" sz="1600" b="0" i="0" dirty="0">
                <a:solidFill>
                  <a:srgbClr val="3C4043"/>
                </a:solidFill>
                <a:effectLst/>
                <a:latin typeface="Times New Roman" panose="02020603050405020304" pitchFamily="18" charset="0"/>
                <a:cs typeface="Times New Roman" panose="02020603050405020304" pitchFamily="18" charset="0"/>
              </a:rPr>
              <a:t>Memory </a:t>
            </a:r>
            <a:r>
              <a:rPr lang="en-US" sz="1600" dirty="0">
                <a:solidFill>
                  <a:srgbClr val="3C4043"/>
                </a:solidFill>
                <a:latin typeface="Times New Roman" panose="02020603050405020304" pitchFamily="18" charset="0"/>
                <a:cs typeface="Times New Roman" panose="02020603050405020304" pitchFamily="18" charset="0"/>
              </a:rPr>
              <a:t>cell</a:t>
            </a:r>
            <a:r>
              <a:rPr lang="en-US" sz="1600" b="0" i="0" dirty="0">
                <a:solidFill>
                  <a:srgbClr val="3C4043"/>
                </a:solidFill>
                <a:effectLst/>
                <a:latin typeface="Times New Roman" panose="02020603050405020304" pitchFamily="18" charset="0"/>
                <a:cs typeface="Times New Roman" panose="02020603050405020304" pitchFamily="18" charset="0"/>
              </a:rPr>
              <a:t> is in the middle of the above figure.</a:t>
            </a:r>
          </a:p>
          <a:p>
            <a:endParaRPr lang="en-IN" dirty="0"/>
          </a:p>
          <a:p>
            <a:endParaRPr lang="en-US" dirty="0"/>
          </a:p>
        </p:txBody>
      </p:sp>
    </p:spTree>
    <p:extLst>
      <p:ext uri="{BB962C8B-B14F-4D97-AF65-F5344CB8AC3E}">
        <p14:creationId xmlns:p14="http://schemas.microsoft.com/office/powerpoint/2010/main" val="2182247797"/>
      </p:ext>
    </p:extLst>
  </p:cSld>
  <p:clrMapOvr>
    <a:masterClrMapping/>
  </p:clrMapOvr>
</p:sld>
</file>

<file path=ppt/theme/theme1.xml><?xml version="1.0" encoding="utf-8"?>
<a:theme xmlns:a="http://schemas.openxmlformats.org/drawingml/2006/main" name="Creative Gradient ">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ED9C639-84DE-47D6-9311-DE22D096325C}" vid="{8897FD28-C2C5-4A9F-A28F-BC63F57A39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Cherry blossom petals presentation</Template>
  <TotalTime>704</TotalTime>
  <Words>1453</Words>
  <Application>Microsoft Office PowerPoint</Application>
  <PresentationFormat>Widescreen</PresentationFormat>
  <Paragraphs>88</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Meiryo UI</vt:lpstr>
      <vt:lpstr>Arial</vt:lpstr>
      <vt:lpstr>Calibri</vt:lpstr>
      <vt:lpstr>Inter</vt:lpstr>
      <vt:lpstr>Segoe UI</vt:lpstr>
      <vt:lpstr>Times New Roman</vt:lpstr>
      <vt:lpstr>Creative Gradient </vt:lpstr>
      <vt:lpstr>AI IN NATURAL LANGUAGE PROCESSING</vt:lpstr>
      <vt:lpstr>Problem Statement:</vt:lpstr>
      <vt:lpstr>DATASET</vt:lpstr>
      <vt:lpstr>DATASET SOURCES</vt:lpstr>
      <vt:lpstr>METHODOLOGY</vt:lpstr>
      <vt:lpstr>TOKENISATION</vt:lpstr>
      <vt:lpstr>WORD EMBEDDINGS</vt:lpstr>
      <vt:lpstr>LSTM (LONG SHORT TERM MEMORY)</vt:lpstr>
      <vt:lpstr>PowerPoint Presentation</vt:lpstr>
      <vt:lpstr>PowerPoint Presentation</vt:lpstr>
      <vt:lpstr>Flow Chart:</vt:lpstr>
      <vt:lpstr>PROPOSED METHODOLOGY BLOCK DIAGRAM</vt:lpstr>
      <vt:lpstr>FOR HINDI TWEETS</vt:lpstr>
      <vt:lpstr>PowerPoint Presentation</vt:lpstr>
      <vt:lpstr>RESULTS</vt:lpstr>
      <vt:lpstr>PowerPoint Presentation</vt:lpstr>
      <vt:lpstr>PowerPoint Presentation</vt:lpstr>
      <vt:lpstr>COMPARITIVE ANALYSIS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IN NATURAL LANGUAGE PROCESSING</dc:title>
  <dc:creator>Sumanjali Sykam</dc:creator>
  <cp:lastModifiedBy>hari priya</cp:lastModifiedBy>
  <cp:revision>8</cp:revision>
  <dcterms:created xsi:type="dcterms:W3CDTF">2024-05-01T16:44:32Z</dcterms:created>
  <dcterms:modified xsi:type="dcterms:W3CDTF">2024-05-26T21:24:45Z</dcterms:modified>
</cp:coreProperties>
</file>