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Arial Black"/>
      <p:regular r:id="rId31"/>
    </p:embeddedFont>
    <p:embeddedFont>
      <p:font typeface="Questrial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alBlack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Questrial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8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85800" y="609600"/>
            <a:ext cx="77724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371600" y="4953000"/>
            <a:ext cx="64007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2pPr>
            <a:lvl3pPr indent="0" lvl="2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6pPr>
            <a:lvl7pPr indent="0" lvl="6" marL="27432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8pPr>
            <a:lvl9pPr indent="0" lvl="8" marL="3657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" name="Shape 36"/>
          <p:cNvSpPr/>
          <p:nvPr/>
        </p:nvSpPr>
        <p:spPr>
          <a:xfrm>
            <a:off x="4495800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695825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296728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65760" y="1600200"/>
            <a:ext cx="4041648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1600200"/>
            <a:ext cx="4041774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57200" y="2212848"/>
            <a:ext cx="4041648" cy="3913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72583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19137" y="273050"/>
            <a:ext cx="4995862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lnSpc>
                <a:spcPct val="125000"/>
              </a:lnSpc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679575" y="228600"/>
            <a:ext cx="5711824" cy="8953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Font typeface="Questrial"/>
              <a:buNone/>
              <a:defRPr/>
            </a:lvl1pPr>
            <a:lvl2pPr indent="0" lvl="1" marL="457200" rtl="0">
              <a:spcBef>
                <a:spcPts val="0"/>
              </a:spcBef>
              <a:buFont typeface="Questrial"/>
              <a:buNone/>
              <a:defRPr/>
            </a:lvl2pPr>
            <a:lvl3pPr indent="0" lvl="2" marL="914400" rtl="0">
              <a:spcBef>
                <a:spcPts val="0"/>
              </a:spcBef>
              <a:buFont typeface="Questrial"/>
              <a:buNone/>
              <a:defRPr/>
            </a:lvl3pPr>
            <a:lvl4pPr indent="0" lvl="3" marL="1371600" rtl="0">
              <a:spcBef>
                <a:spcPts val="0"/>
              </a:spcBef>
              <a:buFont typeface="Questrial"/>
              <a:buNone/>
              <a:defRPr/>
            </a:lvl4pPr>
            <a:lvl5pPr indent="0" lvl="4" marL="1828800" rtl="0">
              <a:spcBef>
                <a:spcPts val="0"/>
              </a:spcBef>
              <a:buFont typeface="Questrial"/>
              <a:buNone/>
              <a:defRPr/>
            </a:lvl5pPr>
            <a:lvl6pPr indent="0" lvl="5" marL="2286000" rtl="0">
              <a:spcBef>
                <a:spcPts val="0"/>
              </a:spcBef>
              <a:buFont typeface="Questrial"/>
              <a:buNone/>
              <a:defRPr/>
            </a:lvl6pPr>
            <a:lvl7pPr indent="0" lvl="6" marL="2743200" rtl="0">
              <a:spcBef>
                <a:spcPts val="0"/>
              </a:spcBef>
              <a:buFont typeface="Questrial"/>
              <a:buNone/>
              <a:defRPr/>
            </a:lvl7pPr>
            <a:lvl8pPr indent="0" lvl="7" marL="3200400" rtl="0">
              <a:spcBef>
                <a:spcPts val="0"/>
              </a:spcBef>
              <a:buFont typeface="Questrial"/>
              <a:buNone/>
              <a:defRPr/>
            </a:lvl8pPr>
            <a:lvl9pPr indent="0" lvl="8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/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8457760" y="6499383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69118" y="6499383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46307" y="-16966"/>
            <a:ext cx="1462799" cy="1255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eshagiriprabhu/community-serverapp" TargetMode="External"/><Relationship Id="rId4" Type="http://schemas.openxmlformats.org/officeDocument/2006/relationships/hyperlink" Target="https://github.com/HariRaghavendarRaoBandari/CommunityOrganizerApp" TargetMode="External"/><Relationship Id="rId5" Type="http://schemas.openxmlformats.org/officeDocument/2006/relationships/hyperlink" Target="https://seshagiriprabhu.github.io/Community-AndroidApp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cl.cam.ac.uk/~acr31/pubs/ding-signalstrength.pdf" TargetMode="External"/><Relationship Id="rId4" Type="http://schemas.openxmlformats.org/officeDocument/2006/relationships/hyperlink" Target="http://arxiv.org/pdf/1303.5943.pdf" TargetMode="External"/><Relationship Id="rId5" Type="http://schemas.openxmlformats.org/officeDocument/2006/relationships/hyperlink" Target="http://www.cs.helsinki.fi/group/carat/pubs/caratchi.pdf" TargetMode="External"/><Relationship Id="rId6" Type="http://schemas.openxmlformats.org/officeDocument/2006/relationships/hyperlink" Target="http://www.cl.cam.ac.uk/~acr31/pubs/wagner-understanding.pdf" TargetMode="External"/><Relationship Id="rId7" Type="http://schemas.openxmlformats.org/officeDocument/2006/relationships/hyperlink" Target="http://www.cl.cam.ac.uk/~acr31/pubs/wagner-bigdata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762000" y="2133600"/>
            <a:ext cx="7772400" cy="1466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b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(and analysis) of a </a:t>
            </a: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based </a:t>
            </a: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 organizer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28600" y="4114800"/>
            <a:ext cx="868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Practical course Advanced Networking (Ws14/15)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3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Supervised by : David Koll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3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Presented by :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3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Hari Raghavendar </a:t>
            </a:r>
            <a:r>
              <a:rPr lang="en-US" sz="215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</a:t>
            </a:r>
            <a:r>
              <a:rPr b="0" i="0" lang="en-US" sz="21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ao Bandari(11334055)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3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Seshagiri Prabhu(21410690)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0"/>
            <a:ext cx="1463675" cy="125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0"/>
            <a:ext cx="8229600" cy="859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Diagram: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66400"/>
            <a:ext cx="8229600" cy="515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15850" y="124125"/>
            <a:ext cx="8229600" cy="485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lvl="0" algn="l">
              <a:spcBef>
                <a:spcPts val="0"/>
              </a:spcBef>
              <a:buNone/>
            </a:pPr>
            <a:r>
              <a:rPr lang="en-US" sz="3000"/>
              <a:t>Android Application: Community Organizer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4125"/>
            <a:ext cx="8229600" cy="545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   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50" y="824225"/>
            <a:ext cx="3060524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700" y="824225"/>
            <a:ext cx="3160675" cy="56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649750" y="5038900"/>
            <a:ext cx="52790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543275" y="5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0"/>
            <a:ext cx="8229600" cy="612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/>
              <a:t>Sample Screen: SignIn   &amp;  Home Activity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-2796"/>
          <a:stretch/>
        </p:blipFill>
        <p:spPr>
          <a:xfrm>
            <a:off x="664250" y="474450"/>
            <a:ext cx="3055125" cy="59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900" y="693775"/>
            <a:ext cx="3126850" cy="56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719375" y="5105400"/>
            <a:ext cx="53612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543275" y="5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0"/>
            <a:ext cx="8229600" cy="777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algn="l">
              <a:spcBef>
                <a:spcPts val="0"/>
              </a:spcBef>
              <a:buNone/>
            </a:pPr>
            <a:r>
              <a:rPr lang="en-US" sz="3000"/>
              <a:t>   Sample Screen: Friend List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0" y="853450"/>
            <a:ext cx="3148975" cy="55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900" y="915300"/>
            <a:ext cx="3309299" cy="55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668861" y="5038900"/>
            <a:ext cx="586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543275" y="5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579125" y="6356350"/>
            <a:ext cx="5044499" cy="2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25" y="544175"/>
            <a:ext cx="3280924" cy="576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75" y="544175"/>
            <a:ext cx="3393325" cy="58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5410200" y="5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0" y="0"/>
            <a:ext cx="8778300" cy="10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Sample Screen : Event Creation &amp; Geofence User Map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technologies.png"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442068"/>
            <a:ext cx="5219049" cy="391428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55713"/>
            <a:ext cx="8229600" cy="487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1A1A1A"/>
              </a:buClr>
              <a:buSzPct val="100000"/>
              <a:buFont typeface="Times New Roman"/>
            </a:pPr>
            <a:r>
              <a:rPr lang="en-US" sz="24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Geofencing is all about setting virtual areas and monitoring a smartphone entry and exit particular areas.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1A1A1A"/>
              </a:buClr>
              <a:buSzPct val="100000"/>
              <a:buFont typeface="Times New Roman"/>
            </a:pPr>
            <a:r>
              <a:rPr lang="en-US" sz="24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create as many virtual areas on map to track user location.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457200" y="0"/>
            <a:ext cx="3429000" cy="1255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Geofence:</a:t>
            </a:r>
          </a:p>
        </p:txBody>
      </p:sp>
      <p:sp>
        <p:nvSpPr>
          <p:cNvPr id="284" name="Shape 284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26/02/2015</a:t>
            </a:r>
          </a:p>
        </p:txBody>
      </p:sp>
      <p:sp>
        <p:nvSpPr>
          <p:cNvPr id="285" name="Shape 285"/>
          <p:cNvSpPr txBox="1"/>
          <p:nvPr>
            <p:ph idx="11" type="ftr"/>
          </p:nvPr>
        </p:nvSpPr>
        <p:spPr>
          <a:xfrm>
            <a:off x="659164" y="6356350"/>
            <a:ext cx="4979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fld id="{00000000-1234-1234-1234-123412341234}" type="slidenum">
              <a:rPr b="1" lang="en-US"/>
              <a:t>‹#›</a:t>
            </a:fld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2615" y="0"/>
            <a:ext cx="1463699" cy="1255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ofencing-battery-safe-managed-geoloqi.png"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88575"/>
            <a:ext cx="3886200" cy="233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0"/>
            <a:ext cx="8229600" cy="83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3000"/>
              <a:t>Server Screen: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50" y="1241275"/>
            <a:ext cx="8366648" cy="51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624850" y="5038900"/>
            <a:ext cx="534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440700" y="5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0"/>
            <a:ext cx="8229600" cy="11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3000"/>
              <a:t>Sample : Blob (Entered) In Geofence 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91925"/>
            <a:ext cx="8229600" cy="45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701050" y="5038900"/>
            <a:ext cx="59129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608325" y="5038900"/>
            <a:ext cx="29348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0"/>
            <a:ext cx="8229600" cy="105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3000"/>
              <a:t>Sample : Blob ( Exited) from Geofence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600200"/>
            <a:ext cx="8229599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731525" y="5038900"/>
            <a:ext cx="50597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5455925" y="5120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381000"/>
            <a:ext cx="4648199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:-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location based community organizer.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could share their current physical location information to others in a community </a:t>
            </a:r>
          </a:p>
          <a:p>
            <a:pPr indent="0" lvl="0" marL="0" marR="0" rtl="0" algn="l">
              <a:spcBef>
                <a:spcPts val="48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659176" y="6356350"/>
            <a:ext cx="5110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fld id="{00000000-1234-1234-1234-123412341234}" type="slidenum">
              <a:rPr b="1" lang="en-US"/>
              <a:t>‹#›</a:t>
            </a:fld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9542" y="0"/>
            <a:ext cx="1463675" cy="1255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2871240" y="3319032"/>
            <a:ext cx="1143000" cy="6125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rgbClr val="46568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 location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4695625" y="3325075"/>
            <a:ext cx="1074000" cy="6125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46568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 </a:t>
            </a:r>
            <a:r>
              <a:rPr b="0" i="0" lang="en-US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10 M away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6996" y="4348983"/>
            <a:ext cx="1176300" cy="76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Shape 110"/>
          <p:cNvCxnSpPr>
            <a:stCxn id="111" idx="1"/>
          </p:cNvCxnSpPr>
          <p:nvPr/>
        </p:nvCxnSpPr>
        <p:spPr>
          <a:xfrm flipH="1">
            <a:off x="2619614" y="3510767"/>
            <a:ext cx="3435900" cy="63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 flipH="1" rot="10800000">
            <a:off x="2634300" y="3855899"/>
            <a:ext cx="3429000" cy="61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stCxn id="114" idx="1"/>
            <a:endCxn id="115" idx="3"/>
          </p:cNvCxnSpPr>
          <p:nvPr/>
        </p:nvCxnSpPr>
        <p:spPr>
          <a:xfrm rot="10800000">
            <a:off x="2607842" y="4791994"/>
            <a:ext cx="3324300" cy="8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2604842" y="5187244"/>
            <a:ext cx="3355499" cy="7946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6404500" y="3855900"/>
            <a:ext cx="951000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Bob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583675" y="6325450"/>
            <a:ext cx="771899" cy="4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Tom</a:t>
            </a:r>
          </a:p>
        </p:txBody>
      </p:sp>
      <p:sp>
        <p:nvSpPr>
          <p:cNvPr id="119" name="Shape 119"/>
          <p:cNvSpPr/>
          <p:nvPr/>
        </p:nvSpPr>
        <p:spPr>
          <a:xfrm>
            <a:off x="4927825" y="5087575"/>
            <a:ext cx="1074000" cy="6125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46568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</a:t>
            </a:r>
            <a:r>
              <a:rPr b="0" i="0" lang="en-US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10 M away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650" y="397058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97750" y="5063662"/>
            <a:ext cx="951000" cy="27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Server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9675" y="2288612"/>
            <a:ext cx="1776050" cy="16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1975" y="4743612"/>
            <a:ext cx="1776050" cy="16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31375" y="0"/>
            <a:ext cx="8229600" cy="127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3000"/>
              <a:t>Sample : User Multiple Entries/Exits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9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716275" y="5105400"/>
            <a:ext cx="52730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5543275" y="5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0"/>
            <a:ext cx="8229600" cy="118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-US" sz="2400"/>
              <a:t>Server Side Data Analysis: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1" name="Shape 341"/>
          <p:cNvSpPr txBox="1"/>
          <p:nvPr/>
        </p:nvSpPr>
        <p:spPr>
          <a:xfrm>
            <a:off x="716275" y="5105400"/>
            <a:ext cx="579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543800" y="5105400"/>
            <a:ext cx="17045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  <p:pic>
        <p:nvPicPr>
          <p:cNvPr descr="Friendlist1.png"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064825"/>
            <a:ext cx="4026749" cy="51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57200" y="0"/>
            <a:ext cx="7238699" cy="93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3000"/>
              <a:t>Challenges: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457200" y="1096962"/>
            <a:ext cx="8229600" cy="51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Server Side(Django REST framework):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Identifying Suitable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 API’s, : Used Third Party API’s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For “Django REST framework”.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-US" sz="2400"/>
              <a:t>Client Side(Android):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Software fragmentation: Different version of Android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Hardware fragmentation:Different Screen shapes and Sizes.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Server connectivity problems.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Implementation(and analysis) of a location based community organizer                                                                      26/2/2015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0"/>
            <a:ext cx="82296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-US" sz="2400"/>
              <a:t>Project Source Code: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457200" y="1014250"/>
            <a:ext cx="8229600" cy="511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Server Side: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https://github.com/seshagiriprabhu/community-serverapp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Client Side: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https://github.com/HariRaghavendarRaoBandari/CommunityOrganizerApp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Website: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https://seshagiriprabhu.github.io/Community-AndroidApp/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228600" y="0"/>
            <a:ext cx="42671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228600" y="110375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N. </a:t>
            </a:r>
            <a:r>
              <a:rPr lang="en-US" sz="1800">
                <a:solidFill>
                  <a:schemeClr val="dk1"/>
                </a:solidFill>
              </a:rPr>
              <a:t>Ding, et al.: "Characterizing and Modeling the Impact of Wireless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Signal Strength on Smartphone Battery Drain", ACM SIGMETRICS 2013 [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pdf</a:t>
            </a:r>
            <a:r>
              <a:rPr lang="en-US" sz="1800">
                <a:solidFill>
                  <a:schemeClr val="dk1"/>
                </a:solidFill>
              </a:rPr>
              <a:t>]</a:t>
            </a: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Dmitry Namiot and Manfred Sneps-Sneppe: Geofence and Network Proximity, Springer Verlang Berlin Heidelberg 2013 [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pdf</a:t>
            </a:r>
            <a:r>
              <a:rPr lang="en-US" sz="1800">
                <a:solidFill>
                  <a:schemeClr val="dk1"/>
                </a:solidFill>
              </a:rPr>
              <a:t>]</a:t>
            </a: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K. Athukorala et al: “How Carat Affects User Behavior: Implications for Mobile Battery Awareness Applications”, ACM CHI’14 [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pdf</a:t>
            </a:r>
            <a:r>
              <a:rPr lang="en-US" sz="1800">
                <a:solidFill>
                  <a:schemeClr val="dk1"/>
                </a:solidFill>
              </a:rPr>
              <a:t>]</a:t>
            </a: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Daniel Wagner, Andrew Rice and Alastair Beresford, Device Analyzer:  understanding smartphone usage, 10th International Conference on Mobile and Ubiquitous Systems: Computing, Networking and Services, Tokyo, Japan, December 2013 [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pdf</a:t>
            </a:r>
            <a:r>
              <a:rPr lang="en-US" sz="1800"/>
              <a:t>]</a:t>
            </a: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Daniel Wagner, Andrew Rice and Alastair Beresford, Device Analyzer: Large-scale mobile data collection, Big Data Analytics workshop (in conjunction with ACM Sigmetrics 2013), Pittsburgh, PA, USA, June 2013 [</a:t>
            </a:r>
            <a:r>
              <a:rPr lang="en-US" sz="1800" u="sng">
                <a:solidFill>
                  <a:schemeClr val="hlink"/>
                </a:solidFill>
                <a:hlinkClick r:id="rId7"/>
              </a:rPr>
              <a:t>pdf</a:t>
            </a:r>
            <a:r>
              <a:rPr lang="en-US" sz="1800"/>
              <a:t>]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1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Shape 366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26/02/2015</a:t>
            </a:r>
          </a:p>
        </p:txBody>
      </p:sp>
      <p:sp>
        <p:nvSpPr>
          <p:cNvPr id="367" name="Shape 367"/>
          <p:cNvSpPr txBox="1"/>
          <p:nvPr>
            <p:ph idx="11" type="ftr"/>
          </p:nvPr>
        </p:nvSpPr>
        <p:spPr>
          <a:xfrm>
            <a:off x="659176" y="6356350"/>
            <a:ext cx="51482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spcBef>
                <a:spcPts val="48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spcBef>
                <a:spcPts val="48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spcBef>
                <a:spcPts val="10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  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4" name="Shape 374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26/02/2015</a:t>
            </a:r>
          </a:p>
        </p:txBody>
      </p:sp>
      <p:sp>
        <p:nvSpPr>
          <p:cNvPr id="375" name="Shape 375"/>
          <p:cNvSpPr txBox="1"/>
          <p:nvPr>
            <p:ph idx="11" type="ftr"/>
          </p:nvPr>
        </p:nvSpPr>
        <p:spPr>
          <a:xfrm>
            <a:off x="659175" y="6356350"/>
            <a:ext cx="46380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fld id="{00000000-1234-1234-1234-123412341234}" type="slidenum">
              <a:rPr b="1" lang="en-US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spcBef>
                <a:spcPts val="10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</a:p>
        </p:txBody>
      </p:sp>
      <p:sp>
        <p:nvSpPr>
          <p:cNvPr id="382" name="Shape 382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200">
                <a:latin typeface="Questrial"/>
                <a:ea typeface="Questrial"/>
                <a:cs typeface="Questrial"/>
                <a:sym typeface="Questrial"/>
              </a:rPr>
              <a:t>26/02/2015</a:t>
            </a:r>
          </a:p>
        </p:txBody>
      </p:sp>
      <p:sp>
        <p:nvSpPr>
          <p:cNvPr id="383" name="Shape 383"/>
          <p:cNvSpPr txBox="1"/>
          <p:nvPr>
            <p:ph idx="11" type="ftr"/>
          </p:nvPr>
        </p:nvSpPr>
        <p:spPr>
          <a:xfrm>
            <a:off x="659164" y="6356350"/>
            <a:ext cx="52844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fld id="{00000000-1234-1234-1234-123412341234}" type="slidenum">
              <a:rPr b="1" lang="en-U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603375"/>
            <a:ext cx="8229600" cy="552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Anyone in the community can create an event and that 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will be shared in the community( Ex: Instant 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“Meeting at central Mensa”).</a:t>
            </a:r>
          </a:p>
          <a:p>
            <a:pPr indent="0" lvl="0" marL="0" marR="0" rtl="0" algn="l">
              <a:spcBef>
                <a:spcPts val="48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</a:t>
            </a:r>
          </a:p>
          <a:p>
            <a:pPr indent="0" lvl="0" marL="0" marR="0" rtl="0" algn="l">
              <a:spcBef>
                <a:spcPts val="48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</a:t>
            </a:r>
          </a:p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200">
                <a:latin typeface="Questrial"/>
                <a:ea typeface="Questrial"/>
                <a:cs typeface="Questrial"/>
                <a:sym typeface="Questrial"/>
              </a:rPr>
              <a:t>26</a:t>
            </a:r>
            <a:r>
              <a:rPr b="1" i="0" lang="en-US" sz="1200" u="none" cap="none" strike="noStrike">
                <a:latin typeface="Questrial"/>
                <a:ea typeface="Questrial"/>
                <a:cs typeface="Questrial"/>
                <a:sym typeface="Questrial"/>
              </a:rPr>
              <a:t>/</a:t>
            </a:r>
            <a:r>
              <a:rPr b="1" lang="en-US" sz="1200"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1" i="0" lang="en-US" sz="1200" u="none" cap="none" strike="noStrike">
                <a:latin typeface="Questrial"/>
                <a:ea typeface="Questrial"/>
                <a:cs typeface="Questrial"/>
                <a:sym typeface="Questrial"/>
              </a:rPr>
              <a:t>/201</a:t>
            </a:r>
            <a:r>
              <a:rPr b="1" lang="en-US" sz="1200">
                <a:latin typeface="Questrial"/>
                <a:ea typeface="Questrial"/>
                <a:cs typeface="Questrial"/>
                <a:sym typeface="Questrial"/>
              </a:rPr>
              <a:t>5</a:t>
            </a:r>
          </a:p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659175" y="6356350"/>
            <a:ext cx="50882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fld id="{00000000-1234-1234-1234-123412341234}" type="slidenum">
              <a:rPr b="1" lang="en-US"/>
              <a:t>‹#›</a:t>
            </a:fld>
          </a:p>
        </p:txBody>
      </p:sp>
      <p:cxnSp>
        <p:nvCxnSpPr>
          <p:cNvPr id="132" name="Shape 132"/>
          <p:cNvCxnSpPr/>
          <p:nvPr/>
        </p:nvCxnSpPr>
        <p:spPr>
          <a:xfrm flipH="1">
            <a:off x="2143527" y="2360763"/>
            <a:ext cx="2282999" cy="9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3" name="Shape 133"/>
          <p:cNvSpPr/>
          <p:nvPr/>
        </p:nvSpPr>
        <p:spPr>
          <a:xfrm rot="-1407295">
            <a:off x="2331471" y="2328481"/>
            <a:ext cx="1664207" cy="4058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 at central Mensa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2143408" y="3390900"/>
            <a:ext cx="4143300" cy="11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5" name="Shape 135"/>
          <p:cNvCxnSpPr/>
          <p:nvPr/>
        </p:nvCxnSpPr>
        <p:spPr>
          <a:xfrm>
            <a:off x="2143408" y="3733800"/>
            <a:ext cx="2352299" cy="76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6" name="Shape 136"/>
          <p:cNvCxnSpPr>
            <a:endCxn id="137" idx="1"/>
          </p:cNvCxnSpPr>
          <p:nvPr/>
        </p:nvCxnSpPr>
        <p:spPr>
          <a:xfrm>
            <a:off x="2143525" y="4343383"/>
            <a:ext cx="4106100" cy="179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8" name="Shape 138"/>
          <p:cNvSpPr txBox="1"/>
          <p:nvPr/>
        </p:nvSpPr>
        <p:spPr>
          <a:xfrm>
            <a:off x="897380" y="4172809"/>
            <a:ext cx="951000" cy="27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Server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" y="3079734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3826350" y="2928625"/>
            <a:ext cx="1412999" cy="4532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 at central mensa</a:t>
            </a:r>
          </a:p>
        </p:txBody>
      </p:sp>
      <p:sp>
        <p:nvSpPr>
          <p:cNvPr id="141" name="Shape 141"/>
          <p:cNvSpPr/>
          <p:nvPr/>
        </p:nvSpPr>
        <p:spPr>
          <a:xfrm rot="984196">
            <a:off x="3196083" y="3697650"/>
            <a:ext cx="1412908" cy="45346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 at central mensa</a:t>
            </a:r>
          </a:p>
        </p:txBody>
      </p:sp>
      <p:sp>
        <p:nvSpPr>
          <p:cNvPr id="142" name="Shape 142"/>
          <p:cNvSpPr/>
          <p:nvPr/>
        </p:nvSpPr>
        <p:spPr>
          <a:xfrm rot="1175106">
            <a:off x="2956354" y="4419590"/>
            <a:ext cx="1413158" cy="453186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 at central mensa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475" y="1581466"/>
            <a:ext cx="1412999" cy="133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850" y="2778966"/>
            <a:ext cx="1412999" cy="133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00" y="3862228"/>
            <a:ext cx="1412999" cy="133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625" y="5284791"/>
            <a:ext cx="1412999" cy="1338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user_perspective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94"/>
            <a:ext cx="9144000" cy="683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earch_perspective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data_collection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chnologies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F3F3F3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1925" y="0"/>
            <a:ext cx="8565000" cy="614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-US" sz="3000"/>
              <a:t>Architecture:-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90" name="Shape 190"/>
          <p:cNvSpPr/>
          <p:nvPr/>
        </p:nvSpPr>
        <p:spPr>
          <a:xfrm>
            <a:off x="2217650" y="1763625"/>
            <a:ext cx="3276600" cy="2621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</a:t>
            </a:r>
            <a:r>
              <a:rPr b="1" lang="en-US" sz="1800"/>
              <a:t>INTERNET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750" y="1402150"/>
            <a:ext cx="2377449" cy="25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25" y="2106437"/>
            <a:ext cx="1310774" cy="2514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 flipH="1" rot="10800000">
            <a:off x="1905000" y="2385249"/>
            <a:ext cx="4628999" cy="982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4" name="Shape 194"/>
          <p:cNvSpPr txBox="1"/>
          <p:nvPr/>
        </p:nvSpPr>
        <p:spPr>
          <a:xfrm>
            <a:off x="6720900" y="4018050"/>
            <a:ext cx="2118299" cy="6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       </a:t>
            </a:r>
            <a:r>
              <a:rPr b="1" lang="en-US" sz="1800"/>
              <a:t>Web Server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74325" y="6493000"/>
            <a:ext cx="18896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rot="-715750">
            <a:off x="3074366" y="2021826"/>
            <a:ext cx="1507966" cy="72394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  </a:t>
            </a:r>
            <a:r>
              <a:rPr b="1" lang="en-US"/>
              <a:t>Retrofit REST Client</a:t>
            </a:r>
          </a:p>
        </p:txBody>
      </p:sp>
      <p:sp>
        <p:nvSpPr>
          <p:cNvPr id="197" name="Shape 197"/>
          <p:cNvSpPr/>
          <p:nvPr/>
        </p:nvSpPr>
        <p:spPr>
          <a:xfrm rot="9934829">
            <a:off x="1566178" y="3653948"/>
            <a:ext cx="380692" cy="263253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8" name="Shape 198"/>
          <p:cNvCxnSpPr/>
          <p:nvPr/>
        </p:nvCxnSpPr>
        <p:spPr>
          <a:xfrm flipH="1" rot="10800000">
            <a:off x="1895250" y="2655587"/>
            <a:ext cx="4648499" cy="1111499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9" name="Shape 199"/>
          <p:cNvSpPr/>
          <p:nvPr/>
        </p:nvSpPr>
        <p:spPr>
          <a:xfrm>
            <a:off x="6461750" y="2287262"/>
            <a:ext cx="434100" cy="1748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 rot="-1735472">
            <a:off x="3973630" y="3366997"/>
            <a:ext cx="1463226" cy="61511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   </a:t>
            </a:r>
            <a:r>
              <a:rPr b="1" lang="en-US"/>
              <a:t>JSON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8975" y="4904337"/>
            <a:ext cx="1036250" cy="12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7638975" y="6004575"/>
            <a:ext cx="1577399" cy="6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Data Base</a:t>
            </a:r>
          </a:p>
          <a:p>
            <a:pPr lvl="0">
              <a:spcBef>
                <a:spcPts val="0"/>
              </a:spcBef>
              <a:buNone/>
            </a:pPr>
            <a:r>
              <a:rPr b="1" lang="en-US"/>
              <a:t>MySQL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8035174" y="3709812"/>
            <a:ext cx="72300" cy="1231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148727" y="4904325"/>
            <a:ext cx="1746599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 Android Client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02900" y="5038900"/>
            <a:ext cx="50120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Implementation(and analysis) of a location based community organizer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543275" y="5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26/2/2015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chnologies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F3F3F3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