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58" r:id="rId4"/>
    <p:sldId id="260" r:id="rId5"/>
    <p:sldId id="261" r:id="rId6"/>
    <p:sldId id="263" r:id="rId7"/>
    <p:sldId id="269" r:id="rId8"/>
    <p:sldId id="264" r:id="rId9"/>
    <p:sldId id="265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80" autoAdjust="0"/>
  </p:normalViewPr>
  <p:slideViewPr>
    <p:cSldViewPr>
      <p:cViewPr>
        <p:scale>
          <a:sx n="150" d="100"/>
          <a:sy n="150" d="100"/>
        </p:scale>
        <p:origin x="-168" y="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E77F4-0194-41B9-A67D-E8D7A306E806}" type="datetimeFigureOut">
              <a:rPr lang="en-US" smtClean="0"/>
              <a:t>5/30/14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A26FB-8C5C-4DCF-956E-4FBBE1FE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86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A26FB-8C5C-4DCF-956E-4FBBE1FE86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2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A26FB-8C5C-4DCF-956E-4FBBE1FE86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2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A26FB-8C5C-4DCF-956E-4FBBE1FE86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2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A26FB-8C5C-4DCF-956E-4FBBE1FE86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88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A26FB-8C5C-4DCF-956E-4FBBE1FE86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65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A26FB-8C5C-4DCF-956E-4FBBE1FE86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2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A26FB-8C5C-4DCF-956E-4FBBE1FE86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72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A26FB-8C5C-4DCF-956E-4FBBE1FE86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6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A26FB-8C5C-4DCF-956E-4FBBE1FE86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71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A26FB-8C5C-4DCF-956E-4FBBE1FE86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37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A26FB-8C5C-4DCF-956E-4FBBE1FE86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91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A26FB-8C5C-4DCF-956E-4FBBE1FE86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9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wmf"/><Relationship Id="rId5" Type="http://schemas.openxmlformats.org/officeDocument/2006/relationships/image" Target="../media/image2.emf"/><Relationship Id="rId6" Type="http://schemas.openxmlformats.org/officeDocument/2006/relationships/image" Target="../media/image7.wmf"/><Relationship Id="rId7" Type="http://schemas.openxmlformats.org/officeDocument/2006/relationships/image" Target="../media/image8.wmf"/><Relationship Id="rId8" Type="http://schemas.openxmlformats.org/officeDocument/2006/relationships/image" Target="../media/image9.wmf"/><Relationship Id="rId9" Type="http://schemas.openxmlformats.org/officeDocument/2006/relationships/image" Target="../media/image10.emf"/><Relationship Id="rId10" Type="http://schemas.openxmlformats.org/officeDocument/2006/relationships/image" Target="../media/image11.w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12.wmf"/><Relationship Id="rId5" Type="http://schemas.openxmlformats.org/officeDocument/2006/relationships/image" Target="../media/image13.wmf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15.emf"/><Relationship Id="rId5" Type="http://schemas.openxmlformats.org/officeDocument/2006/relationships/image" Target="../media/image16.wmf"/><Relationship Id="rId6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21075"/>
            <a:ext cx="5867400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H="1">
            <a:off x="2521098" y="4135437"/>
            <a:ext cx="1143000" cy="8223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064148" y="4343400"/>
            <a:ext cx="2260452" cy="122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64098" y="4135437"/>
            <a:ext cx="1745292" cy="801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21098" y="4937279"/>
            <a:ext cx="1543050" cy="6332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19400" y="5943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Network Infrastructure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 rot="19740451">
            <a:off x="4097169" y="4901753"/>
            <a:ext cx="3201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Data forwarding elements </a:t>
            </a:r>
          </a:p>
          <a:p>
            <a:pPr algn="ctr"/>
            <a:r>
              <a:rPr lang="en-US" sz="1400" b="1" dirty="0" smtClean="0"/>
              <a:t>(e.g., OpenFlow switches)</a:t>
            </a:r>
            <a:endParaRPr lang="en-US" sz="1400" b="1" dirty="0"/>
          </a:p>
        </p:txBody>
      </p:sp>
      <p:sp>
        <p:nvSpPr>
          <p:cNvPr id="24" name="Up-Down Arrow 23"/>
          <p:cNvSpPr/>
          <p:nvPr/>
        </p:nvSpPr>
        <p:spPr>
          <a:xfrm>
            <a:off x="4230592" y="3036250"/>
            <a:ext cx="296042" cy="491430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248400" y="2915600"/>
            <a:ext cx="0" cy="13881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36744" y="3124200"/>
            <a:ext cx="2778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Open southbound API</a:t>
            </a:r>
            <a:endParaRPr lang="en-US" sz="1600" b="1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2498394" y="2984500"/>
            <a:ext cx="0" cy="1905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647744" y="2960050"/>
            <a:ext cx="0" cy="1123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054144" y="2984500"/>
            <a:ext cx="0" cy="2514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289550" y="2895600"/>
            <a:ext cx="0" cy="1905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447800" y="2679700"/>
            <a:ext cx="5867400" cy="3377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Controller Platform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10" name="Picture 4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492" y="4114800"/>
            <a:ext cx="5407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892" y="4708525"/>
            <a:ext cx="5407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744" y="3975100"/>
            <a:ext cx="5407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794" y="5410200"/>
            <a:ext cx="5407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744" y="4797425"/>
            <a:ext cx="5407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1450644" y="1828800"/>
            <a:ext cx="5867400" cy="3377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Network Application(s)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Up-Down Arrow 40"/>
          <p:cNvSpPr/>
          <p:nvPr/>
        </p:nvSpPr>
        <p:spPr>
          <a:xfrm>
            <a:off x="4231944" y="2184400"/>
            <a:ext cx="296042" cy="491430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536744" y="2286000"/>
            <a:ext cx="2778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Open northbound API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01838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76200" y="304800"/>
            <a:ext cx="8991600" cy="685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Business Need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3048000" y="1676400"/>
            <a:ext cx="36576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Workload Definition, Orchestration, and Optimization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76200" y="3048000"/>
            <a:ext cx="67056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Software Defined Environments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76200" y="4419600"/>
            <a:ext cx="21336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Software Defined Network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362200" y="4419600"/>
            <a:ext cx="21336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Software Defined Computing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4648200" y="4419600"/>
            <a:ext cx="21336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Software Defined Storage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7162800" y="1676400"/>
            <a:ext cx="1905000" cy="3429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Service Delivery Operational Level Agreement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6200" y="1676400"/>
            <a:ext cx="22860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Software Defined Management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1039368" y="1066800"/>
            <a:ext cx="484632" cy="5334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4" name="Down Arrow 103"/>
          <p:cNvSpPr/>
          <p:nvPr/>
        </p:nvSpPr>
        <p:spPr>
          <a:xfrm>
            <a:off x="4572000" y="1066800"/>
            <a:ext cx="484632" cy="5334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5" name="Down Arrow 104"/>
          <p:cNvSpPr/>
          <p:nvPr/>
        </p:nvSpPr>
        <p:spPr>
          <a:xfrm>
            <a:off x="1039368" y="2438400"/>
            <a:ext cx="484632" cy="5334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6" name="Down Arrow 105"/>
          <p:cNvSpPr/>
          <p:nvPr/>
        </p:nvSpPr>
        <p:spPr>
          <a:xfrm>
            <a:off x="4572000" y="2438400"/>
            <a:ext cx="484632" cy="5334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7" name="Down Arrow 106"/>
          <p:cNvSpPr/>
          <p:nvPr/>
        </p:nvSpPr>
        <p:spPr>
          <a:xfrm>
            <a:off x="762000" y="3810000"/>
            <a:ext cx="484632" cy="5334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8" name="Down Arrow 107"/>
          <p:cNvSpPr/>
          <p:nvPr/>
        </p:nvSpPr>
        <p:spPr>
          <a:xfrm>
            <a:off x="3200400" y="3810000"/>
            <a:ext cx="484632" cy="5334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9" name="Down Arrow 108"/>
          <p:cNvSpPr/>
          <p:nvPr/>
        </p:nvSpPr>
        <p:spPr>
          <a:xfrm rot="16200000">
            <a:off x="2462784" y="1804416"/>
            <a:ext cx="484632" cy="5334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0" name="Down Arrow 109"/>
          <p:cNvSpPr/>
          <p:nvPr/>
        </p:nvSpPr>
        <p:spPr>
          <a:xfrm>
            <a:off x="5486400" y="3810000"/>
            <a:ext cx="484632" cy="5334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1" name="Down Arrow 110"/>
          <p:cNvSpPr/>
          <p:nvPr/>
        </p:nvSpPr>
        <p:spPr>
          <a:xfrm rot="10800000">
            <a:off x="7924800" y="1066800"/>
            <a:ext cx="484632" cy="5334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5640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1981200" y="4800600"/>
            <a:ext cx="51816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Multiplatform (hypervisors)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(e.g. Vmware, KVMS)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4876800" y="0"/>
            <a:ext cx="36576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Workload Definition, Orchestration, and Optimization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1905000" y="1295400"/>
            <a:ext cx="67056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Software Defined Environments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1981200" y="6172200"/>
            <a:ext cx="28194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Traditional Infrastructure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5715000" y="6172200"/>
            <a:ext cx="29718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OpenFlow enabled Infrastructure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1905000" y="0"/>
            <a:ext cx="22860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Software Defined Management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05" name="Down Arrow 104"/>
          <p:cNvSpPr/>
          <p:nvPr/>
        </p:nvSpPr>
        <p:spPr>
          <a:xfrm>
            <a:off x="2868168" y="762000"/>
            <a:ext cx="484632" cy="5334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6" name="Down Arrow 105"/>
          <p:cNvSpPr/>
          <p:nvPr/>
        </p:nvSpPr>
        <p:spPr>
          <a:xfrm>
            <a:off x="6400800" y="762000"/>
            <a:ext cx="484632" cy="5334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9" name="Down Arrow 108"/>
          <p:cNvSpPr/>
          <p:nvPr/>
        </p:nvSpPr>
        <p:spPr>
          <a:xfrm rot="16200000">
            <a:off x="4291584" y="51816"/>
            <a:ext cx="484632" cy="5334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1905000" y="2667000"/>
            <a:ext cx="67056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Software Defined Network Unified Controller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905000" y="3429000"/>
            <a:ext cx="31242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Overlay (DOVE)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486400" y="3429000"/>
            <a:ext cx="31242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OpenFlow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4876800" y="2057400"/>
            <a:ext cx="484632" cy="5334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" name="Rounded Rectangle 2"/>
          <p:cNvSpPr/>
          <p:nvPr/>
        </p:nvSpPr>
        <p:spPr>
          <a:xfrm>
            <a:off x="152400" y="2590800"/>
            <a:ext cx="8839200" cy="16002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SDN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Platform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52400" y="4724400"/>
            <a:ext cx="7239000" cy="838200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Server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Virtual Switches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3124200" y="4191000"/>
            <a:ext cx="484632" cy="5334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Down Arrow 28"/>
          <p:cNvSpPr/>
          <p:nvPr/>
        </p:nvSpPr>
        <p:spPr>
          <a:xfrm>
            <a:off x="6096000" y="4191000"/>
            <a:ext cx="484632" cy="5334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" name="Down Arrow 29"/>
          <p:cNvSpPr/>
          <p:nvPr/>
        </p:nvSpPr>
        <p:spPr>
          <a:xfrm>
            <a:off x="7696200" y="4191000"/>
            <a:ext cx="484632" cy="19050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1" name="Down Arrow 30"/>
          <p:cNvSpPr/>
          <p:nvPr/>
        </p:nvSpPr>
        <p:spPr>
          <a:xfrm>
            <a:off x="3124200" y="5562600"/>
            <a:ext cx="484632" cy="5334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Down Arrow 31"/>
          <p:cNvSpPr/>
          <p:nvPr/>
        </p:nvSpPr>
        <p:spPr>
          <a:xfrm>
            <a:off x="6096000" y="5562600"/>
            <a:ext cx="484632" cy="5334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Left-Right Arrow 3"/>
          <p:cNvSpPr/>
          <p:nvPr/>
        </p:nvSpPr>
        <p:spPr>
          <a:xfrm>
            <a:off x="4876800" y="6324600"/>
            <a:ext cx="762000" cy="484632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9089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6200" y="1600200"/>
            <a:ext cx="8991600" cy="4177891"/>
          </a:xfrm>
          <a:prstGeom prst="roundRect">
            <a:avLst/>
          </a:prstGeom>
          <a:ln w="31750">
            <a:solidFill>
              <a:srgbClr val="B7DEE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600" y="6572513"/>
            <a:ext cx="8686800" cy="250177"/>
          </a:xfrm>
          <a:prstGeom prst="roundRect">
            <a:avLst/>
          </a:prstGeom>
          <a:ln w="31750">
            <a:solidFill>
              <a:srgbClr val="B7DEE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Section I: Introduction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9502" y="5329292"/>
            <a:ext cx="8165912" cy="304800"/>
          </a:xfrm>
          <a:prstGeom prst="roundRect">
            <a:avLst/>
          </a:prstGeom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Infrastructure (data plane – forwarding devices)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200" y="620751"/>
            <a:ext cx="8991600" cy="911549"/>
          </a:xfrm>
          <a:prstGeom prst="roundRect">
            <a:avLst/>
          </a:prstGeom>
          <a:ln w="31750">
            <a:solidFill>
              <a:srgbClr val="B7DEE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52400" y="921564"/>
            <a:ext cx="1039504" cy="533400"/>
          </a:xfrm>
          <a:prstGeom prst="roundRect">
            <a:avLst/>
          </a:prstGeom>
          <a:ln w="317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Switch designs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219200" y="921564"/>
            <a:ext cx="1039504" cy="533400"/>
          </a:xfrm>
          <a:prstGeom prst="roundRect">
            <a:avLst/>
          </a:prstGeom>
          <a:ln w="317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Controller platforms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286000" y="921564"/>
            <a:ext cx="1039504" cy="533400"/>
          </a:xfrm>
          <a:prstGeom prst="roundRect">
            <a:avLst/>
          </a:prstGeom>
          <a:ln w="317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Resilience </a:t>
            </a:r>
            <a:r>
              <a:rPr lang="en-US" sz="1000" b="1" dirty="0" smtClean="0">
                <a:solidFill>
                  <a:schemeClr val="tx1"/>
                </a:solidFill>
              </a:rPr>
              <a:t>and Scalability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352800" y="921564"/>
            <a:ext cx="1039504" cy="533400"/>
          </a:xfrm>
          <a:prstGeom prst="roundRect">
            <a:avLst/>
          </a:prstGeom>
          <a:ln w="317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Performance evaluation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419600" y="921564"/>
            <a:ext cx="1039504" cy="533400"/>
          </a:xfrm>
          <a:prstGeom prst="roundRect">
            <a:avLst/>
          </a:prstGeom>
          <a:ln w="317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Security and dependability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486400" y="921564"/>
            <a:ext cx="1191904" cy="533400"/>
          </a:xfrm>
          <a:prstGeom prst="roundRect">
            <a:avLst/>
          </a:prstGeom>
          <a:ln w="317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Migration 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to SDN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705600" y="921564"/>
            <a:ext cx="1039504" cy="533400"/>
          </a:xfrm>
          <a:prstGeom prst="roundRect">
            <a:avLst/>
          </a:prstGeom>
          <a:ln w="317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SDN </a:t>
            </a:r>
            <a:r>
              <a:rPr lang="en-US" sz="1000" b="1" dirty="0" smtClean="0">
                <a:solidFill>
                  <a:schemeClr val="tx1"/>
                </a:solidFill>
              </a:rPr>
              <a:t>for telecom and cloud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28600" y="5917016"/>
            <a:ext cx="8686800" cy="250177"/>
          </a:xfrm>
          <a:prstGeom prst="roundRect">
            <a:avLst/>
          </a:prstGeom>
          <a:ln w="31750">
            <a:solidFill>
              <a:srgbClr val="B7DEE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Section III: What is </a:t>
            </a:r>
            <a:r>
              <a:rPr lang="en-US" sz="1200" b="1" dirty="0" smtClean="0">
                <a:solidFill>
                  <a:schemeClr val="tx1"/>
                </a:solidFill>
              </a:rPr>
              <a:t>Software-Defined Networking?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79502" y="4971524"/>
            <a:ext cx="8165912" cy="304800"/>
          </a:xfrm>
          <a:prstGeom prst="roundRect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Southbound interfaces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79502" y="4613756"/>
            <a:ext cx="8165912" cy="304800"/>
          </a:xfrm>
          <a:prstGeom prst="roundRect">
            <a:avLst/>
          </a:prstGeom>
          <a:ln w="31750">
            <a:solidFill>
              <a:srgbClr val="D9969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Hypervisor-based virtualization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79502" y="4255988"/>
            <a:ext cx="8165912" cy="304800"/>
          </a:xfrm>
          <a:prstGeom prst="roundRect">
            <a:avLst/>
          </a:prstGeom>
          <a:ln>
            <a:solidFill>
              <a:srgbClr val="D9969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Network Operating System (SDN Controllers)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79502" y="3898220"/>
            <a:ext cx="8165912" cy="304800"/>
          </a:xfrm>
          <a:prstGeom prst="roundRect">
            <a:avLst/>
          </a:prstGeom>
          <a:ln w="31750">
            <a:solidFill>
              <a:srgbClr val="A6A6A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Northbound API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479502" y="3540452"/>
            <a:ext cx="8165912" cy="304800"/>
          </a:xfrm>
          <a:prstGeom prst="roundRect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Language-based </a:t>
            </a:r>
            <a:r>
              <a:rPr lang="en-US" sz="1200" b="1" dirty="0" smtClean="0">
                <a:solidFill>
                  <a:schemeClr val="tx1"/>
                </a:solidFill>
              </a:rPr>
              <a:t>virtualization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79502" y="3182684"/>
            <a:ext cx="8165912" cy="304800"/>
          </a:xfrm>
          <a:prstGeom prst="roundRect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Programming languages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9502" y="2362200"/>
            <a:ext cx="8165912" cy="749414"/>
          </a:xfrm>
          <a:prstGeom prst="roundRect">
            <a:avLst/>
          </a:prstGeom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Applications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0054" y="2667000"/>
            <a:ext cx="1447800" cy="375102"/>
          </a:xfrm>
          <a:prstGeom prst="roundRect">
            <a:avLst/>
          </a:prstGeom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Traffic engineering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219304" y="2667000"/>
            <a:ext cx="1447800" cy="375102"/>
          </a:xfrm>
          <a:prstGeom prst="roundRect">
            <a:avLst/>
          </a:prstGeom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Mobility  &amp; Wireless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838554" y="2667000"/>
            <a:ext cx="1447800" cy="375102"/>
          </a:xfrm>
          <a:prstGeom prst="roundRect">
            <a:avLst/>
          </a:prstGeom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Measurement &amp; Monitoring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457804" y="2667000"/>
            <a:ext cx="1447800" cy="375102"/>
          </a:xfrm>
          <a:prstGeom prst="roundRect">
            <a:avLst/>
          </a:prstGeom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Security &amp; Dependability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77054" y="2667000"/>
            <a:ext cx="1447800" cy="375102"/>
          </a:xfrm>
          <a:prstGeom prst="roundRect">
            <a:avLst/>
          </a:prstGeom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Data Center Networking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79502" y="1977486"/>
            <a:ext cx="8165912" cy="304800"/>
          </a:xfrm>
          <a:prstGeom prst="roundRect">
            <a:avLst/>
          </a:prstGeom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Cross-layer issues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(debugging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 smtClean="0">
                <a:solidFill>
                  <a:schemeClr val="tx1"/>
                </a:solidFill>
              </a:rPr>
              <a:t>testing &amp; simulation)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7772400" y="925551"/>
            <a:ext cx="1191904" cy="533400"/>
          </a:xfrm>
          <a:prstGeom prst="roundRect">
            <a:avLst/>
          </a:prstGeom>
          <a:ln w="317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SDN completes the SDE puzzle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28600" y="6244765"/>
            <a:ext cx="8686800" cy="250177"/>
          </a:xfrm>
          <a:prstGeom prst="roundRect">
            <a:avLst/>
          </a:prstGeom>
          <a:ln w="31750">
            <a:solidFill>
              <a:srgbClr val="B7DEE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Section II: State of quo in </a:t>
            </a:r>
            <a:r>
              <a:rPr lang="en-US" sz="1200" b="1" dirty="0" smtClean="0">
                <a:solidFill>
                  <a:schemeClr val="tx1"/>
                </a:solidFill>
              </a:rPr>
              <a:t>“computer networking</a:t>
            </a:r>
            <a:r>
              <a:rPr lang="en-US" sz="1200" b="1" dirty="0">
                <a:solidFill>
                  <a:schemeClr val="tx1"/>
                </a:solidFill>
              </a:rPr>
              <a:t>” and </a:t>
            </a:r>
            <a:r>
              <a:rPr lang="en-US" sz="1200" b="1" dirty="0" smtClean="0">
                <a:solidFill>
                  <a:schemeClr val="tx1"/>
                </a:solidFill>
              </a:rPr>
              <a:t>motivation for SDN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3747" y="165595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/>
              <a:t>Section IV: Comprehensive survey: Bottom-up approach</a:t>
            </a:r>
          </a:p>
        </p:txBody>
      </p:sp>
      <p:sp>
        <p:nvSpPr>
          <p:cNvPr id="3" name="Rectangle 2"/>
          <p:cNvSpPr/>
          <p:nvPr/>
        </p:nvSpPr>
        <p:spPr>
          <a:xfrm>
            <a:off x="85494" y="6096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/>
              <a:t>Section V: Ongoing research efforts and challenges</a:t>
            </a:r>
          </a:p>
        </p:txBody>
      </p:sp>
    </p:spTree>
    <p:extLst>
      <p:ext uri="{BB962C8B-B14F-4D97-AF65-F5344CB8AC3E}">
        <p14:creationId xmlns:p14="http://schemas.microsoft.com/office/powerpoint/2010/main" val="1224507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loud 77"/>
          <p:cNvSpPr/>
          <p:nvPr/>
        </p:nvSpPr>
        <p:spPr>
          <a:xfrm>
            <a:off x="990600" y="1371600"/>
            <a:ext cx="2057400" cy="1447800"/>
          </a:xfrm>
          <a:prstGeom prst="cloud">
            <a:avLst/>
          </a:prstGeom>
          <a:solidFill>
            <a:srgbClr val="FFE88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loud 78"/>
          <p:cNvSpPr/>
          <p:nvPr/>
        </p:nvSpPr>
        <p:spPr>
          <a:xfrm>
            <a:off x="4038600" y="1295400"/>
            <a:ext cx="2057400" cy="1447800"/>
          </a:xfrm>
          <a:prstGeom prst="cloud">
            <a:avLst/>
          </a:prstGeom>
          <a:solidFill>
            <a:srgbClr val="FFE88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loud 79"/>
          <p:cNvSpPr/>
          <p:nvPr/>
        </p:nvSpPr>
        <p:spPr>
          <a:xfrm>
            <a:off x="1752600" y="2438400"/>
            <a:ext cx="3352800" cy="175260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3581400" y="3124200"/>
            <a:ext cx="422754" cy="83820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3" idx="1"/>
          </p:cNvCxnSpPr>
          <p:nvPr/>
        </p:nvCxnSpPr>
        <p:spPr>
          <a:xfrm>
            <a:off x="3200400" y="2979738"/>
            <a:ext cx="609600" cy="0"/>
          </a:xfrm>
          <a:prstGeom prst="line">
            <a:avLst/>
          </a:prstGeom>
          <a:ln w="381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971800" y="3048000"/>
            <a:ext cx="457200" cy="76200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876310" y="2438400"/>
            <a:ext cx="943090" cy="45720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2"/>
            <a:endCxn id="2" idx="0"/>
          </p:cNvCxnSpPr>
          <p:nvPr/>
        </p:nvCxnSpPr>
        <p:spPr>
          <a:xfrm>
            <a:off x="2414644" y="1904998"/>
            <a:ext cx="612000" cy="935996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2"/>
            <a:endCxn id="3" idx="0"/>
          </p:cNvCxnSpPr>
          <p:nvPr/>
        </p:nvCxnSpPr>
        <p:spPr>
          <a:xfrm flipH="1">
            <a:off x="4080354" y="1905000"/>
            <a:ext cx="591601" cy="91440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191000" y="2362200"/>
            <a:ext cx="838200" cy="53340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4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19400"/>
            <a:ext cx="5407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819400"/>
            <a:ext cx="5407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810000"/>
            <a:ext cx="5407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90" y="1600200"/>
            <a:ext cx="80951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00200"/>
            <a:ext cx="80951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09800"/>
            <a:ext cx="80951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890" y="2209800"/>
            <a:ext cx="80951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Connector 19"/>
          <p:cNvCxnSpPr>
            <a:stCxn id="7" idx="1"/>
            <a:endCxn id="18" idx="0"/>
          </p:cNvCxnSpPr>
          <p:nvPr/>
        </p:nvCxnSpPr>
        <p:spPr>
          <a:xfrm flipH="1">
            <a:off x="1652645" y="1752600"/>
            <a:ext cx="357245" cy="45720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762000" y="2057400"/>
            <a:ext cx="360000" cy="360000"/>
            <a:chOff x="457200" y="3048000"/>
            <a:chExt cx="533400" cy="609600"/>
          </a:xfrm>
        </p:grpSpPr>
        <p:sp>
          <p:nvSpPr>
            <p:cNvPr id="5" name="Rectangle 4" title="SDN"/>
            <p:cNvSpPr/>
            <p:nvPr/>
          </p:nvSpPr>
          <p:spPr>
            <a:xfrm>
              <a:off x="457200" y="3048000"/>
              <a:ext cx="533400" cy="609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17549" y="3048000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53009" y="3048000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84208" y="3048000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657600" y="1295400"/>
            <a:ext cx="360000" cy="360000"/>
            <a:chOff x="457200" y="3048000"/>
            <a:chExt cx="533400" cy="609600"/>
          </a:xfrm>
        </p:grpSpPr>
        <p:sp>
          <p:nvSpPr>
            <p:cNvPr id="38" name="Rectangle 37" title="SDN"/>
            <p:cNvSpPr/>
            <p:nvPr/>
          </p:nvSpPr>
          <p:spPr>
            <a:xfrm>
              <a:off x="457200" y="3048000"/>
              <a:ext cx="533400" cy="609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717549" y="3048000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853009" y="3048000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84208" y="3048000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895600" y="1219200"/>
            <a:ext cx="360000" cy="360000"/>
            <a:chOff x="457200" y="3048000"/>
            <a:chExt cx="533400" cy="609600"/>
          </a:xfrm>
        </p:grpSpPr>
        <p:sp>
          <p:nvSpPr>
            <p:cNvPr id="43" name="Rectangle 42" title="SDN"/>
            <p:cNvSpPr/>
            <p:nvPr/>
          </p:nvSpPr>
          <p:spPr>
            <a:xfrm>
              <a:off x="457200" y="3048000"/>
              <a:ext cx="533400" cy="609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717549" y="3048000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853009" y="3048000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84208" y="3048000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846234" y="2057400"/>
            <a:ext cx="360000" cy="360000"/>
            <a:chOff x="457200" y="3048000"/>
            <a:chExt cx="533400" cy="609600"/>
          </a:xfrm>
        </p:grpSpPr>
        <p:sp>
          <p:nvSpPr>
            <p:cNvPr id="48" name="Rectangle 47" title="SDN"/>
            <p:cNvSpPr/>
            <p:nvPr/>
          </p:nvSpPr>
          <p:spPr>
            <a:xfrm>
              <a:off x="457200" y="3048000"/>
              <a:ext cx="533400" cy="609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717549" y="3048000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853009" y="3048000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84208" y="3048000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 title="CN"/>
          <p:cNvGrpSpPr/>
          <p:nvPr/>
        </p:nvGrpSpPr>
        <p:grpSpPr>
          <a:xfrm>
            <a:off x="2286000" y="2895600"/>
            <a:ext cx="360000" cy="360000"/>
            <a:chOff x="2247900" y="4610100"/>
            <a:chExt cx="609600" cy="533400"/>
          </a:xfrm>
        </p:grpSpPr>
        <p:sp>
          <p:nvSpPr>
            <p:cNvPr id="53" name="Rectangle 52" title="SDN"/>
            <p:cNvSpPr/>
            <p:nvPr/>
          </p:nvSpPr>
          <p:spPr>
            <a:xfrm rot="5400000">
              <a:off x="2286000" y="4572000"/>
              <a:ext cx="533400" cy="609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5400000">
              <a:off x="2552700" y="4565649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2552700" y="4701109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2552700" y="4432308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 title="CN"/>
          <p:cNvGrpSpPr/>
          <p:nvPr/>
        </p:nvGrpSpPr>
        <p:grpSpPr>
          <a:xfrm>
            <a:off x="2895600" y="3810000"/>
            <a:ext cx="360000" cy="360000"/>
            <a:chOff x="2247900" y="4610100"/>
            <a:chExt cx="609600" cy="533400"/>
          </a:xfrm>
        </p:grpSpPr>
        <p:sp>
          <p:nvSpPr>
            <p:cNvPr id="58" name="Rectangle 57" title="SDN"/>
            <p:cNvSpPr/>
            <p:nvPr/>
          </p:nvSpPr>
          <p:spPr>
            <a:xfrm rot="5400000">
              <a:off x="2286000" y="4572000"/>
              <a:ext cx="533400" cy="609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 rot="5400000">
              <a:off x="2552700" y="4565649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2552700" y="4701109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2552700" y="4432308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 title="CN"/>
          <p:cNvGrpSpPr/>
          <p:nvPr/>
        </p:nvGrpSpPr>
        <p:grpSpPr>
          <a:xfrm>
            <a:off x="4401390" y="2904271"/>
            <a:ext cx="360000" cy="360000"/>
            <a:chOff x="2247900" y="4610100"/>
            <a:chExt cx="609600" cy="533400"/>
          </a:xfrm>
        </p:grpSpPr>
        <p:sp>
          <p:nvSpPr>
            <p:cNvPr id="63" name="Rectangle 62" title="SDN"/>
            <p:cNvSpPr/>
            <p:nvPr/>
          </p:nvSpPr>
          <p:spPr>
            <a:xfrm rot="5400000">
              <a:off x="2286000" y="4572000"/>
              <a:ext cx="533400" cy="609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 rot="5400000">
              <a:off x="2552700" y="4565649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2552700" y="4701109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2552700" y="4432308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 descr="Screen Shot 2014-05-18 at 11.10.43 a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908" y="4724400"/>
            <a:ext cx="2942058" cy="2133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66800" y="685800"/>
            <a:ext cx="58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514253" y="685800"/>
            <a:ext cx="58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67" idx="1"/>
            <a:endCxn id="38" idx="0"/>
          </p:cNvCxnSpPr>
          <p:nvPr/>
        </p:nvCxnSpPr>
        <p:spPr>
          <a:xfrm flipH="1">
            <a:off x="3837600" y="870466"/>
            <a:ext cx="1676653" cy="424934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7" idx="2"/>
            <a:endCxn id="48" idx="0"/>
          </p:cNvCxnSpPr>
          <p:nvPr/>
        </p:nvCxnSpPr>
        <p:spPr>
          <a:xfrm>
            <a:off x="5805127" y="1055132"/>
            <a:ext cx="221107" cy="1002268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2"/>
            <a:endCxn id="5" idx="0"/>
          </p:cNvCxnSpPr>
          <p:nvPr/>
        </p:nvCxnSpPr>
        <p:spPr>
          <a:xfrm flipH="1">
            <a:off x="942000" y="1055132"/>
            <a:ext cx="415674" cy="1002268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2" idx="3"/>
            <a:endCxn id="43" idx="0"/>
          </p:cNvCxnSpPr>
          <p:nvPr/>
        </p:nvCxnSpPr>
        <p:spPr>
          <a:xfrm>
            <a:off x="1648547" y="870466"/>
            <a:ext cx="1427053" cy="348734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219200" y="3962400"/>
            <a:ext cx="45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CN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69" idx="0"/>
            <a:endCxn id="53" idx="2"/>
          </p:cNvCxnSpPr>
          <p:nvPr/>
        </p:nvCxnSpPr>
        <p:spPr>
          <a:xfrm flipV="1">
            <a:off x="1447576" y="3075600"/>
            <a:ext cx="838424" cy="8868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9" idx="3"/>
            <a:endCxn id="63" idx="2"/>
          </p:cNvCxnSpPr>
          <p:nvPr/>
        </p:nvCxnSpPr>
        <p:spPr>
          <a:xfrm flipV="1">
            <a:off x="1675951" y="3084271"/>
            <a:ext cx="2725439" cy="106279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9" idx="2"/>
            <a:endCxn id="58" idx="2"/>
          </p:cNvCxnSpPr>
          <p:nvPr/>
        </p:nvCxnSpPr>
        <p:spPr>
          <a:xfrm flipV="1">
            <a:off x="1447576" y="3990000"/>
            <a:ext cx="1448024" cy="341732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701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>
            <a:stCxn id="7" idx="2"/>
            <a:endCxn id="2" idx="0"/>
          </p:cNvCxnSpPr>
          <p:nvPr/>
        </p:nvCxnSpPr>
        <p:spPr>
          <a:xfrm>
            <a:off x="2690755" y="1143000"/>
            <a:ext cx="544091" cy="91440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4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492" y="2057400"/>
            <a:ext cx="5407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124200"/>
            <a:ext cx="5407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838200"/>
            <a:ext cx="80951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057400"/>
            <a:ext cx="80951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80951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Group 20" title="CN"/>
          <p:cNvGrpSpPr/>
          <p:nvPr/>
        </p:nvGrpSpPr>
        <p:grpSpPr>
          <a:xfrm>
            <a:off x="2590800" y="2307000"/>
            <a:ext cx="360000" cy="360000"/>
            <a:chOff x="2247900" y="4610100"/>
            <a:chExt cx="609600" cy="533400"/>
          </a:xfrm>
        </p:grpSpPr>
        <p:sp>
          <p:nvSpPr>
            <p:cNvPr id="53" name="Rectangle 52" title="SDN"/>
            <p:cNvSpPr/>
            <p:nvPr/>
          </p:nvSpPr>
          <p:spPr>
            <a:xfrm rot="5400000">
              <a:off x="2286000" y="4572000"/>
              <a:ext cx="533400" cy="609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5400000">
              <a:off x="2552700" y="4565649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2552700" y="4701109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2552700" y="4432308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 title="CN"/>
          <p:cNvGrpSpPr/>
          <p:nvPr/>
        </p:nvGrpSpPr>
        <p:grpSpPr>
          <a:xfrm>
            <a:off x="3209070" y="3352800"/>
            <a:ext cx="360000" cy="360000"/>
            <a:chOff x="2247900" y="4610100"/>
            <a:chExt cx="609600" cy="533400"/>
          </a:xfrm>
        </p:grpSpPr>
        <p:sp>
          <p:nvSpPr>
            <p:cNvPr id="63" name="Rectangle 62" title="SDN"/>
            <p:cNvSpPr/>
            <p:nvPr/>
          </p:nvSpPr>
          <p:spPr>
            <a:xfrm rot="5400000">
              <a:off x="2286000" y="4572000"/>
              <a:ext cx="533400" cy="609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 rot="5400000">
              <a:off x="2552700" y="4565649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2552700" y="4701109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2552700" y="4432308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762000" y="1981200"/>
            <a:ext cx="360000" cy="360000"/>
            <a:chOff x="609600" y="1828800"/>
            <a:chExt cx="533401" cy="609600"/>
          </a:xfrm>
        </p:grpSpPr>
        <p:grpSp>
          <p:nvGrpSpPr>
            <p:cNvPr id="67" name="Group 66"/>
            <p:cNvGrpSpPr/>
            <p:nvPr/>
          </p:nvGrpSpPr>
          <p:grpSpPr>
            <a:xfrm>
              <a:off x="609600" y="1828800"/>
              <a:ext cx="533400" cy="487681"/>
              <a:chOff x="457200" y="3048000"/>
              <a:chExt cx="533400" cy="609600"/>
            </a:xfrm>
          </p:grpSpPr>
          <p:sp>
            <p:nvSpPr>
              <p:cNvPr id="68" name="Rectangle 67" title="SDN"/>
              <p:cNvSpPr/>
              <p:nvPr/>
            </p:nvSpPr>
            <p:spPr>
              <a:xfrm>
                <a:off x="457200" y="3048000"/>
                <a:ext cx="533400" cy="6096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717549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853009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584208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 title="SDN"/>
            <p:cNvSpPr/>
            <p:nvPr/>
          </p:nvSpPr>
          <p:spPr>
            <a:xfrm rot="5400000" flipH="1">
              <a:off x="812293" y="2107693"/>
              <a:ext cx="128015" cy="533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124200" y="609600"/>
            <a:ext cx="360000" cy="360000"/>
            <a:chOff x="3124200" y="381000"/>
            <a:chExt cx="533400" cy="609600"/>
          </a:xfrm>
        </p:grpSpPr>
        <p:grpSp>
          <p:nvGrpSpPr>
            <p:cNvPr id="77" name="Group 76"/>
            <p:cNvGrpSpPr/>
            <p:nvPr/>
          </p:nvGrpSpPr>
          <p:grpSpPr>
            <a:xfrm>
              <a:off x="3124200" y="381000"/>
              <a:ext cx="533400" cy="406401"/>
              <a:chOff x="457200" y="3048000"/>
              <a:chExt cx="533400" cy="609600"/>
            </a:xfrm>
          </p:grpSpPr>
          <p:sp>
            <p:nvSpPr>
              <p:cNvPr id="81" name="Rectangle 80" title="SDN"/>
              <p:cNvSpPr/>
              <p:nvPr/>
            </p:nvSpPr>
            <p:spPr>
              <a:xfrm>
                <a:off x="457200" y="3048000"/>
                <a:ext cx="533400" cy="6096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>
                <a:off x="717549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853009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584208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 title="SDN"/>
            <p:cNvSpPr/>
            <p:nvPr/>
          </p:nvSpPr>
          <p:spPr>
            <a:xfrm rot="5400000" flipH="1">
              <a:off x="3285913" y="618914"/>
              <a:ext cx="209973" cy="533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/>
            <p:cNvCxnSpPr/>
            <p:nvPr/>
          </p:nvCxnSpPr>
          <p:spPr>
            <a:xfrm flipH="1">
              <a:off x="3124200" y="885239"/>
              <a:ext cx="533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>
            <a:stCxn id="16" idx="2"/>
            <a:endCxn id="4" idx="0"/>
          </p:cNvCxnSpPr>
          <p:nvPr/>
        </p:nvCxnSpPr>
        <p:spPr>
          <a:xfrm flipH="1">
            <a:off x="3851754" y="2362200"/>
            <a:ext cx="896401" cy="76200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1"/>
            <a:endCxn id="2" idx="2"/>
          </p:cNvCxnSpPr>
          <p:nvPr/>
        </p:nvCxnSpPr>
        <p:spPr>
          <a:xfrm flipH="1" flipV="1">
            <a:off x="3234846" y="2378075"/>
            <a:ext cx="346554" cy="906463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1"/>
            <a:endCxn id="18" idx="0"/>
          </p:cNvCxnSpPr>
          <p:nvPr/>
        </p:nvCxnSpPr>
        <p:spPr>
          <a:xfrm flipH="1">
            <a:off x="1623955" y="990600"/>
            <a:ext cx="662045" cy="106680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" idx="1"/>
            <a:endCxn id="18" idx="3"/>
          </p:cNvCxnSpPr>
          <p:nvPr/>
        </p:nvCxnSpPr>
        <p:spPr>
          <a:xfrm flipH="1" flipV="1">
            <a:off x="2028710" y="2209800"/>
            <a:ext cx="935782" cy="7938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6" idx="1"/>
            <a:endCxn id="2" idx="3"/>
          </p:cNvCxnSpPr>
          <p:nvPr/>
        </p:nvCxnSpPr>
        <p:spPr>
          <a:xfrm flipH="1">
            <a:off x="3505200" y="2209800"/>
            <a:ext cx="838200" cy="7938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5208480" y="1825142"/>
            <a:ext cx="360000" cy="360000"/>
            <a:chOff x="3124200" y="381000"/>
            <a:chExt cx="533400" cy="609600"/>
          </a:xfrm>
        </p:grpSpPr>
        <p:grpSp>
          <p:nvGrpSpPr>
            <p:cNvPr id="120" name="Group 119"/>
            <p:cNvGrpSpPr/>
            <p:nvPr/>
          </p:nvGrpSpPr>
          <p:grpSpPr>
            <a:xfrm>
              <a:off x="3124200" y="381000"/>
              <a:ext cx="533400" cy="406401"/>
              <a:chOff x="457200" y="3048000"/>
              <a:chExt cx="533400" cy="609600"/>
            </a:xfrm>
          </p:grpSpPr>
          <p:sp>
            <p:nvSpPr>
              <p:cNvPr id="123" name="Rectangle 122" title="SDN"/>
              <p:cNvSpPr/>
              <p:nvPr/>
            </p:nvSpPr>
            <p:spPr>
              <a:xfrm>
                <a:off x="457200" y="3048000"/>
                <a:ext cx="533400" cy="6096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Connector 123"/>
              <p:cNvCxnSpPr/>
              <p:nvPr/>
            </p:nvCxnSpPr>
            <p:spPr>
              <a:xfrm>
                <a:off x="717549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853009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584208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Rectangle 120" title="SDN"/>
            <p:cNvSpPr/>
            <p:nvPr/>
          </p:nvSpPr>
          <p:spPr>
            <a:xfrm rot="5400000" flipH="1">
              <a:off x="3285913" y="618914"/>
              <a:ext cx="209973" cy="533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/>
            <p:nvPr/>
          </p:nvCxnSpPr>
          <p:spPr>
            <a:xfrm flipH="1">
              <a:off x="3124200" y="885239"/>
              <a:ext cx="533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Arrow Connector 129"/>
          <p:cNvCxnSpPr>
            <a:endCxn id="73" idx="1"/>
          </p:cNvCxnSpPr>
          <p:nvPr/>
        </p:nvCxnSpPr>
        <p:spPr>
          <a:xfrm flipH="1" flipV="1">
            <a:off x="941999" y="2341200"/>
            <a:ext cx="124801" cy="16212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85" idx="1"/>
          </p:cNvCxnSpPr>
          <p:nvPr/>
        </p:nvCxnSpPr>
        <p:spPr>
          <a:xfrm flipV="1">
            <a:off x="1143000" y="969600"/>
            <a:ext cx="2161200" cy="29928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53" idx="3"/>
          </p:cNvCxnSpPr>
          <p:nvPr/>
        </p:nvCxnSpPr>
        <p:spPr>
          <a:xfrm flipV="1">
            <a:off x="1219200" y="2667000"/>
            <a:ext cx="1551600" cy="12954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endCxn id="121" idx="1"/>
          </p:cNvCxnSpPr>
          <p:nvPr/>
        </p:nvCxnSpPr>
        <p:spPr>
          <a:xfrm flipV="1">
            <a:off x="1169880" y="2185142"/>
            <a:ext cx="4218600" cy="1849802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63" idx="2"/>
          </p:cNvCxnSpPr>
          <p:nvPr/>
        </p:nvCxnSpPr>
        <p:spPr>
          <a:xfrm flipV="1">
            <a:off x="1219200" y="3532800"/>
            <a:ext cx="1989870" cy="5820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838649" y="3886200"/>
            <a:ext cx="45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CN</a:t>
            </a:r>
            <a:endParaRPr lang="en-US" dirty="0"/>
          </a:p>
        </p:txBody>
      </p:sp>
      <p:cxnSp>
        <p:nvCxnSpPr>
          <p:cNvPr id="150" name="Straight Arrow Connector 149"/>
          <p:cNvCxnSpPr/>
          <p:nvPr/>
        </p:nvCxnSpPr>
        <p:spPr>
          <a:xfrm rot="10800000" flipV="1">
            <a:off x="1143000" y="914400"/>
            <a:ext cx="4038600" cy="115824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81" idx="3"/>
          </p:cNvCxnSpPr>
          <p:nvPr/>
        </p:nvCxnSpPr>
        <p:spPr>
          <a:xfrm flipH="1" flipV="1">
            <a:off x="3484200" y="729601"/>
            <a:ext cx="1621200" cy="324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23" idx="0"/>
          </p:cNvCxnSpPr>
          <p:nvPr/>
        </p:nvCxnSpPr>
        <p:spPr>
          <a:xfrm>
            <a:off x="5334000" y="914400"/>
            <a:ext cx="54480" cy="910742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105400" y="609600"/>
            <a:ext cx="58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SDN</a:t>
            </a:r>
            <a:endParaRPr lang="en-US" dirty="0"/>
          </a:p>
        </p:txBody>
      </p:sp>
      <p:pic>
        <p:nvPicPr>
          <p:cNvPr id="101" name="Picture 100" descr="Screen Shot 2014-05-18 at 9.46.14 a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583" y="4953000"/>
            <a:ext cx="2666017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39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>
            <a:stCxn id="7" idx="2"/>
            <a:endCxn id="2" idx="0"/>
          </p:cNvCxnSpPr>
          <p:nvPr/>
        </p:nvCxnSpPr>
        <p:spPr>
          <a:xfrm>
            <a:off x="2690755" y="1143000"/>
            <a:ext cx="551399" cy="60960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4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752600"/>
            <a:ext cx="5407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124200"/>
            <a:ext cx="5407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838200"/>
            <a:ext cx="80951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81200"/>
            <a:ext cx="80951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80951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stCxn id="16" idx="2"/>
            <a:endCxn id="4" idx="0"/>
          </p:cNvCxnSpPr>
          <p:nvPr/>
        </p:nvCxnSpPr>
        <p:spPr>
          <a:xfrm flipH="1">
            <a:off x="3851754" y="2286000"/>
            <a:ext cx="820201" cy="83820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1"/>
            <a:endCxn id="2" idx="2"/>
          </p:cNvCxnSpPr>
          <p:nvPr/>
        </p:nvCxnSpPr>
        <p:spPr>
          <a:xfrm flipH="1" flipV="1">
            <a:off x="3242154" y="2073275"/>
            <a:ext cx="339246" cy="1211263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1"/>
            <a:endCxn id="18" idx="0"/>
          </p:cNvCxnSpPr>
          <p:nvPr/>
        </p:nvCxnSpPr>
        <p:spPr>
          <a:xfrm flipH="1">
            <a:off x="1623955" y="990600"/>
            <a:ext cx="662045" cy="106680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" idx="1"/>
            <a:endCxn id="18" idx="3"/>
          </p:cNvCxnSpPr>
          <p:nvPr/>
        </p:nvCxnSpPr>
        <p:spPr>
          <a:xfrm flipH="1">
            <a:off x="2028710" y="1912938"/>
            <a:ext cx="943090" cy="296862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6" idx="1"/>
            <a:endCxn id="2" idx="3"/>
          </p:cNvCxnSpPr>
          <p:nvPr/>
        </p:nvCxnSpPr>
        <p:spPr>
          <a:xfrm flipH="1" flipV="1">
            <a:off x="3512508" y="1912938"/>
            <a:ext cx="754692" cy="220662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111" idx="1"/>
          </p:cNvCxnSpPr>
          <p:nvPr/>
        </p:nvCxnSpPr>
        <p:spPr>
          <a:xfrm flipH="1" flipV="1">
            <a:off x="942000" y="2341200"/>
            <a:ext cx="277200" cy="12402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68" idx="1"/>
          </p:cNvCxnSpPr>
          <p:nvPr/>
        </p:nvCxnSpPr>
        <p:spPr>
          <a:xfrm flipV="1">
            <a:off x="1295400" y="2493600"/>
            <a:ext cx="1627800" cy="11640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76" idx="1"/>
          </p:cNvCxnSpPr>
          <p:nvPr/>
        </p:nvCxnSpPr>
        <p:spPr>
          <a:xfrm flipV="1">
            <a:off x="1295400" y="3560400"/>
            <a:ext cx="3075600" cy="2496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14849" y="3505200"/>
            <a:ext cx="45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CN</a:t>
            </a:r>
            <a:endParaRPr lang="en-US" dirty="0"/>
          </a:p>
        </p:txBody>
      </p:sp>
      <p:cxnSp>
        <p:nvCxnSpPr>
          <p:cNvPr id="150" name="Straight Arrow Connector 149"/>
          <p:cNvCxnSpPr>
            <a:endCxn id="113" idx="3"/>
          </p:cNvCxnSpPr>
          <p:nvPr/>
        </p:nvCxnSpPr>
        <p:spPr>
          <a:xfrm flipH="1">
            <a:off x="1122000" y="914400"/>
            <a:ext cx="4059600" cy="118680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142" idx="3"/>
          </p:cNvCxnSpPr>
          <p:nvPr/>
        </p:nvCxnSpPr>
        <p:spPr>
          <a:xfrm flipH="1" flipV="1">
            <a:off x="3484200" y="729601"/>
            <a:ext cx="1621200" cy="324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96" idx="0"/>
          </p:cNvCxnSpPr>
          <p:nvPr/>
        </p:nvCxnSpPr>
        <p:spPr>
          <a:xfrm flipH="1">
            <a:off x="5361600" y="914400"/>
            <a:ext cx="124800" cy="9144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105400" y="609600"/>
            <a:ext cx="58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SDN</a:t>
            </a:r>
            <a:endParaRPr lang="en-US" dirty="0"/>
          </a:p>
        </p:txBody>
      </p:sp>
      <p:pic>
        <p:nvPicPr>
          <p:cNvPr id="79" name="Picture 78" descr="Screen Shot 2014-05-18 at 10.45.32 a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800600"/>
            <a:ext cx="3080288" cy="1905000"/>
          </a:xfrm>
          <a:prstGeom prst="rect">
            <a:avLst/>
          </a:prstGeom>
        </p:spPr>
      </p:pic>
      <p:grpSp>
        <p:nvGrpSpPr>
          <p:cNvPr id="109" name="Group 108"/>
          <p:cNvGrpSpPr/>
          <p:nvPr/>
        </p:nvGrpSpPr>
        <p:grpSpPr>
          <a:xfrm>
            <a:off x="762000" y="1981200"/>
            <a:ext cx="360000" cy="360000"/>
            <a:chOff x="3124200" y="381000"/>
            <a:chExt cx="533400" cy="609600"/>
          </a:xfrm>
        </p:grpSpPr>
        <p:grpSp>
          <p:nvGrpSpPr>
            <p:cNvPr id="110" name="Group 109"/>
            <p:cNvGrpSpPr/>
            <p:nvPr/>
          </p:nvGrpSpPr>
          <p:grpSpPr>
            <a:xfrm>
              <a:off x="3124200" y="381000"/>
              <a:ext cx="533400" cy="406401"/>
              <a:chOff x="457200" y="3048000"/>
              <a:chExt cx="533400" cy="609600"/>
            </a:xfrm>
          </p:grpSpPr>
          <p:sp>
            <p:nvSpPr>
              <p:cNvPr id="113" name="Rectangle 112" title="SDN"/>
              <p:cNvSpPr/>
              <p:nvPr/>
            </p:nvSpPr>
            <p:spPr>
              <a:xfrm>
                <a:off x="457200" y="3048000"/>
                <a:ext cx="533400" cy="6096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>
                <a:off x="717549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53009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584208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Rectangle 110" title="SDN"/>
            <p:cNvSpPr/>
            <p:nvPr/>
          </p:nvSpPr>
          <p:spPr>
            <a:xfrm rot="5400000" flipH="1">
              <a:off x="3285913" y="618914"/>
              <a:ext cx="209973" cy="533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 flipH="1">
              <a:off x="3124200" y="885239"/>
              <a:ext cx="533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Arrow Connector 8"/>
          <p:cNvCxnSpPr>
            <a:endCxn id="70" idx="3"/>
          </p:cNvCxnSpPr>
          <p:nvPr/>
        </p:nvCxnSpPr>
        <p:spPr>
          <a:xfrm flipH="1">
            <a:off x="3103200" y="914400"/>
            <a:ext cx="2154600" cy="133920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55" idx="2"/>
            <a:endCxn id="87" idx="0"/>
          </p:cNvCxnSpPr>
          <p:nvPr/>
        </p:nvCxnSpPr>
        <p:spPr>
          <a:xfrm flipH="1">
            <a:off x="4371000" y="978932"/>
            <a:ext cx="1025274" cy="2221468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endCxn id="94" idx="1"/>
          </p:cNvCxnSpPr>
          <p:nvPr/>
        </p:nvCxnSpPr>
        <p:spPr>
          <a:xfrm flipV="1">
            <a:off x="1295400" y="2188800"/>
            <a:ext cx="4066200" cy="15450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40" idx="1"/>
          </p:cNvCxnSpPr>
          <p:nvPr/>
        </p:nvCxnSpPr>
        <p:spPr>
          <a:xfrm flipV="1">
            <a:off x="1295400" y="969600"/>
            <a:ext cx="2008800" cy="26118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2743200" y="2133600"/>
            <a:ext cx="360000" cy="360000"/>
            <a:chOff x="3124200" y="381000"/>
            <a:chExt cx="533400" cy="609600"/>
          </a:xfrm>
        </p:grpSpPr>
        <p:grpSp>
          <p:nvGrpSpPr>
            <p:cNvPr id="67" name="Group 66"/>
            <p:cNvGrpSpPr/>
            <p:nvPr/>
          </p:nvGrpSpPr>
          <p:grpSpPr>
            <a:xfrm>
              <a:off x="3124200" y="381000"/>
              <a:ext cx="533400" cy="406401"/>
              <a:chOff x="457200" y="3048000"/>
              <a:chExt cx="533400" cy="609600"/>
            </a:xfrm>
          </p:grpSpPr>
          <p:sp>
            <p:nvSpPr>
              <p:cNvPr id="70" name="Rectangle 69" title="SDN"/>
              <p:cNvSpPr/>
              <p:nvPr/>
            </p:nvSpPr>
            <p:spPr>
              <a:xfrm>
                <a:off x="457200" y="3048000"/>
                <a:ext cx="533400" cy="6096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>
                <a:off x="717549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853009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584208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 title="SDN"/>
            <p:cNvSpPr/>
            <p:nvPr/>
          </p:nvSpPr>
          <p:spPr>
            <a:xfrm rot="5400000" flipH="1">
              <a:off x="3285913" y="618914"/>
              <a:ext cx="209973" cy="533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3124200" y="885239"/>
              <a:ext cx="533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4191000" y="3200400"/>
            <a:ext cx="360000" cy="360000"/>
            <a:chOff x="3124200" y="381000"/>
            <a:chExt cx="533400" cy="609600"/>
          </a:xfrm>
        </p:grpSpPr>
        <p:grpSp>
          <p:nvGrpSpPr>
            <p:cNvPr id="75" name="Group 74"/>
            <p:cNvGrpSpPr/>
            <p:nvPr/>
          </p:nvGrpSpPr>
          <p:grpSpPr>
            <a:xfrm>
              <a:off x="3124200" y="381000"/>
              <a:ext cx="533400" cy="406401"/>
              <a:chOff x="457200" y="3048000"/>
              <a:chExt cx="533400" cy="609600"/>
            </a:xfrm>
          </p:grpSpPr>
          <p:sp>
            <p:nvSpPr>
              <p:cNvPr id="87" name="Rectangle 86" title="SDN"/>
              <p:cNvSpPr/>
              <p:nvPr/>
            </p:nvSpPr>
            <p:spPr>
              <a:xfrm>
                <a:off x="457200" y="3048000"/>
                <a:ext cx="533400" cy="6096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/>
              <p:cNvCxnSpPr/>
              <p:nvPr/>
            </p:nvCxnSpPr>
            <p:spPr>
              <a:xfrm>
                <a:off x="717549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853009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584208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Rectangle 75" title="SDN"/>
            <p:cNvSpPr/>
            <p:nvPr/>
          </p:nvSpPr>
          <p:spPr>
            <a:xfrm rot="5400000" flipH="1">
              <a:off x="3285913" y="618914"/>
              <a:ext cx="209973" cy="533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 flipH="1">
              <a:off x="3124200" y="885239"/>
              <a:ext cx="533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5181600" y="1828800"/>
            <a:ext cx="360000" cy="360000"/>
            <a:chOff x="3124200" y="381000"/>
            <a:chExt cx="533400" cy="609600"/>
          </a:xfrm>
        </p:grpSpPr>
        <p:grpSp>
          <p:nvGrpSpPr>
            <p:cNvPr id="93" name="Group 92"/>
            <p:cNvGrpSpPr/>
            <p:nvPr/>
          </p:nvGrpSpPr>
          <p:grpSpPr>
            <a:xfrm>
              <a:off x="3124200" y="381000"/>
              <a:ext cx="533400" cy="406401"/>
              <a:chOff x="457200" y="3048000"/>
              <a:chExt cx="533400" cy="609600"/>
            </a:xfrm>
          </p:grpSpPr>
          <p:sp>
            <p:nvSpPr>
              <p:cNvPr id="96" name="Rectangle 95" title="SDN"/>
              <p:cNvSpPr/>
              <p:nvPr/>
            </p:nvSpPr>
            <p:spPr>
              <a:xfrm>
                <a:off x="457200" y="3048000"/>
                <a:ext cx="533400" cy="6096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717549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853009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584208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Rectangle 93" title="SDN"/>
            <p:cNvSpPr/>
            <p:nvPr/>
          </p:nvSpPr>
          <p:spPr>
            <a:xfrm rot="5400000" flipH="1">
              <a:off x="3285913" y="618914"/>
              <a:ext cx="209973" cy="533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/>
            <p:nvPr/>
          </p:nvCxnSpPr>
          <p:spPr>
            <a:xfrm flipH="1">
              <a:off x="3124200" y="885239"/>
              <a:ext cx="533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3124200" y="609600"/>
            <a:ext cx="360000" cy="360000"/>
            <a:chOff x="3124200" y="381000"/>
            <a:chExt cx="533400" cy="6096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3124200" y="381000"/>
              <a:ext cx="533400" cy="406401"/>
              <a:chOff x="457200" y="3048000"/>
              <a:chExt cx="533400" cy="609600"/>
            </a:xfrm>
          </p:grpSpPr>
          <p:sp>
            <p:nvSpPr>
              <p:cNvPr id="142" name="Rectangle 141" title="SDN"/>
              <p:cNvSpPr/>
              <p:nvPr/>
            </p:nvSpPr>
            <p:spPr>
              <a:xfrm>
                <a:off x="457200" y="3048000"/>
                <a:ext cx="533400" cy="6096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717549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853009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584208" y="3048000"/>
                <a:ext cx="0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Rectangle 139" title="SDN"/>
            <p:cNvSpPr/>
            <p:nvPr/>
          </p:nvSpPr>
          <p:spPr>
            <a:xfrm rot="5400000" flipH="1">
              <a:off x="3285913" y="618914"/>
              <a:ext cx="209973" cy="533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/>
            <p:cNvCxnSpPr/>
            <p:nvPr/>
          </p:nvCxnSpPr>
          <p:spPr>
            <a:xfrm flipH="1">
              <a:off x="3124200" y="885239"/>
              <a:ext cx="533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7252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>
            <a:stCxn id="7" idx="2"/>
            <a:endCxn id="2" idx="0"/>
          </p:cNvCxnSpPr>
          <p:nvPr/>
        </p:nvCxnSpPr>
        <p:spPr>
          <a:xfrm>
            <a:off x="1852555" y="1752600"/>
            <a:ext cx="932399" cy="53340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4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5407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124200"/>
            <a:ext cx="5407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80951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905000"/>
            <a:ext cx="80951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95600"/>
            <a:ext cx="80951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stCxn id="16" idx="2"/>
            <a:endCxn id="4" idx="0"/>
          </p:cNvCxnSpPr>
          <p:nvPr/>
        </p:nvCxnSpPr>
        <p:spPr>
          <a:xfrm flipH="1">
            <a:off x="3623154" y="2209800"/>
            <a:ext cx="744001" cy="91440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1"/>
            <a:endCxn id="2" idx="2"/>
          </p:cNvCxnSpPr>
          <p:nvPr/>
        </p:nvCxnSpPr>
        <p:spPr>
          <a:xfrm flipH="1" flipV="1">
            <a:off x="2784954" y="2606675"/>
            <a:ext cx="567846" cy="677863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1"/>
            <a:endCxn id="18" idx="0"/>
          </p:cNvCxnSpPr>
          <p:nvPr/>
        </p:nvCxnSpPr>
        <p:spPr>
          <a:xfrm flipH="1">
            <a:off x="1090555" y="1600200"/>
            <a:ext cx="357245" cy="129540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" idx="1"/>
            <a:endCxn id="18" idx="3"/>
          </p:cNvCxnSpPr>
          <p:nvPr/>
        </p:nvCxnSpPr>
        <p:spPr>
          <a:xfrm flipH="1">
            <a:off x="1495310" y="2446338"/>
            <a:ext cx="1019290" cy="60166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6" idx="1"/>
            <a:endCxn id="2" idx="3"/>
          </p:cNvCxnSpPr>
          <p:nvPr/>
        </p:nvCxnSpPr>
        <p:spPr>
          <a:xfrm flipH="1">
            <a:off x="3055308" y="2057400"/>
            <a:ext cx="907092" cy="388938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55" idx="1"/>
            <a:endCxn id="147" idx="0"/>
          </p:cNvCxnSpPr>
          <p:nvPr/>
        </p:nvCxnSpPr>
        <p:spPr>
          <a:xfrm flipH="1">
            <a:off x="2417400" y="729734"/>
            <a:ext cx="2688449" cy="440866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55" idx="2"/>
            <a:endCxn id="58" idx="1"/>
          </p:cNvCxnSpPr>
          <p:nvPr/>
        </p:nvCxnSpPr>
        <p:spPr>
          <a:xfrm flipH="1">
            <a:off x="5017590" y="914400"/>
            <a:ext cx="316635" cy="9906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105849" y="545068"/>
            <a:ext cx="45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CN</a:t>
            </a:r>
            <a:endParaRPr lang="en-US" dirty="0"/>
          </a:p>
        </p:txBody>
      </p:sp>
      <p:cxnSp>
        <p:nvCxnSpPr>
          <p:cNvPr id="9" name="Straight Arrow Connector 8"/>
          <p:cNvCxnSpPr>
            <a:endCxn id="69" idx="0"/>
          </p:cNvCxnSpPr>
          <p:nvPr/>
        </p:nvCxnSpPr>
        <p:spPr>
          <a:xfrm flipH="1">
            <a:off x="3255600" y="914400"/>
            <a:ext cx="1926000" cy="11706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3" idx="1"/>
          </p:cNvCxnSpPr>
          <p:nvPr/>
        </p:nvCxnSpPr>
        <p:spPr>
          <a:xfrm flipH="1">
            <a:off x="4142400" y="990600"/>
            <a:ext cx="1039200" cy="21336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0" name="Picture 139" descr="Screen Shot 2014-05-18 at 10.46.17 a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541" y="5029200"/>
            <a:ext cx="2509361" cy="1676400"/>
          </a:xfrm>
          <a:prstGeom prst="rect">
            <a:avLst/>
          </a:prstGeom>
        </p:spPr>
      </p:pic>
      <p:grpSp>
        <p:nvGrpSpPr>
          <p:cNvPr id="146" name="Group 145" title="CN"/>
          <p:cNvGrpSpPr/>
          <p:nvPr/>
        </p:nvGrpSpPr>
        <p:grpSpPr>
          <a:xfrm>
            <a:off x="2057400" y="990600"/>
            <a:ext cx="360000" cy="360000"/>
            <a:chOff x="2247900" y="4610100"/>
            <a:chExt cx="609600" cy="533400"/>
          </a:xfrm>
        </p:grpSpPr>
        <p:sp>
          <p:nvSpPr>
            <p:cNvPr id="147" name="Rectangle 146" title="SDN"/>
            <p:cNvSpPr/>
            <p:nvPr/>
          </p:nvSpPr>
          <p:spPr>
            <a:xfrm rot="5400000">
              <a:off x="2286000" y="4572000"/>
              <a:ext cx="533400" cy="609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Connector 148"/>
            <p:cNvCxnSpPr/>
            <p:nvPr/>
          </p:nvCxnSpPr>
          <p:spPr>
            <a:xfrm rot="5400000">
              <a:off x="2552700" y="4565649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2552700" y="4701109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5400000">
              <a:off x="2552700" y="4432308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6172200" y="533400"/>
            <a:ext cx="58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SDN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61" idx="1"/>
            <a:endCxn id="155" idx="3"/>
          </p:cNvCxnSpPr>
          <p:nvPr/>
        </p:nvCxnSpPr>
        <p:spPr>
          <a:xfrm flipH="1">
            <a:off x="5562600" y="718066"/>
            <a:ext cx="609600" cy="11668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 title="CN"/>
          <p:cNvGrpSpPr/>
          <p:nvPr/>
        </p:nvGrpSpPr>
        <p:grpSpPr>
          <a:xfrm>
            <a:off x="3962400" y="3124200"/>
            <a:ext cx="360000" cy="360000"/>
            <a:chOff x="2247900" y="4610100"/>
            <a:chExt cx="609600" cy="533400"/>
          </a:xfrm>
        </p:grpSpPr>
        <p:sp>
          <p:nvSpPr>
            <p:cNvPr id="53" name="Rectangle 52" title="SDN"/>
            <p:cNvSpPr/>
            <p:nvPr/>
          </p:nvSpPr>
          <p:spPr>
            <a:xfrm rot="5400000">
              <a:off x="2286000" y="4572000"/>
              <a:ext cx="533400" cy="609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5400000">
              <a:off x="2552700" y="4565649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2552700" y="4701109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2552700" y="4432308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 title="CN"/>
          <p:cNvGrpSpPr/>
          <p:nvPr/>
        </p:nvGrpSpPr>
        <p:grpSpPr>
          <a:xfrm>
            <a:off x="4837590" y="1905000"/>
            <a:ext cx="360000" cy="360000"/>
            <a:chOff x="2247900" y="4610100"/>
            <a:chExt cx="609600" cy="533400"/>
          </a:xfrm>
        </p:grpSpPr>
        <p:sp>
          <p:nvSpPr>
            <p:cNvPr id="58" name="Rectangle 57" title="SDN"/>
            <p:cNvSpPr/>
            <p:nvPr/>
          </p:nvSpPr>
          <p:spPr>
            <a:xfrm rot="5400000">
              <a:off x="2286000" y="4572000"/>
              <a:ext cx="533400" cy="609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 rot="5400000">
              <a:off x="2552700" y="4565649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2552700" y="4701109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2552700" y="4432308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 title="CN"/>
          <p:cNvGrpSpPr/>
          <p:nvPr/>
        </p:nvGrpSpPr>
        <p:grpSpPr>
          <a:xfrm>
            <a:off x="2895600" y="1905000"/>
            <a:ext cx="360000" cy="360000"/>
            <a:chOff x="2247900" y="4610100"/>
            <a:chExt cx="609600" cy="533400"/>
          </a:xfrm>
        </p:grpSpPr>
        <p:sp>
          <p:nvSpPr>
            <p:cNvPr id="69" name="Rectangle 68" title="SDN"/>
            <p:cNvSpPr/>
            <p:nvPr/>
          </p:nvSpPr>
          <p:spPr>
            <a:xfrm rot="5400000">
              <a:off x="2286000" y="4572000"/>
              <a:ext cx="533400" cy="609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 rot="5400000">
              <a:off x="2552700" y="4565649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2552700" y="4701109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2552700" y="4432308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 title="CN"/>
          <p:cNvGrpSpPr/>
          <p:nvPr/>
        </p:nvGrpSpPr>
        <p:grpSpPr>
          <a:xfrm>
            <a:off x="1371600" y="2475387"/>
            <a:ext cx="360000" cy="360000"/>
            <a:chOff x="2247900" y="4610100"/>
            <a:chExt cx="609600" cy="533400"/>
          </a:xfrm>
        </p:grpSpPr>
        <p:sp>
          <p:nvSpPr>
            <p:cNvPr id="75" name="Rectangle 74" title="SDN"/>
            <p:cNvSpPr/>
            <p:nvPr/>
          </p:nvSpPr>
          <p:spPr>
            <a:xfrm rot="5400000">
              <a:off x="2286000" y="4572000"/>
              <a:ext cx="533400" cy="609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/>
            <p:nvPr/>
          </p:nvCxnSpPr>
          <p:spPr>
            <a:xfrm rot="5400000">
              <a:off x="2552700" y="4565649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2552700" y="4701109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2552700" y="4432308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0" name="Straight Arrow Connector 149"/>
          <p:cNvCxnSpPr>
            <a:endCxn id="75" idx="0"/>
          </p:cNvCxnSpPr>
          <p:nvPr/>
        </p:nvCxnSpPr>
        <p:spPr>
          <a:xfrm flipH="1">
            <a:off x="1731600" y="838200"/>
            <a:ext cx="3373800" cy="1817187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65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ata 1"/>
          <p:cNvSpPr/>
          <p:nvPr/>
        </p:nvSpPr>
        <p:spPr>
          <a:xfrm>
            <a:off x="1905000" y="2581275"/>
            <a:ext cx="5334000" cy="1143000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perspectiveRelaxed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lowchart: Data 2"/>
          <p:cNvSpPr/>
          <p:nvPr/>
        </p:nvSpPr>
        <p:spPr>
          <a:xfrm>
            <a:off x="1752600" y="4038600"/>
            <a:ext cx="5334000" cy="1143000"/>
          </a:xfrm>
          <a:prstGeom prst="flowChartInputOutpu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perspectiveRelaxed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Data 3"/>
          <p:cNvSpPr/>
          <p:nvPr/>
        </p:nvSpPr>
        <p:spPr>
          <a:xfrm>
            <a:off x="1905000" y="1143000"/>
            <a:ext cx="5334000" cy="1143000"/>
          </a:xfrm>
          <a:prstGeom prst="flowChartInputOutput">
            <a:avLst/>
          </a:prstGeom>
          <a:solidFill>
            <a:schemeClr val="accent3">
              <a:lumMod val="75000"/>
            </a:schemeClr>
          </a:solidFill>
          <a:scene3d>
            <a:camera prst="perspectiveRelaxed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005" y="4640262"/>
            <a:ext cx="382780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805" y="4267200"/>
            <a:ext cx="36939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/>
          <p:cNvCxnSpPr>
            <a:stCxn id="7" idx="3"/>
            <a:endCxn id="9" idx="1"/>
          </p:cNvCxnSpPr>
          <p:nvPr/>
        </p:nvCxnSpPr>
        <p:spPr>
          <a:xfrm flipV="1">
            <a:off x="3975785" y="4376738"/>
            <a:ext cx="2208020" cy="3770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3"/>
            <a:endCxn id="8" idx="1"/>
          </p:cNvCxnSpPr>
          <p:nvPr/>
        </p:nvCxnSpPr>
        <p:spPr>
          <a:xfrm>
            <a:off x="3394555" y="4376738"/>
            <a:ext cx="1575436" cy="170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991" y="4446530"/>
            <a:ext cx="340048" cy="20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>
            <a:stCxn id="5" idx="0"/>
            <a:endCxn id="6" idx="0"/>
          </p:cNvCxnSpPr>
          <p:nvPr/>
        </p:nvCxnSpPr>
        <p:spPr>
          <a:xfrm flipH="1">
            <a:off x="2699053" y="4267200"/>
            <a:ext cx="510805" cy="3689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160" y="4267200"/>
            <a:ext cx="36939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174" y="4636124"/>
            <a:ext cx="389757" cy="231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Connector 25"/>
          <p:cNvCxnSpPr>
            <a:stCxn id="7" idx="1"/>
            <a:endCxn id="6" idx="3"/>
          </p:cNvCxnSpPr>
          <p:nvPr/>
        </p:nvCxnSpPr>
        <p:spPr>
          <a:xfrm flipH="1" flipV="1">
            <a:off x="2893931" y="4751700"/>
            <a:ext cx="699074" cy="20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Magnetic Disk 29"/>
          <p:cNvSpPr/>
          <p:nvPr/>
        </p:nvSpPr>
        <p:spPr>
          <a:xfrm>
            <a:off x="6172200" y="2895600"/>
            <a:ext cx="329628" cy="14287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/>
          <p:cNvCxnSpPr>
            <a:stCxn id="9" idx="0"/>
            <a:endCxn id="30" idx="3"/>
          </p:cNvCxnSpPr>
          <p:nvPr/>
        </p:nvCxnSpPr>
        <p:spPr>
          <a:xfrm flipH="1" flipV="1">
            <a:off x="6337014" y="3038475"/>
            <a:ext cx="31489" cy="122872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0"/>
          </p:cNvCxnSpPr>
          <p:nvPr/>
        </p:nvCxnSpPr>
        <p:spPr>
          <a:xfrm flipH="1" flipV="1">
            <a:off x="5105169" y="3193374"/>
            <a:ext cx="34846" cy="125315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0"/>
          </p:cNvCxnSpPr>
          <p:nvPr/>
        </p:nvCxnSpPr>
        <p:spPr>
          <a:xfrm flipH="1" flipV="1">
            <a:off x="3728370" y="3395429"/>
            <a:ext cx="56025" cy="124483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0"/>
          </p:cNvCxnSpPr>
          <p:nvPr/>
        </p:nvCxnSpPr>
        <p:spPr>
          <a:xfrm flipH="1" flipV="1">
            <a:off x="3151874" y="3020283"/>
            <a:ext cx="57984" cy="124691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6" idx="0"/>
          </p:cNvCxnSpPr>
          <p:nvPr/>
        </p:nvCxnSpPr>
        <p:spPr>
          <a:xfrm flipH="1" flipV="1">
            <a:off x="2639164" y="3392149"/>
            <a:ext cx="59889" cy="124397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028272" y="1762125"/>
            <a:ext cx="1467528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3048000" y="1632743"/>
            <a:ext cx="3293823" cy="1293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495800" y="1632743"/>
            <a:ext cx="1788715" cy="2817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51" idx="2"/>
          </p:cNvCxnSpPr>
          <p:nvPr/>
        </p:nvCxnSpPr>
        <p:spPr>
          <a:xfrm flipV="1">
            <a:off x="3751210" y="2143125"/>
            <a:ext cx="704506" cy="1176104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51" idx="2"/>
          </p:cNvCxnSpPr>
          <p:nvPr/>
        </p:nvCxnSpPr>
        <p:spPr>
          <a:xfrm flipH="1" flipV="1">
            <a:off x="4455716" y="2143125"/>
            <a:ext cx="672292" cy="935948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0" idx="0"/>
            <a:endCxn id="49" idx="2"/>
          </p:cNvCxnSpPr>
          <p:nvPr/>
        </p:nvCxnSpPr>
        <p:spPr>
          <a:xfrm flipH="1" flipV="1">
            <a:off x="6284516" y="1838325"/>
            <a:ext cx="52498" cy="110490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50" idx="2"/>
          </p:cNvCxnSpPr>
          <p:nvPr/>
        </p:nvCxnSpPr>
        <p:spPr>
          <a:xfrm flipV="1">
            <a:off x="2662004" y="1981200"/>
            <a:ext cx="365359" cy="129664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50" idx="2"/>
          </p:cNvCxnSpPr>
          <p:nvPr/>
        </p:nvCxnSpPr>
        <p:spPr>
          <a:xfrm flipH="1" flipV="1">
            <a:off x="3027363" y="1981200"/>
            <a:ext cx="147351" cy="92478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2000" y="4267200"/>
            <a:ext cx="2438400" cy="523220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Data plane</a:t>
            </a:r>
            <a:endParaRPr lang="en-US" sz="28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609600" y="2819400"/>
            <a:ext cx="2819400" cy="523220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Control plane</a:t>
            </a:r>
            <a:endParaRPr lang="en-US" sz="28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685800" y="1143000"/>
            <a:ext cx="3434610" cy="523220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Management plane</a:t>
            </a:r>
            <a:endParaRPr lang="en-US" sz="2800" b="1" dirty="0"/>
          </a:p>
        </p:txBody>
      </p:sp>
      <p:pic>
        <p:nvPicPr>
          <p:cNvPr id="50" name="Picture 23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417637"/>
            <a:ext cx="415925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4" descr="EndUser Fema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231" y="1533525"/>
            <a:ext cx="384969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4" descr="EndUser Fema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031" y="1228725"/>
            <a:ext cx="384969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Flowchart: Magnetic Disk 29"/>
          <p:cNvSpPr/>
          <p:nvPr/>
        </p:nvSpPr>
        <p:spPr>
          <a:xfrm>
            <a:off x="4953000" y="3048000"/>
            <a:ext cx="329628" cy="14287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Magnetic Disk 29"/>
          <p:cNvSpPr/>
          <p:nvPr/>
        </p:nvSpPr>
        <p:spPr>
          <a:xfrm>
            <a:off x="2514600" y="3276600"/>
            <a:ext cx="329628" cy="14287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Magnetic Disk 29"/>
          <p:cNvSpPr/>
          <p:nvPr/>
        </p:nvSpPr>
        <p:spPr>
          <a:xfrm>
            <a:off x="2971800" y="2895600"/>
            <a:ext cx="329628" cy="14287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Magnetic Disk 29"/>
          <p:cNvSpPr/>
          <p:nvPr/>
        </p:nvSpPr>
        <p:spPr>
          <a:xfrm>
            <a:off x="3581400" y="3276600"/>
            <a:ext cx="329628" cy="14287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30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>
            <a:off x="1638300" y="3893024"/>
            <a:ext cx="58293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456" y="4220000"/>
            <a:ext cx="5867400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H="1">
            <a:off x="2708754" y="4834362"/>
            <a:ext cx="1143000" cy="8223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251804" y="5123287"/>
            <a:ext cx="2335842" cy="11461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51754" y="4834362"/>
            <a:ext cx="1745292" cy="801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08754" y="5636204"/>
            <a:ext cx="1543050" cy="6332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00400" y="64886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Network Infrastructure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 rot="19888279">
            <a:off x="4896964" y="5748617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Forwarding Devices</a:t>
            </a:r>
            <a:endParaRPr lang="en-US" sz="1400" b="1" dirty="0"/>
          </a:p>
        </p:txBody>
      </p:sp>
      <p:sp>
        <p:nvSpPr>
          <p:cNvPr id="24" name="Up-Down Arrow 23"/>
          <p:cNvSpPr/>
          <p:nvPr/>
        </p:nvSpPr>
        <p:spPr>
          <a:xfrm>
            <a:off x="4183199" y="3735175"/>
            <a:ext cx="296042" cy="491430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6664804" y="3614525"/>
            <a:ext cx="0" cy="13881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81500" y="3829475"/>
            <a:ext cx="3314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Open southbound API</a:t>
            </a:r>
            <a:endParaRPr lang="en-US" sz="1600" b="1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2686050" y="3683425"/>
            <a:ext cx="0" cy="1905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35400" y="3658975"/>
            <a:ext cx="0" cy="1123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241800" y="3683425"/>
            <a:ext cx="0" cy="2514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594350" y="3683425"/>
            <a:ext cx="0" cy="1905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635456" y="3378625"/>
            <a:ext cx="5867400" cy="3377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Network OS (SDN controllers)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10" name="Picture 4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902625"/>
            <a:ext cx="5407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92" y="5496350"/>
            <a:ext cx="5407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674025"/>
            <a:ext cx="5407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6109125"/>
            <a:ext cx="5407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496350"/>
            <a:ext cx="5407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1638300" y="2602274"/>
            <a:ext cx="5867400" cy="3377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Network Abstractions (e.g., topology abstraction)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1" name="Up-Down Arrow 40"/>
          <p:cNvSpPr/>
          <p:nvPr/>
        </p:nvSpPr>
        <p:spPr>
          <a:xfrm>
            <a:off x="4183199" y="2971800"/>
            <a:ext cx="296042" cy="406400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426049" y="2209800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Open northbound API</a:t>
            </a:r>
            <a:endParaRPr lang="en-US" sz="1600" b="1" dirty="0"/>
          </a:p>
        </p:txBody>
      </p:sp>
      <p:sp>
        <p:nvSpPr>
          <p:cNvPr id="26" name="Up-Down Arrow 25"/>
          <p:cNvSpPr/>
          <p:nvPr/>
        </p:nvSpPr>
        <p:spPr>
          <a:xfrm>
            <a:off x="4191000" y="2133600"/>
            <a:ext cx="296042" cy="457200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638300" y="2095500"/>
            <a:ext cx="58293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1635456" y="1143000"/>
            <a:ext cx="1412544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Net App 1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124200" y="1143000"/>
            <a:ext cx="1444294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Net App 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978856" y="1143000"/>
            <a:ext cx="1488744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Net App </a:t>
            </a:r>
            <a:r>
              <a:rPr lang="en-US" b="1" i="1" dirty="0" smtClean="0">
                <a:solidFill>
                  <a:srgbClr val="000000"/>
                </a:solidFill>
              </a:rPr>
              <a:t>n</a:t>
            </a:r>
            <a:endParaRPr lang="en-US" b="1" i="1" dirty="0">
              <a:solidFill>
                <a:srgbClr val="000000"/>
              </a:solidFill>
            </a:endParaRPr>
          </a:p>
        </p:txBody>
      </p:sp>
      <p:sp>
        <p:nvSpPr>
          <p:cNvPr id="14" name="Flowchart: Connector 13"/>
          <p:cNvSpPr/>
          <p:nvPr/>
        </p:nvSpPr>
        <p:spPr>
          <a:xfrm>
            <a:off x="5129280" y="1371600"/>
            <a:ext cx="52320" cy="45719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5281680" y="1371600"/>
            <a:ext cx="52320" cy="45719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5510280" y="1371600"/>
            <a:ext cx="52320" cy="45719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104048" y="2971800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Global network view</a:t>
            </a:r>
            <a:endParaRPr lang="en-US" sz="16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4472792" y="3113357"/>
            <a:ext cx="707456" cy="370951"/>
            <a:chOff x="-1524000" y="4448600"/>
            <a:chExt cx="5867400" cy="2359025"/>
          </a:xfrm>
        </p:grpSpPr>
        <p:pic>
          <p:nvPicPr>
            <p:cNvPr id="47" name="Picture 2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24000" y="4448600"/>
              <a:ext cx="5867400" cy="235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8" name="Straight Connector 47"/>
            <p:cNvCxnSpPr/>
            <p:nvPr/>
          </p:nvCxnSpPr>
          <p:spPr>
            <a:xfrm flipH="1">
              <a:off x="-450702" y="5062962"/>
              <a:ext cx="1143000" cy="8223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1092348" y="5351887"/>
              <a:ext cx="2335842" cy="1146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92298" y="5062962"/>
              <a:ext cx="1745292" cy="8018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-450702" y="5864804"/>
              <a:ext cx="1543050" cy="6332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43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315" y="5054304"/>
              <a:ext cx="771526" cy="457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43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6111" y="5648028"/>
              <a:ext cx="771526" cy="457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43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822" y="4825704"/>
              <a:ext cx="771526" cy="457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Picture 43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72" y="6260806"/>
              <a:ext cx="771526" cy="457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Picture 43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22180" y="5648028"/>
              <a:ext cx="771526" cy="457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8" name="Group 57"/>
          <p:cNvGrpSpPr/>
          <p:nvPr/>
        </p:nvGrpSpPr>
        <p:grpSpPr>
          <a:xfrm>
            <a:off x="6378852" y="1969301"/>
            <a:ext cx="707456" cy="370951"/>
            <a:chOff x="-1524000" y="4448600"/>
            <a:chExt cx="5867400" cy="2359025"/>
          </a:xfrm>
        </p:grpSpPr>
        <p:pic>
          <p:nvPicPr>
            <p:cNvPr id="59" name="Picture 2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24000" y="4448600"/>
              <a:ext cx="5867400" cy="235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0" name="Straight Connector 59"/>
            <p:cNvCxnSpPr/>
            <p:nvPr/>
          </p:nvCxnSpPr>
          <p:spPr>
            <a:xfrm flipH="1">
              <a:off x="-450702" y="5062962"/>
              <a:ext cx="1143000" cy="8223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endCxn id="67" idx="0"/>
            </p:cNvCxnSpPr>
            <p:nvPr/>
          </p:nvCxnSpPr>
          <p:spPr>
            <a:xfrm>
              <a:off x="692298" y="5062962"/>
              <a:ext cx="414335" cy="11978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-450702" y="5864804"/>
              <a:ext cx="1543050" cy="6332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Picture 43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822" y="4825704"/>
              <a:ext cx="771526" cy="457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Picture 43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72" y="6260806"/>
              <a:ext cx="771526" cy="457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Picture 43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22180" y="5648028"/>
              <a:ext cx="771526" cy="457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9" name="Group 68"/>
          <p:cNvGrpSpPr/>
          <p:nvPr/>
        </p:nvGrpSpPr>
        <p:grpSpPr>
          <a:xfrm>
            <a:off x="2053135" y="1969301"/>
            <a:ext cx="707456" cy="370951"/>
            <a:chOff x="-1524000" y="4448600"/>
            <a:chExt cx="5867400" cy="2359025"/>
          </a:xfrm>
        </p:grpSpPr>
        <p:pic>
          <p:nvPicPr>
            <p:cNvPr id="70" name="Picture 2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24000" y="4448600"/>
              <a:ext cx="5867400" cy="235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1" name="Straight Connector 70"/>
            <p:cNvCxnSpPr/>
            <p:nvPr/>
          </p:nvCxnSpPr>
          <p:spPr>
            <a:xfrm flipH="1">
              <a:off x="-450702" y="5062962"/>
              <a:ext cx="1143000" cy="8223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1092348" y="5351887"/>
              <a:ext cx="2335842" cy="1146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endCxn id="75" idx="1"/>
            </p:cNvCxnSpPr>
            <p:nvPr/>
          </p:nvCxnSpPr>
          <p:spPr>
            <a:xfrm>
              <a:off x="692298" y="5062962"/>
              <a:ext cx="2593013" cy="2201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-450702" y="5864804"/>
              <a:ext cx="1543050" cy="6332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Picture 43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315" y="5054304"/>
              <a:ext cx="771526" cy="457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" name="Picture 43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822" y="4825704"/>
              <a:ext cx="771526" cy="457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43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72" y="6260806"/>
              <a:ext cx="771526" cy="457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Picture 43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22180" y="5648028"/>
              <a:ext cx="771526" cy="457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0" name="Group 79"/>
          <p:cNvGrpSpPr/>
          <p:nvPr/>
        </p:nvGrpSpPr>
        <p:grpSpPr>
          <a:xfrm>
            <a:off x="3407344" y="1969301"/>
            <a:ext cx="707456" cy="370951"/>
            <a:chOff x="-1524000" y="4448600"/>
            <a:chExt cx="5867400" cy="2359025"/>
          </a:xfrm>
        </p:grpSpPr>
        <p:pic>
          <p:nvPicPr>
            <p:cNvPr id="81" name="Picture 2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24000" y="4448600"/>
              <a:ext cx="5867400" cy="235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3" name="Straight Connector 82"/>
            <p:cNvCxnSpPr/>
            <p:nvPr/>
          </p:nvCxnSpPr>
          <p:spPr>
            <a:xfrm flipH="1">
              <a:off x="1092348" y="5351887"/>
              <a:ext cx="2335842" cy="1146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-450702" y="5864804"/>
              <a:ext cx="1543050" cy="6332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6" name="Picture 43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315" y="5054304"/>
              <a:ext cx="771526" cy="457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43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6111" y="5648028"/>
              <a:ext cx="771526" cy="457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43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72" y="6260806"/>
              <a:ext cx="771526" cy="457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43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22180" y="5648028"/>
              <a:ext cx="771526" cy="457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3" name="Up-Down Arrow 42"/>
          <p:cNvSpPr/>
          <p:nvPr/>
        </p:nvSpPr>
        <p:spPr>
          <a:xfrm>
            <a:off x="2334275" y="1600200"/>
            <a:ext cx="180325" cy="381000"/>
          </a:xfrm>
          <a:prstGeom prst="up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524000" y="2171700"/>
            <a:ext cx="0" cy="172132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524000" y="3917476"/>
            <a:ext cx="0" cy="157887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038600" y="1752600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Abstract network views</a:t>
            </a:r>
            <a:endParaRPr lang="en-US" sz="1600" b="1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203716" y="285529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Control plane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213241" y="453973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 </a:t>
            </a:r>
            <a:r>
              <a:rPr lang="en-US" b="1" dirty="0"/>
              <a:t>P</a:t>
            </a:r>
            <a:r>
              <a:rPr lang="en-US" b="1" dirty="0" smtClean="0"/>
              <a:t>lane</a:t>
            </a:r>
            <a:endParaRPr lang="en-US" b="1" dirty="0"/>
          </a:p>
        </p:txBody>
      </p:sp>
      <p:sp>
        <p:nvSpPr>
          <p:cNvPr id="82" name="Up-Down Arrow 81"/>
          <p:cNvSpPr/>
          <p:nvPr/>
        </p:nvSpPr>
        <p:spPr>
          <a:xfrm>
            <a:off x="3733800" y="1600200"/>
            <a:ext cx="180325" cy="381000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Up-Down Arrow 83"/>
          <p:cNvSpPr/>
          <p:nvPr/>
        </p:nvSpPr>
        <p:spPr>
          <a:xfrm>
            <a:off x="6705600" y="1600200"/>
            <a:ext cx="180325" cy="381000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6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Line 48"/>
          <p:cNvSpPr>
            <a:spLocks noChangeShapeType="1"/>
          </p:cNvSpPr>
          <p:nvPr/>
        </p:nvSpPr>
        <p:spPr bwMode="auto">
          <a:xfrm>
            <a:off x="3962398" y="1869062"/>
            <a:ext cx="914401" cy="457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5" name="Line 48"/>
          <p:cNvSpPr>
            <a:spLocks noChangeShapeType="1"/>
          </p:cNvSpPr>
          <p:nvPr/>
        </p:nvSpPr>
        <p:spPr bwMode="auto">
          <a:xfrm flipH="1">
            <a:off x="3962397" y="1227826"/>
            <a:ext cx="1752602" cy="641236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" name="Line 48"/>
          <p:cNvSpPr>
            <a:spLocks noChangeShapeType="1"/>
          </p:cNvSpPr>
          <p:nvPr/>
        </p:nvSpPr>
        <p:spPr bwMode="auto">
          <a:xfrm>
            <a:off x="3276599" y="1304026"/>
            <a:ext cx="685799" cy="565036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2" name="Line 48"/>
          <p:cNvSpPr>
            <a:spLocks noChangeShapeType="1"/>
          </p:cNvSpPr>
          <p:nvPr/>
        </p:nvSpPr>
        <p:spPr bwMode="auto">
          <a:xfrm flipH="1">
            <a:off x="2514599" y="1869062"/>
            <a:ext cx="1447799" cy="457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Line 48"/>
          <p:cNvSpPr>
            <a:spLocks noChangeShapeType="1"/>
          </p:cNvSpPr>
          <p:nvPr/>
        </p:nvSpPr>
        <p:spPr bwMode="auto">
          <a:xfrm flipV="1">
            <a:off x="5279672" y="6558443"/>
            <a:ext cx="1454246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Line 48"/>
          <p:cNvSpPr>
            <a:spLocks noChangeShapeType="1"/>
          </p:cNvSpPr>
          <p:nvPr/>
        </p:nvSpPr>
        <p:spPr bwMode="auto">
          <a:xfrm flipH="1">
            <a:off x="4966918" y="5875691"/>
            <a:ext cx="795379" cy="63398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Line 48"/>
          <p:cNvSpPr>
            <a:spLocks noChangeShapeType="1"/>
          </p:cNvSpPr>
          <p:nvPr/>
        </p:nvSpPr>
        <p:spPr bwMode="auto">
          <a:xfrm>
            <a:off x="2137969" y="5809762"/>
            <a:ext cx="3467252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48"/>
          <p:cNvSpPr>
            <a:spLocks noChangeShapeType="1"/>
          </p:cNvSpPr>
          <p:nvPr/>
        </p:nvSpPr>
        <p:spPr bwMode="auto">
          <a:xfrm>
            <a:off x="2741647" y="6558443"/>
            <a:ext cx="2225271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48"/>
          <p:cNvSpPr>
            <a:spLocks noChangeShapeType="1"/>
          </p:cNvSpPr>
          <p:nvPr/>
        </p:nvSpPr>
        <p:spPr bwMode="auto">
          <a:xfrm flipH="1">
            <a:off x="2650816" y="5875691"/>
            <a:ext cx="795379" cy="63398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7" descr="Screen Shot 2012-11-20 at 5.5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902" y="5311878"/>
            <a:ext cx="323629" cy="30486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 bwMode="auto">
          <a:xfrm flipH="1">
            <a:off x="3669190" y="4788453"/>
            <a:ext cx="7374" cy="828293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5994815" y="4788453"/>
            <a:ext cx="0" cy="79463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Line 48"/>
          <p:cNvSpPr>
            <a:spLocks noChangeShapeType="1"/>
          </p:cNvSpPr>
          <p:nvPr/>
        </p:nvSpPr>
        <p:spPr bwMode="auto">
          <a:xfrm>
            <a:off x="2148806" y="5716670"/>
            <a:ext cx="3659827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48"/>
          <p:cNvSpPr>
            <a:spLocks noChangeShapeType="1"/>
          </p:cNvSpPr>
          <p:nvPr/>
        </p:nvSpPr>
        <p:spPr bwMode="auto">
          <a:xfrm flipH="1">
            <a:off x="5071238" y="5924459"/>
            <a:ext cx="795379" cy="633984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48"/>
          <p:cNvSpPr>
            <a:spLocks noChangeShapeType="1"/>
          </p:cNvSpPr>
          <p:nvPr/>
        </p:nvSpPr>
        <p:spPr bwMode="auto">
          <a:xfrm flipH="1">
            <a:off x="2640754" y="6658418"/>
            <a:ext cx="3900134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48"/>
          <p:cNvSpPr>
            <a:spLocks noChangeShapeType="1"/>
          </p:cNvSpPr>
          <p:nvPr/>
        </p:nvSpPr>
        <p:spPr bwMode="auto">
          <a:xfrm flipH="1" flipV="1">
            <a:off x="2008293" y="5809762"/>
            <a:ext cx="504541" cy="659896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48"/>
          <p:cNvSpPr>
            <a:spLocks noChangeShapeType="1"/>
          </p:cNvSpPr>
          <p:nvPr/>
        </p:nvSpPr>
        <p:spPr bwMode="auto">
          <a:xfrm>
            <a:off x="2008293" y="5973227"/>
            <a:ext cx="424164" cy="561274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4" name="Picture 1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145" y="5245906"/>
            <a:ext cx="420565" cy="701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545" y="5398306"/>
            <a:ext cx="420565" cy="701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43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868" y="5614506"/>
            <a:ext cx="791392" cy="46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43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6388653"/>
            <a:ext cx="791392" cy="46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 bwMode="auto">
          <a:xfrm>
            <a:off x="2741647" y="4788453"/>
            <a:ext cx="43" cy="1719598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3" name="Picture 22" descr="Screen Shot 2012-11-20 at 5.5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187" y="6129846"/>
            <a:ext cx="323629" cy="304868"/>
          </a:xfrm>
          <a:prstGeom prst="rect">
            <a:avLst/>
          </a:prstGeom>
        </p:spPr>
      </p:pic>
      <p:pic>
        <p:nvPicPr>
          <p:cNvPr id="36" name="Picture 43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008" y="6388653"/>
            <a:ext cx="791392" cy="46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3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608" y="6388653"/>
            <a:ext cx="791392" cy="46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43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08" y="5550453"/>
            <a:ext cx="791392" cy="46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/>
          <p:nvPr/>
        </p:nvCxnSpPr>
        <p:spPr bwMode="auto">
          <a:xfrm>
            <a:off x="5070550" y="4788453"/>
            <a:ext cx="1" cy="1746632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" name="Picture 8" descr="Screen Shot 2012-11-20 at 5.5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004" y="5311878"/>
            <a:ext cx="323629" cy="304868"/>
          </a:xfrm>
          <a:prstGeom prst="rect">
            <a:avLst/>
          </a:prstGeom>
        </p:spPr>
      </p:pic>
      <p:pic>
        <p:nvPicPr>
          <p:cNvPr id="10" name="Picture 9" descr="Screen Shot 2012-11-20 at 5.5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89" y="6129846"/>
            <a:ext cx="323629" cy="304868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 bwMode="auto">
          <a:xfrm flipH="1">
            <a:off x="6843304" y="4788453"/>
            <a:ext cx="24299" cy="1721222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Rounded Rectangle 49"/>
          <p:cNvSpPr/>
          <p:nvPr/>
        </p:nvSpPr>
        <p:spPr>
          <a:xfrm>
            <a:off x="1635456" y="4343400"/>
            <a:ext cx="58674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SDN controller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11" name="Picture 10" descr="Screen Shot 2012-11-20 at 5.5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74" y="6129846"/>
            <a:ext cx="323629" cy="304868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1634681" y="2971800"/>
            <a:ext cx="5867400" cy="131103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rgbClr val="000000"/>
                </a:solidFill>
              </a:rPr>
              <a:t>Network applications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787081" y="3429000"/>
            <a:ext cx="1184719" cy="8010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Intrusion Detection System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124200" y="3429000"/>
            <a:ext cx="1266588" cy="7949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Routing Algorithms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495800" y="3429000"/>
            <a:ext cx="1371600" cy="7949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Firewalling </a:t>
            </a:r>
          </a:p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(e.g., Packet Filters)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943600" y="3429000"/>
            <a:ext cx="13716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Load balancer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57" name="Line 48"/>
          <p:cNvSpPr>
            <a:spLocks noChangeShapeType="1"/>
          </p:cNvSpPr>
          <p:nvPr/>
        </p:nvSpPr>
        <p:spPr bwMode="auto">
          <a:xfrm>
            <a:off x="5203472" y="2293500"/>
            <a:ext cx="1502128" cy="32762"/>
          </a:xfrm>
          <a:prstGeom prst="line">
            <a:avLst/>
          </a:prstGeom>
          <a:noFill/>
          <a:ln w="50800">
            <a:solidFill>
              <a:srgbClr val="00009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" name="Line 48"/>
          <p:cNvSpPr>
            <a:spLocks noChangeShapeType="1"/>
          </p:cNvSpPr>
          <p:nvPr/>
        </p:nvSpPr>
        <p:spPr bwMode="auto">
          <a:xfrm flipH="1">
            <a:off x="4890718" y="1304026"/>
            <a:ext cx="824282" cy="940706"/>
          </a:xfrm>
          <a:prstGeom prst="line">
            <a:avLst/>
          </a:prstGeom>
          <a:noFill/>
          <a:ln w="50800">
            <a:solidFill>
              <a:srgbClr val="00009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" name="Line 48"/>
          <p:cNvSpPr>
            <a:spLocks noChangeShapeType="1"/>
          </p:cNvSpPr>
          <p:nvPr/>
        </p:nvSpPr>
        <p:spPr bwMode="auto">
          <a:xfrm>
            <a:off x="2039408" y="1151626"/>
            <a:ext cx="3489613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" name="Line 48"/>
          <p:cNvSpPr>
            <a:spLocks noChangeShapeType="1"/>
          </p:cNvSpPr>
          <p:nvPr/>
        </p:nvSpPr>
        <p:spPr bwMode="auto">
          <a:xfrm>
            <a:off x="2665447" y="2293500"/>
            <a:ext cx="2225271" cy="0"/>
          </a:xfrm>
          <a:prstGeom prst="line">
            <a:avLst/>
          </a:prstGeom>
          <a:noFill/>
          <a:ln w="50800">
            <a:solidFill>
              <a:srgbClr val="00009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48"/>
          <p:cNvSpPr>
            <a:spLocks noChangeShapeType="1"/>
          </p:cNvSpPr>
          <p:nvPr/>
        </p:nvSpPr>
        <p:spPr bwMode="auto">
          <a:xfrm flipH="1">
            <a:off x="2405558" y="1227826"/>
            <a:ext cx="871041" cy="1016906"/>
          </a:xfrm>
          <a:prstGeom prst="line">
            <a:avLst/>
          </a:prstGeom>
          <a:noFill/>
          <a:ln w="50800">
            <a:solidFill>
              <a:srgbClr val="00009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62" name="Picture 37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406" y="2046170"/>
            <a:ext cx="895194" cy="534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Line 48"/>
          <p:cNvSpPr>
            <a:spLocks noChangeShapeType="1"/>
          </p:cNvSpPr>
          <p:nvPr/>
        </p:nvSpPr>
        <p:spPr bwMode="auto">
          <a:xfrm flipH="1">
            <a:off x="5043118" y="1380226"/>
            <a:ext cx="748082" cy="872231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5" name="Line 48"/>
          <p:cNvSpPr>
            <a:spLocks noChangeShapeType="1"/>
          </p:cNvSpPr>
          <p:nvPr/>
        </p:nvSpPr>
        <p:spPr bwMode="auto">
          <a:xfrm>
            <a:off x="1905000" y="1227826"/>
            <a:ext cx="3776421" cy="11900"/>
          </a:xfrm>
          <a:prstGeom prst="line">
            <a:avLst/>
          </a:prstGeom>
          <a:noFill/>
          <a:ln w="50800">
            <a:solidFill>
              <a:srgbClr val="00009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66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435" y="999226"/>
            <a:ext cx="1036173" cy="39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593" y="999226"/>
            <a:ext cx="1036173" cy="39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Line 48"/>
          <p:cNvSpPr>
            <a:spLocks noChangeShapeType="1"/>
          </p:cNvSpPr>
          <p:nvPr/>
        </p:nvSpPr>
        <p:spPr bwMode="auto">
          <a:xfrm flipH="1">
            <a:off x="2649370" y="2391436"/>
            <a:ext cx="2056872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48"/>
          <p:cNvSpPr>
            <a:spLocks noChangeShapeType="1"/>
          </p:cNvSpPr>
          <p:nvPr/>
        </p:nvSpPr>
        <p:spPr bwMode="auto">
          <a:xfrm flipH="1" flipV="1">
            <a:off x="1752600" y="1532626"/>
            <a:ext cx="474014" cy="696030"/>
          </a:xfrm>
          <a:prstGeom prst="line">
            <a:avLst/>
          </a:prstGeom>
          <a:noFill/>
          <a:ln w="50800">
            <a:solidFill>
              <a:srgbClr val="00009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" name="Line 48"/>
          <p:cNvSpPr>
            <a:spLocks noChangeShapeType="1"/>
          </p:cNvSpPr>
          <p:nvPr/>
        </p:nvSpPr>
        <p:spPr bwMode="auto">
          <a:xfrm>
            <a:off x="1746959" y="1708284"/>
            <a:ext cx="399278" cy="585216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1" name="Picture 1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46826"/>
            <a:ext cx="420565" cy="701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473" y="2147196"/>
            <a:ext cx="1036173" cy="39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631" y="2147196"/>
            <a:ext cx="1036173" cy="39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1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99226"/>
            <a:ext cx="420565" cy="701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028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641" y="1850758"/>
            <a:ext cx="271463" cy="74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102" descr="WAE"/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005" y="1807629"/>
            <a:ext cx="735977" cy="50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9" name="Straight Connector 78"/>
          <p:cNvCxnSpPr/>
          <p:nvPr/>
        </p:nvCxnSpPr>
        <p:spPr>
          <a:xfrm>
            <a:off x="1219200" y="2819400"/>
            <a:ext cx="6477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 rot="16200000">
            <a:off x="-226605" y="4703059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Software-Defined Networking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 rot="16200000">
            <a:off x="17757" y="1343510"/>
            <a:ext cx="261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Conventional Networking</a:t>
            </a:r>
            <a:endParaRPr lang="en-US" b="1" dirty="0"/>
          </a:p>
        </p:txBody>
      </p:sp>
      <p:pic>
        <p:nvPicPr>
          <p:cNvPr id="78" name="Picture 57" descr="icon_color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481456"/>
            <a:ext cx="533400" cy="508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99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44396" y="4953000"/>
            <a:ext cx="9024670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3130" y="3600612"/>
            <a:ext cx="9024670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ata 19"/>
          <p:cNvSpPr/>
          <p:nvPr/>
        </p:nvSpPr>
        <p:spPr>
          <a:xfrm>
            <a:off x="43130" y="2783462"/>
            <a:ext cx="2743200" cy="838200"/>
          </a:xfrm>
          <a:prstGeom prst="flowChartInputOutput">
            <a:avLst/>
          </a:prstGeom>
          <a:solidFill>
            <a:schemeClr val="accent3">
              <a:lumMod val="75000"/>
            </a:schemeClr>
          </a:solidFill>
          <a:scene3d>
            <a:camera prst="perspectiveRelaxed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500330" y="2881274"/>
            <a:ext cx="834057" cy="3593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Net App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2" name="Flowchart: Data 11"/>
          <p:cNvSpPr/>
          <p:nvPr/>
        </p:nvSpPr>
        <p:spPr>
          <a:xfrm>
            <a:off x="43130" y="5105400"/>
            <a:ext cx="2743200" cy="838200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perspectiveRelaxed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402460" y="5692244"/>
            <a:ext cx="172840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941221" y="5379239"/>
            <a:ext cx="63542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02460" y="5355429"/>
            <a:ext cx="452866" cy="30677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176178" y="5360191"/>
            <a:ext cx="452866" cy="30677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60" y="5601766"/>
            <a:ext cx="304800" cy="18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52" y="5601766"/>
            <a:ext cx="304800" cy="18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26" y="5294994"/>
            <a:ext cx="304800" cy="18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Straight Connector 27"/>
          <p:cNvCxnSpPr/>
          <p:nvPr/>
        </p:nvCxnSpPr>
        <p:spPr>
          <a:xfrm>
            <a:off x="1651998" y="5361662"/>
            <a:ext cx="478870" cy="30677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468" y="5601766"/>
            <a:ext cx="304800" cy="18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598" y="5294994"/>
            <a:ext cx="304800" cy="18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lowchart: Data 18"/>
          <p:cNvSpPr/>
          <p:nvPr/>
        </p:nvSpPr>
        <p:spPr>
          <a:xfrm>
            <a:off x="43130" y="4038600"/>
            <a:ext cx="2743200" cy="838200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perspectiveRelaxed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34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66" y="4076705"/>
            <a:ext cx="653734" cy="57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5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30" y="4132052"/>
            <a:ext cx="7397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ounded Rectangle 29"/>
          <p:cNvSpPr/>
          <p:nvPr/>
        </p:nvSpPr>
        <p:spPr>
          <a:xfrm>
            <a:off x="424130" y="2957474"/>
            <a:ext cx="834057" cy="3593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Net App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52073" y="3033674"/>
            <a:ext cx="834057" cy="3593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Net App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571273" y="2859662"/>
            <a:ext cx="834057" cy="3593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Net App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495073" y="2935862"/>
            <a:ext cx="834057" cy="3593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Net App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423016" y="3033674"/>
            <a:ext cx="834057" cy="3593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Net App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976576" y="5449824"/>
            <a:ext cx="3083256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Network infrastructure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980426" y="5047488"/>
            <a:ext cx="3083256" cy="3377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Southbound Interface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971800" y="4096512"/>
            <a:ext cx="3083256" cy="3377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Network Operating System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980426" y="3683478"/>
            <a:ext cx="3083256" cy="3377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Northbound Interface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980426" y="3157176"/>
            <a:ext cx="3083256" cy="3377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Language-based Virtualization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2980426" y="2759688"/>
            <a:ext cx="3083256" cy="3377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Programming languages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980426" y="2362200"/>
            <a:ext cx="3083256" cy="3377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Network Applications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 rot="5400000">
            <a:off x="4636013" y="3838757"/>
            <a:ext cx="3505200" cy="5520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Debugging</a:t>
            </a:r>
            <a:r>
              <a:rPr lang="en-US" b="1" dirty="0">
                <a:solidFill>
                  <a:schemeClr val="tx1"/>
                </a:solidFill>
              </a:rPr>
              <a:t>, T</a:t>
            </a:r>
            <a:r>
              <a:rPr lang="en-US" b="1" dirty="0" smtClean="0">
                <a:solidFill>
                  <a:schemeClr val="tx1"/>
                </a:solidFill>
              </a:rPr>
              <a:t>esting &amp; Simulation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934200" y="3759678"/>
            <a:ext cx="2133600" cy="9638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Network Operating System and Hypervisors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934200" y="2369486"/>
            <a:ext cx="2133600" cy="113275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Network Applications</a:t>
            </a:r>
            <a:endParaRPr lang="en-US" sz="1600" b="1" dirty="0">
              <a:solidFill>
                <a:srgbClr val="000000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7725753" y="5387907"/>
            <a:ext cx="63542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7186992" y="5364097"/>
            <a:ext cx="452866" cy="30677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960710" y="5368859"/>
            <a:ext cx="452866" cy="30677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58" y="5303662"/>
            <a:ext cx="304800" cy="18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" name="Straight Connector 51"/>
          <p:cNvCxnSpPr/>
          <p:nvPr/>
        </p:nvCxnSpPr>
        <p:spPr>
          <a:xfrm>
            <a:off x="8436530" y="5370330"/>
            <a:ext cx="478870" cy="30677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670" y="5305634"/>
            <a:ext cx="304800" cy="18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5" name="Straight Connector 54"/>
          <p:cNvCxnSpPr/>
          <p:nvPr/>
        </p:nvCxnSpPr>
        <p:spPr>
          <a:xfrm flipH="1">
            <a:off x="7186992" y="5715000"/>
            <a:ext cx="172840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592" y="5610434"/>
            <a:ext cx="304800" cy="18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884" y="5610434"/>
            <a:ext cx="304800" cy="18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5610434"/>
            <a:ext cx="304800" cy="18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Straight Arrow Connector 55"/>
          <p:cNvCxnSpPr/>
          <p:nvPr/>
        </p:nvCxnSpPr>
        <p:spPr bwMode="auto">
          <a:xfrm>
            <a:off x="7636830" y="4724400"/>
            <a:ext cx="0" cy="64246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7" name="Picture 56" descr="Screen Shot 2012-11-20 at 5.56.40 PM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640" y="5500425"/>
            <a:ext cx="153554" cy="152399"/>
          </a:xfrm>
          <a:prstGeom prst="rect">
            <a:avLst/>
          </a:prstGeom>
        </p:spPr>
      </p:pic>
      <p:pic>
        <p:nvPicPr>
          <p:cNvPr id="58" name="Picture 57" descr="Screen Shot 2012-11-20 at 5.56.40 PM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450" y="5204040"/>
            <a:ext cx="153554" cy="152399"/>
          </a:xfrm>
          <a:prstGeom prst="rect">
            <a:avLst/>
          </a:prstGeom>
        </p:spPr>
      </p:pic>
      <p:pic>
        <p:nvPicPr>
          <p:cNvPr id="59" name="Picture 58" descr="Screen Shot 2012-11-20 at 5.56.40 PM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695" y="5201235"/>
            <a:ext cx="153554" cy="152399"/>
          </a:xfrm>
          <a:prstGeom prst="rect">
            <a:avLst/>
          </a:prstGeom>
        </p:spPr>
      </p:pic>
      <p:pic>
        <p:nvPicPr>
          <p:cNvPr id="60" name="Picture 59" descr="Screen Shot 2012-11-20 at 5.56.40 PM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611" y="5514425"/>
            <a:ext cx="153554" cy="152399"/>
          </a:xfrm>
          <a:prstGeom prst="rect">
            <a:avLst/>
          </a:prstGeom>
        </p:spPr>
      </p:pic>
      <p:pic>
        <p:nvPicPr>
          <p:cNvPr id="61" name="Picture 60" descr="Screen Shot 2012-11-20 at 5.56.40 PM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5508815"/>
            <a:ext cx="153554" cy="152399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 bwMode="auto">
          <a:xfrm flipH="1">
            <a:off x="7179630" y="4724400"/>
            <a:ext cx="7362" cy="93009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/>
          <p:nvPr/>
        </p:nvCxnSpPr>
        <p:spPr bwMode="auto">
          <a:xfrm flipH="1">
            <a:off x="7955655" y="4724400"/>
            <a:ext cx="7362" cy="93009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4" name="Straight Arrow Connector 63"/>
          <p:cNvCxnSpPr/>
          <p:nvPr/>
        </p:nvCxnSpPr>
        <p:spPr bwMode="auto">
          <a:xfrm>
            <a:off x="8405958" y="4724400"/>
            <a:ext cx="0" cy="63931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Up-Down Arrow 65"/>
          <p:cNvSpPr/>
          <p:nvPr/>
        </p:nvSpPr>
        <p:spPr>
          <a:xfrm>
            <a:off x="7888727" y="3429000"/>
            <a:ext cx="264673" cy="381000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 rot="16200000">
            <a:off x="6922667" y="2907130"/>
            <a:ext cx="708863" cy="3810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0000"/>
                </a:solidFill>
              </a:rPr>
              <a:t>Routing</a:t>
            </a:r>
            <a:endParaRPr lang="en-US" sz="1050" b="1" dirty="0">
              <a:solidFill>
                <a:srgbClr val="000000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 rot="16200000">
            <a:off x="7911861" y="2908540"/>
            <a:ext cx="708862" cy="3781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0000"/>
                </a:solidFill>
              </a:rPr>
              <a:t>Access Control</a:t>
            </a:r>
            <a:endParaRPr lang="en-US" sz="1050" b="1" dirty="0">
              <a:solidFill>
                <a:srgbClr val="000000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 rot="16200000">
            <a:off x="8371878" y="2908540"/>
            <a:ext cx="708863" cy="3781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0000"/>
                </a:solidFill>
              </a:rPr>
              <a:t>Load balancer</a:t>
            </a:r>
            <a:endParaRPr lang="en-US" sz="1050" b="1" dirty="0">
              <a:solidFill>
                <a:srgbClr val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620000" y="301995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7741545" y="301995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7848600" y="301995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8915400" y="4724400"/>
            <a:ext cx="0" cy="9352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1" name="TextBox 80"/>
          <p:cNvSpPr txBox="1"/>
          <p:nvPr/>
        </p:nvSpPr>
        <p:spPr>
          <a:xfrm>
            <a:off x="0" y="3657600"/>
            <a:ext cx="2417710" cy="3385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Control plane</a:t>
            </a:r>
            <a:endParaRPr lang="en-US" sz="16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0" y="4953000"/>
            <a:ext cx="2417710" cy="3385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Data plane</a:t>
            </a:r>
            <a:endParaRPr lang="en-US" sz="16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39754" y="2446351"/>
            <a:ext cx="2703446" cy="3385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Management plane</a:t>
            </a:r>
            <a:endParaRPr lang="en-US" sz="1600" b="1" dirty="0"/>
          </a:p>
        </p:txBody>
      </p:sp>
      <p:sp>
        <p:nvSpPr>
          <p:cNvPr id="87" name="Flowchart: Alternate Process 86"/>
          <p:cNvSpPr/>
          <p:nvPr/>
        </p:nvSpPr>
        <p:spPr>
          <a:xfrm>
            <a:off x="1066800" y="5943600"/>
            <a:ext cx="685800" cy="441298"/>
          </a:xfrm>
          <a:prstGeom prst="flowChartAlternateProcess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(a)</a:t>
            </a:r>
            <a:endParaRPr lang="en-US" sz="2000" b="1" dirty="0"/>
          </a:p>
        </p:txBody>
      </p:sp>
      <p:sp>
        <p:nvSpPr>
          <p:cNvPr id="88" name="Flowchart: Alternate Process 87"/>
          <p:cNvSpPr/>
          <p:nvPr/>
        </p:nvSpPr>
        <p:spPr>
          <a:xfrm>
            <a:off x="4415101" y="5959502"/>
            <a:ext cx="685800" cy="441298"/>
          </a:xfrm>
          <a:prstGeom prst="flowChartAlternateProcess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(b)</a:t>
            </a:r>
          </a:p>
        </p:txBody>
      </p:sp>
      <p:sp>
        <p:nvSpPr>
          <p:cNvPr id="89" name="Flowchart: Alternate Process 88"/>
          <p:cNvSpPr/>
          <p:nvPr/>
        </p:nvSpPr>
        <p:spPr>
          <a:xfrm>
            <a:off x="7620000" y="5943600"/>
            <a:ext cx="685800" cy="441298"/>
          </a:xfrm>
          <a:prstGeom prst="flowChartAlternateProcess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(c)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2971800" y="4495800"/>
            <a:ext cx="3083256" cy="3377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Network Hypervisor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79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2438400" y="3352800"/>
            <a:ext cx="1905000" cy="2209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SDN DEVICE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200" y="2743200"/>
            <a:ext cx="2057401" cy="2819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SDN CONTROLLER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48630" y="3733800"/>
            <a:ext cx="1905000" cy="167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000000"/>
                </a:solidFill>
              </a:rPr>
              <a:t>Network </a:t>
            </a:r>
          </a:p>
          <a:p>
            <a:r>
              <a:rPr lang="en-US" sz="1400" b="1" dirty="0" smtClean="0">
                <a:solidFill>
                  <a:srgbClr val="000000"/>
                </a:solidFill>
              </a:rPr>
              <a:t>Operating </a:t>
            </a:r>
          </a:p>
          <a:p>
            <a:r>
              <a:rPr lang="en-US" sz="1400" b="1" dirty="0" smtClean="0">
                <a:solidFill>
                  <a:srgbClr val="000000"/>
                </a:solidFill>
              </a:rPr>
              <a:t>System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 rot="16200000">
            <a:off x="1024930" y="4381500"/>
            <a:ext cx="1295400" cy="4572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Control Communications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87487" y="3124200"/>
            <a:ext cx="757857" cy="3996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Net App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11287" y="3200400"/>
            <a:ext cx="757857" cy="3996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Net App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39230" y="3298212"/>
            <a:ext cx="757857" cy="3996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Net App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44160" y="3145812"/>
            <a:ext cx="757857" cy="3996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Net App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7960" y="3222012"/>
            <a:ext cx="757857" cy="3996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Net App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95903" y="3298212"/>
            <a:ext cx="757857" cy="3996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Net App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044230" y="3962400"/>
            <a:ext cx="1219200" cy="1447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FLOW TABLES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 rot="16200000">
            <a:off x="2091730" y="4381500"/>
            <a:ext cx="1295400" cy="4572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Control Communications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9" name="Up-Down Arrow 18"/>
          <p:cNvSpPr/>
          <p:nvPr/>
        </p:nvSpPr>
        <p:spPr>
          <a:xfrm rot="5400000">
            <a:off x="2015530" y="4305300"/>
            <a:ext cx="381000" cy="609600"/>
          </a:xfrm>
          <a:prstGeom prst="upDownArrow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Screen Shot 2012-11-20 at 5.5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630" y="4571932"/>
            <a:ext cx="323629" cy="304868"/>
          </a:xfrm>
          <a:prstGeom prst="rect">
            <a:avLst/>
          </a:prstGeom>
        </p:spPr>
      </p:pic>
      <p:pic>
        <p:nvPicPr>
          <p:cNvPr id="21" name="Picture 20" descr="Screen Shot 2012-11-20 at 5.5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830" y="4724332"/>
            <a:ext cx="323629" cy="304868"/>
          </a:xfrm>
          <a:prstGeom prst="rect">
            <a:avLst/>
          </a:prstGeom>
        </p:spPr>
      </p:pic>
      <p:pic>
        <p:nvPicPr>
          <p:cNvPr id="22" name="Picture 21" descr="Screen Shot 2012-11-20 at 5.5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030" y="4876732"/>
            <a:ext cx="323629" cy="304868"/>
          </a:xfrm>
          <a:prstGeom prst="rect">
            <a:avLst/>
          </a:prstGeom>
        </p:spPr>
      </p:pic>
      <p:pic>
        <p:nvPicPr>
          <p:cNvPr id="29" name="Picture 28" descr="Screen Shot 2012-11-20 at 5.5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001" y="4571864"/>
            <a:ext cx="323629" cy="304868"/>
          </a:xfrm>
          <a:prstGeom prst="rect">
            <a:avLst/>
          </a:prstGeom>
        </p:spPr>
      </p:pic>
      <p:pic>
        <p:nvPicPr>
          <p:cNvPr id="30" name="Picture 29" descr="Screen Shot 2012-11-20 at 5.5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201" y="4724264"/>
            <a:ext cx="323629" cy="304868"/>
          </a:xfrm>
          <a:prstGeom prst="rect">
            <a:avLst/>
          </a:prstGeom>
        </p:spPr>
      </p:pic>
      <p:pic>
        <p:nvPicPr>
          <p:cNvPr id="31" name="Picture 30" descr="Screen Shot 2012-11-20 at 5.5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401" y="4876664"/>
            <a:ext cx="323629" cy="304868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4720629" y="2877807"/>
            <a:ext cx="841971" cy="3918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RULE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477001" y="2877807"/>
            <a:ext cx="838200" cy="3987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STATS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62601" y="2877807"/>
            <a:ext cx="914399" cy="39879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ACTION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77000" y="3429000"/>
            <a:ext cx="1981200" cy="457200"/>
          </a:xfrm>
          <a:prstGeom prst="rect">
            <a:avLst/>
          </a:prstGeom>
          <a:solidFill>
            <a:srgbClr val="DBEEF4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latin typeface="Calibri"/>
                <a:cs typeface="Calibri"/>
              </a:rPr>
              <a:t>Packet + counters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562600" y="4038600"/>
            <a:ext cx="2895600" cy="838200"/>
          </a:xfrm>
          <a:prstGeom prst="rect">
            <a:avLst/>
          </a:prstGeom>
          <a:solidFill>
            <a:srgbClr val="C4BD97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200" dirty="0" smtClean="0">
                <a:latin typeface="Calibri"/>
                <a:cs typeface="Calibri"/>
              </a:rPr>
              <a:t>Forward packet to port(s)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Calibri"/>
                <a:cs typeface="Calibri"/>
              </a:rPr>
              <a:t>Encapsulate and forward to controller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Calibri"/>
                <a:cs typeface="Calibri"/>
              </a:rPr>
              <a:t>Drop packet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Calibri"/>
                <a:cs typeface="Calibri"/>
              </a:rPr>
              <a:t>Send to normal processing pipeline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720629" y="5035249"/>
            <a:ext cx="613371" cy="4511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Switch port</a:t>
            </a:r>
            <a:endParaRPr lang="en-US" sz="1200" dirty="0">
              <a:latin typeface="Calibri"/>
              <a:cs typeface="Calibri"/>
            </a:endParaRPr>
          </a:p>
        </p:txBody>
      </p:sp>
      <p:cxnSp>
        <p:nvCxnSpPr>
          <p:cNvPr id="41" name="Straight Connector 40"/>
          <p:cNvCxnSpPr>
            <a:stCxn id="35" idx="1"/>
          </p:cNvCxnSpPr>
          <p:nvPr/>
        </p:nvCxnSpPr>
        <p:spPr>
          <a:xfrm>
            <a:off x="4720629" y="3073720"/>
            <a:ext cx="3771" cy="2031680"/>
          </a:xfrm>
          <a:prstGeom prst="line">
            <a:avLst/>
          </a:prstGeom>
          <a:ln w="28575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7" idx="1"/>
          </p:cNvCxnSpPr>
          <p:nvPr/>
        </p:nvCxnSpPr>
        <p:spPr>
          <a:xfrm flipH="1">
            <a:off x="5562600" y="3077204"/>
            <a:ext cx="1" cy="961396"/>
          </a:xfrm>
          <a:prstGeom prst="line">
            <a:avLst/>
          </a:prstGeom>
          <a:ln w="28575" cmpd="sng"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6" idx="1"/>
          </p:cNvCxnSpPr>
          <p:nvPr/>
        </p:nvCxnSpPr>
        <p:spPr>
          <a:xfrm flipH="1">
            <a:off x="6477000" y="3077204"/>
            <a:ext cx="1" cy="351796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334000" y="5029201"/>
            <a:ext cx="5334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MAC</a:t>
            </a:r>
          </a:p>
          <a:p>
            <a:pPr algn="ctr"/>
            <a:r>
              <a:rPr lang="en-US" sz="1200" dirty="0" smtClean="0">
                <a:latin typeface="Calibri"/>
                <a:cs typeface="Calibri"/>
              </a:rPr>
              <a:t>src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867400" y="5029201"/>
            <a:ext cx="5334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MAC </a:t>
            </a:r>
            <a:r>
              <a:rPr lang="en-US" sz="1200" dirty="0" err="1" smtClean="0">
                <a:latin typeface="Calibri"/>
                <a:cs typeface="Calibri"/>
              </a:rPr>
              <a:t>dst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858000" y="5029201"/>
            <a:ext cx="5334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VLAN ID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391400" y="5029201"/>
            <a:ext cx="3810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IP </a:t>
            </a:r>
          </a:p>
          <a:p>
            <a:pPr algn="ctr"/>
            <a:r>
              <a:rPr lang="en-US" sz="1200" dirty="0" smtClean="0">
                <a:latin typeface="Calibri"/>
                <a:cs typeface="Calibri"/>
              </a:rPr>
              <a:t>src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153400" y="5029201"/>
            <a:ext cx="4572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TCP</a:t>
            </a:r>
          </a:p>
          <a:p>
            <a:pPr algn="ctr"/>
            <a:r>
              <a:rPr lang="en-US" sz="1200" dirty="0" err="1" smtClean="0">
                <a:latin typeface="Calibri"/>
                <a:cs typeface="Calibri"/>
              </a:rPr>
              <a:t>psrc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10600" y="5029200"/>
            <a:ext cx="4572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TCP </a:t>
            </a:r>
            <a:r>
              <a:rPr lang="en-US" sz="1200" dirty="0" err="1" smtClean="0">
                <a:latin typeface="Calibri"/>
                <a:cs typeface="Calibri"/>
              </a:rPr>
              <a:t>pdst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772400" y="5029201"/>
            <a:ext cx="3810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IP </a:t>
            </a:r>
          </a:p>
          <a:p>
            <a:pPr algn="ctr"/>
            <a:r>
              <a:rPr lang="en-US" sz="1200" dirty="0" smtClean="0">
                <a:latin typeface="Calibri"/>
                <a:cs typeface="Calibri"/>
              </a:rPr>
              <a:t>dst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00800" y="5029201"/>
            <a:ext cx="4572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Eth type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924800" y="2743200"/>
            <a:ext cx="1129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cs typeface="Calibri"/>
              </a:rPr>
              <a:t>FLOW TABLE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cs typeface="Calibri"/>
            </a:endParaRPr>
          </a:p>
        </p:txBody>
      </p:sp>
      <p:cxnSp>
        <p:nvCxnSpPr>
          <p:cNvPr id="75" name="Elbow Connector 74"/>
          <p:cNvCxnSpPr>
            <a:endCxn id="31" idx="3"/>
          </p:cNvCxnSpPr>
          <p:nvPr/>
        </p:nvCxnSpPr>
        <p:spPr>
          <a:xfrm rot="10800000" flipV="1">
            <a:off x="4111030" y="2743200"/>
            <a:ext cx="4956770" cy="2285898"/>
          </a:xfrm>
          <a:prstGeom prst="bentConnector3">
            <a:avLst>
              <a:gd name="adj1" fmla="val 91635"/>
            </a:avLst>
          </a:prstGeom>
          <a:ln w="57150" cmpd="sng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90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Line 48"/>
          <p:cNvSpPr>
            <a:spLocks noChangeShapeType="1"/>
          </p:cNvSpPr>
          <p:nvPr/>
        </p:nvSpPr>
        <p:spPr bwMode="auto">
          <a:xfrm>
            <a:off x="1295400" y="3962400"/>
            <a:ext cx="5562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" name="Line 48"/>
          <p:cNvSpPr>
            <a:spLocks noChangeShapeType="1"/>
          </p:cNvSpPr>
          <p:nvPr/>
        </p:nvSpPr>
        <p:spPr bwMode="auto">
          <a:xfrm flipH="1">
            <a:off x="2680918" y="4082829"/>
            <a:ext cx="795379" cy="63398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48"/>
          <p:cNvSpPr>
            <a:spLocks noChangeShapeType="1"/>
          </p:cNvSpPr>
          <p:nvPr/>
        </p:nvSpPr>
        <p:spPr bwMode="auto">
          <a:xfrm>
            <a:off x="455647" y="4765580"/>
            <a:ext cx="5259353" cy="3501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0.75</a:t>
            </a:r>
          </a:p>
        </p:txBody>
      </p:sp>
      <p:sp>
        <p:nvSpPr>
          <p:cNvPr id="6" name="Line 48"/>
          <p:cNvSpPr>
            <a:spLocks noChangeShapeType="1"/>
          </p:cNvSpPr>
          <p:nvPr/>
        </p:nvSpPr>
        <p:spPr bwMode="auto">
          <a:xfrm flipH="1">
            <a:off x="364816" y="4082829"/>
            <a:ext cx="795379" cy="63398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6" descr="Screen Shot 2012-11-20 at 5.5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02" y="3519016"/>
            <a:ext cx="323629" cy="30486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 bwMode="auto">
          <a:xfrm flipH="1">
            <a:off x="1383190" y="2995591"/>
            <a:ext cx="7374" cy="828293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>
            <a:off x="3708815" y="2995591"/>
            <a:ext cx="0" cy="79463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7" name="Picture 4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68" y="3821644"/>
            <a:ext cx="791392" cy="46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595791"/>
            <a:ext cx="791392" cy="46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/>
          <p:cNvCxnSpPr/>
          <p:nvPr/>
        </p:nvCxnSpPr>
        <p:spPr bwMode="auto">
          <a:xfrm>
            <a:off x="455647" y="2995591"/>
            <a:ext cx="43" cy="1719598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 descr="Screen Shot 2012-11-20 at 5.5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7" y="4336984"/>
            <a:ext cx="323629" cy="304868"/>
          </a:xfrm>
          <a:prstGeom prst="rect">
            <a:avLst/>
          </a:prstGeom>
        </p:spPr>
      </p:pic>
      <p:pic>
        <p:nvPicPr>
          <p:cNvPr id="21" name="Picture 4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008" y="4595791"/>
            <a:ext cx="791392" cy="46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008" y="3757591"/>
            <a:ext cx="791392" cy="46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/>
          <p:cNvCxnSpPr/>
          <p:nvPr/>
        </p:nvCxnSpPr>
        <p:spPr bwMode="auto">
          <a:xfrm>
            <a:off x="2784550" y="2995591"/>
            <a:ext cx="1" cy="1746632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5" name="Picture 24" descr="Screen Shot 2012-11-20 at 5.5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04" y="3519016"/>
            <a:ext cx="323629" cy="304868"/>
          </a:xfrm>
          <a:prstGeom prst="rect">
            <a:avLst/>
          </a:prstGeom>
        </p:spPr>
      </p:pic>
      <p:pic>
        <p:nvPicPr>
          <p:cNvPr id="26" name="Picture 25" descr="Screen Shot 2012-11-20 at 5.5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289" y="4336984"/>
            <a:ext cx="323629" cy="304868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76200" y="1447800"/>
            <a:ext cx="3886200" cy="15333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SDN Controller Node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28600" y="1905000"/>
            <a:ext cx="1184719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Onix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1143000" y="2133600"/>
            <a:ext cx="1184719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ONOS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057400" y="2362200"/>
            <a:ext cx="1184719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yanc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78" name="Line 48"/>
          <p:cNvSpPr>
            <a:spLocks noChangeShapeType="1"/>
          </p:cNvSpPr>
          <p:nvPr/>
        </p:nvSpPr>
        <p:spPr bwMode="auto">
          <a:xfrm>
            <a:off x="6400800" y="3962400"/>
            <a:ext cx="2225271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9" name="Line 48"/>
          <p:cNvSpPr>
            <a:spLocks noChangeShapeType="1"/>
          </p:cNvSpPr>
          <p:nvPr/>
        </p:nvSpPr>
        <p:spPr bwMode="auto">
          <a:xfrm flipH="1">
            <a:off x="7786318" y="4082829"/>
            <a:ext cx="795379" cy="63398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Line 48"/>
          <p:cNvSpPr>
            <a:spLocks noChangeShapeType="1"/>
          </p:cNvSpPr>
          <p:nvPr/>
        </p:nvSpPr>
        <p:spPr bwMode="auto">
          <a:xfrm>
            <a:off x="5561047" y="4765581"/>
            <a:ext cx="2225271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" name="Line 48"/>
          <p:cNvSpPr>
            <a:spLocks noChangeShapeType="1"/>
          </p:cNvSpPr>
          <p:nvPr/>
        </p:nvSpPr>
        <p:spPr bwMode="auto">
          <a:xfrm flipH="1">
            <a:off x="5470216" y="4082829"/>
            <a:ext cx="795379" cy="63398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2" name="Picture 81" descr="Screen Shot 2012-11-20 at 5.5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302" y="3519016"/>
            <a:ext cx="323629" cy="304868"/>
          </a:xfrm>
          <a:prstGeom prst="rect">
            <a:avLst/>
          </a:prstGeom>
        </p:spPr>
      </p:pic>
      <p:cxnSp>
        <p:nvCxnSpPr>
          <p:cNvPr id="83" name="Straight Arrow Connector 82"/>
          <p:cNvCxnSpPr/>
          <p:nvPr/>
        </p:nvCxnSpPr>
        <p:spPr bwMode="auto">
          <a:xfrm flipH="1">
            <a:off x="6488590" y="2995591"/>
            <a:ext cx="7374" cy="828293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/>
          <p:nvPr/>
        </p:nvCxnSpPr>
        <p:spPr bwMode="auto">
          <a:xfrm>
            <a:off x="8814215" y="2995591"/>
            <a:ext cx="0" cy="79463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85" name="Picture 4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268" y="3821644"/>
            <a:ext cx="791392" cy="46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4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595791"/>
            <a:ext cx="791392" cy="46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7" name="Straight Arrow Connector 86"/>
          <p:cNvCxnSpPr/>
          <p:nvPr/>
        </p:nvCxnSpPr>
        <p:spPr bwMode="auto">
          <a:xfrm>
            <a:off x="5561047" y="2995591"/>
            <a:ext cx="43" cy="1719598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88" name="Picture 87" descr="Screen Shot 2012-11-20 at 5.5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587" y="4336984"/>
            <a:ext cx="323629" cy="304868"/>
          </a:xfrm>
          <a:prstGeom prst="rect">
            <a:avLst/>
          </a:prstGeom>
        </p:spPr>
      </p:pic>
      <p:pic>
        <p:nvPicPr>
          <p:cNvPr id="89" name="Picture 4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408" y="4595791"/>
            <a:ext cx="791392" cy="46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4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408" y="3757591"/>
            <a:ext cx="791392" cy="46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1" name="Straight Arrow Connector 90"/>
          <p:cNvCxnSpPr/>
          <p:nvPr/>
        </p:nvCxnSpPr>
        <p:spPr bwMode="auto">
          <a:xfrm>
            <a:off x="7889950" y="2995591"/>
            <a:ext cx="1" cy="1746632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2" name="Picture 91" descr="Screen Shot 2012-11-20 at 5.5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404" y="3519016"/>
            <a:ext cx="323629" cy="304868"/>
          </a:xfrm>
          <a:prstGeom prst="rect">
            <a:avLst/>
          </a:prstGeom>
        </p:spPr>
      </p:pic>
      <p:pic>
        <p:nvPicPr>
          <p:cNvPr id="93" name="Picture 92" descr="Screen Shot 2012-11-20 at 5.5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689" y="4336984"/>
            <a:ext cx="323629" cy="304868"/>
          </a:xfrm>
          <a:prstGeom prst="rect">
            <a:avLst/>
          </a:prstGeom>
        </p:spPr>
      </p:pic>
      <p:sp>
        <p:nvSpPr>
          <p:cNvPr id="94" name="Rounded Rectangle 93"/>
          <p:cNvSpPr/>
          <p:nvPr/>
        </p:nvSpPr>
        <p:spPr>
          <a:xfrm>
            <a:off x="5181600" y="1447800"/>
            <a:ext cx="3886200" cy="15333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SDN Controller Node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695668" y="1905000"/>
            <a:ext cx="1184719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Trema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781268" y="2133600"/>
            <a:ext cx="1184719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ODL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5832387" y="2362200"/>
            <a:ext cx="1184719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Floodlight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99" name="Left-Right Arrow 98"/>
          <p:cNvSpPr/>
          <p:nvPr/>
        </p:nvSpPr>
        <p:spPr>
          <a:xfrm>
            <a:off x="3466926" y="1600200"/>
            <a:ext cx="2248074" cy="1219200"/>
          </a:xfrm>
          <a:prstGeom prst="left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Westbound/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Eastbound APIs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67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606" y="62477"/>
            <a:ext cx="15327468" cy="1191959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606" y="1457591"/>
            <a:ext cx="15347131" cy="1191959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7492" y="2892637"/>
            <a:ext cx="11299581" cy="2410749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4127492" y="7799641"/>
            <a:ext cx="11319245" cy="1191959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3391" y="6373419"/>
            <a:ext cx="11319245" cy="1191959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605" y="6373419"/>
            <a:ext cx="3724050" cy="1191959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30671" y="290927"/>
            <a:ext cx="1838193" cy="7266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Helvetica"/>
                <a:cs typeface="Helvetica"/>
              </a:rPr>
              <a:t>Security 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Helvetica"/>
                <a:cs typeface="Helvetica"/>
              </a:rPr>
              <a:t>ACLs</a:t>
            </a:r>
            <a:endParaRPr lang="en-US" sz="2000" b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48393" y="290928"/>
            <a:ext cx="1977928" cy="7221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Helvetica"/>
                <a:cs typeface="Helvetica"/>
              </a:rPr>
              <a:t>Network Virtualization</a:t>
            </a:r>
            <a:endParaRPr lang="en-US" sz="2000" b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000220" y="153027"/>
            <a:ext cx="3548094" cy="10030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Management Applications</a:t>
            </a:r>
            <a:endParaRPr lang="en-US" sz="20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000220" y="3665045"/>
            <a:ext cx="3548094" cy="9829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Controller Platform</a:t>
            </a:r>
            <a:endParaRPr lang="en-US" sz="20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000220" y="6503028"/>
            <a:ext cx="3548094" cy="84711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Southbound Interfaces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000219" y="7909936"/>
            <a:ext cx="3548095" cy="9779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Data Plane Elements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90273" y="8039546"/>
            <a:ext cx="3981802" cy="7256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Hardware-based Forwarding Devices</a:t>
            </a:r>
            <a:endParaRPr lang="en-US" sz="20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596281" y="8039546"/>
            <a:ext cx="3644952" cy="7256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Software-based Forwarding Devices</a:t>
            </a:r>
            <a:endParaRPr lang="en-US" sz="20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21227" y="6658697"/>
            <a:ext cx="2067496" cy="66742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OpenFlow</a:t>
            </a:r>
            <a:endParaRPr lang="en-US" sz="20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73248" y="6658699"/>
            <a:ext cx="2098827" cy="66742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OVSDB</a:t>
            </a:r>
            <a:endParaRPr lang="en-US" sz="20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605" y="2904821"/>
            <a:ext cx="3748032" cy="2398565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99036" y="4210337"/>
            <a:ext cx="2874212" cy="8686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Topology Manager</a:t>
            </a:r>
            <a:endParaRPr lang="en-US" sz="20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44995" y="4210337"/>
            <a:ext cx="2838462" cy="8686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Stats Manager</a:t>
            </a:r>
            <a:endParaRPr lang="en-US" sz="20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868155" y="4210337"/>
            <a:ext cx="2751698" cy="8686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Device Manager</a:t>
            </a:r>
            <a:endParaRPr lang="en-US" sz="20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035" y="3130023"/>
            <a:ext cx="3906765" cy="8686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Shortest Path Forwarding</a:t>
            </a:r>
            <a:endParaRPr lang="en-US" sz="20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91315" y="6683596"/>
            <a:ext cx="1383329" cy="64150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SDNi</a:t>
            </a:r>
            <a:endParaRPr lang="en-US" sz="20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104358" y="6658699"/>
            <a:ext cx="2026666" cy="66742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ForCES</a:t>
            </a:r>
            <a:endParaRPr lang="en-US" sz="20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82186" y="290927"/>
            <a:ext cx="1853344" cy="7266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Helvetica"/>
                <a:cs typeface="Helvetica"/>
              </a:rPr>
              <a:t>Routing Protocols</a:t>
            </a:r>
            <a:endParaRPr lang="en-US" sz="2000" b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31844" y="290927"/>
            <a:ext cx="1731904" cy="7266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Helvetica"/>
                <a:cs typeface="Helvetica"/>
              </a:rPr>
              <a:t>Load Balancers</a:t>
            </a:r>
            <a:endParaRPr lang="en-US" sz="2000" b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7686" y="6683598"/>
            <a:ext cx="1480111" cy="64150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ForCES CE-CE</a:t>
            </a:r>
            <a:endParaRPr lang="en-US" sz="20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992837" y="290927"/>
            <a:ext cx="1977928" cy="7051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Helvetica"/>
                <a:cs typeface="Helvetica"/>
              </a:rPr>
              <a:t>Network Monitoring</a:t>
            </a:r>
            <a:endParaRPr lang="en-US" sz="2000" b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879127" y="6658699"/>
            <a:ext cx="2146914" cy="66742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POF</a:t>
            </a:r>
            <a:endParaRPr lang="en-US" sz="20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6000219" y="1507393"/>
            <a:ext cx="3548094" cy="100300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Northbound Interfaces</a:t>
            </a:r>
            <a:endParaRPr lang="en-US" sz="20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18019" y="1688847"/>
            <a:ext cx="3295136" cy="7266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Helvetica"/>
                <a:cs typeface="Helvetica"/>
              </a:rPr>
              <a:t>REST</a:t>
            </a:r>
            <a:endParaRPr lang="en-US" sz="2000" b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973189" y="1688847"/>
            <a:ext cx="3636700" cy="7266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Helvetica"/>
                <a:cs typeface="Helvetica"/>
              </a:rPr>
              <a:t>Programming Languages</a:t>
            </a:r>
            <a:endParaRPr lang="en-US" sz="2000" b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27491" y="5469795"/>
            <a:ext cx="11299581" cy="6889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Southbound Abstraction Layer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9606" y="5473203"/>
            <a:ext cx="3748032" cy="6889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East/Westbound </a:t>
            </a:r>
            <a:b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Abstraction Layer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6000219" y="5473203"/>
            <a:ext cx="3570186" cy="6889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Common Interfaces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2330693" y="290928"/>
            <a:ext cx="1977928" cy="7051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Helvetica"/>
                <a:cs typeface="Helvetica"/>
              </a:rPr>
              <a:t>Attack Detection</a:t>
            </a:r>
            <a:endParaRPr lang="en-US" sz="2000" b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86800" y="3130023"/>
            <a:ext cx="2751698" cy="8686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Notification Manager</a:t>
            </a:r>
            <a:endParaRPr lang="en-US" sz="20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39" name="Rectangle 37"/>
          <p:cNvSpPr/>
          <p:nvPr/>
        </p:nvSpPr>
        <p:spPr>
          <a:xfrm>
            <a:off x="11802502" y="3124200"/>
            <a:ext cx="2827898" cy="8686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Security Mechanisms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09600" y="3352800"/>
            <a:ext cx="2743200" cy="152713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"/>
                <a:cs typeface="Helvetica"/>
              </a:rPr>
              <a:t>East/Westbound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Helvetica"/>
                <a:cs typeface="Helvetica"/>
              </a:rPr>
              <a:t>Mechanisms </a:t>
            </a:r>
            <a:r>
              <a:rPr lang="en-US" sz="2000" b="1" dirty="0" smtClean="0">
                <a:solidFill>
                  <a:schemeClr val="tx1"/>
                </a:solidFill>
                <a:latin typeface="Helvetica"/>
                <a:cs typeface="Helvetica"/>
              </a:rPr>
              <a:t>&amp; Protocols</a:t>
            </a:r>
            <a:endParaRPr lang="en-US" sz="2000" b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7050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lowchart: Data 2"/>
          <p:cNvSpPr/>
          <p:nvPr/>
        </p:nvSpPr>
        <p:spPr>
          <a:xfrm>
            <a:off x="2590800" y="1591470"/>
            <a:ext cx="6019800" cy="2200276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perspectiveRelaxed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lowchart: Data 2"/>
          <p:cNvSpPr/>
          <p:nvPr/>
        </p:nvSpPr>
        <p:spPr>
          <a:xfrm>
            <a:off x="2362200" y="3963194"/>
            <a:ext cx="6019800" cy="2200276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perspectiveRelaxed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953000" y="4715670"/>
            <a:ext cx="236220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0" idx="3"/>
            <a:endCxn id="57" idx="1"/>
          </p:cNvCxnSpPr>
          <p:nvPr/>
        </p:nvCxnSpPr>
        <p:spPr>
          <a:xfrm flipV="1">
            <a:off x="4253291" y="4739912"/>
            <a:ext cx="1309309" cy="103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5" idx="1"/>
            <a:endCxn id="53" idx="3"/>
          </p:cNvCxnSpPr>
          <p:nvPr/>
        </p:nvCxnSpPr>
        <p:spPr>
          <a:xfrm flipH="1">
            <a:off x="3491291" y="5425712"/>
            <a:ext cx="1156909" cy="277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0"/>
          </p:cNvCxnSpPr>
          <p:nvPr/>
        </p:nvCxnSpPr>
        <p:spPr>
          <a:xfrm flipV="1">
            <a:off x="3955446" y="3115470"/>
            <a:ext cx="997554" cy="155171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20807280">
            <a:off x="1746007" y="4591278"/>
            <a:ext cx="2326903" cy="523220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Data plane</a:t>
            </a:r>
            <a:endParaRPr lang="en-US" sz="2800" b="1" dirty="0"/>
          </a:p>
        </p:txBody>
      </p:sp>
      <p:sp>
        <p:nvSpPr>
          <p:cNvPr id="20" name="TextBox 19"/>
          <p:cNvSpPr txBox="1"/>
          <p:nvPr/>
        </p:nvSpPr>
        <p:spPr>
          <a:xfrm rot="20816211">
            <a:off x="1699578" y="2283087"/>
            <a:ext cx="2778501" cy="523220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Control plane</a:t>
            </a:r>
            <a:endParaRPr lang="en-US" sz="2800" b="1" dirty="0"/>
          </a:p>
        </p:txBody>
      </p:sp>
      <p:cxnSp>
        <p:nvCxnSpPr>
          <p:cNvPr id="54" name="Straight Connector 53"/>
          <p:cNvCxnSpPr>
            <a:stCxn id="53" idx="0"/>
          </p:cNvCxnSpPr>
          <p:nvPr/>
        </p:nvCxnSpPr>
        <p:spPr>
          <a:xfrm flipV="1">
            <a:off x="3193446" y="3039270"/>
            <a:ext cx="1683354" cy="223751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5" idx="0"/>
          </p:cNvCxnSpPr>
          <p:nvPr/>
        </p:nvCxnSpPr>
        <p:spPr>
          <a:xfrm flipV="1">
            <a:off x="4946046" y="3039270"/>
            <a:ext cx="6954" cy="220980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563270"/>
            <a:ext cx="595691" cy="353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" name="Straight Connector 57"/>
          <p:cNvCxnSpPr>
            <a:stCxn id="57" idx="0"/>
            <a:endCxn id="94" idx="2"/>
          </p:cNvCxnSpPr>
          <p:nvPr/>
        </p:nvCxnSpPr>
        <p:spPr>
          <a:xfrm flipH="1" flipV="1">
            <a:off x="5410934" y="3267870"/>
            <a:ext cx="449512" cy="129540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563270"/>
            <a:ext cx="595691" cy="353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Straight Connector 59"/>
          <p:cNvCxnSpPr>
            <a:stCxn id="59" idx="0"/>
          </p:cNvCxnSpPr>
          <p:nvPr/>
        </p:nvCxnSpPr>
        <p:spPr>
          <a:xfrm flipH="1" flipV="1">
            <a:off x="5410200" y="3115470"/>
            <a:ext cx="1898046" cy="144780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7" idx="3"/>
            <a:endCxn id="59" idx="1"/>
          </p:cNvCxnSpPr>
          <p:nvPr/>
        </p:nvCxnSpPr>
        <p:spPr>
          <a:xfrm>
            <a:off x="6158291" y="4739912"/>
            <a:ext cx="85210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3124200" y="4791870"/>
            <a:ext cx="83820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276787"/>
            <a:ext cx="595691" cy="353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667187"/>
            <a:ext cx="595691" cy="353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9" name="Straight Connector 78"/>
          <p:cNvCxnSpPr/>
          <p:nvPr/>
        </p:nvCxnSpPr>
        <p:spPr>
          <a:xfrm flipH="1">
            <a:off x="4953000" y="5477670"/>
            <a:ext cx="1905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25" descr="UP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020470"/>
            <a:ext cx="69688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249070"/>
            <a:ext cx="595691" cy="353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4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658270"/>
            <a:ext cx="45866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4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658270"/>
            <a:ext cx="45866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4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124870"/>
            <a:ext cx="45866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4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24870"/>
            <a:ext cx="45866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5" name="Straight Connector 94"/>
          <p:cNvCxnSpPr/>
          <p:nvPr/>
        </p:nvCxnSpPr>
        <p:spPr>
          <a:xfrm>
            <a:off x="5791200" y="2734470"/>
            <a:ext cx="1371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11" descr="SecurityManagementBlu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353470"/>
            <a:ext cx="762000" cy="687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4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332" y="2353470"/>
            <a:ext cx="45866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Down Arrow 112"/>
          <p:cNvSpPr/>
          <p:nvPr/>
        </p:nvSpPr>
        <p:spPr>
          <a:xfrm rot="9283406">
            <a:off x="5461232" y="5215564"/>
            <a:ext cx="392484" cy="104087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591" tIns="54795" rIns="109591" bIns="54795" anchor="ctr"/>
          <a:lstStyle/>
          <a:p>
            <a:pPr algn="ctr">
              <a:defRPr/>
            </a:pPr>
            <a:endParaRPr lang="pt-PT" dirty="0"/>
          </a:p>
        </p:txBody>
      </p:sp>
      <p:sp>
        <p:nvSpPr>
          <p:cNvPr id="114" name="Down Arrow 113"/>
          <p:cNvSpPr/>
          <p:nvPr/>
        </p:nvSpPr>
        <p:spPr>
          <a:xfrm rot="11974590">
            <a:off x="5816103" y="5445178"/>
            <a:ext cx="392484" cy="76019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591" tIns="54795" rIns="109591" bIns="54795"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5664548" y="6032730"/>
            <a:ext cx="392487" cy="36807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900" b="1" kern="0" dirty="0">
                <a:solidFill>
                  <a:sysClr val="window" lastClr="FFFFFF"/>
                </a:solidFill>
                <a:latin typeface="Calibri"/>
              </a:rPr>
              <a:t>1</a:t>
            </a:r>
          </a:p>
        </p:txBody>
      </p:sp>
      <p:sp>
        <p:nvSpPr>
          <p:cNvPr id="116" name="Down Arrow 115"/>
          <p:cNvSpPr/>
          <p:nvPr/>
        </p:nvSpPr>
        <p:spPr>
          <a:xfrm rot="19523285">
            <a:off x="4481468" y="4605886"/>
            <a:ext cx="392484" cy="87673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591" tIns="54795" rIns="109591" bIns="54795"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4267200" y="4495800"/>
            <a:ext cx="392487" cy="40386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900" b="1" kern="0" dirty="0">
                <a:solidFill>
                  <a:sysClr val="window" lastClr="FFFFFF"/>
                </a:solidFill>
                <a:latin typeface="Calibri"/>
              </a:rPr>
              <a:t>2</a:t>
            </a:r>
          </a:p>
        </p:txBody>
      </p:sp>
      <p:sp>
        <p:nvSpPr>
          <p:cNvPr id="118" name="Down Arrow 117"/>
          <p:cNvSpPr/>
          <p:nvPr/>
        </p:nvSpPr>
        <p:spPr>
          <a:xfrm rot="18518671">
            <a:off x="3467685" y="3652789"/>
            <a:ext cx="451680" cy="70647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591" tIns="54795" rIns="109591" bIns="54795" anchor="ctr"/>
          <a:lstStyle/>
          <a:p>
            <a:pPr algn="ctr">
              <a:defRPr/>
            </a:pPr>
            <a:endParaRPr lang="pt-PT" dirty="0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3124200" y="3505200"/>
            <a:ext cx="392487" cy="4120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900" b="1" kern="0" dirty="0">
                <a:solidFill>
                  <a:sysClr val="window" lastClr="FFFFFF"/>
                </a:solidFill>
                <a:latin typeface="Calibri"/>
              </a:rPr>
              <a:t>3</a:t>
            </a:r>
          </a:p>
        </p:txBody>
      </p:sp>
      <p:sp>
        <p:nvSpPr>
          <p:cNvPr id="121" name="Down Arrow 120"/>
          <p:cNvSpPr/>
          <p:nvPr/>
        </p:nvSpPr>
        <p:spPr>
          <a:xfrm rot="7896231">
            <a:off x="7482205" y="3062652"/>
            <a:ext cx="453464" cy="87673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 dirty="0"/>
          </a:p>
        </p:txBody>
      </p:sp>
      <p:sp>
        <p:nvSpPr>
          <p:cNvPr id="122" name="Down Arrow 121"/>
          <p:cNvSpPr/>
          <p:nvPr/>
        </p:nvSpPr>
        <p:spPr>
          <a:xfrm rot="1291813">
            <a:off x="7736132" y="3989246"/>
            <a:ext cx="487073" cy="70647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 rot="20094910">
            <a:off x="7874188" y="3686511"/>
            <a:ext cx="436773" cy="43228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900" b="1" kern="0" dirty="0">
                <a:solidFill>
                  <a:sysClr val="window" lastClr="FFFFFF"/>
                </a:solidFill>
                <a:latin typeface="Calibri"/>
              </a:rPr>
              <a:t>7</a:t>
            </a:r>
          </a:p>
        </p:txBody>
      </p:sp>
      <p:sp>
        <p:nvSpPr>
          <p:cNvPr id="124" name="Down Arrow 123"/>
          <p:cNvSpPr/>
          <p:nvPr/>
        </p:nvSpPr>
        <p:spPr>
          <a:xfrm>
            <a:off x="7024707" y="1524000"/>
            <a:ext cx="392484" cy="87673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591" tIns="54795" rIns="109591" bIns="54795"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26" name="Down Arrow 125"/>
          <p:cNvSpPr/>
          <p:nvPr/>
        </p:nvSpPr>
        <p:spPr>
          <a:xfrm>
            <a:off x="5715000" y="1447800"/>
            <a:ext cx="392484" cy="87673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591" tIns="54795" rIns="109591" bIns="54795" anchor="ctr"/>
          <a:lstStyle/>
          <a:p>
            <a:pPr algn="ctr">
              <a:defRPr/>
            </a:pPr>
            <a:endParaRPr lang="pt-PT" dirty="0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15000" y="1295400"/>
            <a:ext cx="392487" cy="41996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900" b="1" kern="0" dirty="0">
                <a:solidFill>
                  <a:sysClr val="window" lastClr="FFFFFF"/>
                </a:solidFill>
                <a:latin typeface="Calibri"/>
              </a:rPr>
              <a:t>5</a:t>
            </a:r>
          </a:p>
        </p:txBody>
      </p:sp>
      <p:sp>
        <p:nvSpPr>
          <p:cNvPr id="128" name="Down Arrow 127"/>
          <p:cNvSpPr/>
          <p:nvPr/>
        </p:nvSpPr>
        <p:spPr>
          <a:xfrm>
            <a:off x="4800600" y="1447800"/>
            <a:ext cx="392484" cy="72433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591" tIns="54795" rIns="109591" bIns="54795" anchor="ctr"/>
          <a:lstStyle/>
          <a:p>
            <a:pPr algn="ctr">
              <a:defRPr/>
            </a:pPr>
            <a:endParaRPr lang="pt-PT" dirty="0"/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4800600" y="1295400"/>
            <a:ext cx="392487" cy="4120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900" b="1" kern="0" dirty="0">
                <a:solidFill>
                  <a:sysClr val="window" lastClr="FFFFFF"/>
                </a:solidFill>
                <a:latin typeface="Calibri"/>
              </a:rPr>
              <a:t>4</a:t>
            </a: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7010400" y="1371600"/>
            <a:ext cx="392487" cy="4120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900" b="1" kern="0" dirty="0" smtClean="0">
                <a:solidFill>
                  <a:sysClr val="window" lastClr="FFFFFF"/>
                </a:solidFill>
                <a:latin typeface="Calibri"/>
              </a:rPr>
              <a:t>6</a:t>
            </a:r>
            <a:endParaRPr lang="en-US" sz="1900" b="1" kern="0" dirty="0">
              <a:solidFill>
                <a:sysClr val="window" lastClr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153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578</Words>
  <Application>Microsoft Macintosh PowerPoint</Application>
  <PresentationFormat>On-screen Show (4:3)</PresentationFormat>
  <Paragraphs>230</Paragraphs>
  <Slides>16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Siamak Azodolmolky</dc:creator>
  <cp:lastModifiedBy>D Kreutz</cp:lastModifiedBy>
  <cp:revision>104</cp:revision>
  <dcterms:created xsi:type="dcterms:W3CDTF">2006-08-16T00:00:00Z</dcterms:created>
  <dcterms:modified xsi:type="dcterms:W3CDTF">2014-05-30T10:01:05Z</dcterms:modified>
</cp:coreProperties>
</file>