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0" r:id="rId5"/>
    <p:sldId id="261" r:id="rId6"/>
    <p:sldId id="263" r:id="rId7"/>
    <p:sldId id="269" r:id="rId8"/>
    <p:sldId id="264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80" autoAdjust="0"/>
  </p:normalViewPr>
  <p:slideViewPr>
    <p:cSldViewPr>
      <p:cViewPr varScale="1">
        <p:scale>
          <a:sx n="102" d="100"/>
          <a:sy n="102" d="100"/>
        </p:scale>
        <p:origin x="3736" y="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E77F4-0194-41B9-A67D-E8D7A306E806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26FB-8C5C-4DCF-956E-4FBBE1FE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2.emf"/><Relationship Id="rId6" Type="http://schemas.openxmlformats.org/officeDocument/2006/relationships/image" Target="../media/image7.wmf"/><Relationship Id="rId7" Type="http://schemas.openxmlformats.org/officeDocument/2006/relationships/image" Target="../media/image8.wmf"/><Relationship Id="rId8" Type="http://schemas.openxmlformats.org/officeDocument/2006/relationships/image" Target="../media/image9.wmf"/><Relationship Id="rId9" Type="http://schemas.openxmlformats.org/officeDocument/2006/relationships/image" Target="../media/image10.emf"/><Relationship Id="rId10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5.emf"/><Relationship Id="rId5" Type="http://schemas.openxmlformats.org/officeDocument/2006/relationships/image" Target="../media/image16.w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21075"/>
            <a:ext cx="5867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2521098" y="4135437"/>
            <a:ext cx="1143000" cy="822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64148" y="4343400"/>
            <a:ext cx="2260452" cy="122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4098" y="4135437"/>
            <a:ext cx="1745292" cy="801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21098" y="4937279"/>
            <a:ext cx="1543050" cy="633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400" y="5943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Infrastructure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 rot="19740451">
            <a:off x="4097169" y="4901753"/>
            <a:ext cx="320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forwarding elements </a:t>
            </a:r>
          </a:p>
          <a:p>
            <a:pPr algn="ctr"/>
            <a:r>
              <a:rPr lang="en-US" sz="1400" b="1" dirty="0" smtClean="0"/>
              <a:t>(e.g., OpenFlow switches)</a:t>
            </a:r>
            <a:endParaRPr lang="en-US" sz="1400" b="1" dirty="0"/>
          </a:p>
        </p:txBody>
      </p:sp>
      <p:sp>
        <p:nvSpPr>
          <p:cNvPr id="24" name="Up-Down Arrow 23"/>
          <p:cNvSpPr/>
          <p:nvPr/>
        </p:nvSpPr>
        <p:spPr>
          <a:xfrm>
            <a:off x="4230592" y="3036250"/>
            <a:ext cx="296042" cy="49143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48400" y="2915600"/>
            <a:ext cx="0" cy="13881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6744" y="3124200"/>
            <a:ext cx="2778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Open southbound API</a:t>
            </a:r>
            <a:endParaRPr lang="en-US" sz="16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498394" y="2984500"/>
            <a:ext cx="0" cy="1905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47744" y="2960050"/>
            <a:ext cx="0" cy="1123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54144" y="2984500"/>
            <a:ext cx="0" cy="2514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89550" y="2895600"/>
            <a:ext cx="0" cy="1905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447800" y="2679700"/>
            <a:ext cx="5867400" cy="3377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Controller Platform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92" y="41148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92" y="47085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44" y="39751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4" y="54102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44" y="47974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450644" y="1828800"/>
            <a:ext cx="5867400" cy="3377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Network Application(s)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Up-Down Arrow 40"/>
          <p:cNvSpPr/>
          <p:nvPr/>
        </p:nvSpPr>
        <p:spPr>
          <a:xfrm>
            <a:off x="4231944" y="2184400"/>
            <a:ext cx="296042" cy="49143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6744" y="2286000"/>
            <a:ext cx="2778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Open northbound API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183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76200" y="304800"/>
            <a:ext cx="8991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Business Need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048000" y="1676400"/>
            <a:ext cx="3657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Workload Definition, Orchestration, and Optimization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6200" y="3048000"/>
            <a:ext cx="6705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Environments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6200" y="4419600"/>
            <a:ext cx="2133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Network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362200" y="4419600"/>
            <a:ext cx="2133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648200" y="4419600"/>
            <a:ext cx="2133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Storage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162800" y="1676400"/>
            <a:ext cx="1905000" cy="3429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Service Delivery Operational Level Agreement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200" y="1676400"/>
            <a:ext cx="22860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Management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039368" y="10668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Down Arrow 103"/>
          <p:cNvSpPr/>
          <p:nvPr/>
        </p:nvSpPr>
        <p:spPr>
          <a:xfrm>
            <a:off x="4572000" y="10668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Down Arrow 104"/>
          <p:cNvSpPr/>
          <p:nvPr/>
        </p:nvSpPr>
        <p:spPr>
          <a:xfrm>
            <a:off x="1039368" y="24384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Down Arrow 105"/>
          <p:cNvSpPr/>
          <p:nvPr/>
        </p:nvSpPr>
        <p:spPr>
          <a:xfrm>
            <a:off x="4572000" y="24384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Down Arrow 106"/>
          <p:cNvSpPr/>
          <p:nvPr/>
        </p:nvSpPr>
        <p:spPr>
          <a:xfrm>
            <a:off x="762000" y="38100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Down Arrow 107"/>
          <p:cNvSpPr/>
          <p:nvPr/>
        </p:nvSpPr>
        <p:spPr>
          <a:xfrm>
            <a:off x="3200400" y="38100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Down Arrow 108"/>
          <p:cNvSpPr/>
          <p:nvPr/>
        </p:nvSpPr>
        <p:spPr>
          <a:xfrm rot="16200000">
            <a:off x="2462784" y="1804416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Down Arrow 109"/>
          <p:cNvSpPr/>
          <p:nvPr/>
        </p:nvSpPr>
        <p:spPr>
          <a:xfrm>
            <a:off x="5486400" y="38100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Down Arrow 110"/>
          <p:cNvSpPr/>
          <p:nvPr/>
        </p:nvSpPr>
        <p:spPr>
          <a:xfrm rot="10800000">
            <a:off x="7924800" y="10668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4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981200" y="4800600"/>
            <a:ext cx="5181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Multiplatform (hypervisors)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(e.g. Vmware, KVMS)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876800" y="0"/>
            <a:ext cx="3657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Workload Definition, Orchestration, and Optimization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905000" y="1295400"/>
            <a:ext cx="6705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Environments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981200" y="6172200"/>
            <a:ext cx="28194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Traditional Infrastructure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715000" y="6172200"/>
            <a:ext cx="29718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OpenFlow enabled Infrastructure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905000" y="0"/>
            <a:ext cx="22860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Management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5" name="Down Arrow 104"/>
          <p:cNvSpPr/>
          <p:nvPr/>
        </p:nvSpPr>
        <p:spPr>
          <a:xfrm>
            <a:off x="2868168" y="7620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Down Arrow 105"/>
          <p:cNvSpPr/>
          <p:nvPr/>
        </p:nvSpPr>
        <p:spPr>
          <a:xfrm>
            <a:off x="6400800" y="7620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Down Arrow 108"/>
          <p:cNvSpPr/>
          <p:nvPr/>
        </p:nvSpPr>
        <p:spPr>
          <a:xfrm rot="16200000">
            <a:off x="4291584" y="51816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905000" y="2667000"/>
            <a:ext cx="67056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Network Unified Controller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05000" y="3429000"/>
            <a:ext cx="31242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Overlay (DOVE)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86400" y="3429000"/>
            <a:ext cx="31242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OpenFlow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876800" y="20574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" y="2590800"/>
            <a:ext cx="8839200" cy="1600200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SDN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2400" y="4724400"/>
            <a:ext cx="7239000" cy="838200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Virtual Switches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3124200" y="41910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6096000" y="41910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7696200" y="4191000"/>
            <a:ext cx="484632" cy="1905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3124200" y="55626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6096000" y="5562600"/>
            <a:ext cx="484632" cy="533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4876800" y="6324600"/>
            <a:ext cx="762000" cy="484632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8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716397"/>
            <a:ext cx="8991600" cy="4060801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6488450"/>
            <a:ext cx="8686800" cy="250177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Section I: Introduction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9502" y="5364602"/>
            <a:ext cx="8165912" cy="304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Infrastructure (Overview of available OpenFlow devices, Table II)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200" y="732261"/>
            <a:ext cx="8991600" cy="911549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2400" y="1033074"/>
            <a:ext cx="1039504" cy="5334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Switch designs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19200" y="1033074"/>
            <a:ext cx="1039504" cy="5334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Controller platforms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86000" y="1033074"/>
            <a:ext cx="1039504" cy="5334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Resiliency and Scalability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52800" y="1033074"/>
            <a:ext cx="1039504" cy="5334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Performance evaluation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19600" y="1033074"/>
            <a:ext cx="1039504" cy="5334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Security and dependability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86400" y="1033074"/>
            <a:ext cx="1191904" cy="5334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Organizational barriers, Hybrid SDN, Migration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05600" y="1033074"/>
            <a:ext cx="1039504" cy="5334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SDN in carrier transport networks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8600" y="5832953"/>
            <a:ext cx="8686800" cy="250177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Section III: What is SDN? (History of SDN, Terminology, Definitions, Alternative interpretations)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79502" y="5006834"/>
            <a:ext cx="8165912" cy="304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Southbound interfaces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79502" y="4649066"/>
            <a:ext cx="8165912" cy="304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Hypervisor-based virtualization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79502" y="4291298"/>
            <a:ext cx="8165912" cy="304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Network Operating System (SDN Controllers)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79502" y="3933530"/>
            <a:ext cx="8165912" cy="304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Northbound API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79502" y="3575762"/>
            <a:ext cx="8165912" cy="304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Language-based Virtualization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79502" y="3217994"/>
            <a:ext cx="8165912" cy="304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Programming languages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9502" y="2461124"/>
            <a:ext cx="8165912" cy="685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Applications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0054" y="2738492"/>
            <a:ext cx="1447800" cy="33892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Traffic engineering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19304" y="2738492"/>
            <a:ext cx="1447800" cy="33892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Mobility  &amp; Wireless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38554" y="2738492"/>
            <a:ext cx="1447800" cy="33892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Measurement &amp; Monitoring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57804" y="2738492"/>
            <a:ext cx="1447800" cy="33892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Security &amp; Dependability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77054" y="2738492"/>
            <a:ext cx="1447800" cy="33892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Data Center Networking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79502" y="2088996"/>
            <a:ext cx="8165912" cy="304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Debugging and troubleshooting (Debugging, Testing and Verification, Simulation &amp; Emulation)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772400" y="1037061"/>
            <a:ext cx="1191904" cy="5334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SDN completes the SDE puzzle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28600" y="6160702"/>
            <a:ext cx="8686800" cy="250177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Section II: State of quo in “Computer Networking” and motivations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23747" y="176746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Section IV: Comprehensive survey: Bottom-up approach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94" y="7211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Section V: Ongoing research efforts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22450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990600" y="1371600"/>
            <a:ext cx="2057400" cy="1447800"/>
          </a:xfrm>
          <a:prstGeom prst="cloud">
            <a:avLst/>
          </a:prstGeom>
          <a:solidFill>
            <a:srgbClr val="FFE88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78"/>
          <p:cNvSpPr/>
          <p:nvPr/>
        </p:nvSpPr>
        <p:spPr>
          <a:xfrm>
            <a:off x="4038600" y="1295400"/>
            <a:ext cx="2057400" cy="1447800"/>
          </a:xfrm>
          <a:prstGeom prst="cloud">
            <a:avLst/>
          </a:prstGeom>
          <a:solidFill>
            <a:srgbClr val="FFE88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loud 79"/>
          <p:cNvSpPr/>
          <p:nvPr/>
        </p:nvSpPr>
        <p:spPr>
          <a:xfrm>
            <a:off x="1752600" y="2438400"/>
            <a:ext cx="3352800" cy="1752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581400" y="3124200"/>
            <a:ext cx="422754" cy="8382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" idx="1"/>
          </p:cNvCxnSpPr>
          <p:nvPr/>
        </p:nvCxnSpPr>
        <p:spPr>
          <a:xfrm>
            <a:off x="3200400" y="2979738"/>
            <a:ext cx="609600" cy="0"/>
          </a:xfrm>
          <a:prstGeom prst="line">
            <a:avLst/>
          </a:pr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3048000"/>
            <a:ext cx="457200" cy="7620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76310" y="2438400"/>
            <a:ext cx="943090" cy="4572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2" idx="0"/>
          </p:cNvCxnSpPr>
          <p:nvPr/>
        </p:nvCxnSpPr>
        <p:spPr>
          <a:xfrm>
            <a:off x="2414644" y="1904998"/>
            <a:ext cx="612000" cy="935996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3" idx="0"/>
          </p:cNvCxnSpPr>
          <p:nvPr/>
        </p:nvCxnSpPr>
        <p:spPr>
          <a:xfrm flipH="1">
            <a:off x="4080354" y="1905000"/>
            <a:ext cx="591601" cy="914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91000" y="2362200"/>
            <a:ext cx="838200" cy="533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194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00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90" y="1600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90" y="22098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>
            <a:stCxn id="7" idx="1"/>
            <a:endCxn id="18" idx="0"/>
          </p:cNvCxnSpPr>
          <p:nvPr/>
        </p:nvCxnSpPr>
        <p:spPr>
          <a:xfrm flipH="1">
            <a:off x="1652645" y="1752600"/>
            <a:ext cx="357245" cy="4572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2057400"/>
            <a:ext cx="360000" cy="360000"/>
            <a:chOff x="457200" y="3048000"/>
            <a:chExt cx="533400" cy="609600"/>
          </a:xfrm>
        </p:grpSpPr>
        <p:sp>
          <p:nvSpPr>
            <p:cNvPr id="5" name="Rectangle 4" title="SDN"/>
            <p:cNvSpPr/>
            <p:nvPr/>
          </p:nvSpPr>
          <p:spPr>
            <a:xfrm>
              <a:off x="457200" y="3048000"/>
              <a:ext cx="5334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1754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5300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4208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57600" y="1295400"/>
            <a:ext cx="360000" cy="360000"/>
            <a:chOff x="457200" y="3048000"/>
            <a:chExt cx="533400" cy="609600"/>
          </a:xfrm>
        </p:grpSpPr>
        <p:sp>
          <p:nvSpPr>
            <p:cNvPr id="38" name="Rectangle 37" title="SDN"/>
            <p:cNvSpPr/>
            <p:nvPr/>
          </p:nvSpPr>
          <p:spPr>
            <a:xfrm>
              <a:off x="457200" y="3048000"/>
              <a:ext cx="5334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1754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300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84208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895600" y="1219200"/>
            <a:ext cx="360000" cy="360000"/>
            <a:chOff x="457200" y="3048000"/>
            <a:chExt cx="533400" cy="609600"/>
          </a:xfrm>
        </p:grpSpPr>
        <p:sp>
          <p:nvSpPr>
            <p:cNvPr id="43" name="Rectangle 42" title="SDN"/>
            <p:cNvSpPr/>
            <p:nvPr/>
          </p:nvSpPr>
          <p:spPr>
            <a:xfrm>
              <a:off x="457200" y="3048000"/>
              <a:ext cx="5334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1754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5300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84208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846234" y="2057400"/>
            <a:ext cx="360000" cy="360000"/>
            <a:chOff x="457200" y="3048000"/>
            <a:chExt cx="533400" cy="609600"/>
          </a:xfrm>
        </p:grpSpPr>
        <p:sp>
          <p:nvSpPr>
            <p:cNvPr id="48" name="Rectangle 47" title="SDN"/>
            <p:cNvSpPr/>
            <p:nvPr/>
          </p:nvSpPr>
          <p:spPr>
            <a:xfrm>
              <a:off x="457200" y="3048000"/>
              <a:ext cx="5334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1754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5300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4208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title="CN"/>
          <p:cNvGrpSpPr/>
          <p:nvPr/>
        </p:nvGrpSpPr>
        <p:grpSpPr>
          <a:xfrm>
            <a:off x="2286000" y="2895600"/>
            <a:ext cx="360000" cy="360000"/>
            <a:chOff x="2247900" y="4610100"/>
            <a:chExt cx="609600" cy="533400"/>
          </a:xfrm>
        </p:grpSpPr>
        <p:sp>
          <p:nvSpPr>
            <p:cNvPr id="53" name="Rectangle 5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 title="CN"/>
          <p:cNvGrpSpPr/>
          <p:nvPr/>
        </p:nvGrpSpPr>
        <p:grpSpPr>
          <a:xfrm>
            <a:off x="2895600" y="3810000"/>
            <a:ext cx="360000" cy="360000"/>
            <a:chOff x="2247900" y="4610100"/>
            <a:chExt cx="609600" cy="533400"/>
          </a:xfrm>
        </p:grpSpPr>
        <p:sp>
          <p:nvSpPr>
            <p:cNvPr id="58" name="Rectangle 57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 title="CN"/>
          <p:cNvGrpSpPr/>
          <p:nvPr/>
        </p:nvGrpSpPr>
        <p:grpSpPr>
          <a:xfrm>
            <a:off x="4401390" y="2904271"/>
            <a:ext cx="360000" cy="360000"/>
            <a:chOff x="2247900" y="4610100"/>
            <a:chExt cx="609600" cy="533400"/>
          </a:xfrm>
        </p:grpSpPr>
        <p:sp>
          <p:nvSpPr>
            <p:cNvPr id="63" name="Rectangle 6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Screen Shot 2014-05-18 at 11.10.43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08" y="4724400"/>
            <a:ext cx="2942058" cy="2133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6858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14253" y="6858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7" idx="1"/>
            <a:endCxn id="38" idx="0"/>
          </p:cNvCxnSpPr>
          <p:nvPr/>
        </p:nvCxnSpPr>
        <p:spPr>
          <a:xfrm flipH="1">
            <a:off x="3837600" y="870466"/>
            <a:ext cx="1676653" cy="42493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7" idx="2"/>
            <a:endCxn id="48" idx="0"/>
          </p:cNvCxnSpPr>
          <p:nvPr/>
        </p:nvCxnSpPr>
        <p:spPr>
          <a:xfrm>
            <a:off x="5805127" y="1055132"/>
            <a:ext cx="221107" cy="10022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5" idx="0"/>
          </p:cNvCxnSpPr>
          <p:nvPr/>
        </p:nvCxnSpPr>
        <p:spPr>
          <a:xfrm flipH="1">
            <a:off x="942000" y="1055132"/>
            <a:ext cx="415674" cy="10022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3"/>
            <a:endCxn id="43" idx="0"/>
          </p:cNvCxnSpPr>
          <p:nvPr/>
        </p:nvCxnSpPr>
        <p:spPr>
          <a:xfrm>
            <a:off x="1648547" y="870466"/>
            <a:ext cx="1427053" cy="34873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219200" y="3962400"/>
            <a:ext cx="45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9" idx="0"/>
            <a:endCxn id="53" idx="2"/>
          </p:cNvCxnSpPr>
          <p:nvPr/>
        </p:nvCxnSpPr>
        <p:spPr>
          <a:xfrm flipV="1">
            <a:off x="1447576" y="3075600"/>
            <a:ext cx="838424" cy="8868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3"/>
            <a:endCxn id="63" idx="2"/>
          </p:cNvCxnSpPr>
          <p:nvPr/>
        </p:nvCxnSpPr>
        <p:spPr>
          <a:xfrm flipV="1">
            <a:off x="1675951" y="3084271"/>
            <a:ext cx="2725439" cy="10627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2"/>
            <a:endCxn id="58" idx="2"/>
          </p:cNvCxnSpPr>
          <p:nvPr/>
        </p:nvCxnSpPr>
        <p:spPr>
          <a:xfrm flipV="1">
            <a:off x="1447576" y="3990000"/>
            <a:ext cx="1448024" cy="34173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0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stCxn id="7" idx="2"/>
            <a:endCxn id="2" idx="0"/>
          </p:cNvCxnSpPr>
          <p:nvPr/>
        </p:nvCxnSpPr>
        <p:spPr>
          <a:xfrm>
            <a:off x="2690755" y="1143000"/>
            <a:ext cx="544091" cy="914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92" y="20574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42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 title="CN"/>
          <p:cNvGrpSpPr/>
          <p:nvPr/>
        </p:nvGrpSpPr>
        <p:grpSpPr>
          <a:xfrm>
            <a:off x="2590800" y="2307000"/>
            <a:ext cx="360000" cy="360000"/>
            <a:chOff x="2247900" y="4610100"/>
            <a:chExt cx="609600" cy="533400"/>
          </a:xfrm>
        </p:grpSpPr>
        <p:sp>
          <p:nvSpPr>
            <p:cNvPr id="53" name="Rectangle 5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 title="CN"/>
          <p:cNvGrpSpPr/>
          <p:nvPr/>
        </p:nvGrpSpPr>
        <p:grpSpPr>
          <a:xfrm>
            <a:off x="3209070" y="3352800"/>
            <a:ext cx="360000" cy="360000"/>
            <a:chOff x="2247900" y="4610100"/>
            <a:chExt cx="609600" cy="533400"/>
          </a:xfrm>
        </p:grpSpPr>
        <p:sp>
          <p:nvSpPr>
            <p:cNvPr id="63" name="Rectangle 6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762000" y="1981200"/>
            <a:ext cx="360000" cy="360000"/>
            <a:chOff x="609600" y="1828800"/>
            <a:chExt cx="533401" cy="609600"/>
          </a:xfrm>
        </p:grpSpPr>
        <p:grpSp>
          <p:nvGrpSpPr>
            <p:cNvPr id="67" name="Group 66"/>
            <p:cNvGrpSpPr/>
            <p:nvPr/>
          </p:nvGrpSpPr>
          <p:grpSpPr>
            <a:xfrm>
              <a:off x="609600" y="1828800"/>
              <a:ext cx="533400" cy="487681"/>
              <a:chOff x="457200" y="3048000"/>
              <a:chExt cx="533400" cy="609600"/>
            </a:xfrm>
          </p:grpSpPr>
          <p:sp>
            <p:nvSpPr>
              <p:cNvPr id="68" name="Rectangle 67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 title="SDN"/>
            <p:cNvSpPr/>
            <p:nvPr/>
          </p:nvSpPr>
          <p:spPr>
            <a:xfrm rot="5400000" flipH="1">
              <a:off x="812293" y="2107693"/>
              <a:ext cx="128015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124200" y="609600"/>
            <a:ext cx="360000" cy="360000"/>
            <a:chOff x="3124200" y="381000"/>
            <a:chExt cx="533400" cy="609600"/>
          </a:xfrm>
        </p:grpSpPr>
        <p:grpSp>
          <p:nvGrpSpPr>
            <p:cNvPr id="77" name="Group 76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81" name="Rectangle 80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stCxn id="16" idx="2"/>
            <a:endCxn id="4" idx="0"/>
          </p:cNvCxnSpPr>
          <p:nvPr/>
        </p:nvCxnSpPr>
        <p:spPr>
          <a:xfrm flipH="1">
            <a:off x="3851754" y="2362200"/>
            <a:ext cx="896401" cy="7620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1"/>
            <a:endCxn id="2" idx="2"/>
          </p:cNvCxnSpPr>
          <p:nvPr/>
        </p:nvCxnSpPr>
        <p:spPr>
          <a:xfrm flipH="1" flipV="1">
            <a:off x="3234846" y="2378075"/>
            <a:ext cx="346554" cy="906463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1"/>
            <a:endCxn id="18" idx="0"/>
          </p:cNvCxnSpPr>
          <p:nvPr/>
        </p:nvCxnSpPr>
        <p:spPr>
          <a:xfrm flipH="1">
            <a:off x="1623955" y="990600"/>
            <a:ext cx="662045" cy="10668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" idx="1"/>
            <a:endCxn id="18" idx="3"/>
          </p:cNvCxnSpPr>
          <p:nvPr/>
        </p:nvCxnSpPr>
        <p:spPr>
          <a:xfrm flipH="1" flipV="1">
            <a:off x="2028710" y="2209800"/>
            <a:ext cx="935782" cy="793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6" idx="1"/>
            <a:endCxn id="2" idx="3"/>
          </p:cNvCxnSpPr>
          <p:nvPr/>
        </p:nvCxnSpPr>
        <p:spPr>
          <a:xfrm flipH="1">
            <a:off x="3505200" y="2209800"/>
            <a:ext cx="838200" cy="793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208480" y="1825142"/>
            <a:ext cx="360000" cy="360000"/>
            <a:chOff x="3124200" y="381000"/>
            <a:chExt cx="533400" cy="609600"/>
          </a:xfrm>
        </p:grpSpPr>
        <p:grpSp>
          <p:nvGrpSpPr>
            <p:cNvPr id="120" name="Group 119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123" name="Rectangle 122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endCxn id="73" idx="1"/>
          </p:cNvCxnSpPr>
          <p:nvPr/>
        </p:nvCxnSpPr>
        <p:spPr>
          <a:xfrm flipH="1" flipV="1">
            <a:off x="941999" y="2341200"/>
            <a:ext cx="124801" cy="16212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85" idx="1"/>
          </p:cNvCxnSpPr>
          <p:nvPr/>
        </p:nvCxnSpPr>
        <p:spPr>
          <a:xfrm flipV="1">
            <a:off x="1143000" y="969600"/>
            <a:ext cx="2161200" cy="29928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53" idx="3"/>
          </p:cNvCxnSpPr>
          <p:nvPr/>
        </p:nvCxnSpPr>
        <p:spPr>
          <a:xfrm flipV="1">
            <a:off x="1219200" y="2667000"/>
            <a:ext cx="1551600" cy="1295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21" idx="1"/>
          </p:cNvCxnSpPr>
          <p:nvPr/>
        </p:nvCxnSpPr>
        <p:spPr>
          <a:xfrm flipV="1">
            <a:off x="1169880" y="2185142"/>
            <a:ext cx="4218600" cy="184980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63" idx="2"/>
          </p:cNvCxnSpPr>
          <p:nvPr/>
        </p:nvCxnSpPr>
        <p:spPr>
          <a:xfrm flipV="1">
            <a:off x="1219200" y="3532800"/>
            <a:ext cx="1989870" cy="5820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38649" y="3886200"/>
            <a:ext cx="45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  <p:cxnSp>
        <p:nvCxnSpPr>
          <p:cNvPr id="150" name="Straight Arrow Connector 149"/>
          <p:cNvCxnSpPr/>
          <p:nvPr/>
        </p:nvCxnSpPr>
        <p:spPr>
          <a:xfrm rot="10800000" flipV="1">
            <a:off x="1143000" y="914400"/>
            <a:ext cx="4038600" cy="115824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81" idx="3"/>
          </p:cNvCxnSpPr>
          <p:nvPr/>
        </p:nvCxnSpPr>
        <p:spPr>
          <a:xfrm flipH="1" flipV="1">
            <a:off x="3484200" y="729601"/>
            <a:ext cx="1621200" cy="32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23" idx="0"/>
          </p:cNvCxnSpPr>
          <p:nvPr/>
        </p:nvCxnSpPr>
        <p:spPr>
          <a:xfrm>
            <a:off x="5334000" y="914400"/>
            <a:ext cx="54480" cy="91074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105400" y="6096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pic>
        <p:nvPicPr>
          <p:cNvPr id="101" name="Picture 100" descr="Screen Shot 2014-05-18 at 9.46.14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83" y="4953000"/>
            <a:ext cx="266601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stCxn id="7" idx="2"/>
            <a:endCxn id="2" idx="0"/>
          </p:cNvCxnSpPr>
          <p:nvPr/>
        </p:nvCxnSpPr>
        <p:spPr>
          <a:xfrm>
            <a:off x="2690755" y="1143000"/>
            <a:ext cx="551399" cy="6096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42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16" idx="2"/>
            <a:endCxn id="4" idx="0"/>
          </p:cNvCxnSpPr>
          <p:nvPr/>
        </p:nvCxnSpPr>
        <p:spPr>
          <a:xfrm flipH="1">
            <a:off x="3851754" y="2286000"/>
            <a:ext cx="820201" cy="8382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1"/>
            <a:endCxn id="2" idx="2"/>
          </p:cNvCxnSpPr>
          <p:nvPr/>
        </p:nvCxnSpPr>
        <p:spPr>
          <a:xfrm flipH="1" flipV="1">
            <a:off x="3242154" y="2073275"/>
            <a:ext cx="339246" cy="1211263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1"/>
            <a:endCxn id="18" idx="0"/>
          </p:cNvCxnSpPr>
          <p:nvPr/>
        </p:nvCxnSpPr>
        <p:spPr>
          <a:xfrm flipH="1">
            <a:off x="1623955" y="990600"/>
            <a:ext cx="662045" cy="10668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" idx="1"/>
            <a:endCxn id="18" idx="3"/>
          </p:cNvCxnSpPr>
          <p:nvPr/>
        </p:nvCxnSpPr>
        <p:spPr>
          <a:xfrm flipH="1">
            <a:off x="2028710" y="1912938"/>
            <a:ext cx="943090" cy="296862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6" idx="1"/>
            <a:endCxn id="2" idx="3"/>
          </p:cNvCxnSpPr>
          <p:nvPr/>
        </p:nvCxnSpPr>
        <p:spPr>
          <a:xfrm flipH="1" flipV="1">
            <a:off x="3512508" y="1912938"/>
            <a:ext cx="754692" cy="220662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11" idx="1"/>
          </p:cNvCxnSpPr>
          <p:nvPr/>
        </p:nvCxnSpPr>
        <p:spPr>
          <a:xfrm flipH="1" flipV="1">
            <a:off x="942000" y="2341200"/>
            <a:ext cx="277200" cy="12402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68" idx="1"/>
          </p:cNvCxnSpPr>
          <p:nvPr/>
        </p:nvCxnSpPr>
        <p:spPr>
          <a:xfrm flipV="1">
            <a:off x="1295400" y="2493600"/>
            <a:ext cx="1627800" cy="11640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76" idx="1"/>
          </p:cNvCxnSpPr>
          <p:nvPr/>
        </p:nvCxnSpPr>
        <p:spPr>
          <a:xfrm flipV="1">
            <a:off x="1295400" y="3560400"/>
            <a:ext cx="3075600" cy="2496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4849" y="3505200"/>
            <a:ext cx="45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  <p:cxnSp>
        <p:nvCxnSpPr>
          <p:cNvPr id="150" name="Straight Arrow Connector 149"/>
          <p:cNvCxnSpPr>
            <a:endCxn id="113" idx="3"/>
          </p:cNvCxnSpPr>
          <p:nvPr/>
        </p:nvCxnSpPr>
        <p:spPr>
          <a:xfrm flipH="1">
            <a:off x="1122000" y="914400"/>
            <a:ext cx="4059600" cy="118680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2" idx="3"/>
          </p:cNvCxnSpPr>
          <p:nvPr/>
        </p:nvCxnSpPr>
        <p:spPr>
          <a:xfrm flipH="1" flipV="1">
            <a:off x="3484200" y="729601"/>
            <a:ext cx="1621200" cy="32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96" idx="0"/>
          </p:cNvCxnSpPr>
          <p:nvPr/>
        </p:nvCxnSpPr>
        <p:spPr>
          <a:xfrm flipH="1">
            <a:off x="5361600" y="914400"/>
            <a:ext cx="124800" cy="914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105400" y="6096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pic>
        <p:nvPicPr>
          <p:cNvPr id="79" name="Picture 78" descr="Screen Shot 2014-05-18 at 10.45.32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00600"/>
            <a:ext cx="3080288" cy="1905000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762000" y="1981200"/>
            <a:ext cx="360000" cy="360000"/>
            <a:chOff x="3124200" y="381000"/>
            <a:chExt cx="533400" cy="6096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113" name="Rectangle 112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>
            <a:endCxn id="70" idx="3"/>
          </p:cNvCxnSpPr>
          <p:nvPr/>
        </p:nvCxnSpPr>
        <p:spPr>
          <a:xfrm flipH="1">
            <a:off x="3103200" y="914400"/>
            <a:ext cx="2154600" cy="133920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5" idx="2"/>
            <a:endCxn id="87" idx="0"/>
          </p:cNvCxnSpPr>
          <p:nvPr/>
        </p:nvCxnSpPr>
        <p:spPr>
          <a:xfrm flipH="1">
            <a:off x="4371000" y="978932"/>
            <a:ext cx="1025274" cy="22214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94" idx="1"/>
          </p:cNvCxnSpPr>
          <p:nvPr/>
        </p:nvCxnSpPr>
        <p:spPr>
          <a:xfrm flipV="1">
            <a:off x="1295400" y="2188800"/>
            <a:ext cx="4066200" cy="15450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 flipV="1">
            <a:off x="1295400" y="969600"/>
            <a:ext cx="2008800" cy="26118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743200" y="2133600"/>
            <a:ext cx="360000" cy="360000"/>
            <a:chOff x="3124200" y="381000"/>
            <a:chExt cx="533400" cy="609600"/>
          </a:xfrm>
        </p:grpSpPr>
        <p:grpSp>
          <p:nvGrpSpPr>
            <p:cNvPr id="67" name="Group 66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70" name="Rectangle 69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191000" y="3200400"/>
            <a:ext cx="360000" cy="360000"/>
            <a:chOff x="3124200" y="381000"/>
            <a:chExt cx="533400" cy="609600"/>
          </a:xfrm>
        </p:grpSpPr>
        <p:grpSp>
          <p:nvGrpSpPr>
            <p:cNvPr id="75" name="Group 74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87" name="Rectangle 86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 75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181600" y="1828800"/>
            <a:ext cx="360000" cy="360000"/>
            <a:chOff x="3124200" y="381000"/>
            <a:chExt cx="533400" cy="609600"/>
          </a:xfrm>
        </p:grpSpPr>
        <p:grpSp>
          <p:nvGrpSpPr>
            <p:cNvPr id="93" name="Group 92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96" name="Rectangle 95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124200" y="609600"/>
            <a:ext cx="360000" cy="360000"/>
            <a:chOff x="3124200" y="381000"/>
            <a:chExt cx="533400" cy="6096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142" name="Rectangle 141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ectangle 139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725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stCxn id="7" idx="2"/>
            <a:endCxn id="2" idx="0"/>
          </p:cNvCxnSpPr>
          <p:nvPr/>
        </p:nvCxnSpPr>
        <p:spPr>
          <a:xfrm>
            <a:off x="1852555" y="1752600"/>
            <a:ext cx="932399" cy="533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16" idx="2"/>
            <a:endCxn id="4" idx="0"/>
          </p:cNvCxnSpPr>
          <p:nvPr/>
        </p:nvCxnSpPr>
        <p:spPr>
          <a:xfrm flipH="1">
            <a:off x="3623154" y="2209800"/>
            <a:ext cx="744001" cy="914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1"/>
            <a:endCxn id="2" idx="2"/>
          </p:cNvCxnSpPr>
          <p:nvPr/>
        </p:nvCxnSpPr>
        <p:spPr>
          <a:xfrm flipH="1" flipV="1">
            <a:off x="2784954" y="2606675"/>
            <a:ext cx="567846" cy="677863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1"/>
            <a:endCxn id="18" idx="0"/>
          </p:cNvCxnSpPr>
          <p:nvPr/>
        </p:nvCxnSpPr>
        <p:spPr>
          <a:xfrm flipH="1">
            <a:off x="1090555" y="1600200"/>
            <a:ext cx="357245" cy="1295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" idx="1"/>
            <a:endCxn id="18" idx="3"/>
          </p:cNvCxnSpPr>
          <p:nvPr/>
        </p:nvCxnSpPr>
        <p:spPr>
          <a:xfrm flipH="1">
            <a:off x="1495310" y="2446338"/>
            <a:ext cx="1019290" cy="60166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6" idx="1"/>
            <a:endCxn id="2" idx="3"/>
          </p:cNvCxnSpPr>
          <p:nvPr/>
        </p:nvCxnSpPr>
        <p:spPr>
          <a:xfrm flipH="1">
            <a:off x="3055308" y="2057400"/>
            <a:ext cx="907092" cy="38893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55" idx="1"/>
            <a:endCxn id="147" idx="0"/>
          </p:cNvCxnSpPr>
          <p:nvPr/>
        </p:nvCxnSpPr>
        <p:spPr>
          <a:xfrm flipH="1">
            <a:off x="2417400" y="729734"/>
            <a:ext cx="2688449" cy="44086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5" idx="2"/>
            <a:endCxn id="58" idx="1"/>
          </p:cNvCxnSpPr>
          <p:nvPr/>
        </p:nvCxnSpPr>
        <p:spPr>
          <a:xfrm flipH="1">
            <a:off x="5017590" y="914400"/>
            <a:ext cx="316635" cy="9906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105849" y="545068"/>
            <a:ext cx="45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9" idx="0"/>
          </p:cNvCxnSpPr>
          <p:nvPr/>
        </p:nvCxnSpPr>
        <p:spPr>
          <a:xfrm flipH="1">
            <a:off x="3255600" y="914400"/>
            <a:ext cx="1926000" cy="11706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3" idx="1"/>
          </p:cNvCxnSpPr>
          <p:nvPr/>
        </p:nvCxnSpPr>
        <p:spPr>
          <a:xfrm flipH="1">
            <a:off x="4142400" y="990600"/>
            <a:ext cx="1039200" cy="21336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 descr="Screen Shot 2014-05-18 at 10.46.17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41" y="5029200"/>
            <a:ext cx="2509361" cy="1676400"/>
          </a:xfrm>
          <a:prstGeom prst="rect">
            <a:avLst/>
          </a:prstGeom>
        </p:spPr>
      </p:pic>
      <p:grpSp>
        <p:nvGrpSpPr>
          <p:cNvPr id="146" name="Group 145" title="CN"/>
          <p:cNvGrpSpPr/>
          <p:nvPr/>
        </p:nvGrpSpPr>
        <p:grpSpPr>
          <a:xfrm>
            <a:off x="2057400" y="990600"/>
            <a:ext cx="360000" cy="360000"/>
            <a:chOff x="2247900" y="4610100"/>
            <a:chExt cx="609600" cy="533400"/>
          </a:xfrm>
        </p:grpSpPr>
        <p:sp>
          <p:nvSpPr>
            <p:cNvPr id="147" name="Rectangle 146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172200" y="5334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1" idx="1"/>
            <a:endCxn id="155" idx="3"/>
          </p:cNvCxnSpPr>
          <p:nvPr/>
        </p:nvCxnSpPr>
        <p:spPr>
          <a:xfrm flipH="1">
            <a:off x="5562600" y="718066"/>
            <a:ext cx="609600" cy="116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 title="CN"/>
          <p:cNvGrpSpPr/>
          <p:nvPr/>
        </p:nvGrpSpPr>
        <p:grpSpPr>
          <a:xfrm>
            <a:off x="3962400" y="3124200"/>
            <a:ext cx="360000" cy="360000"/>
            <a:chOff x="2247900" y="4610100"/>
            <a:chExt cx="609600" cy="533400"/>
          </a:xfrm>
        </p:grpSpPr>
        <p:sp>
          <p:nvSpPr>
            <p:cNvPr id="53" name="Rectangle 5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 title="CN"/>
          <p:cNvGrpSpPr/>
          <p:nvPr/>
        </p:nvGrpSpPr>
        <p:grpSpPr>
          <a:xfrm>
            <a:off x="4837590" y="1905000"/>
            <a:ext cx="360000" cy="360000"/>
            <a:chOff x="2247900" y="4610100"/>
            <a:chExt cx="609600" cy="533400"/>
          </a:xfrm>
        </p:grpSpPr>
        <p:sp>
          <p:nvSpPr>
            <p:cNvPr id="58" name="Rectangle 57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 title="CN"/>
          <p:cNvGrpSpPr/>
          <p:nvPr/>
        </p:nvGrpSpPr>
        <p:grpSpPr>
          <a:xfrm>
            <a:off x="2895600" y="1905000"/>
            <a:ext cx="360000" cy="360000"/>
            <a:chOff x="2247900" y="4610100"/>
            <a:chExt cx="609600" cy="533400"/>
          </a:xfrm>
        </p:grpSpPr>
        <p:sp>
          <p:nvSpPr>
            <p:cNvPr id="69" name="Rectangle 68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 title="CN"/>
          <p:cNvGrpSpPr/>
          <p:nvPr/>
        </p:nvGrpSpPr>
        <p:grpSpPr>
          <a:xfrm>
            <a:off x="1371600" y="2475387"/>
            <a:ext cx="360000" cy="360000"/>
            <a:chOff x="2247900" y="4610100"/>
            <a:chExt cx="609600" cy="533400"/>
          </a:xfrm>
        </p:grpSpPr>
        <p:sp>
          <p:nvSpPr>
            <p:cNvPr id="75" name="Rectangle 74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/>
          <p:cNvCxnSpPr>
            <a:endCxn id="75" idx="0"/>
          </p:cNvCxnSpPr>
          <p:nvPr/>
        </p:nvCxnSpPr>
        <p:spPr>
          <a:xfrm flipH="1">
            <a:off x="1731600" y="838200"/>
            <a:ext cx="3373800" cy="181718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/>
          <p:nvPr/>
        </p:nvSpPr>
        <p:spPr>
          <a:xfrm>
            <a:off x="1905000" y="2581275"/>
            <a:ext cx="5334000" cy="1143000"/>
          </a:xfrm>
          <a:prstGeom prst="flowChartInputOutput">
            <a:avLst/>
          </a:prstGeom>
          <a:scene3d>
            <a:camera prst="perspectiveRelaxed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1752600" y="4038600"/>
            <a:ext cx="5334000" cy="1143000"/>
          </a:xfrm>
          <a:prstGeom prst="flowChartInputOutput">
            <a:avLst/>
          </a:prstGeom>
          <a:scene3d>
            <a:camera prst="perspectiveRelaxed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1905000" y="1143000"/>
            <a:ext cx="5334000" cy="1143000"/>
          </a:xfrm>
          <a:prstGeom prst="flowChartInputOutput">
            <a:avLst/>
          </a:prstGeom>
          <a:scene3d>
            <a:camera prst="perspectiveRelaxed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05" y="4640262"/>
            <a:ext cx="38278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05" y="4267200"/>
            <a:ext cx="36939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stCxn id="7" idx="3"/>
            <a:endCxn id="9" idx="1"/>
          </p:cNvCxnSpPr>
          <p:nvPr/>
        </p:nvCxnSpPr>
        <p:spPr>
          <a:xfrm flipV="1">
            <a:off x="3975785" y="4376738"/>
            <a:ext cx="2208020" cy="3770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8" idx="1"/>
          </p:cNvCxnSpPr>
          <p:nvPr/>
        </p:nvCxnSpPr>
        <p:spPr>
          <a:xfrm>
            <a:off x="3394555" y="4376738"/>
            <a:ext cx="1575436" cy="170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91" y="4446530"/>
            <a:ext cx="340048" cy="20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stCxn id="5" idx="0"/>
            <a:endCxn id="6" idx="0"/>
          </p:cNvCxnSpPr>
          <p:nvPr/>
        </p:nvCxnSpPr>
        <p:spPr>
          <a:xfrm flipH="1">
            <a:off x="2699053" y="4267200"/>
            <a:ext cx="510805" cy="368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60" y="4267200"/>
            <a:ext cx="36939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174" y="4636124"/>
            <a:ext cx="389757" cy="23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>
            <a:stCxn id="7" idx="1"/>
            <a:endCxn id="6" idx="3"/>
          </p:cNvCxnSpPr>
          <p:nvPr/>
        </p:nvCxnSpPr>
        <p:spPr>
          <a:xfrm flipH="1" flipV="1">
            <a:off x="2893931" y="4751700"/>
            <a:ext cx="699074" cy="2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/>
          <p:cNvSpPr/>
          <p:nvPr/>
        </p:nvSpPr>
        <p:spPr>
          <a:xfrm>
            <a:off x="6172200" y="28956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9" idx="0"/>
            <a:endCxn id="30" idx="3"/>
          </p:cNvCxnSpPr>
          <p:nvPr/>
        </p:nvCxnSpPr>
        <p:spPr>
          <a:xfrm flipH="1" flipV="1">
            <a:off x="6337014" y="3038475"/>
            <a:ext cx="31489" cy="1228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0"/>
          </p:cNvCxnSpPr>
          <p:nvPr/>
        </p:nvCxnSpPr>
        <p:spPr>
          <a:xfrm flipH="1" flipV="1">
            <a:off x="5105169" y="3193374"/>
            <a:ext cx="34846" cy="125315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0"/>
          </p:cNvCxnSpPr>
          <p:nvPr/>
        </p:nvCxnSpPr>
        <p:spPr>
          <a:xfrm flipH="1" flipV="1">
            <a:off x="3728370" y="3395429"/>
            <a:ext cx="56025" cy="124483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</p:cNvCxnSpPr>
          <p:nvPr/>
        </p:nvCxnSpPr>
        <p:spPr>
          <a:xfrm flipH="1" flipV="1">
            <a:off x="3151874" y="3020283"/>
            <a:ext cx="57984" cy="124691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0"/>
          </p:cNvCxnSpPr>
          <p:nvPr/>
        </p:nvCxnSpPr>
        <p:spPr>
          <a:xfrm flipH="1" flipV="1">
            <a:off x="2639164" y="3392149"/>
            <a:ext cx="59889" cy="124397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28272" y="1762125"/>
            <a:ext cx="1467528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48000" y="1632743"/>
            <a:ext cx="3293823" cy="129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495800" y="1632743"/>
            <a:ext cx="1788715" cy="2817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1" idx="2"/>
          </p:cNvCxnSpPr>
          <p:nvPr/>
        </p:nvCxnSpPr>
        <p:spPr>
          <a:xfrm flipV="1">
            <a:off x="3751210" y="2143125"/>
            <a:ext cx="704506" cy="117610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1" idx="2"/>
          </p:cNvCxnSpPr>
          <p:nvPr/>
        </p:nvCxnSpPr>
        <p:spPr>
          <a:xfrm flipH="1" flipV="1">
            <a:off x="4455716" y="2143125"/>
            <a:ext cx="672292" cy="93594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0" idx="0"/>
            <a:endCxn id="49" idx="2"/>
          </p:cNvCxnSpPr>
          <p:nvPr/>
        </p:nvCxnSpPr>
        <p:spPr>
          <a:xfrm flipH="1" flipV="1">
            <a:off x="6284516" y="1838325"/>
            <a:ext cx="52498" cy="11049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50" idx="2"/>
          </p:cNvCxnSpPr>
          <p:nvPr/>
        </p:nvCxnSpPr>
        <p:spPr>
          <a:xfrm flipV="1">
            <a:off x="2662004" y="1981200"/>
            <a:ext cx="365359" cy="12966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50" idx="2"/>
          </p:cNvCxnSpPr>
          <p:nvPr/>
        </p:nvCxnSpPr>
        <p:spPr>
          <a:xfrm flipH="1" flipV="1">
            <a:off x="3027363" y="1981200"/>
            <a:ext cx="147351" cy="9247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0" y="4267200"/>
            <a:ext cx="2438400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plane</a:t>
            </a:r>
            <a:endParaRPr lang="en-US" sz="2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09600" y="2819400"/>
            <a:ext cx="2819400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 plane</a:t>
            </a:r>
            <a:endParaRPr lang="en-US" sz="28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85800" y="1143000"/>
            <a:ext cx="3434610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Management plane</a:t>
            </a:r>
            <a:endParaRPr lang="en-US" sz="2800" b="1" dirty="0"/>
          </a:p>
        </p:txBody>
      </p:sp>
      <p:pic>
        <p:nvPicPr>
          <p:cNvPr id="50" name="Picture 2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17637"/>
            <a:ext cx="4159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4" descr="EndUser Fema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31" y="1533525"/>
            <a:ext cx="38496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4" descr="EndUser Fema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31" y="1228725"/>
            <a:ext cx="38496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Flowchart: Magnetic Disk 29"/>
          <p:cNvSpPr/>
          <p:nvPr/>
        </p:nvSpPr>
        <p:spPr>
          <a:xfrm>
            <a:off x="4953000" y="30480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Magnetic Disk 29"/>
          <p:cNvSpPr/>
          <p:nvPr/>
        </p:nvSpPr>
        <p:spPr>
          <a:xfrm>
            <a:off x="2514600" y="32766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Magnetic Disk 29"/>
          <p:cNvSpPr/>
          <p:nvPr/>
        </p:nvSpPr>
        <p:spPr>
          <a:xfrm>
            <a:off x="2971800" y="28956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gnetic Disk 29"/>
          <p:cNvSpPr/>
          <p:nvPr/>
        </p:nvSpPr>
        <p:spPr>
          <a:xfrm>
            <a:off x="3581400" y="32766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0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1638300" y="3893024"/>
            <a:ext cx="58293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56" y="4220000"/>
            <a:ext cx="58674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2708754" y="4834362"/>
            <a:ext cx="1143000" cy="822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251804" y="5123287"/>
            <a:ext cx="2335842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1754" y="4834362"/>
            <a:ext cx="1745292" cy="801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08754" y="5636204"/>
            <a:ext cx="1543050" cy="633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0400" y="64886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Infrastructure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 rot="19888279">
            <a:off x="4896964" y="5748617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Forwarding Devices</a:t>
            </a:r>
            <a:endParaRPr lang="en-US" sz="1400" b="1" dirty="0"/>
          </a:p>
        </p:txBody>
      </p:sp>
      <p:sp>
        <p:nvSpPr>
          <p:cNvPr id="24" name="Up-Down Arrow 23"/>
          <p:cNvSpPr/>
          <p:nvPr/>
        </p:nvSpPr>
        <p:spPr>
          <a:xfrm>
            <a:off x="4343400" y="3735175"/>
            <a:ext cx="296042" cy="49143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64804" y="3614525"/>
            <a:ext cx="0" cy="13881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5252" y="3829475"/>
            <a:ext cx="331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Open southbound API</a:t>
            </a:r>
            <a:endParaRPr lang="en-US" sz="16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86050" y="3683425"/>
            <a:ext cx="0" cy="1905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35400" y="3658975"/>
            <a:ext cx="0" cy="1123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41800" y="3683425"/>
            <a:ext cx="0" cy="2514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94350" y="3683425"/>
            <a:ext cx="0" cy="1905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35456" y="3378625"/>
            <a:ext cx="5867400" cy="3377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OS (SDN controllers)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026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2" y="549635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740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61091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49635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638300" y="2602274"/>
            <a:ext cx="5867400" cy="3377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Abstractions (e.g., topology abstraction)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1" name="Up-Down Arrow 40"/>
          <p:cNvSpPr/>
          <p:nvPr/>
        </p:nvSpPr>
        <p:spPr>
          <a:xfrm>
            <a:off x="4321744" y="2971800"/>
            <a:ext cx="296042" cy="40640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0" y="22098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Open northbound API</a:t>
            </a:r>
            <a:endParaRPr lang="en-US" sz="1600" b="1" dirty="0"/>
          </a:p>
        </p:txBody>
      </p:sp>
      <p:sp>
        <p:nvSpPr>
          <p:cNvPr id="26" name="Up-Down Arrow 25"/>
          <p:cNvSpPr/>
          <p:nvPr/>
        </p:nvSpPr>
        <p:spPr>
          <a:xfrm>
            <a:off x="4352158" y="2133600"/>
            <a:ext cx="296042" cy="45720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38300" y="2095500"/>
            <a:ext cx="58293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635456" y="1143000"/>
            <a:ext cx="1412544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 App 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24200" y="1143000"/>
            <a:ext cx="1444294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 App 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78856" y="1143000"/>
            <a:ext cx="1488744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 App </a:t>
            </a:r>
            <a:r>
              <a:rPr lang="en-US" b="1" i="1" dirty="0" smtClean="0">
                <a:solidFill>
                  <a:srgbClr val="000000"/>
                </a:solidFill>
              </a:rPr>
              <a:t>n</a:t>
            </a:r>
            <a:endParaRPr lang="en-US" b="1" i="1" dirty="0">
              <a:solidFill>
                <a:srgbClr val="000000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5129280" y="1371600"/>
            <a:ext cx="52320" cy="4571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281680" y="1371600"/>
            <a:ext cx="52320" cy="4571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5510280" y="1371600"/>
            <a:ext cx="52320" cy="4571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57800" y="29718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Global network view</a:t>
            </a:r>
            <a:endParaRPr lang="en-US" sz="16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26544" y="3113357"/>
            <a:ext cx="707456" cy="370951"/>
            <a:chOff x="-1524000" y="4448600"/>
            <a:chExt cx="5867400" cy="2359025"/>
          </a:xfrm>
        </p:grpSpPr>
        <p:pic>
          <p:nvPicPr>
            <p:cNvPr id="47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448600"/>
              <a:ext cx="5867400" cy="235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>
            <a:xfrm flipH="1">
              <a:off x="-450702" y="5062962"/>
              <a:ext cx="1143000" cy="822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092348" y="5351887"/>
              <a:ext cx="2335842" cy="1146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92298" y="5062962"/>
              <a:ext cx="1745292" cy="8018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-450702" y="5864804"/>
              <a:ext cx="1543050" cy="63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315" y="50543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111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22" y="48257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2" y="6260806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2180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6378852" y="1969301"/>
            <a:ext cx="707456" cy="370951"/>
            <a:chOff x="-1524000" y="4448600"/>
            <a:chExt cx="5867400" cy="2359025"/>
          </a:xfrm>
        </p:grpSpPr>
        <p:pic>
          <p:nvPicPr>
            <p:cNvPr id="59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448600"/>
              <a:ext cx="5867400" cy="235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Connector 59"/>
            <p:cNvCxnSpPr/>
            <p:nvPr/>
          </p:nvCxnSpPr>
          <p:spPr>
            <a:xfrm flipH="1">
              <a:off x="-450702" y="5062962"/>
              <a:ext cx="1143000" cy="822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67" idx="0"/>
            </p:cNvCxnSpPr>
            <p:nvPr/>
          </p:nvCxnSpPr>
          <p:spPr>
            <a:xfrm>
              <a:off x="692298" y="5062962"/>
              <a:ext cx="414335" cy="1197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-450702" y="5864804"/>
              <a:ext cx="1543050" cy="63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22" y="48257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2" y="6260806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2180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Group 68"/>
          <p:cNvGrpSpPr/>
          <p:nvPr/>
        </p:nvGrpSpPr>
        <p:grpSpPr>
          <a:xfrm>
            <a:off x="2053135" y="1969301"/>
            <a:ext cx="707456" cy="370951"/>
            <a:chOff x="-1524000" y="4448600"/>
            <a:chExt cx="5867400" cy="2359025"/>
          </a:xfrm>
        </p:grpSpPr>
        <p:pic>
          <p:nvPicPr>
            <p:cNvPr id="70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448600"/>
              <a:ext cx="5867400" cy="235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" name="Straight Connector 70"/>
            <p:cNvCxnSpPr/>
            <p:nvPr/>
          </p:nvCxnSpPr>
          <p:spPr>
            <a:xfrm flipH="1">
              <a:off x="-450702" y="5062962"/>
              <a:ext cx="1143000" cy="822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092348" y="5351887"/>
              <a:ext cx="2335842" cy="1146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75" idx="1"/>
            </p:cNvCxnSpPr>
            <p:nvPr/>
          </p:nvCxnSpPr>
          <p:spPr>
            <a:xfrm>
              <a:off x="692298" y="5062962"/>
              <a:ext cx="2593013" cy="220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-450702" y="5864804"/>
              <a:ext cx="1543050" cy="63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315" y="50543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22" y="48257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2" y="6260806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2180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3407344" y="1969301"/>
            <a:ext cx="707456" cy="370951"/>
            <a:chOff x="-1524000" y="4448600"/>
            <a:chExt cx="5867400" cy="2359025"/>
          </a:xfrm>
        </p:grpSpPr>
        <p:pic>
          <p:nvPicPr>
            <p:cNvPr id="81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448600"/>
              <a:ext cx="5867400" cy="235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3" name="Straight Connector 82"/>
            <p:cNvCxnSpPr/>
            <p:nvPr/>
          </p:nvCxnSpPr>
          <p:spPr>
            <a:xfrm flipH="1">
              <a:off x="1092348" y="5351887"/>
              <a:ext cx="2335842" cy="1146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450702" y="5864804"/>
              <a:ext cx="1543050" cy="63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315" y="50543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111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2" y="6260806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2180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Up-Down Arrow 42"/>
          <p:cNvSpPr/>
          <p:nvPr/>
        </p:nvSpPr>
        <p:spPr>
          <a:xfrm>
            <a:off x="2334275" y="1600200"/>
            <a:ext cx="180325" cy="38100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4000" y="2171700"/>
            <a:ext cx="0" cy="17213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524000" y="3917476"/>
            <a:ext cx="0" cy="15788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038600" y="17526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Abstract network views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03716" y="285529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Control plane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213241" y="45397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</a:t>
            </a:r>
            <a:r>
              <a:rPr lang="en-US" b="1" dirty="0"/>
              <a:t>P</a:t>
            </a:r>
            <a:r>
              <a:rPr lang="en-US" b="1" dirty="0" smtClean="0"/>
              <a:t>lane</a:t>
            </a:r>
            <a:endParaRPr lang="en-US" b="1" dirty="0"/>
          </a:p>
        </p:txBody>
      </p:sp>
      <p:sp>
        <p:nvSpPr>
          <p:cNvPr id="82" name="Up-Down Arrow 81"/>
          <p:cNvSpPr/>
          <p:nvPr/>
        </p:nvSpPr>
        <p:spPr>
          <a:xfrm>
            <a:off x="3733800" y="1600200"/>
            <a:ext cx="180325" cy="38100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Up-Down Arrow 83"/>
          <p:cNvSpPr/>
          <p:nvPr/>
        </p:nvSpPr>
        <p:spPr>
          <a:xfrm>
            <a:off x="6705600" y="1600200"/>
            <a:ext cx="180325" cy="38100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6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48"/>
          <p:cNvSpPr>
            <a:spLocks noChangeShapeType="1"/>
          </p:cNvSpPr>
          <p:nvPr/>
        </p:nvSpPr>
        <p:spPr bwMode="auto">
          <a:xfrm>
            <a:off x="3962398" y="1869062"/>
            <a:ext cx="914401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 flipH="1">
            <a:off x="3962397" y="1227826"/>
            <a:ext cx="1752602" cy="64123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>
            <a:off x="3276599" y="1304026"/>
            <a:ext cx="685799" cy="56503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Line 48"/>
          <p:cNvSpPr>
            <a:spLocks noChangeShapeType="1"/>
          </p:cNvSpPr>
          <p:nvPr/>
        </p:nvSpPr>
        <p:spPr bwMode="auto">
          <a:xfrm flipH="1">
            <a:off x="2514599" y="1869062"/>
            <a:ext cx="1447799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Line 48"/>
          <p:cNvSpPr>
            <a:spLocks noChangeShapeType="1"/>
          </p:cNvSpPr>
          <p:nvPr/>
        </p:nvSpPr>
        <p:spPr bwMode="auto">
          <a:xfrm flipV="1">
            <a:off x="5279672" y="6558443"/>
            <a:ext cx="145424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48"/>
          <p:cNvSpPr>
            <a:spLocks noChangeShapeType="1"/>
          </p:cNvSpPr>
          <p:nvPr/>
        </p:nvSpPr>
        <p:spPr bwMode="auto">
          <a:xfrm flipH="1">
            <a:off x="4966918" y="5875691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>
            <a:off x="2137969" y="5809762"/>
            <a:ext cx="346725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8"/>
          <p:cNvSpPr>
            <a:spLocks noChangeShapeType="1"/>
          </p:cNvSpPr>
          <p:nvPr/>
        </p:nvSpPr>
        <p:spPr bwMode="auto">
          <a:xfrm>
            <a:off x="2741647" y="6558443"/>
            <a:ext cx="222527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8"/>
          <p:cNvSpPr>
            <a:spLocks noChangeShapeType="1"/>
          </p:cNvSpPr>
          <p:nvPr/>
        </p:nvSpPr>
        <p:spPr bwMode="auto">
          <a:xfrm flipH="1">
            <a:off x="2650816" y="5875691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02" y="5311878"/>
            <a:ext cx="323629" cy="30486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3669190" y="4788453"/>
            <a:ext cx="7374" cy="82829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994815" y="4788453"/>
            <a:ext cx="0" cy="79463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Line 48"/>
          <p:cNvSpPr>
            <a:spLocks noChangeShapeType="1"/>
          </p:cNvSpPr>
          <p:nvPr/>
        </p:nvSpPr>
        <p:spPr bwMode="auto">
          <a:xfrm>
            <a:off x="2148806" y="5716670"/>
            <a:ext cx="3659827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 flipH="1">
            <a:off x="5071238" y="5924459"/>
            <a:ext cx="795379" cy="633984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 flipH="1">
            <a:off x="2640754" y="6658418"/>
            <a:ext cx="390013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/>
          <p:cNvSpPr>
            <a:spLocks noChangeShapeType="1"/>
          </p:cNvSpPr>
          <p:nvPr/>
        </p:nvSpPr>
        <p:spPr bwMode="auto">
          <a:xfrm flipH="1" flipV="1">
            <a:off x="2008293" y="5809762"/>
            <a:ext cx="504541" cy="65989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2008293" y="5973227"/>
            <a:ext cx="424164" cy="561274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45" y="5245906"/>
            <a:ext cx="420565" cy="7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45" y="5398306"/>
            <a:ext cx="420565" cy="7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68" y="5614506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388653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 bwMode="auto">
          <a:xfrm>
            <a:off x="2741647" y="4788453"/>
            <a:ext cx="43" cy="171959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Picture 22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7" y="6129846"/>
            <a:ext cx="323629" cy="304868"/>
          </a:xfrm>
          <a:prstGeom prst="rect">
            <a:avLst/>
          </a:prstGeom>
        </p:spPr>
      </p:pic>
      <p:pic>
        <p:nvPicPr>
          <p:cNvPr id="36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08" y="6388653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08" y="6388653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08" y="5550453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 bwMode="auto">
          <a:xfrm>
            <a:off x="5070550" y="4788453"/>
            <a:ext cx="1" cy="174663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Picture 8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04" y="5311878"/>
            <a:ext cx="323629" cy="304868"/>
          </a:xfrm>
          <a:prstGeom prst="rect">
            <a:avLst/>
          </a:prstGeom>
        </p:spPr>
      </p:pic>
      <p:pic>
        <p:nvPicPr>
          <p:cNvPr id="10" name="Picture 9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6129846"/>
            <a:ext cx="323629" cy="30486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H="1">
            <a:off x="6843304" y="4788453"/>
            <a:ext cx="24299" cy="172122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Rounded Rectangle 49"/>
          <p:cNvSpPr/>
          <p:nvPr/>
        </p:nvSpPr>
        <p:spPr>
          <a:xfrm>
            <a:off x="1635456" y="4343400"/>
            <a:ext cx="58674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SDN controller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1" name="Picture 10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74" y="6129846"/>
            <a:ext cx="323629" cy="304868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634681" y="2971800"/>
            <a:ext cx="5867400" cy="13110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0000"/>
                </a:solidFill>
              </a:rPr>
              <a:t>Network applications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787081" y="3429000"/>
            <a:ext cx="1184719" cy="8010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Intrusion Detection System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24200" y="3429000"/>
            <a:ext cx="1266588" cy="79497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Routing Algorithms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495800" y="3429000"/>
            <a:ext cx="1371600" cy="79497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Firewalling 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(e.g., Packet Filters)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943600" y="3429000"/>
            <a:ext cx="13716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Load balancer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5203472" y="2293500"/>
            <a:ext cx="1502128" cy="32762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 flipH="1">
            <a:off x="4890718" y="1304026"/>
            <a:ext cx="824282" cy="940706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Line 48"/>
          <p:cNvSpPr>
            <a:spLocks noChangeShapeType="1"/>
          </p:cNvSpPr>
          <p:nvPr/>
        </p:nvSpPr>
        <p:spPr bwMode="auto">
          <a:xfrm>
            <a:off x="2039408" y="1151626"/>
            <a:ext cx="3489613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Line 48"/>
          <p:cNvSpPr>
            <a:spLocks noChangeShapeType="1"/>
          </p:cNvSpPr>
          <p:nvPr/>
        </p:nvSpPr>
        <p:spPr bwMode="auto">
          <a:xfrm>
            <a:off x="2665447" y="2293500"/>
            <a:ext cx="2225271" cy="0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8"/>
          <p:cNvSpPr>
            <a:spLocks noChangeShapeType="1"/>
          </p:cNvSpPr>
          <p:nvPr/>
        </p:nvSpPr>
        <p:spPr bwMode="auto">
          <a:xfrm flipH="1">
            <a:off x="2405558" y="1227826"/>
            <a:ext cx="871041" cy="1016906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2" name="Picture 3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06" y="2046170"/>
            <a:ext cx="895194" cy="5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Line 48"/>
          <p:cNvSpPr>
            <a:spLocks noChangeShapeType="1"/>
          </p:cNvSpPr>
          <p:nvPr/>
        </p:nvSpPr>
        <p:spPr bwMode="auto">
          <a:xfrm flipH="1">
            <a:off x="5043118" y="1380226"/>
            <a:ext cx="748082" cy="872231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Line 48"/>
          <p:cNvSpPr>
            <a:spLocks noChangeShapeType="1"/>
          </p:cNvSpPr>
          <p:nvPr/>
        </p:nvSpPr>
        <p:spPr bwMode="auto">
          <a:xfrm>
            <a:off x="1905000" y="1227826"/>
            <a:ext cx="3776421" cy="11900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6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35" y="999226"/>
            <a:ext cx="1036173" cy="3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93" y="999226"/>
            <a:ext cx="1036173" cy="3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Line 48"/>
          <p:cNvSpPr>
            <a:spLocks noChangeShapeType="1"/>
          </p:cNvSpPr>
          <p:nvPr/>
        </p:nvSpPr>
        <p:spPr bwMode="auto">
          <a:xfrm flipH="1">
            <a:off x="2649370" y="2391436"/>
            <a:ext cx="2056872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 flipH="1" flipV="1">
            <a:off x="1752600" y="1532626"/>
            <a:ext cx="474014" cy="696030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48"/>
          <p:cNvSpPr>
            <a:spLocks noChangeShapeType="1"/>
          </p:cNvSpPr>
          <p:nvPr/>
        </p:nvSpPr>
        <p:spPr bwMode="auto">
          <a:xfrm>
            <a:off x="1746959" y="1708284"/>
            <a:ext cx="399278" cy="585216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46826"/>
            <a:ext cx="420565" cy="7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73" y="2147196"/>
            <a:ext cx="1036173" cy="3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631" y="2147196"/>
            <a:ext cx="1036173" cy="3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9226"/>
            <a:ext cx="420565" cy="7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28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641" y="1850758"/>
            <a:ext cx="271463" cy="74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02" descr="WAE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05" y="1807629"/>
            <a:ext cx="735977" cy="50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1219200" y="2819400"/>
            <a:ext cx="6477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6200000">
            <a:off x="-226605" y="470305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Software-Defined Networking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17757" y="1343510"/>
            <a:ext cx="261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Conventional Networking</a:t>
            </a:r>
            <a:endParaRPr lang="en-US" b="1" dirty="0"/>
          </a:p>
        </p:txBody>
      </p:sp>
      <p:pic>
        <p:nvPicPr>
          <p:cNvPr id="78" name="Picture 57" descr="icon_colo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81456"/>
            <a:ext cx="533400" cy="50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99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44396" y="4953000"/>
            <a:ext cx="902467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130" y="3600612"/>
            <a:ext cx="902467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43130" y="2783462"/>
            <a:ext cx="2743200" cy="838200"/>
          </a:xfrm>
          <a:prstGeom prst="flowChartInputOutput">
            <a:avLst/>
          </a:prstGeom>
          <a:scene3d>
            <a:camera prst="perspectiveRelaxed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00330" y="2881274"/>
            <a:ext cx="834057" cy="3593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43130" y="5105400"/>
            <a:ext cx="2743200" cy="838200"/>
          </a:xfrm>
          <a:prstGeom prst="flowChartInputOutput">
            <a:avLst/>
          </a:prstGeom>
          <a:scene3d>
            <a:camera prst="perspectiveRelaxed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02460" y="5692244"/>
            <a:ext cx="17284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41221" y="5379239"/>
            <a:ext cx="63542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02460" y="5355429"/>
            <a:ext cx="452866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176178" y="5360191"/>
            <a:ext cx="452866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" y="5601766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2" y="5601766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6" y="529499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1651998" y="5361662"/>
            <a:ext cx="478870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68" y="5601766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98" y="529499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lowchart: Data 18"/>
          <p:cNvSpPr/>
          <p:nvPr/>
        </p:nvSpPr>
        <p:spPr>
          <a:xfrm>
            <a:off x="43130" y="4038600"/>
            <a:ext cx="2743200" cy="838200"/>
          </a:xfrm>
          <a:prstGeom prst="flowChartInputOutput">
            <a:avLst/>
          </a:prstGeom>
          <a:scene3d>
            <a:camera prst="perspectiveRelaxed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66" y="4076705"/>
            <a:ext cx="653734" cy="57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0" y="4132052"/>
            <a:ext cx="7397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424130" y="2957474"/>
            <a:ext cx="834057" cy="3593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2073" y="3033674"/>
            <a:ext cx="834057" cy="3593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Net App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71273" y="2859662"/>
            <a:ext cx="834057" cy="3593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95073" y="2935862"/>
            <a:ext cx="834057" cy="3593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423016" y="3033674"/>
            <a:ext cx="834057" cy="3593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Net App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76576" y="5449824"/>
            <a:ext cx="3083256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infrastructure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80426" y="5047488"/>
            <a:ext cx="3083256" cy="3377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Southbound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71800" y="4096512"/>
            <a:ext cx="3083256" cy="3377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Operating System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80426" y="3683478"/>
            <a:ext cx="3083256" cy="3377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Northbound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980426" y="3157176"/>
            <a:ext cx="3083256" cy="3377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Language-based Virtualization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980426" y="2759688"/>
            <a:ext cx="3083256" cy="3377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Programming languages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980426" y="2362200"/>
            <a:ext cx="3083256" cy="3377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Applications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rot="5400000">
            <a:off x="4636013" y="3838757"/>
            <a:ext cx="3505200" cy="5520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Debugging, Troubleshooting, Testing and verifications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934200" y="3759678"/>
            <a:ext cx="2133600" cy="9638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Network Operating System and Hypervisors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934200" y="2369486"/>
            <a:ext cx="2133600" cy="113275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Network Applications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725753" y="5387907"/>
            <a:ext cx="63542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186992" y="5364097"/>
            <a:ext cx="452866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960710" y="5368859"/>
            <a:ext cx="452866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58" y="5303662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Connector 51"/>
          <p:cNvCxnSpPr/>
          <p:nvPr/>
        </p:nvCxnSpPr>
        <p:spPr>
          <a:xfrm>
            <a:off x="8436530" y="5370330"/>
            <a:ext cx="478870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70" y="530563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/>
          <p:cNvCxnSpPr/>
          <p:nvPr/>
        </p:nvCxnSpPr>
        <p:spPr>
          <a:xfrm flipH="1">
            <a:off x="7186992" y="5715000"/>
            <a:ext cx="17284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92" y="561043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884" y="561043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61043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/>
          <p:cNvCxnSpPr/>
          <p:nvPr/>
        </p:nvCxnSpPr>
        <p:spPr bwMode="auto">
          <a:xfrm>
            <a:off x="7636830" y="4724400"/>
            <a:ext cx="0" cy="6424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7" name="Picture 56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40" y="5500425"/>
            <a:ext cx="153554" cy="152399"/>
          </a:xfrm>
          <a:prstGeom prst="rect">
            <a:avLst/>
          </a:prstGeom>
        </p:spPr>
      </p:pic>
      <p:pic>
        <p:nvPicPr>
          <p:cNvPr id="58" name="Picture 57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50" y="5204040"/>
            <a:ext cx="153554" cy="152399"/>
          </a:xfrm>
          <a:prstGeom prst="rect">
            <a:avLst/>
          </a:prstGeom>
        </p:spPr>
      </p:pic>
      <p:pic>
        <p:nvPicPr>
          <p:cNvPr id="59" name="Picture 58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95" y="5201235"/>
            <a:ext cx="153554" cy="152399"/>
          </a:xfrm>
          <a:prstGeom prst="rect">
            <a:avLst/>
          </a:prstGeom>
        </p:spPr>
      </p:pic>
      <p:pic>
        <p:nvPicPr>
          <p:cNvPr id="60" name="Picture 59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11" y="5514425"/>
            <a:ext cx="153554" cy="152399"/>
          </a:xfrm>
          <a:prstGeom prst="rect">
            <a:avLst/>
          </a:prstGeom>
        </p:spPr>
      </p:pic>
      <p:pic>
        <p:nvPicPr>
          <p:cNvPr id="61" name="Picture 60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5508815"/>
            <a:ext cx="153554" cy="152399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 bwMode="auto">
          <a:xfrm flipH="1">
            <a:off x="7179630" y="4724400"/>
            <a:ext cx="7362" cy="9300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7955655" y="4724400"/>
            <a:ext cx="7362" cy="9300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8405958" y="4724400"/>
            <a:ext cx="0" cy="63931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Up-Down Arrow 65"/>
          <p:cNvSpPr/>
          <p:nvPr/>
        </p:nvSpPr>
        <p:spPr>
          <a:xfrm>
            <a:off x="7888727" y="3429000"/>
            <a:ext cx="264673" cy="38100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 rot="16200000">
            <a:off x="6922667" y="2907130"/>
            <a:ext cx="708863" cy="3810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</a:rPr>
              <a:t>Routing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rot="16200000">
            <a:off x="7911861" y="2908540"/>
            <a:ext cx="708862" cy="37818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</a:rPr>
              <a:t>Access Control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 rot="16200000">
            <a:off x="8371878" y="2908540"/>
            <a:ext cx="708863" cy="37818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</a:rPr>
              <a:t>Load balancer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0000" y="301995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741545" y="301995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848600" y="301995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8915400" y="4724400"/>
            <a:ext cx="0" cy="935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0" y="3657600"/>
            <a:ext cx="241771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Control plane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4953000"/>
            <a:ext cx="241771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 plane</a:t>
            </a:r>
            <a:endParaRPr lang="en-US" sz="1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9754" y="2446351"/>
            <a:ext cx="2703446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Management plane</a:t>
            </a:r>
            <a:endParaRPr lang="en-US" sz="1600" b="1" dirty="0"/>
          </a:p>
        </p:txBody>
      </p:sp>
      <p:sp>
        <p:nvSpPr>
          <p:cNvPr id="87" name="Flowchart: Alternate Process 86"/>
          <p:cNvSpPr/>
          <p:nvPr/>
        </p:nvSpPr>
        <p:spPr>
          <a:xfrm>
            <a:off x="1066800" y="5943600"/>
            <a:ext cx="685800" cy="44129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(a)</a:t>
            </a:r>
            <a:endParaRPr lang="en-US" sz="2000" b="1" dirty="0"/>
          </a:p>
        </p:txBody>
      </p:sp>
      <p:sp>
        <p:nvSpPr>
          <p:cNvPr id="88" name="Flowchart: Alternate Process 87"/>
          <p:cNvSpPr/>
          <p:nvPr/>
        </p:nvSpPr>
        <p:spPr>
          <a:xfrm>
            <a:off x="4415101" y="5959502"/>
            <a:ext cx="685800" cy="44129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(b)</a:t>
            </a:r>
            <a:endParaRPr lang="en-US" sz="2000" b="1" dirty="0"/>
          </a:p>
        </p:txBody>
      </p:sp>
      <p:sp>
        <p:nvSpPr>
          <p:cNvPr id="89" name="Flowchart: Alternate Process 88"/>
          <p:cNvSpPr/>
          <p:nvPr/>
        </p:nvSpPr>
        <p:spPr>
          <a:xfrm>
            <a:off x="7620000" y="5943600"/>
            <a:ext cx="685800" cy="44129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(c)</a:t>
            </a:r>
            <a:endParaRPr lang="en-US" sz="2000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2971800" y="4495800"/>
            <a:ext cx="3083256" cy="3377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Hypervisor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438400" y="3352800"/>
            <a:ext cx="1905000" cy="22098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19000"/>
                </a:schemeClr>
              </a:gs>
              <a:gs pos="80000">
                <a:schemeClr val="accent5">
                  <a:shade val="93000"/>
                  <a:satMod val="130000"/>
                  <a:alpha val="19000"/>
                </a:schemeClr>
              </a:gs>
              <a:gs pos="100000">
                <a:schemeClr val="accent5">
                  <a:shade val="94000"/>
                  <a:satMod val="135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SDN DEVICE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" y="2743200"/>
            <a:ext cx="2057401" cy="2819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18000"/>
                </a:schemeClr>
              </a:gs>
              <a:gs pos="80000">
                <a:schemeClr val="accent5">
                  <a:shade val="93000"/>
                  <a:satMod val="130000"/>
                  <a:alpha val="18000"/>
                </a:schemeClr>
              </a:gs>
              <a:gs pos="100000">
                <a:schemeClr val="accent5">
                  <a:shade val="94000"/>
                  <a:satMod val="135000"/>
                  <a:alpha val="1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SDN CONTROLLER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8630" y="3733800"/>
            <a:ext cx="1905000" cy="1676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Network </a:t>
            </a:r>
          </a:p>
          <a:p>
            <a:r>
              <a:rPr lang="en-US" sz="1400" b="1" dirty="0" smtClean="0">
                <a:solidFill>
                  <a:srgbClr val="000000"/>
                </a:solidFill>
              </a:rPr>
              <a:t>Operating </a:t>
            </a:r>
          </a:p>
          <a:p>
            <a:r>
              <a:rPr lang="en-US" sz="1400" b="1" dirty="0" smtClean="0">
                <a:solidFill>
                  <a:srgbClr val="000000"/>
                </a:solidFill>
              </a:rPr>
              <a:t>System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1024930" y="4381500"/>
            <a:ext cx="1295400" cy="457200"/>
          </a:xfrm>
          <a:prstGeom prst="round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Control Communications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87487" y="3124200"/>
            <a:ext cx="757857" cy="3996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1287" y="3200400"/>
            <a:ext cx="757857" cy="3996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9230" y="3298212"/>
            <a:ext cx="757857" cy="3996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Net App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4160" y="3145812"/>
            <a:ext cx="757857" cy="3996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7960" y="3222012"/>
            <a:ext cx="757857" cy="3996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5903" y="3298212"/>
            <a:ext cx="757857" cy="3996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Net App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4230" y="3962400"/>
            <a:ext cx="1219200" cy="1447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FLOW TABBLES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2091730" y="4381500"/>
            <a:ext cx="1295400" cy="457200"/>
          </a:xfrm>
          <a:prstGeom prst="round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Control Communications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 rot="5400000">
            <a:off x="2015530" y="4305300"/>
            <a:ext cx="381000" cy="609600"/>
          </a:xfrm>
          <a:prstGeom prst="upDownArrow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30" y="4571932"/>
            <a:ext cx="323629" cy="304868"/>
          </a:xfrm>
          <a:prstGeom prst="rect">
            <a:avLst/>
          </a:prstGeom>
        </p:spPr>
      </p:pic>
      <p:pic>
        <p:nvPicPr>
          <p:cNvPr id="21" name="Picture 20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30" y="4724332"/>
            <a:ext cx="323629" cy="304868"/>
          </a:xfrm>
          <a:prstGeom prst="rect">
            <a:avLst/>
          </a:prstGeom>
        </p:spPr>
      </p:pic>
      <p:pic>
        <p:nvPicPr>
          <p:cNvPr id="22" name="Picture 21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30" y="4876732"/>
            <a:ext cx="323629" cy="304868"/>
          </a:xfrm>
          <a:prstGeom prst="rect">
            <a:avLst/>
          </a:prstGeom>
        </p:spPr>
      </p:pic>
      <p:pic>
        <p:nvPicPr>
          <p:cNvPr id="29" name="Picture 28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01" y="4571864"/>
            <a:ext cx="323629" cy="304868"/>
          </a:xfrm>
          <a:prstGeom prst="rect">
            <a:avLst/>
          </a:prstGeom>
        </p:spPr>
      </p:pic>
      <p:pic>
        <p:nvPicPr>
          <p:cNvPr id="30" name="Picture 29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01" y="4724264"/>
            <a:ext cx="323629" cy="304868"/>
          </a:xfrm>
          <a:prstGeom prst="rect">
            <a:avLst/>
          </a:prstGeom>
        </p:spPr>
      </p:pic>
      <p:pic>
        <p:nvPicPr>
          <p:cNvPr id="31" name="Picture 30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01" y="4876664"/>
            <a:ext cx="323629" cy="30486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720629" y="2877807"/>
            <a:ext cx="841971" cy="3918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RULE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77001" y="2877807"/>
            <a:ext cx="838200" cy="398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STATS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62601" y="2877807"/>
            <a:ext cx="914399" cy="398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ACTION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3429000"/>
            <a:ext cx="198120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alibri"/>
                <a:cs typeface="Calibri"/>
              </a:rPr>
              <a:t>Packet + counters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62600" y="4038600"/>
            <a:ext cx="2895600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Calibri"/>
                <a:cs typeface="Calibri"/>
              </a:rPr>
              <a:t>Forward packet to port(s)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Calibri"/>
                <a:cs typeface="Calibri"/>
              </a:rPr>
              <a:t>Encapsulate and forward to controller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Calibri"/>
                <a:cs typeface="Calibri"/>
              </a:rPr>
              <a:t>Drop packet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Calibri"/>
                <a:cs typeface="Calibri"/>
              </a:rPr>
              <a:t>Send to normal processing pipeline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20629" y="5035249"/>
            <a:ext cx="613371" cy="451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Switch port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41" name="Straight Connector 40"/>
          <p:cNvCxnSpPr>
            <a:stCxn id="35" idx="1"/>
          </p:cNvCxnSpPr>
          <p:nvPr/>
        </p:nvCxnSpPr>
        <p:spPr>
          <a:xfrm>
            <a:off x="4720629" y="3073720"/>
            <a:ext cx="3771" cy="2031680"/>
          </a:xfrm>
          <a:prstGeom prst="lin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1"/>
          </p:cNvCxnSpPr>
          <p:nvPr/>
        </p:nvCxnSpPr>
        <p:spPr>
          <a:xfrm flipH="1">
            <a:off x="5562600" y="3077204"/>
            <a:ext cx="1" cy="961396"/>
          </a:xfrm>
          <a:prstGeom prst="line">
            <a:avLst/>
          </a:prstGeom>
          <a:ln w="28575" cmpd="sng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1"/>
          </p:cNvCxnSpPr>
          <p:nvPr/>
        </p:nvCxnSpPr>
        <p:spPr>
          <a:xfrm flipH="1">
            <a:off x="6477000" y="3077204"/>
            <a:ext cx="1" cy="35179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34000" y="5029201"/>
            <a:ext cx="533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MAC</a:t>
            </a:r>
          </a:p>
          <a:p>
            <a:pPr algn="ctr"/>
            <a:r>
              <a:rPr lang="en-US" sz="1200" dirty="0" smtClean="0">
                <a:latin typeface="Calibri"/>
                <a:cs typeface="Calibri"/>
              </a:rPr>
              <a:t>src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67400" y="5029201"/>
            <a:ext cx="533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MAC </a:t>
            </a:r>
            <a:r>
              <a:rPr lang="en-US" sz="1200" dirty="0" err="1" smtClean="0">
                <a:latin typeface="Calibri"/>
                <a:cs typeface="Calibri"/>
              </a:rPr>
              <a:t>dst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0" y="5029201"/>
            <a:ext cx="533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VLAN ID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91400" y="5029201"/>
            <a:ext cx="3810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IP </a:t>
            </a:r>
          </a:p>
          <a:p>
            <a:pPr algn="ctr"/>
            <a:r>
              <a:rPr lang="en-US" sz="1200" dirty="0" smtClean="0">
                <a:latin typeface="Calibri"/>
                <a:cs typeface="Calibri"/>
              </a:rPr>
              <a:t>src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53400" y="5029201"/>
            <a:ext cx="457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TCP</a:t>
            </a:r>
          </a:p>
          <a:p>
            <a:pPr algn="ctr"/>
            <a:r>
              <a:rPr lang="en-US" sz="1200" dirty="0" err="1" smtClean="0">
                <a:latin typeface="Calibri"/>
                <a:cs typeface="Calibri"/>
              </a:rPr>
              <a:t>psrc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10600" y="5029200"/>
            <a:ext cx="457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TCP </a:t>
            </a:r>
            <a:r>
              <a:rPr lang="en-US" sz="1200" dirty="0" err="1" smtClean="0">
                <a:latin typeface="Calibri"/>
                <a:cs typeface="Calibri"/>
              </a:rPr>
              <a:t>pdst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772400" y="5029201"/>
            <a:ext cx="3810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IP </a:t>
            </a:r>
          </a:p>
          <a:p>
            <a:pPr algn="ctr"/>
            <a:r>
              <a:rPr lang="en-US" sz="1200" dirty="0" smtClean="0">
                <a:latin typeface="Calibri"/>
                <a:cs typeface="Calibri"/>
              </a:rPr>
              <a:t>dst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00800" y="5029201"/>
            <a:ext cx="457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Eth type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24800" y="2743200"/>
            <a:ext cx="112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FLOW TABLE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75" name="Elbow Connector 74"/>
          <p:cNvCxnSpPr>
            <a:endCxn id="31" idx="3"/>
          </p:cNvCxnSpPr>
          <p:nvPr/>
        </p:nvCxnSpPr>
        <p:spPr>
          <a:xfrm rot="10800000" flipV="1">
            <a:off x="4111030" y="2743200"/>
            <a:ext cx="4956770" cy="2285898"/>
          </a:xfrm>
          <a:prstGeom prst="bentConnector3">
            <a:avLst>
              <a:gd name="adj1" fmla="val 91635"/>
            </a:avLst>
          </a:prstGeom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0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48"/>
          <p:cNvSpPr>
            <a:spLocks noChangeShapeType="1"/>
          </p:cNvSpPr>
          <p:nvPr/>
        </p:nvSpPr>
        <p:spPr bwMode="auto">
          <a:xfrm>
            <a:off x="1295400" y="3962400"/>
            <a:ext cx="556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Line 48"/>
          <p:cNvSpPr>
            <a:spLocks noChangeShapeType="1"/>
          </p:cNvSpPr>
          <p:nvPr/>
        </p:nvSpPr>
        <p:spPr bwMode="auto">
          <a:xfrm flipH="1">
            <a:off x="2680918" y="4082829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8"/>
          <p:cNvSpPr>
            <a:spLocks noChangeShapeType="1"/>
          </p:cNvSpPr>
          <p:nvPr/>
        </p:nvSpPr>
        <p:spPr bwMode="auto">
          <a:xfrm>
            <a:off x="455647" y="4765580"/>
            <a:ext cx="5259353" cy="3501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0.75</a:t>
            </a:r>
          </a:p>
        </p:txBody>
      </p:sp>
      <p:sp>
        <p:nvSpPr>
          <p:cNvPr id="6" name="Line 48"/>
          <p:cNvSpPr>
            <a:spLocks noChangeShapeType="1"/>
          </p:cNvSpPr>
          <p:nvPr/>
        </p:nvSpPr>
        <p:spPr bwMode="auto">
          <a:xfrm flipH="1">
            <a:off x="364816" y="4082829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2" y="3519016"/>
            <a:ext cx="323629" cy="3048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383190" y="2995591"/>
            <a:ext cx="7374" cy="82829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3708815" y="2995591"/>
            <a:ext cx="0" cy="79463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8" y="3821644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957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 bwMode="auto">
          <a:xfrm>
            <a:off x="455647" y="2995591"/>
            <a:ext cx="43" cy="171959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" y="4336984"/>
            <a:ext cx="323629" cy="304868"/>
          </a:xfrm>
          <a:prstGeom prst="rect">
            <a:avLst/>
          </a:prstGeom>
        </p:spPr>
      </p:pic>
      <p:pic>
        <p:nvPicPr>
          <p:cNvPr id="21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08" y="45957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008" y="37575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 bwMode="auto">
          <a:xfrm>
            <a:off x="2784550" y="2995591"/>
            <a:ext cx="1" cy="174663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Picture 24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04" y="3519016"/>
            <a:ext cx="323629" cy="304868"/>
          </a:xfrm>
          <a:prstGeom prst="rect">
            <a:avLst/>
          </a:prstGeom>
        </p:spPr>
      </p:pic>
      <p:pic>
        <p:nvPicPr>
          <p:cNvPr id="26" name="Picture 25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89" y="4336984"/>
            <a:ext cx="323629" cy="304868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6200" y="1447800"/>
            <a:ext cx="3886200" cy="153330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18000"/>
                </a:schemeClr>
              </a:gs>
              <a:gs pos="80000">
                <a:schemeClr val="accent5">
                  <a:shade val="93000"/>
                  <a:satMod val="130000"/>
                  <a:alpha val="18000"/>
                </a:schemeClr>
              </a:gs>
              <a:gs pos="100000">
                <a:schemeClr val="accent5">
                  <a:shade val="94000"/>
                  <a:satMod val="135000"/>
                  <a:alpha val="1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SDN Controller Node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28600" y="1905000"/>
            <a:ext cx="1184719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Onix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143000" y="2133600"/>
            <a:ext cx="1184719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ONOS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057400" y="2362200"/>
            <a:ext cx="1184719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yanc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>
            <a:off x="6400800" y="3962400"/>
            <a:ext cx="222527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Line 48"/>
          <p:cNvSpPr>
            <a:spLocks noChangeShapeType="1"/>
          </p:cNvSpPr>
          <p:nvPr/>
        </p:nvSpPr>
        <p:spPr bwMode="auto">
          <a:xfrm flipH="1">
            <a:off x="7786318" y="4082829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48"/>
          <p:cNvSpPr>
            <a:spLocks noChangeShapeType="1"/>
          </p:cNvSpPr>
          <p:nvPr/>
        </p:nvSpPr>
        <p:spPr bwMode="auto">
          <a:xfrm>
            <a:off x="5561047" y="4765581"/>
            <a:ext cx="222527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 flipH="1">
            <a:off x="5470216" y="4082829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" name="Picture 81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2" y="3519016"/>
            <a:ext cx="323629" cy="304868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 bwMode="auto">
          <a:xfrm flipH="1">
            <a:off x="6488590" y="2995591"/>
            <a:ext cx="7374" cy="82829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8814215" y="2995591"/>
            <a:ext cx="0" cy="79463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5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68" y="3821644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957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Straight Arrow Connector 86"/>
          <p:cNvCxnSpPr/>
          <p:nvPr/>
        </p:nvCxnSpPr>
        <p:spPr bwMode="auto">
          <a:xfrm>
            <a:off x="5561047" y="2995591"/>
            <a:ext cx="43" cy="171959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8" name="Picture 87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87" y="4336984"/>
            <a:ext cx="323629" cy="304868"/>
          </a:xfrm>
          <a:prstGeom prst="rect">
            <a:avLst/>
          </a:prstGeom>
        </p:spPr>
      </p:pic>
      <p:pic>
        <p:nvPicPr>
          <p:cNvPr id="89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08" y="45957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08" y="37575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/>
          <p:cNvCxnSpPr/>
          <p:nvPr/>
        </p:nvCxnSpPr>
        <p:spPr bwMode="auto">
          <a:xfrm>
            <a:off x="7889950" y="2995591"/>
            <a:ext cx="1" cy="174663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2" name="Picture 91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04" y="3519016"/>
            <a:ext cx="323629" cy="304868"/>
          </a:xfrm>
          <a:prstGeom prst="rect">
            <a:avLst/>
          </a:prstGeom>
        </p:spPr>
      </p:pic>
      <p:pic>
        <p:nvPicPr>
          <p:cNvPr id="93" name="Picture 92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89" y="4336984"/>
            <a:ext cx="323629" cy="304868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5181600" y="1447800"/>
            <a:ext cx="3886200" cy="153330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22000"/>
                </a:schemeClr>
              </a:gs>
              <a:gs pos="80000">
                <a:schemeClr val="accent5">
                  <a:shade val="93000"/>
                  <a:satMod val="130000"/>
                  <a:alpha val="22000"/>
                </a:schemeClr>
              </a:gs>
              <a:gs pos="100000">
                <a:schemeClr val="accent5">
                  <a:shade val="94000"/>
                  <a:satMod val="135000"/>
                  <a:alpha val="22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SDN Controller Node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695668" y="1905000"/>
            <a:ext cx="1184719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Onix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781268" y="2133600"/>
            <a:ext cx="1184719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ONOS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832387" y="2362200"/>
            <a:ext cx="1184719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yanc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9" name="Left-Right Arrow 98"/>
          <p:cNvSpPr/>
          <p:nvPr/>
        </p:nvSpPr>
        <p:spPr>
          <a:xfrm>
            <a:off x="3276600" y="1600200"/>
            <a:ext cx="2590800" cy="1219200"/>
          </a:xfrm>
          <a:prstGeom prst="leftRightArrow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Westbound/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Eastbound APIs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7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06" y="62477"/>
            <a:ext cx="15327468" cy="11919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06" y="1457591"/>
            <a:ext cx="15347131" cy="1191959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7492" y="2892637"/>
            <a:ext cx="11299581" cy="24107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127492" y="7799641"/>
            <a:ext cx="11319245" cy="11919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3391" y="6373419"/>
            <a:ext cx="11319245" cy="1191959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05" y="6373419"/>
            <a:ext cx="3724050" cy="1191959"/>
          </a:xfrm>
          <a:prstGeom prst="rect">
            <a:avLst/>
          </a:prstGeom>
          <a:solidFill>
            <a:srgbClr val="BFBFBF">
              <a:alpha val="95000"/>
            </a:srgbClr>
          </a:solidFill>
          <a:ln>
            <a:solidFill>
              <a:srgbClr val="00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30671" y="290927"/>
            <a:ext cx="1838193" cy="7266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Security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ACLs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8393" y="290928"/>
            <a:ext cx="1977928" cy="72216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Network Virtualization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0220" y="153027"/>
            <a:ext cx="3548094" cy="10030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Management Applications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0220" y="3665045"/>
            <a:ext cx="3548094" cy="982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Controller Platform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0220" y="6503028"/>
            <a:ext cx="3548094" cy="84711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Southbound Interfaces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0219" y="7909936"/>
            <a:ext cx="3548095" cy="9779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Data Plane Elements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0273" y="8039546"/>
            <a:ext cx="3981802" cy="7256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Hardware-based Forwarding Devices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96281" y="8039546"/>
            <a:ext cx="3644952" cy="7256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Software-based Forwarding Devices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21227" y="6658697"/>
            <a:ext cx="2067496" cy="667427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OpenFlow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3248" y="6658699"/>
            <a:ext cx="2098827" cy="667426"/>
          </a:xfrm>
          <a:prstGeom prst="rect">
            <a:avLst/>
          </a:prstGeom>
          <a:solidFill>
            <a:srgbClr val="BFBFBF">
              <a:alpha val="99000"/>
            </a:srgbClr>
          </a:solidFill>
          <a:ln>
            <a:solidFill>
              <a:srgbClr val="0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OVSDB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605" y="2904821"/>
            <a:ext cx="3748032" cy="239856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East/Westbound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Mechanisms and Protocols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9036" y="4210337"/>
            <a:ext cx="2874212" cy="8686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Topology Manager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44995" y="4210337"/>
            <a:ext cx="2838462" cy="8686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Stats Manager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68155" y="4210337"/>
            <a:ext cx="2751698" cy="8686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Device Manager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035" y="3130023"/>
            <a:ext cx="4615246" cy="8686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Shortest Path Forwarding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91315" y="6683596"/>
            <a:ext cx="1383329" cy="641505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SDNi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04358" y="6658699"/>
            <a:ext cx="2026666" cy="667426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ForCES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2186" y="290927"/>
            <a:ext cx="1853344" cy="7266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Routing Protocols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13606794" y="3535265"/>
            <a:ext cx="1948994" cy="11385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Security Mechanisms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1844" y="290927"/>
            <a:ext cx="1731904" cy="7266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Load Balancers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7686" y="6683598"/>
            <a:ext cx="1480111" cy="641504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ForCES CE-CE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92837" y="290927"/>
            <a:ext cx="1977928" cy="7051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Network Monitoring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79127" y="6658699"/>
            <a:ext cx="2146914" cy="667426"/>
          </a:xfrm>
          <a:prstGeom prst="rect">
            <a:avLst/>
          </a:prstGeom>
          <a:solidFill>
            <a:srgbClr val="BFBFBF">
              <a:alpha val="97000"/>
            </a:srgbClr>
          </a:solidFill>
          <a:ln>
            <a:solidFill>
              <a:srgbClr val="0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POF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000219" y="1507393"/>
            <a:ext cx="3548094" cy="10030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Northbound Interfaces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18019" y="1688847"/>
            <a:ext cx="3295136" cy="726624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REST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73189" y="1688847"/>
            <a:ext cx="3636700" cy="726624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Programming Languages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27491" y="5469795"/>
            <a:ext cx="11299581" cy="688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3000"/>
                </a:schemeClr>
              </a:gs>
              <a:gs pos="80000">
                <a:schemeClr val="accent5">
                  <a:shade val="93000"/>
                  <a:satMod val="130000"/>
                  <a:alpha val="43000"/>
                </a:schemeClr>
              </a:gs>
              <a:gs pos="100000">
                <a:schemeClr val="accent5">
                  <a:shade val="94000"/>
                  <a:satMod val="135000"/>
                  <a:alpha val="43000"/>
                </a:schemeClr>
              </a:gs>
            </a:gsLst>
            <a:lin ang="16200000" scaled="0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Southbound Abstraction Layer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606" y="5473203"/>
            <a:ext cx="3748032" cy="688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9000"/>
                </a:schemeClr>
              </a:gs>
              <a:gs pos="80000">
                <a:schemeClr val="accent5">
                  <a:shade val="93000"/>
                  <a:satMod val="130000"/>
                  <a:alpha val="49000"/>
                </a:schemeClr>
              </a:gs>
              <a:gs pos="100000">
                <a:schemeClr val="accent5">
                  <a:shade val="94000"/>
                  <a:satMod val="135000"/>
                  <a:alpha val="49000"/>
                </a:schemeClr>
              </a:gs>
            </a:gsLst>
            <a:lin ang="16200000" scaled="0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East/Westbound Abstraction Layer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000219" y="5473203"/>
            <a:ext cx="3570186" cy="688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7000"/>
                </a:schemeClr>
              </a:gs>
              <a:gs pos="80000">
                <a:schemeClr val="accent5">
                  <a:shade val="93000"/>
                  <a:satMod val="130000"/>
                  <a:alpha val="47000"/>
                </a:schemeClr>
              </a:gs>
              <a:gs pos="100000">
                <a:schemeClr val="accent5">
                  <a:shade val="94000"/>
                  <a:satMod val="135000"/>
                  <a:alpha val="47000"/>
                </a:schemeClr>
              </a:gs>
            </a:gsLst>
            <a:lin ang="16200000" scaled="0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Common Interfaces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330693" y="290928"/>
            <a:ext cx="1977928" cy="7051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Attack Detection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868155" y="3130023"/>
            <a:ext cx="2751698" cy="8686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Notification Manager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7050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lowchart: Data 2"/>
          <p:cNvSpPr/>
          <p:nvPr/>
        </p:nvSpPr>
        <p:spPr>
          <a:xfrm>
            <a:off x="2590800" y="1591470"/>
            <a:ext cx="6019800" cy="220027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8000"/>
                </a:schemeClr>
              </a:gs>
              <a:gs pos="80000">
                <a:schemeClr val="accent1">
                  <a:shade val="93000"/>
                  <a:satMod val="130000"/>
                  <a:alpha val="48000"/>
                </a:schemeClr>
              </a:gs>
              <a:gs pos="100000">
                <a:schemeClr val="accent1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scene3d>
            <a:camera prst="perspectiveRelaxed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2362200" y="3963194"/>
            <a:ext cx="6019800" cy="220027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3000"/>
                </a:schemeClr>
              </a:gs>
              <a:gs pos="80000">
                <a:schemeClr val="accent1">
                  <a:shade val="93000"/>
                  <a:satMod val="130000"/>
                  <a:alpha val="43000"/>
                </a:schemeClr>
              </a:gs>
              <a:gs pos="100000">
                <a:schemeClr val="accent1">
                  <a:shade val="94000"/>
                  <a:satMod val="135000"/>
                  <a:alpha val="43000"/>
                </a:schemeClr>
              </a:gs>
            </a:gsLst>
            <a:lin ang="16200000" scaled="0"/>
            <a:tileRect/>
          </a:gradFill>
          <a:scene3d>
            <a:camera prst="perspectiveRelaxed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53000" y="4715670"/>
            <a:ext cx="236220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" idx="3"/>
            <a:endCxn id="57" idx="1"/>
          </p:cNvCxnSpPr>
          <p:nvPr/>
        </p:nvCxnSpPr>
        <p:spPr>
          <a:xfrm flipV="1">
            <a:off x="4253291" y="4739912"/>
            <a:ext cx="1309309" cy="103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5" idx="1"/>
            <a:endCxn id="53" idx="3"/>
          </p:cNvCxnSpPr>
          <p:nvPr/>
        </p:nvCxnSpPr>
        <p:spPr>
          <a:xfrm flipH="1">
            <a:off x="3491291" y="5425712"/>
            <a:ext cx="1156909" cy="277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0"/>
          </p:cNvCxnSpPr>
          <p:nvPr/>
        </p:nvCxnSpPr>
        <p:spPr>
          <a:xfrm flipV="1">
            <a:off x="3955446" y="3115470"/>
            <a:ext cx="997554" cy="155171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807280">
            <a:off x="1746007" y="4591278"/>
            <a:ext cx="2326903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plane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 rot="20816211">
            <a:off x="1699578" y="2283087"/>
            <a:ext cx="2778501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 plane</a:t>
            </a:r>
            <a:endParaRPr lang="en-US" sz="2800" b="1" dirty="0"/>
          </a:p>
        </p:txBody>
      </p:sp>
      <p:cxnSp>
        <p:nvCxnSpPr>
          <p:cNvPr id="54" name="Straight Connector 53"/>
          <p:cNvCxnSpPr>
            <a:stCxn id="53" idx="0"/>
          </p:cNvCxnSpPr>
          <p:nvPr/>
        </p:nvCxnSpPr>
        <p:spPr>
          <a:xfrm flipV="1">
            <a:off x="3193446" y="3039270"/>
            <a:ext cx="1683354" cy="223751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4946046" y="3039270"/>
            <a:ext cx="6954" cy="22098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63270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Connector 57"/>
          <p:cNvCxnSpPr>
            <a:stCxn id="57" idx="0"/>
            <a:endCxn id="94" idx="2"/>
          </p:cNvCxnSpPr>
          <p:nvPr/>
        </p:nvCxnSpPr>
        <p:spPr>
          <a:xfrm flipH="1" flipV="1">
            <a:off x="5410934" y="3267870"/>
            <a:ext cx="449512" cy="12954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63270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/>
          <p:cNvCxnSpPr>
            <a:stCxn id="59" idx="0"/>
          </p:cNvCxnSpPr>
          <p:nvPr/>
        </p:nvCxnSpPr>
        <p:spPr>
          <a:xfrm flipH="1" flipV="1">
            <a:off x="5410200" y="3115470"/>
            <a:ext cx="1898046" cy="14478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7" idx="3"/>
            <a:endCxn id="59" idx="1"/>
          </p:cNvCxnSpPr>
          <p:nvPr/>
        </p:nvCxnSpPr>
        <p:spPr>
          <a:xfrm>
            <a:off x="6158291" y="4739912"/>
            <a:ext cx="8521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124200" y="4791870"/>
            <a:ext cx="83820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276787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67187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/>
          <p:cNvCxnSpPr/>
          <p:nvPr/>
        </p:nvCxnSpPr>
        <p:spPr>
          <a:xfrm flipH="1">
            <a:off x="4953000" y="5477670"/>
            <a:ext cx="190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5" descr="U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020470"/>
            <a:ext cx="6968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49070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582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582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248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248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Connector 94"/>
          <p:cNvCxnSpPr/>
          <p:nvPr/>
        </p:nvCxnSpPr>
        <p:spPr>
          <a:xfrm>
            <a:off x="5791200" y="273447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1" descr="SecurityManagementBlu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53470"/>
            <a:ext cx="762000" cy="68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32" y="23534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Down Arrow 112"/>
          <p:cNvSpPr/>
          <p:nvPr/>
        </p:nvSpPr>
        <p:spPr>
          <a:xfrm rot="9283406">
            <a:off x="5461232" y="5215564"/>
            <a:ext cx="392484" cy="10408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14" name="Down Arrow 113"/>
          <p:cNvSpPr/>
          <p:nvPr/>
        </p:nvSpPr>
        <p:spPr>
          <a:xfrm rot="11974590">
            <a:off x="5816103" y="5445178"/>
            <a:ext cx="392484" cy="76019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5664548" y="6032730"/>
            <a:ext cx="392487" cy="3680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1</a:t>
            </a:r>
          </a:p>
        </p:txBody>
      </p:sp>
      <p:sp>
        <p:nvSpPr>
          <p:cNvPr id="116" name="Down Arrow 115"/>
          <p:cNvSpPr/>
          <p:nvPr/>
        </p:nvSpPr>
        <p:spPr>
          <a:xfrm rot="19523285">
            <a:off x="4481468" y="4605886"/>
            <a:ext cx="392484" cy="8767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4267200" y="4495800"/>
            <a:ext cx="392487" cy="4038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2</a:t>
            </a:r>
          </a:p>
        </p:txBody>
      </p:sp>
      <p:sp>
        <p:nvSpPr>
          <p:cNvPr id="118" name="Down Arrow 117"/>
          <p:cNvSpPr/>
          <p:nvPr/>
        </p:nvSpPr>
        <p:spPr>
          <a:xfrm rot="18518671">
            <a:off x="3467685" y="3652789"/>
            <a:ext cx="451680" cy="7064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3124200" y="3505200"/>
            <a:ext cx="392487" cy="4120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3</a:t>
            </a:r>
          </a:p>
        </p:txBody>
      </p:sp>
      <p:sp>
        <p:nvSpPr>
          <p:cNvPr id="121" name="Down Arrow 120"/>
          <p:cNvSpPr/>
          <p:nvPr/>
        </p:nvSpPr>
        <p:spPr>
          <a:xfrm rot="7896231">
            <a:off x="7482205" y="3062652"/>
            <a:ext cx="453464" cy="8767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22" name="Down Arrow 121"/>
          <p:cNvSpPr/>
          <p:nvPr/>
        </p:nvSpPr>
        <p:spPr>
          <a:xfrm rot="1291813">
            <a:off x="7736132" y="3989246"/>
            <a:ext cx="487073" cy="70647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 rot="20094910">
            <a:off x="7874188" y="3686511"/>
            <a:ext cx="436773" cy="4322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7</a:t>
            </a:r>
          </a:p>
        </p:txBody>
      </p:sp>
      <p:sp>
        <p:nvSpPr>
          <p:cNvPr id="124" name="Down Arrow 123"/>
          <p:cNvSpPr/>
          <p:nvPr/>
        </p:nvSpPr>
        <p:spPr>
          <a:xfrm>
            <a:off x="7024707" y="1524000"/>
            <a:ext cx="392484" cy="87673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6" name="Down Arrow 125"/>
          <p:cNvSpPr/>
          <p:nvPr/>
        </p:nvSpPr>
        <p:spPr>
          <a:xfrm>
            <a:off x="5715000" y="1447800"/>
            <a:ext cx="392484" cy="8767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15000" y="1295400"/>
            <a:ext cx="392487" cy="4199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5</a:t>
            </a:r>
          </a:p>
        </p:txBody>
      </p:sp>
      <p:sp>
        <p:nvSpPr>
          <p:cNvPr id="128" name="Down Arrow 127"/>
          <p:cNvSpPr/>
          <p:nvPr/>
        </p:nvSpPr>
        <p:spPr>
          <a:xfrm>
            <a:off x="4800600" y="1447800"/>
            <a:ext cx="392484" cy="7243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4800600" y="1295400"/>
            <a:ext cx="392487" cy="4120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4</a:t>
            </a: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7010400" y="1371600"/>
            <a:ext cx="392487" cy="4120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 smtClean="0">
                <a:solidFill>
                  <a:sysClr val="window" lastClr="FFFFFF"/>
                </a:solidFill>
                <a:latin typeface="Calibri"/>
              </a:rPr>
              <a:t>6</a:t>
            </a:r>
            <a:endParaRPr lang="en-US" sz="1900" b="1" kern="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53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599</Words>
  <Application>Microsoft Macintosh PowerPoint</Application>
  <PresentationFormat>On-screen Show (4:3)</PresentationFormat>
  <Paragraphs>229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Siamak Azodolmolky</dc:creator>
  <cp:lastModifiedBy>D Kreutz</cp:lastModifiedBy>
  <cp:revision>89</cp:revision>
  <dcterms:created xsi:type="dcterms:W3CDTF">2006-08-16T00:00:00Z</dcterms:created>
  <dcterms:modified xsi:type="dcterms:W3CDTF">2014-05-21T19:21:14Z</dcterms:modified>
</cp:coreProperties>
</file>