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1" r:id="rId7"/>
    <p:sldId id="266" r:id="rId8"/>
    <p:sldId id="267"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56" d="100"/>
          <a:sy n="156" d="100"/>
        </p:scale>
        <p:origin x="112" y="3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11/30/2016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11/30/2016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11/30/2016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11/30/2016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11/30/2016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Correlation between stock prices using big data</a:t>
            </a:r>
          </a:p>
        </p:txBody>
      </p:sp>
      <p:sp>
        <p:nvSpPr>
          <p:cNvPr id="3" name="Subtitle 2"/>
          <p:cNvSpPr>
            <a:spLocks noGrp="1"/>
          </p:cNvSpPr>
          <p:nvPr>
            <p:ph type="subTitle" idx="1"/>
          </p:nvPr>
        </p:nvSpPr>
        <p:spPr/>
        <p:txBody>
          <a:bodyPr>
            <a:normAutofit fontScale="92500" lnSpcReduction="10000"/>
          </a:bodyPr>
          <a:lstStyle/>
          <a:p>
            <a:pPr algn="r"/>
            <a:r>
              <a:rPr lang="en-US" dirty="0"/>
              <a:t>Hari Surayagari</a:t>
            </a:r>
          </a:p>
          <a:p>
            <a:pPr algn="r"/>
            <a:r>
              <a:rPr lang="en-US" dirty="0"/>
              <a:t>830499496</a:t>
            </a:r>
          </a:p>
        </p:txBody>
      </p:sp>
    </p:spTree>
    <p:extLst>
      <p:ext uri="{BB962C8B-B14F-4D97-AF65-F5344CB8AC3E}">
        <p14:creationId xmlns:p14="http://schemas.microsoft.com/office/powerpoint/2010/main" val="103979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Problem Statement</a:t>
            </a:r>
          </a:p>
        </p:txBody>
      </p:sp>
      <p:sp>
        <p:nvSpPr>
          <p:cNvPr id="3" name="Content Placeholder 2"/>
          <p:cNvSpPr>
            <a:spLocks noGrp="1"/>
          </p:cNvSpPr>
          <p:nvPr>
            <p:ph idx="1"/>
          </p:nvPr>
        </p:nvSpPr>
        <p:spPr/>
        <p:txBody>
          <a:bodyPr>
            <a:normAutofit/>
          </a:bodyPr>
          <a:lstStyle/>
          <a:p>
            <a:r>
              <a:rPr lang="en-US" dirty="0"/>
              <a:t>Stock predictions is an intriguing field for many researchers. The parameters that govern the stock value changes are very hard to understand and calculate, this is what makes this field so intriguing. </a:t>
            </a:r>
          </a:p>
          <a:p>
            <a:r>
              <a:rPr lang="en-US" dirty="0"/>
              <a:t>Stock prices are affected by various factors, one of these factors is the impact of other stock prices.</a:t>
            </a:r>
          </a:p>
          <a:p>
            <a:r>
              <a:rPr lang="en-US" dirty="0"/>
              <a:t>If we can find the stocks that are highly correlated then this information can be used to make a more accurate prediction of stock prices. </a:t>
            </a:r>
          </a:p>
          <a:p>
            <a:pPr marL="0" indent="0">
              <a:buNone/>
            </a:pPr>
            <a:endParaRPr lang="en-US" dirty="0"/>
          </a:p>
        </p:txBody>
      </p:sp>
    </p:spTree>
    <p:extLst>
      <p:ext uri="{BB962C8B-B14F-4D97-AF65-F5344CB8AC3E}">
        <p14:creationId xmlns:p14="http://schemas.microsoft.com/office/powerpoint/2010/main" val="34996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Approach</a:t>
            </a:r>
          </a:p>
        </p:txBody>
      </p:sp>
      <p:sp>
        <p:nvSpPr>
          <p:cNvPr id="3" name="Content Placeholder 2"/>
          <p:cNvSpPr>
            <a:spLocks noGrp="1"/>
          </p:cNvSpPr>
          <p:nvPr>
            <p:ph idx="1"/>
          </p:nvPr>
        </p:nvSpPr>
        <p:spPr/>
        <p:txBody>
          <a:bodyPr>
            <a:normAutofit lnSpcReduction="10000"/>
          </a:bodyPr>
          <a:lstStyle/>
          <a:p>
            <a:r>
              <a:rPr lang="en-US" dirty="0"/>
              <a:t>Broadly there are two ways stock market predictions are made:</a:t>
            </a:r>
          </a:p>
          <a:p>
            <a:pPr lvl="1"/>
            <a:r>
              <a:rPr lang="en-US" dirty="0"/>
              <a:t>Trend based approach</a:t>
            </a:r>
          </a:p>
          <a:p>
            <a:pPr lvl="1"/>
            <a:r>
              <a:rPr lang="en-US" dirty="0"/>
              <a:t>Event based approach</a:t>
            </a:r>
          </a:p>
          <a:p>
            <a:r>
              <a:rPr lang="en-US" dirty="0"/>
              <a:t>But neither of those techniques consider the impact of other stock values. </a:t>
            </a:r>
          </a:p>
          <a:p>
            <a:r>
              <a:rPr lang="en-US" dirty="0"/>
              <a:t>With the correlation </a:t>
            </a:r>
            <a:r>
              <a:rPr lang="en-US" dirty="0" err="1"/>
              <a:t>coef</a:t>
            </a:r>
            <a:r>
              <a:rPr lang="en-US" dirty="0"/>
              <a:t>, we can use an event based approach to keep track of the highly correlated stocks</a:t>
            </a:r>
          </a:p>
          <a:p>
            <a:r>
              <a:rPr lang="en-US" dirty="0"/>
              <a:t>The idea is to create a correlation matrix between the stocks of all the companies in USA.</a:t>
            </a:r>
          </a:p>
          <a:p>
            <a:r>
              <a:rPr lang="en-US" dirty="0"/>
              <a:t>There are almost 12000 registered companies on NASDAQ from USA. </a:t>
            </a:r>
          </a:p>
          <a:p>
            <a:r>
              <a:rPr lang="en-US" dirty="0"/>
              <a:t>It is not possible to make a graphical representation of the correlation matrix. The visual output will be the top 20 highest correlated companies and their correlation coefficient. </a:t>
            </a:r>
          </a:p>
          <a:p>
            <a:endParaRPr lang="en-US" dirty="0"/>
          </a:p>
          <a:p>
            <a:endParaRPr lang="en-US" dirty="0"/>
          </a:p>
        </p:txBody>
      </p:sp>
    </p:spTree>
    <p:extLst>
      <p:ext uri="{BB962C8B-B14F-4D97-AF65-F5344CB8AC3E}">
        <p14:creationId xmlns:p14="http://schemas.microsoft.com/office/powerpoint/2010/main" val="163832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Approach</a:t>
            </a:r>
          </a:p>
        </p:txBody>
      </p:sp>
      <p:sp>
        <p:nvSpPr>
          <p:cNvPr id="3" name="Content Placeholder 2"/>
          <p:cNvSpPr>
            <a:spLocks noGrp="1"/>
          </p:cNvSpPr>
          <p:nvPr>
            <p:ph idx="1"/>
          </p:nvPr>
        </p:nvSpPr>
        <p:spPr/>
        <p:txBody>
          <a:bodyPr/>
          <a:lstStyle/>
          <a:p>
            <a:r>
              <a:rPr lang="en-US" dirty="0"/>
              <a:t>The correlation matrix itself is easy enough to generate but the main issue is that a lot of the times the impact of change in stock value of one company will be felt by some other company after a certain period of time. It is highly unlikely that the impact is instantaneous.</a:t>
            </a:r>
          </a:p>
          <a:p>
            <a:r>
              <a:rPr lang="en-US" dirty="0"/>
              <a:t>In this project I will try to address this issue. The plan was to create multiple correlation matrices. The first one will be a normal correlation matrix, the second matrix consists of correlation matrix after 1 day delay. </a:t>
            </a:r>
          </a:p>
          <a:p>
            <a:r>
              <a:rPr lang="en-US" dirty="0"/>
              <a:t>Using this approach we can see if there is any change in the </a:t>
            </a:r>
            <a:r>
              <a:rPr lang="en-US" dirty="0" err="1"/>
              <a:t>coef</a:t>
            </a:r>
            <a:r>
              <a:rPr lang="en-US" dirty="0"/>
              <a:t> values for the 2 approaches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8659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Software</a:t>
            </a:r>
          </a:p>
        </p:txBody>
      </p:sp>
      <p:sp>
        <p:nvSpPr>
          <p:cNvPr id="3" name="Content Placeholder 2"/>
          <p:cNvSpPr>
            <a:spLocks noGrp="1"/>
          </p:cNvSpPr>
          <p:nvPr>
            <p:ph idx="1"/>
          </p:nvPr>
        </p:nvSpPr>
        <p:spPr/>
        <p:txBody>
          <a:bodyPr>
            <a:normAutofit lnSpcReduction="10000"/>
          </a:bodyPr>
          <a:lstStyle/>
          <a:p>
            <a:r>
              <a:rPr lang="en-US" dirty="0"/>
              <a:t>This project was done using </a:t>
            </a:r>
            <a:r>
              <a:rPr lang="en-US" dirty="0" err="1"/>
              <a:t>Pyspark</a:t>
            </a:r>
            <a:r>
              <a:rPr lang="en-US" dirty="0"/>
              <a:t>.</a:t>
            </a:r>
          </a:p>
          <a:p>
            <a:r>
              <a:rPr lang="en-US" dirty="0"/>
              <a:t>The dataset for this topic had to be obtained manually. </a:t>
            </a:r>
          </a:p>
          <a:p>
            <a:r>
              <a:rPr lang="en-US" dirty="0"/>
              <a:t>This project included a lot of python based coding. Because the only way to remodel the input data matrix is to remove and relocated columns or rows based on requirement.</a:t>
            </a:r>
          </a:p>
          <a:p>
            <a:r>
              <a:rPr lang="en-US" dirty="0"/>
              <a:t>In the algorithm, 1-day delay essentially means that the input dataset had to be manipulated for each iteration. </a:t>
            </a:r>
          </a:p>
          <a:p>
            <a:r>
              <a:rPr lang="en-US" dirty="0"/>
              <a:t>I had to find the correlation and save only the corresponding row from the output of the company under consideration. </a:t>
            </a:r>
          </a:p>
          <a:p>
            <a:r>
              <a:rPr lang="en-US" dirty="0"/>
              <a:t>Hence to calculate the correlation table for the 1-day delay, I essentially had to calculate the correlation for each of the columns 1 at a time.</a:t>
            </a:r>
          </a:p>
        </p:txBody>
      </p:sp>
    </p:spTree>
    <p:extLst>
      <p:ext uri="{BB962C8B-B14F-4D97-AF65-F5344CB8AC3E}">
        <p14:creationId xmlns:p14="http://schemas.microsoft.com/office/powerpoint/2010/main" val="7023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Results and Evaluation</a:t>
            </a:r>
          </a:p>
        </p:txBody>
      </p:sp>
      <p:sp>
        <p:nvSpPr>
          <p:cNvPr id="3" name="Content Placeholder 2"/>
          <p:cNvSpPr>
            <a:spLocks noGrp="1"/>
          </p:cNvSpPr>
          <p:nvPr>
            <p:ph idx="1"/>
          </p:nvPr>
        </p:nvSpPr>
        <p:spPr/>
        <p:txBody>
          <a:bodyPr/>
          <a:lstStyle/>
          <a:p>
            <a:pPr lvl="1"/>
            <a:r>
              <a:rPr lang="en-US" dirty="0"/>
              <a:t>For the purposes of representation, I just took the top 20 highest correlations from each of the correlation matrices. </a:t>
            </a:r>
          </a:p>
          <a:p>
            <a:pPr lvl="1"/>
            <a:r>
              <a:rPr lang="en-US" dirty="0"/>
              <a:t>The output is a set of tickers used to pull the data from online servers. </a:t>
            </a:r>
          </a:p>
          <a:p>
            <a:pPr lvl="1"/>
            <a:endParaRPr lang="en-US" dirty="0"/>
          </a:p>
        </p:txBody>
      </p:sp>
    </p:spTree>
    <p:extLst>
      <p:ext uri="{BB962C8B-B14F-4D97-AF65-F5344CB8AC3E}">
        <p14:creationId xmlns:p14="http://schemas.microsoft.com/office/powerpoint/2010/main" val="403217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510" y="653143"/>
            <a:ext cx="10820400" cy="5516557"/>
          </a:xfrm>
        </p:spPr>
        <p:txBody>
          <a:bodyPr/>
          <a:lstStyle/>
          <a:p>
            <a:pPr marL="0" indent="0">
              <a:buNone/>
            </a:pPr>
            <a:r>
              <a:rPr lang="en-US" u="sng" dirty="0"/>
              <a:t>No-Delay </a:t>
            </a:r>
            <a:r>
              <a:rPr lang="en-US" dirty="0"/>
              <a:t>							</a:t>
            </a:r>
            <a:r>
              <a:rPr lang="en-US" u="sng" dirty="0"/>
              <a:t>1-day Delay</a:t>
            </a:r>
          </a:p>
          <a:p>
            <a:pPr marL="0" indent="0">
              <a:buNone/>
            </a:pPr>
            <a:endParaRPr lang="en-US" u="sng" dirty="0"/>
          </a:p>
          <a:p>
            <a:pPr marL="0" indent="0">
              <a:buNone/>
            </a:pPr>
            <a:endParaRPr lang="en-US" u="sng" dirty="0"/>
          </a:p>
        </p:txBody>
      </p:sp>
      <p:graphicFrame>
        <p:nvGraphicFramePr>
          <p:cNvPr id="5" name="Table 4"/>
          <p:cNvGraphicFramePr>
            <a:graphicFrameLocks noGrp="1"/>
          </p:cNvGraphicFramePr>
          <p:nvPr>
            <p:extLst>
              <p:ext uri="{D42A27DB-BD31-4B8C-83A1-F6EECF244321}">
                <p14:modId xmlns:p14="http://schemas.microsoft.com/office/powerpoint/2010/main" val="2543288469"/>
              </p:ext>
            </p:extLst>
          </p:nvPr>
        </p:nvGraphicFramePr>
        <p:xfrm>
          <a:off x="947511" y="1527847"/>
          <a:ext cx="4114345" cy="3767148"/>
        </p:xfrm>
        <a:graphic>
          <a:graphicData uri="http://schemas.openxmlformats.org/drawingml/2006/table">
            <a:tbl>
              <a:tblPr firstRow="1" firstCol="1" bandRow="1">
                <a:tableStyleId>{5C22544A-7EE6-4342-B048-85BDC9FD1C3A}</a:tableStyleId>
              </a:tblPr>
              <a:tblGrid>
                <a:gridCol w="1371155">
                  <a:extLst>
                    <a:ext uri="{9D8B030D-6E8A-4147-A177-3AD203B41FA5}">
                      <a16:colId xmlns:a16="http://schemas.microsoft.com/office/drawing/2014/main" val="954042552"/>
                    </a:ext>
                  </a:extLst>
                </a:gridCol>
                <a:gridCol w="1371595">
                  <a:extLst>
                    <a:ext uri="{9D8B030D-6E8A-4147-A177-3AD203B41FA5}">
                      <a16:colId xmlns:a16="http://schemas.microsoft.com/office/drawing/2014/main" val="1333092881"/>
                    </a:ext>
                  </a:extLst>
                </a:gridCol>
                <a:gridCol w="1371595">
                  <a:extLst>
                    <a:ext uri="{9D8B030D-6E8A-4147-A177-3AD203B41FA5}">
                      <a16:colId xmlns:a16="http://schemas.microsoft.com/office/drawing/2014/main" val="3854422551"/>
                    </a:ext>
                  </a:extLst>
                </a:gridCol>
              </a:tblGrid>
              <a:tr h="171533">
                <a:tc>
                  <a:txBody>
                    <a:bodyPr/>
                    <a:lstStyle/>
                    <a:p>
                      <a:pPr marL="0" marR="0" algn="ctr">
                        <a:lnSpc>
                          <a:spcPct val="107000"/>
                        </a:lnSpc>
                        <a:spcBef>
                          <a:spcPts val="0"/>
                        </a:spcBef>
                        <a:spcAft>
                          <a:spcPts val="0"/>
                        </a:spcAft>
                      </a:pPr>
                      <a:r>
                        <a:rPr lang="en-US" sz="11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Coef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5526365"/>
                  </a:ext>
                </a:extLst>
              </a:tr>
              <a:tr h="171662">
                <a:tc>
                  <a:txBody>
                    <a:bodyPr/>
                    <a:lstStyle/>
                    <a:p>
                      <a:pPr marL="0" marR="0" algn="ctr">
                        <a:lnSpc>
                          <a:spcPct val="107000"/>
                        </a:lnSpc>
                        <a:spcBef>
                          <a:spcPts val="0"/>
                        </a:spcBef>
                        <a:spcAft>
                          <a:spcPts val="0"/>
                        </a:spcAft>
                      </a:pPr>
                      <a:r>
                        <a:rPr lang="en-US" sz="1100">
                          <a:effectLst/>
                        </a:rPr>
                        <a:t>MJN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MITSY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8856920"/>
                  </a:ext>
                </a:extLst>
              </a:tr>
              <a:tr h="171662">
                <a:tc>
                  <a:txBody>
                    <a:bodyPr/>
                    <a:lstStyle/>
                    <a:p>
                      <a:pPr marL="0" marR="0" algn="ctr">
                        <a:lnSpc>
                          <a:spcPct val="107000"/>
                        </a:lnSpc>
                        <a:spcBef>
                          <a:spcPts val="0"/>
                        </a:spcBef>
                        <a:spcAft>
                          <a:spcPts val="0"/>
                        </a:spcAft>
                      </a:pPr>
                      <a:r>
                        <a:rPr lang="en-US" sz="1100">
                          <a:effectLst/>
                        </a:rPr>
                        <a:t>MNRO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MNPP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428073"/>
                  </a:ext>
                </a:extLst>
              </a:tr>
              <a:tr h="171662">
                <a:tc>
                  <a:txBody>
                    <a:bodyPr/>
                    <a:lstStyle/>
                    <a:p>
                      <a:pPr marL="0" marR="0" algn="ctr">
                        <a:lnSpc>
                          <a:spcPct val="107000"/>
                        </a:lnSpc>
                        <a:spcBef>
                          <a:spcPts val="0"/>
                        </a:spcBef>
                        <a:spcAft>
                          <a:spcPts val="0"/>
                        </a:spcAft>
                      </a:pPr>
                      <a:r>
                        <a:rPr lang="en-US" sz="1100">
                          <a:effectLst/>
                        </a:rPr>
                        <a:t>GOL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GOLD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378483"/>
                  </a:ext>
                </a:extLst>
              </a:tr>
              <a:tr h="171662">
                <a:tc>
                  <a:txBody>
                    <a:bodyPr/>
                    <a:lstStyle/>
                    <a:p>
                      <a:pPr marL="0" marR="0" algn="ctr">
                        <a:lnSpc>
                          <a:spcPct val="107000"/>
                        </a:lnSpc>
                        <a:spcBef>
                          <a:spcPts val="0"/>
                        </a:spcBef>
                        <a:spcAft>
                          <a:spcPts val="0"/>
                        </a:spcAft>
                      </a:pPr>
                      <a:r>
                        <a:rPr lang="en-US" sz="1100">
                          <a:effectLst/>
                        </a:rPr>
                        <a:t>RTN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RHHVF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2542876"/>
                  </a:ext>
                </a:extLst>
              </a:tr>
              <a:tr h="171662">
                <a:tc>
                  <a:txBody>
                    <a:bodyPr/>
                    <a:lstStyle/>
                    <a:p>
                      <a:pPr marL="0" marR="0" algn="ctr">
                        <a:lnSpc>
                          <a:spcPct val="107000"/>
                        </a:lnSpc>
                        <a:spcBef>
                          <a:spcPts val="0"/>
                        </a:spcBef>
                        <a:spcAft>
                          <a:spcPts val="0"/>
                        </a:spcAft>
                      </a:pPr>
                      <a:r>
                        <a:rPr lang="en-US" sz="1100">
                          <a:effectLst/>
                        </a:rPr>
                        <a:t>SYK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SPN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0839189"/>
                  </a:ext>
                </a:extLst>
              </a:tr>
              <a:tr h="171662">
                <a:tc>
                  <a:txBody>
                    <a:bodyPr/>
                    <a:lstStyle/>
                    <a:p>
                      <a:pPr marL="0" marR="0" algn="ctr">
                        <a:lnSpc>
                          <a:spcPct val="107000"/>
                        </a:lnSpc>
                        <a:spcBef>
                          <a:spcPts val="0"/>
                        </a:spcBef>
                        <a:spcAft>
                          <a:spcPts val="0"/>
                        </a:spcAft>
                      </a:pPr>
                      <a:r>
                        <a:rPr lang="en-US" sz="1100">
                          <a:effectLst/>
                        </a:rPr>
                        <a:t>HE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HII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0314986"/>
                  </a:ext>
                </a:extLst>
              </a:tr>
              <a:tr h="171662">
                <a:tc>
                  <a:txBody>
                    <a:bodyPr/>
                    <a:lstStyle/>
                    <a:p>
                      <a:pPr marL="0" marR="0" algn="ctr">
                        <a:lnSpc>
                          <a:spcPct val="107000"/>
                        </a:lnSpc>
                        <a:spcBef>
                          <a:spcPts val="0"/>
                        </a:spcBef>
                        <a:spcAft>
                          <a:spcPts val="0"/>
                        </a:spcAft>
                      </a:pPr>
                      <a:r>
                        <a:rPr lang="en-US" sz="1100">
                          <a:effectLst/>
                        </a:rPr>
                        <a:t>MCY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BSEFY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181551"/>
                  </a:ext>
                </a:extLst>
              </a:tr>
              <a:tr h="171662">
                <a:tc>
                  <a:txBody>
                    <a:bodyPr/>
                    <a:lstStyle/>
                    <a:p>
                      <a:pPr marL="0" marR="0" algn="ctr">
                        <a:lnSpc>
                          <a:spcPct val="107000"/>
                        </a:lnSpc>
                        <a:spcBef>
                          <a:spcPts val="0"/>
                        </a:spcBef>
                        <a:spcAft>
                          <a:spcPts val="0"/>
                        </a:spcAft>
                      </a:pPr>
                      <a:r>
                        <a:rPr lang="en-US" sz="1100">
                          <a:effectLst/>
                        </a:rPr>
                        <a:t>EGN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DRQ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7282629"/>
                  </a:ext>
                </a:extLst>
              </a:tr>
              <a:tr h="171662">
                <a:tc>
                  <a:txBody>
                    <a:bodyPr/>
                    <a:lstStyle/>
                    <a:p>
                      <a:pPr marL="0" marR="0" algn="ctr">
                        <a:lnSpc>
                          <a:spcPct val="107000"/>
                        </a:lnSpc>
                        <a:spcBef>
                          <a:spcPts val="0"/>
                        </a:spcBef>
                        <a:spcAft>
                          <a:spcPts val="0"/>
                        </a:spcAft>
                      </a:pPr>
                      <a:r>
                        <a:rPr lang="en-US" sz="1100">
                          <a:effectLst/>
                        </a:rPr>
                        <a:t>SCHL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NVS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366350"/>
                  </a:ext>
                </a:extLst>
              </a:tr>
              <a:tr h="171662">
                <a:tc>
                  <a:txBody>
                    <a:bodyPr/>
                    <a:lstStyle/>
                    <a:p>
                      <a:pPr marL="0" marR="0" algn="ctr">
                        <a:lnSpc>
                          <a:spcPct val="107000"/>
                        </a:lnSpc>
                        <a:spcBef>
                          <a:spcPts val="0"/>
                        </a:spcBef>
                        <a:spcAft>
                          <a:spcPts val="0"/>
                        </a:spcAft>
                      </a:pPr>
                      <a:r>
                        <a:rPr lang="en-US" sz="1100">
                          <a:effectLst/>
                        </a:rPr>
                        <a:t>MSA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776817"/>
                  </a:ext>
                </a:extLst>
              </a:tr>
              <a:tr h="171662">
                <a:tc>
                  <a:txBody>
                    <a:bodyPr/>
                    <a:lstStyle/>
                    <a:p>
                      <a:pPr marL="0" marR="0" algn="ctr">
                        <a:lnSpc>
                          <a:spcPct val="107000"/>
                        </a:lnSpc>
                        <a:spcBef>
                          <a:spcPts val="0"/>
                        </a:spcBef>
                        <a:spcAft>
                          <a:spcPts val="0"/>
                        </a:spcAft>
                      </a:pPr>
                      <a:r>
                        <a:rPr lang="en-US" sz="1100">
                          <a:effectLst/>
                        </a:rPr>
                        <a:t>HMC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241379"/>
                  </a:ext>
                </a:extLst>
              </a:tr>
              <a:tr h="171662">
                <a:tc>
                  <a:txBody>
                    <a:bodyPr/>
                    <a:lstStyle/>
                    <a:p>
                      <a:pPr marL="0" marR="0" algn="ctr">
                        <a:lnSpc>
                          <a:spcPct val="107000"/>
                        </a:lnSpc>
                        <a:spcBef>
                          <a:spcPts val="0"/>
                        </a:spcBef>
                        <a:spcAft>
                          <a:spcPts val="0"/>
                        </a:spcAft>
                      </a:pPr>
                      <a:r>
                        <a:rPr lang="en-US" sz="1100">
                          <a:effectLst/>
                        </a:rPr>
                        <a:t>JIXAY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SPN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888653"/>
                  </a:ext>
                </a:extLst>
              </a:tr>
              <a:tr h="171662">
                <a:tc>
                  <a:txBody>
                    <a:bodyPr/>
                    <a:lstStyle/>
                    <a:p>
                      <a:pPr marL="0" marR="0" algn="ctr">
                        <a:lnSpc>
                          <a:spcPct val="107000"/>
                        </a:lnSpc>
                        <a:spcBef>
                          <a:spcPts val="0"/>
                        </a:spcBef>
                        <a:spcAft>
                          <a:spcPts val="0"/>
                        </a:spcAft>
                      </a:pPr>
                      <a:r>
                        <a:rPr lang="en-US" sz="1100">
                          <a:effectLst/>
                        </a:rPr>
                        <a:t>SCMWY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GJV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549086"/>
                  </a:ext>
                </a:extLst>
              </a:tr>
              <a:tr h="171662">
                <a:tc>
                  <a:txBody>
                    <a:bodyPr/>
                    <a:lstStyle/>
                    <a:p>
                      <a:pPr marL="0" marR="0" algn="ctr">
                        <a:lnSpc>
                          <a:spcPct val="107000"/>
                        </a:lnSpc>
                        <a:spcBef>
                          <a:spcPts val="0"/>
                        </a:spcBef>
                        <a:spcAft>
                          <a:spcPts val="0"/>
                        </a:spcAft>
                      </a:pPr>
                      <a:r>
                        <a:rPr lang="en-US" sz="1100">
                          <a:effectLst/>
                        </a:rPr>
                        <a:t>SCMWY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RGR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550787"/>
                  </a:ext>
                </a:extLst>
              </a:tr>
              <a:tr h="171662">
                <a:tc>
                  <a:txBody>
                    <a:bodyPr/>
                    <a:lstStyle/>
                    <a:p>
                      <a:pPr marL="0" marR="0" algn="ctr">
                        <a:lnSpc>
                          <a:spcPct val="107000"/>
                        </a:lnSpc>
                        <a:spcBef>
                          <a:spcPts val="0"/>
                        </a:spcBef>
                        <a:spcAft>
                          <a:spcPts val="0"/>
                        </a:spcAft>
                      </a:pPr>
                      <a:r>
                        <a:rPr lang="en-US" sz="1100">
                          <a:effectLst/>
                        </a:rPr>
                        <a:t>SPG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345111"/>
                  </a:ext>
                </a:extLst>
              </a:tr>
              <a:tr h="171662">
                <a:tc>
                  <a:txBody>
                    <a:bodyPr/>
                    <a:lstStyle/>
                    <a:p>
                      <a:pPr marL="0" marR="0" algn="ctr">
                        <a:lnSpc>
                          <a:spcPct val="107000"/>
                        </a:lnSpc>
                        <a:spcBef>
                          <a:spcPts val="0"/>
                        </a:spcBef>
                        <a:spcAft>
                          <a:spcPts val="0"/>
                        </a:spcAft>
                      </a:pPr>
                      <a:r>
                        <a:rPr lang="en-US" sz="1100">
                          <a:effectLst/>
                        </a:rPr>
                        <a:t>RJF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JIXAY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1288180"/>
                  </a:ext>
                </a:extLst>
              </a:tr>
              <a:tr h="171662">
                <a:tc>
                  <a:txBody>
                    <a:bodyPr/>
                    <a:lstStyle/>
                    <a:p>
                      <a:pPr marL="0" marR="0" algn="ctr">
                        <a:lnSpc>
                          <a:spcPct val="107000"/>
                        </a:lnSpc>
                        <a:spcBef>
                          <a:spcPts val="0"/>
                        </a:spcBef>
                        <a:spcAft>
                          <a:spcPts val="0"/>
                        </a:spcAft>
                      </a:pPr>
                      <a:r>
                        <a:rPr lang="en-US" sz="1100">
                          <a:effectLst/>
                        </a:rPr>
                        <a:t>GPDNF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SHW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52447"/>
                  </a:ext>
                </a:extLst>
              </a:tr>
              <a:tr h="171662">
                <a:tc>
                  <a:txBody>
                    <a:bodyPr/>
                    <a:lstStyle/>
                    <a:p>
                      <a:pPr marL="0" marR="0" algn="ctr">
                        <a:lnSpc>
                          <a:spcPct val="107000"/>
                        </a:lnSpc>
                        <a:spcBef>
                          <a:spcPts val="0"/>
                        </a:spcBef>
                        <a:spcAft>
                          <a:spcPts val="0"/>
                        </a:spcAft>
                      </a:pPr>
                      <a:r>
                        <a:rPr lang="en-US" sz="1100">
                          <a:effectLst/>
                        </a:rPr>
                        <a:t>KCRPY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HAYN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694672"/>
                  </a:ext>
                </a:extLst>
              </a:tr>
              <a:tr h="171662">
                <a:tc>
                  <a:txBody>
                    <a:bodyPr/>
                    <a:lstStyle/>
                    <a:p>
                      <a:pPr marL="0" marR="0" algn="ctr">
                        <a:lnSpc>
                          <a:spcPct val="107000"/>
                        </a:lnSpc>
                        <a:spcBef>
                          <a:spcPts val="0"/>
                        </a:spcBef>
                        <a:spcAft>
                          <a:spcPts val="0"/>
                        </a:spcAft>
                      </a:pPr>
                      <a:r>
                        <a:rPr lang="en-US" sz="1100">
                          <a:effectLst/>
                        </a:rPr>
                        <a:t>EPC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8426178"/>
                  </a:ext>
                </a:extLst>
              </a:tr>
              <a:tr h="171662">
                <a:tc>
                  <a:txBody>
                    <a:bodyPr/>
                    <a:lstStyle/>
                    <a:p>
                      <a:pPr marL="0" marR="0" algn="ctr">
                        <a:lnSpc>
                          <a:spcPct val="107000"/>
                        </a:lnSpc>
                        <a:spcBef>
                          <a:spcPts val="0"/>
                        </a:spcBef>
                        <a:spcAft>
                          <a:spcPts val="0"/>
                        </a:spcAft>
                      </a:pPr>
                      <a:r>
                        <a:rPr lang="en-US" sz="1100">
                          <a:effectLst/>
                        </a:rPr>
                        <a:t>EQIX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9.85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94721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77165420"/>
              </p:ext>
            </p:extLst>
          </p:nvPr>
        </p:nvGraphicFramePr>
        <p:xfrm>
          <a:off x="6687004" y="1527847"/>
          <a:ext cx="4379685" cy="3848328"/>
        </p:xfrm>
        <a:graphic>
          <a:graphicData uri="http://schemas.openxmlformats.org/drawingml/2006/table">
            <a:tbl>
              <a:tblPr firstRow="1" firstCol="1" bandRow="1">
                <a:tableStyleId>{5C22544A-7EE6-4342-B048-85BDC9FD1C3A}</a:tableStyleId>
              </a:tblPr>
              <a:tblGrid>
                <a:gridCol w="1459583">
                  <a:extLst>
                    <a:ext uri="{9D8B030D-6E8A-4147-A177-3AD203B41FA5}">
                      <a16:colId xmlns:a16="http://schemas.microsoft.com/office/drawing/2014/main" val="2626555368"/>
                    </a:ext>
                  </a:extLst>
                </a:gridCol>
                <a:gridCol w="1460051">
                  <a:extLst>
                    <a:ext uri="{9D8B030D-6E8A-4147-A177-3AD203B41FA5}">
                      <a16:colId xmlns:a16="http://schemas.microsoft.com/office/drawing/2014/main" val="2738369447"/>
                    </a:ext>
                  </a:extLst>
                </a:gridCol>
                <a:gridCol w="1460051">
                  <a:extLst>
                    <a:ext uri="{9D8B030D-6E8A-4147-A177-3AD203B41FA5}">
                      <a16:colId xmlns:a16="http://schemas.microsoft.com/office/drawing/2014/main" val="2425623294"/>
                    </a:ext>
                  </a:extLst>
                </a:gridCol>
              </a:tblGrid>
              <a:tr h="174924">
                <a:tc>
                  <a:txBody>
                    <a:bodyPr/>
                    <a:lstStyle/>
                    <a:p>
                      <a:pPr marL="0" marR="0" algn="ctr">
                        <a:lnSpc>
                          <a:spcPct val="107000"/>
                        </a:lnSpc>
                        <a:spcBef>
                          <a:spcPts val="0"/>
                        </a:spcBef>
                        <a:spcAft>
                          <a:spcPts val="0"/>
                        </a:spcAft>
                      </a:pPr>
                      <a:r>
                        <a:rPr lang="en-US" sz="11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J</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Coef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6162789"/>
                  </a:ext>
                </a:extLst>
              </a:tr>
              <a:tr h="174924">
                <a:tc>
                  <a:txBody>
                    <a:bodyPr/>
                    <a:lstStyle/>
                    <a:p>
                      <a:pPr marL="0" marR="0" algn="ctr">
                        <a:lnSpc>
                          <a:spcPct val="107000"/>
                        </a:lnSpc>
                        <a:spcBef>
                          <a:spcPts val="0"/>
                        </a:spcBef>
                        <a:spcAft>
                          <a:spcPts val="0"/>
                        </a:spcAft>
                      </a:pPr>
                      <a:r>
                        <a:rPr lang="en-US" sz="1100">
                          <a:effectLst/>
                        </a:rPr>
                        <a:t>GOL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GOLD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6218513"/>
                  </a:ext>
                </a:extLst>
              </a:tr>
              <a:tr h="174924">
                <a:tc>
                  <a:txBody>
                    <a:bodyPr/>
                    <a:lstStyle/>
                    <a:p>
                      <a:pPr marL="0" marR="0" algn="ctr">
                        <a:lnSpc>
                          <a:spcPct val="107000"/>
                        </a:lnSpc>
                        <a:spcBef>
                          <a:spcPts val="0"/>
                        </a:spcBef>
                        <a:spcAft>
                          <a:spcPts val="0"/>
                        </a:spcAft>
                      </a:pPr>
                      <a:r>
                        <a:rPr lang="en-US" sz="1100">
                          <a:effectLst/>
                        </a:rPr>
                        <a:t>SYK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SPN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320023"/>
                  </a:ext>
                </a:extLst>
              </a:tr>
              <a:tr h="174924">
                <a:tc>
                  <a:txBody>
                    <a:bodyPr/>
                    <a:lstStyle/>
                    <a:p>
                      <a:pPr marL="0" marR="0" algn="ctr">
                        <a:lnSpc>
                          <a:spcPct val="107000"/>
                        </a:lnSpc>
                        <a:spcBef>
                          <a:spcPts val="0"/>
                        </a:spcBef>
                        <a:spcAft>
                          <a:spcPts val="0"/>
                        </a:spcAft>
                      </a:pPr>
                      <a:r>
                        <a:rPr lang="en-US" sz="1100">
                          <a:effectLst/>
                        </a:rPr>
                        <a:t>MNRO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MNPP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7691547"/>
                  </a:ext>
                </a:extLst>
              </a:tr>
              <a:tr h="174924">
                <a:tc>
                  <a:txBody>
                    <a:bodyPr/>
                    <a:lstStyle/>
                    <a:p>
                      <a:pPr marL="0" marR="0" algn="ctr">
                        <a:lnSpc>
                          <a:spcPct val="107000"/>
                        </a:lnSpc>
                        <a:spcBef>
                          <a:spcPts val="0"/>
                        </a:spcBef>
                        <a:spcAft>
                          <a:spcPts val="0"/>
                        </a:spcAft>
                      </a:pPr>
                      <a:r>
                        <a:rPr lang="en-US" sz="1100">
                          <a:effectLst/>
                        </a:rPr>
                        <a:t>RTN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RHHVF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214259"/>
                  </a:ext>
                </a:extLst>
              </a:tr>
              <a:tr h="174924">
                <a:tc>
                  <a:txBody>
                    <a:bodyPr/>
                    <a:lstStyle/>
                    <a:p>
                      <a:pPr marL="0" marR="0" algn="ctr">
                        <a:lnSpc>
                          <a:spcPct val="107000"/>
                        </a:lnSpc>
                        <a:spcBef>
                          <a:spcPts val="0"/>
                        </a:spcBef>
                        <a:spcAft>
                          <a:spcPts val="0"/>
                        </a:spcAft>
                      </a:pPr>
                      <a:r>
                        <a:rPr lang="en-US" sz="1100">
                          <a:effectLst/>
                        </a:rPr>
                        <a:t>MJN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MITSY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6878278"/>
                  </a:ext>
                </a:extLst>
              </a:tr>
              <a:tr h="174924">
                <a:tc>
                  <a:txBody>
                    <a:bodyPr/>
                    <a:lstStyle/>
                    <a:p>
                      <a:pPr marL="0" marR="0" algn="ctr">
                        <a:lnSpc>
                          <a:spcPct val="107000"/>
                        </a:lnSpc>
                        <a:spcBef>
                          <a:spcPts val="0"/>
                        </a:spcBef>
                        <a:spcAft>
                          <a:spcPts val="0"/>
                        </a:spcAft>
                      </a:pPr>
                      <a:r>
                        <a:rPr lang="en-US" sz="1100">
                          <a:effectLst/>
                        </a:rPr>
                        <a:t>SCHL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NVS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2797569"/>
                  </a:ext>
                </a:extLst>
              </a:tr>
              <a:tr h="174924">
                <a:tc>
                  <a:txBody>
                    <a:bodyPr/>
                    <a:lstStyle/>
                    <a:p>
                      <a:pPr marL="0" marR="0" algn="ctr">
                        <a:lnSpc>
                          <a:spcPct val="107000"/>
                        </a:lnSpc>
                        <a:spcBef>
                          <a:spcPts val="0"/>
                        </a:spcBef>
                        <a:spcAft>
                          <a:spcPts val="0"/>
                        </a:spcAft>
                      </a:pPr>
                      <a:r>
                        <a:rPr lang="en-US" sz="1100">
                          <a:effectLst/>
                        </a:rPr>
                        <a:t>MCY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BSEFY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78449"/>
                  </a:ext>
                </a:extLst>
              </a:tr>
              <a:tr h="174924">
                <a:tc>
                  <a:txBody>
                    <a:bodyPr/>
                    <a:lstStyle/>
                    <a:p>
                      <a:pPr marL="0" marR="0" algn="ctr">
                        <a:lnSpc>
                          <a:spcPct val="107000"/>
                        </a:lnSpc>
                        <a:spcBef>
                          <a:spcPts val="0"/>
                        </a:spcBef>
                        <a:spcAft>
                          <a:spcPts val="0"/>
                        </a:spcAft>
                      </a:pPr>
                      <a:r>
                        <a:rPr lang="en-US" sz="1100">
                          <a:effectLst/>
                        </a:rPr>
                        <a:t>EGN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DRQ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029918"/>
                  </a:ext>
                </a:extLst>
              </a:tr>
              <a:tr h="174924">
                <a:tc>
                  <a:txBody>
                    <a:bodyPr/>
                    <a:lstStyle/>
                    <a:p>
                      <a:pPr marL="0" marR="0" algn="ctr">
                        <a:lnSpc>
                          <a:spcPct val="107000"/>
                        </a:lnSpc>
                        <a:spcBef>
                          <a:spcPts val="0"/>
                        </a:spcBef>
                        <a:spcAft>
                          <a:spcPts val="0"/>
                        </a:spcAft>
                      </a:pPr>
                      <a:r>
                        <a:rPr lang="en-US" sz="1100">
                          <a:effectLst/>
                        </a:rPr>
                        <a:t>SCMWY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RGR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304258"/>
                  </a:ext>
                </a:extLst>
              </a:tr>
              <a:tr h="174924">
                <a:tc>
                  <a:txBody>
                    <a:bodyPr/>
                    <a:lstStyle/>
                    <a:p>
                      <a:pPr marL="0" marR="0" algn="ctr">
                        <a:lnSpc>
                          <a:spcPct val="107000"/>
                        </a:lnSpc>
                        <a:spcBef>
                          <a:spcPts val="0"/>
                        </a:spcBef>
                        <a:spcAft>
                          <a:spcPts val="0"/>
                        </a:spcAft>
                      </a:pPr>
                      <a:r>
                        <a:rPr lang="en-US" sz="1100">
                          <a:effectLst/>
                        </a:rPr>
                        <a:t>MSA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759398"/>
                  </a:ext>
                </a:extLst>
              </a:tr>
              <a:tr h="174924">
                <a:tc>
                  <a:txBody>
                    <a:bodyPr/>
                    <a:lstStyle/>
                    <a:p>
                      <a:pPr marL="0" marR="0" algn="ctr">
                        <a:lnSpc>
                          <a:spcPct val="107000"/>
                        </a:lnSpc>
                        <a:spcBef>
                          <a:spcPts val="0"/>
                        </a:spcBef>
                        <a:spcAft>
                          <a:spcPts val="0"/>
                        </a:spcAft>
                      </a:pPr>
                      <a:r>
                        <a:rPr lang="en-US" sz="1100">
                          <a:effectLst/>
                        </a:rPr>
                        <a:t>HMC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948819"/>
                  </a:ext>
                </a:extLst>
              </a:tr>
              <a:tr h="174924">
                <a:tc>
                  <a:txBody>
                    <a:bodyPr/>
                    <a:lstStyle/>
                    <a:p>
                      <a:pPr marL="0" marR="0" algn="ctr">
                        <a:lnSpc>
                          <a:spcPct val="107000"/>
                        </a:lnSpc>
                        <a:spcBef>
                          <a:spcPts val="0"/>
                        </a:spcBef>
                        <a:spcAft>
                          <a:spcPts val="0"/>
                        </a:spcAft>
                      </a:pPr>
                      <a:r>
                        <a:rPr lang="en-US" sz="1100">
                          <a:effectLst/>
                        </a:rPr>
                        <a:t>JIXAY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SPN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768570"/>
                  </a:ext>
                </a:extLst>
              </a:tr>
              <a:tr h="174924">
                <a:tc>
                  <a:txBody>
                    <a:bodyPr/>
                    <a:lstStyle/>
                    <a:p>
                      <a:pPr marL="0" marR="0" algn="ctr">
                        <a:lnSpc>
                          <a:spcPct val="107000"/>
                        </a:lnSpc>
                        <a:spcBef>
                          <a:spcPts val="0"/>
                        </a:spcBef>
                        <a:spcAft>
                          <a:spcPts val="0"/>
                        </a:spcAft>
                      </a:pPr>
                      <a:r>
                        <a:rPr lang="en-US" sz="1100">
                          <a:effectLst/>
                        </a:rPr>
                        <a:t>SCMWY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GJV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0106083"/>
                  </a:ext>
                </a:extLst>
              </a:tr>
              <a:tr h="174924">
                <a:tc>
                  <a:txBody>
                    <a:bodyPr/>
                    <a:lstStyle/>
                    <a:p>
                      <a:pPr marL="0" marR="0" algn="ctr">
                        <a:lnSpc>
                          <a:spcPct val="107000"/>
                        </a:lnSpc>
                        <a:spcBef>
                          <a:spcPts val="0"/>
                        </a:spcBef>
                        <a:spcAft>
                          <a:spcPts val="0"/>
                        </a:spcAft>
                      </a:pPr>
                      <a:r>
                        <a:rPr lang="en-US" sz="1100">
                          <a:effectLst/>
                        </a:rPr>
                        <a:t>EPC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0346902"/>
                  </a:ext>
                </a:extLst>
              </a:tr>
              <a:tr h="174924">
                <a:tc>
                  <a:txBody>
                    <a:bodyPr/>
                    <a:lstStyle/>
                    <a:p>
                      <a:pPr marL="0" marR="0" algn="ctr">
                        <a:lnSpc>
                          <a:spcPct val="107000"/>
                        </a:lnSpc>
                        <a:spcBef>
                          <a:spcPts val="0"/>
                        </a:spcBef>
                        <a:spcAft>
                          <a:spcPts val="0"/>
                        </a:spcAft>
                      </a:pPr>
                      <a:r>
                        <a:rPr lang="en-US" sz="1100">
                          <a:effectLst/>
                        </a:rPr>
                        <a:t>HE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HII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544752"/>
                  </a:ext>
                </a:extLst>
              </a:tr>
              <a:tr h="174924">
                <a:tc>
                  <a:txBody>
                    <a:bodyPr/>
                    <a:lstStyle/>
                    <a:p>
                      <a:pPr marL="0" marR="0" algn="ctr">
                        <a:lnSpc>
                          <a:spcPct val="107000"/>
                        </a:lnSpc>
                        <a:spcBef>
                          <a:spcPts val="0"/>
                        </a:spcBef>
                        <a:spcAft>
                          <a:spcPts val="0"/>
                        </a:spcAft>
                      </a:pPr>
                      <a:r>
                        <a:rPr lang="en-US" sz="1100">
                          <a:effectLst/>
                        </a:rPr>
                        <a:t>SPG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401059"/>
                  </a:ext>
                </a:extLst>
              </a:tr>
              <a:tr h="174924">
                <a:tc>
                  <a:txBody>
                    <a:bodyPr/>
                    <a:lstStyle/>
                    <a:p>
                      <a:pPr marL="0" marR="0" algn="ctr">
                        <a:lnSpc>
                          <a:spcPct val="107000"/>
                        </a:lnSpc>
                        <a:spcBef>
                          <a:spcPts val="0"/>
                        </a:spcBef>
                        <a:spcAft>
                          <a:spcPts val="0"/>
                        </a:spcAft>
                      </a:pPr>
                      <a:r>
                        <a:rPr lang="en-US" sz="1100">
                          <a:effectLst/>
                        </a:rPr>
                        <a:t>RJF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JIXAY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787761"/>
                  </a:ext>
                </a:extLst>
              </a:tr>
              <a:tr h="174924">
                <a:tc>
                  <a:txBody>
                    <a:bodyPr/>
                    <a:lstStyle/>
                    <a:p>
                      <a:pPr marL="0" marR="0" algn="ctr">
                        <a:lnSpc>
                          <a:spcPct val="107000"/>
                        </a:lnSpc>
                        <a:spcBef>
                          <a:spcPts val="0"/>
                        </a:spcBef>
                        <a:spcAft>
                          <a:spcPts val="0"/>
                        </a:spcAft>
                      </a:pPr>
                      <a:r>
                        <a:rPr lang="en-US" sz="1100">
                          <a:effectLst/>
                        </a:rPr>
                        <a:t>GPDNF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SHW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417532"/>
                  </a:ext>
                </a:extLst>
              </a:tr>
              <a:tr h="174924">
                <a:tc>
                  <a:txBody>
                    <a:bodyPr/>
                    <a:lstStyle/>
                    <a:p>
                      <a:pPr marL="0" marR="0" algn="ctr">
                        <a:lnSpc>
                          <a:spcPct val="107000"/>
                        </a:lnSpc>
                        <a:spcBef>
                          <a:spcPts val="0"/>
                        </a:spcBef>
                        <a:spcAft>
                          <a:spcPts val="0"/>
                        </a:spcAft>
                      </a:pPr>
                      <a:r>
                        <a:rPr lang="en-US" sz="1100">
                          <a:effectLst/>
                        </a:rPr>
                        <a:t>CDNAF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DST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67911"/>
                  </a:ext>
                </a:extLst>
              </a:tr>
              <a:tr h="174924">
                <a:tc>
                  <a:txBody>
                    <a:bodyPr/>
                    <a:lstStyle/>
                    <a:p>
                      <a:pPr marL="0" marR="0" algn="ctr">
                        <a:lnSpc>
                          <a:spcPct val="107000"/>
                        </a:lnSpc>
                        <a:spcBef>
                          <a:spcPts val="0"/>
                        </a:spcBef>
                        <a:spcAft>
                          <a:spcPts val="0"/>
                        </a:spcAft>
                      </a:pPr>
                      <a:r>
                        <a:rPr lang="en-US" sz="1100">
                          <a:effectLst/>
                        </a:rPr>
                        <a:t>KCRPY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HAYN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8411095"/>
                  </a:ext>
                </a:extLst>
              </a:tr>
              <a:tr h="174924">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045233"/>
                  </a:ext>
                </a:extLst>
              </a:tr>
            </a:tbl>
          </a:graphicData>
        </a:graphic>
      </p:graphicFrame>
    </p:spTree>
    <p:extLst>
      <p:ext uri="{BB962C8B-B14F-4D97-AF65-F5344CB8AC3E}">
        <p14:creationId xmlns:p14="http://schemas.microsoft.com/office/powerpoint/2010/main" val="250593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correlation coefficient was really high. </a:t>
            </a:r>
          </a:p>
          <a:p>
            <a:r>
              <a:rPr lang="en-US" dirty="0"/>
              <a:t>There really wasn’t much difference between the 2 tables. This was probably because the second table is just 1-day delay. I might have seen a bigger change in the output if I used a longer delay</a:t>
            </a:r>
          </a:p>
          <a:p>
            <a:r>
              <a:rPr lang="en-US" dirty="0"/>
              <a:t>The position of certain correlations changed but the changes in values is not that high. </a:t>
            </a:r>
          </a:p>
          <a:p>
            <a:endParaRPr lang="en-US" dirty="0"/>
          </a:p>
        </p:txBody>
      </p:sp>
    </p:spTree>
    <p:extLst>
      <p:ext uri="{BB962C8B-B14F-4D97-AF65-F5344CB8AC3E}">
        <p14:creationId xmlns:p14="http://schemas.microsoft.com/office/powerpoint/2010/main" val="47814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The end</a:t>
            </a:r>
          </a:p>
        </p:txBody>
      </p:sp>
      <p:sp>
        <p:nvSpPr>
          <p:cNvPr id="3" name="Subtitle 2"/>
          <p:cNvSpPr>
            <a:spLocks noGrp="1"/>
          </p:cNvSpPr>
          <p:nvPr>
            <p:ph type="subTitle" idx="1"/>
          </p:nvPr>
        </p:nvSpPr>
        <p:spPr/>
        <p:txBody>
          <a:bodyPr/>
          <a:lstStyle/>
          <a:p>
            <a:pPr algn="ctr"/>
            <a:r>
              <a:rPr lang="en-US" dirty="0"/>
              <a:t>Thank You</a:t>
            </a:r>
          </a:p>
        </p:txBody>
      </p:sp>
    </p:spTree>
    <p:extLst>
      <p:ext uri="{BB962C8B-B14F-4D97-AF65-F5344CB8AC3E}">
        <p14:creationId xmlns:p14="http://schemas.microsoft.com/office/powerpoint/2010/main" val="17227713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784</TotalTime>
  <Words>671</Words>
  <Application>Microsoft Office PowerPoint</Application>
  <PresentationFormat>Widescreen</PresentationFormat>
  <Paragraphs>166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Times New Roman</vt:lpstr>
      <vt:lpstr>Vapor Trail</vt:lpstr>
      <vt:lpstr>Correlation between stock prices using big data</vt:lpstr>
      <vt:lpstr>Problem Statement</vt:lpstr>
      <vt:lpstr>Approach</vt:lpstr>
      <vt:lpstr>Approach</vt:lpstr>
      <vt:lpstr>Software</vt:lpstr>
      <vt:lpstr>Results and Evaluation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predictions using machine learning and spark</dc:title>
  <dc:creator>Hari Surayagari</dc:creator>
  <cp:lastModifiedBy>Hari Surayagari</cp:lastModifiedBy>
  <cp:revision>24</cp:revision>
  <dcterms:created xsi:type="dcterms:W3CDTF">2016-10-13T02:02:46Z</dcterms:created>
  <dcterms:modified xsi:type="dcterms:W3CDTF">2016-12-01T14:41:52Z</dcterms:modified>
</cp:coreProperties>
</file>