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9" r:id="rId3"/>
    <p:sldId id="261" r:id="rId4"/>
    <p:sldId id="263" r:id="rId5"/>
    <p:sldId id="262" r:id="rId6"/>
    <p:sldId id="266" r:id="rId7"/>
    <p:sldId id="267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1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1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4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13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715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4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370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18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6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0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2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2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04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2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6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A08A115-2B8B-4D89-8AC1-DD46CA200A98}" type="datetimeFigureOut">
              <a:rPr lang="en-IN" smtClean="0"/>
              <a:t>18-12-2019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2FFC-35E6-48A9-B164-9A0CA965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78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tricks.com/learn/mvc/difference-between-razor-view-engine-and-aspx-view-engi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working-with-built-in-html-helper-classes-in-aspn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UploadFile/ff2f08/aspx-view-engine-vs-razor-view-engine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1918" y="1683265"/>
            <a:ext cx="8759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Razor Engine</a:t>
            </a:r>
          </a:p>
          <a:p>
            <a:pPr algn="ctr"/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(ASP </a:t>
            </a:r>
            <a:r>
              <a:rPr lang="en-US" sz="6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.Net</a:t>
            </a:r>
            <a:r>
              <a:rPr lang="en-US" sz="6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Core MVC)</a:t>
            </a:r>
            <a:endParaRPr lang="en-US" sz="6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s.microsoft.com/en-us/aspnet/core/mvc/overview/_static/mvc.png?view=aspnetcore-3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412" y="627784"/>
            <a:ext cx="3114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9818" y="5358021"/>
            <a:ext cx="102523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View Engine renders the HTML to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default </a:t>
            </a:r>
            <a:r>
              <a:rPr lang="en-IN" dirty="0" err="1"/>
              <a:t>ASP.Net</a:t>
            </a:r>
            <a:r>
              <a:rPr lang="en-IN" dirty="0"/>
              <a:t> MVC supports ASPX and the Razor View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are many more third-party view engines, like Spark, </a:t>
            </a:r>
            <a:r>
              <a:rPr lang="en-IN" dirty="0" err="1"/>
              <a:t>Nhaml</a:t>
            </a:r>
            <a:r>
              <a:rPr lang="en-IN" dirty="0"/>
              <a:t>.. </a:t>
            </a:r>
            <a:r>
              <a:rPr lang="en-IN" dirty="0" smtClean="0"/>
              <a:t>Also available.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69818" y="4026662"/>
            <a:ext cx="98182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92D050"/>
                </a:solidFill>
                <a:latin typeface="Segoe UI" panose="020B0502040204020203" pitchFamily="34" charset="0"/>
              </a:rPr>
              <a:t>What are View’s Responsibilities?</a:t>
            </a:r>
            <a:endParaRPr lang="en-IN" b="1" dirty="0">
              <a:solidFill>
                <a:srgbClr val="92D050"/>
              </a:solidFill>
              <a:latin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</a:rPr>
              <a:t>Views are responsible for presenting content through the user interface. They use the </a:t>
            </a:r>
            <a:r>
              <a:rPr lang="en-IN" u="sng" dirty="0">
                <a:latin typeface="Segoe UI" panose="020B0502040204020203" pitchFamily="34" charset="0"/>
              </a:rPr>
              <a:t>Razor view engine</a:t>
            </a:r>
            <a:r>
              <a:rPr lang="en-IN" dirty="0">
                <a:latin typeface="Segoe UI" panose="020B0502040204020203" pitchFamily="34" charset="0"/>
              </a:rPr>
              <a:t> to embed .NET code in HTML </a:t>
            </a:r>
            <a:r>
              <a:rPr lang="en-IN" dirty="0" err="1">
                <a:latin typeface="Segoe UI" panose="020B0502040204020203" pitchFamily="34" charset="0"/>
              </a:rPr>
              <a:t>markup</a:t>
            </a:r>
            <a:r>
              <a:rPr lang="en-IN" dirty="0">
                <a:latin typeface="Segoe UI" panose="020B0502040204020203" pitchFamily="34" charset="0"/>
              </a:rPr>
              <a:t>.</a:t>
            </a:r>
            <a:endParaRPr lang="en-IN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8144" y="760029"/>
            <a:ext cx="107418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ASPX </a:t>
            </a:r>
            <a:r>
              <a:rPr lang="en-IN" b="1" dirty="0">
                <a:solidFill>
                  <a:srgbClr val="FFFF00"/>
                </a:solidFill>
              </a:rPr>
              <a:t>View Engine (Web form view engine) -</a:t>
            </a:r>
            <a:r>
              <a:rPr lang="en-IN" dirty="0"/>
              <a:t> </a:t>
            </a:r>
          </a:p>
          <a:p>
            <a:r>
              <a:rPr lang="en-IN" dirty="0"/>
              <a:t>The namespace used by the ASPX View Engine is </a:t>
            </a:r>
            <a:r>
              <a:rPr lang="en-IN" dirty="0" err="1" smtClean="0">
                <a:solidFill>
                  <a:srgbClr val="FFFF00"/>
                </a:solidFill>
              </a:rPr>
              <a:t>System.Web.Mvc.WebFormViewEngine</a:t>
            </a:r>
            <a:endParaRPr lang="en-IN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  &lt;%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Products)</a:t>
            </a:r>
            <a:br>
              <a:rPr lang="en-IN" dirty="0"/>
            </a:br>
            <a:r>
              <a:rPr lang="en-IN" dirty="0"/>
              <a:t>        {  %&gt;</a:t>
            </a:r>
            <a:br>
              <a:rPr lang="en-IN" dirty="0"/>
            </a:br>
            <a:r>
              <a:rPr lang="en-IN" dirty="0"/>
              <a:t>             &lt;% if (</a:t>
            </a:r>
            <a:r>
              <a:rPr lang="en-IN" dirty="0" err="1"/>
              <a:t>item.IsInStock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                 { %&gt;</a:t>
            </a:r>
            <a:br>
              <a:rPr lang="en-IN" dirty="0"/>
            </a:br>
            <a:r>
              <a:rPr lang="en-IN" dirty="0"/>
              <a:t>                         &lt;p&gt;&lt;%=</a:t>
            </a:r>
            <a:r>
              <a:rPr lang="en-IN" dirty="0" err="1"/>
              <a:t>item.ProductName</a:t>
            </a:r>
            <a:r>
              <a:rPr lang="en-IN" dirty="0"/>
              <a:t>%&gt; is in stock&lt;/p&gt;</a:t>
            </a:r>
            <a:br>
              <a:rPr lang="en-IN" dirty="0"/>
            </a:br>
            <a:r>
              <a:rPr lang="en-IN" dirty="0"/>
              <a:t>                   &lt;% }</a:t>
            </a:r>
            <a:br>
              <a:rPr lang="en-IN" dirty="0"/>
            </a:br>
            <a:r>
              <a:rPr lang="en-IN" dirty="0"/>
              <a:t>                 else</a:t>
            </a:r>
            <a:br>
              <a:rPr lang="en-IN" dirty="0"/>
            </a:br>
            <a:r>
              <a:rPr lang="en-IN" dirty="0"/>
              <a:t>                  { %&gt;</a:t>
            </a:r>
            <a:br>
              <a:rPr lang="en-IN" dirty="0"/>
            </a:br>
            <a:r>
              <a:rPr lang="en-IN" dirty="0"/>
              <a:t>                         &lt;p&gt;&lt;%=</a:t>
            </a:r>
            <a:r>
              <a:rPr lang="en-IN" dirty="0" err="1"/>
              <a:t>item.ProductName</a:t>
            </a:r>
            <a:r>
              <a:rPr lang="en-IN" dirty="0"/>
              <a:t>%&gt; is not in stock&lt;/p&gt;</a:t>
            </a:r>
            <a:br>
              <a:rPr lang="en-IN" dirty="0"/>
            </a:br>
            <a:r>
              <a:rPr lang="en-IN" dirty="0"/>
              <a:t>                  &lt;% } %&gt;</a:t>
            </a:r>
            <a:br>
              <a:rPr lang="en-IN" dirty="0"/>
            </a:br>
            <a:r>
              <a:rPr lang="en-IN" dirty="0"/>
              <a:t>    &lt;%} %&gt;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0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82" y="2209763"/>
            <a:ext cx="4679145" cy="27801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273" y="1136073"/>
            <a:ext cx="1008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https://www.dotnettricks.com/learn/mvc/difference-between-razor-view-engine-and-aspx-view-engine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67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796789"/>
            <a:ext cx="1061258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Razor View Engine - </a:t>
            </a:r>
          </a:p>
          <a:p>
            <a:r>
              <a:rPr lang="en-IN" dirty="0"/>
              <a:t>The namespace used by the Razor View Engine is </a:t>
            </a:r>
            <a:r>
              <a:rPr lang="en-IN" dirty="0" err="1" smtClean="0">
                <a:solidFill>
                  <a:srgbClr val="FFFF00"/>
                </a:solidFill>
              </a:rPr>
              <a:t>System.Web.Razor</a:t>
            </a:r>
            <a:endParaRPr lang="en-IN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   @</a:t>
            </a:r>
            <a:r>
              <a:rPr lang="en-IN" dirty="0" err="1"/>
              <a:t>foreach</a:t>
            </a:r>
            <a:r>
              <a:rPr lang="en-IN" dirty="0"/>
              <a:t> (</a:t>
            </a:r>
            <a:r>
              <a:rPr lang="en-IN" dirty="0" err="1"/>
              <a:t>var</a:t>
            </a:r>
            <a:r>
              <a:rPr lang="en-IN" dirty="0"/>
              <a:t> item in Products)</a:t>
            </a:r>
            <a:br>
              <a:rPr lang="en-IN" dirty="0"/>
            </a:br>
            <a:r>
              <a:rPr lang="en-IN" dirty="0"/>
              <a:t>    {</a:t>
            </a:r>
            <a:br>
              <a:rPr lang="en-IN" dirty="0"/>
            </a:br>
            <a:r>
              <a:rPr lang="en-IN" dirty="0"/>
              <a:t>               @if(</a:t>
            </a:r>
            <a:r>
              <a:rPr lang="en-IN" dirty="0" err="1"/>
              <a:t>item.IsinStock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              {  </a:t>
            </a:r>
            <a:br>
              <a:rPr lang="en-IN" dirty="0"/>
            </a:br>
            <a:r>
              <a:rPr lang="en-IN" dirty="0"/>
              <a:t>                   @</a:t>
            </a:r>
            <a:r>
              <a:rPr lang="en-IN" dirty="0" err="1"/>
              <a:t>item.ProductName</a:t>
            </a:r>
            <a:r>
              <a:rPr lang="en-IN" dirty="0"/>
              <a:t> is in stock</a:t>
            </a:r>
            <a:br>
              <a:rPr lang="en-IN" dirty="0"/>
            </a:br>
            <a:r>
              <a:rPr lang="en-IN" dirty="0"/>
              <a:t>               } else {</a:t>
            </a:r>
            <a:br>
              <a:rPr lang="en-IN" dirty="0"/>
            </a:br>
            <a:r>
              <a:rPr lang="en-IN" dirty="0"/>
              <a:t>                   @</a:t>
            </a:r>
            <a:r>
              <a:rPr lang="en-IN" dirty="0" err="1"/>
              <a:t>item.ProductName</a:t>
            </a:r>
            <a:r>
              <a:rPr lang="en-IN" dirty="0"/>
              <a:t> is in stock</a:t>
            </a:r>
            <a:br>
              <a:rPr lang="en-IN" dirty="0"/>
            </a:br>
            <a:r>
              <a:rPr lang="en-IN" dirty="0"/>
              <a:t>               }</a:t>
            </a:r>
            <a:br>
              <a:rPr lang="en-IN" dirty="0"/>
            </a:br>
            <a:r>
              <a:rPr lang="en-IN" dirty="0"/>
              <a:t>    }</a:t>
            </a:r>
            <a:br>
              <a:rPr lang="en-IN" dirty="0"/>
            </a:br>
            <a:r>
              <a:rPr lang="en-IN" dirty="0"/>
              <a:t>&lt;/</a:t>
            </a:r>
            <a:r>
              <a:rPr lang="en-IN" dirty="0" err="1"/>
              <a:t>ul</a:t>
            </a:r>
            <a:r>
              <a:rPr lang="en-IN" dirty="0"/>
              <a:t>&gt;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5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945" y="1607127"/>
            <a:ext cx="89962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FF00"/>
                </a:solidFill>
              </a:rPr>
              <a:t>What are </a:t>
            </a:r>
            <a:endParaRPr lang="en-IN" sz="3600" dirty="0" smtClean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</a:rPr>
              <a:t>Layout</a:t>
            </a:r>
            <a:r>
              <a:rPr lang="en-IN" sz="3600" dirty="0">
                <a:solidFill>
                  <a:srgbClr val="FFFF00"/>
                </a:solidFill>
              </a:rPr>
              <a:t>, </a:t>
            </a:r>
            <a:endParaRPr lang="en-IN" sz="3600" dirty="0" smtClean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smtClean="0">
                <a:solidFill>
                  <a:srgbClr val="FFFF00"/>
                </a:solidFill>
              </a:rPr>
              <a:t>_</a:t>
            </a:r>
            <a:r>
              <a:rPr lang="en-IN" sz="3600" dirty="0" err="1">
                <a:solidFill>
                  <a:srgbClr val="FFFF00"/>
                </a:solidFill>
              </a:rPr>
              <a:t>ViewStart</a:t>
            </a:r>
            <a:r>
              <a:rPr lang="en-IN" sz="3600" dirty="0">
                <a:solidFill>
                  <a:srgbClr val="FFFF00"/>
                </a:solidFill>
              </a:rPr>
              <a:t>, </a:t>
            </a:r>
            <a:endParaRPr lang="en-IN" sz="3600" dirty="0" smtClean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err="1" smtClean="0">
                <a:solidFill>
                  <a:srgbClr val="FFFF00"/>
                </a:solidFill>
              </a:rPr>
              <a:t>RenderBody</a:t>
            </a:r>
            <a:r>
              <a:rPr lang="en-IN" sz="3600" dirty="0">
                <a:solidFill>
                  <a:srgbClr val="FFFF00"/>
                </a:solidFill>
              </a:rPr>
              <a:t>, </a:t>
            </a:r>
            <a:endParaRPr lang="en-IN" sz="3600" dirty="0" smtClean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 err="1" smtClean="0">
                <a:solidFill>
                  <a:srgbClr val="FFFF00"/>
                </a:solidFill>
              </a:rPr>
              <a:t>RenderSection</a:t>
            </a:r>
            <a:endParaRPr lang="en-IN" sz="3600" dirty="0" smtClean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/>
              <a:t>https://www.tutorialsteacher.com/mvc/layout-view-in-asp.net-mvc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52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945" y="1607127"/>
            <a:ext cx="8996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solidFill>
                  <a:srgbClr val="FFFF00"/>
                </a:solidFill>
              </a:rPr>
              <a:t>HTML Helpers</a:t>
            </a:r>
          </a:p>
          <a:p>
            <a:endParaRPr lang="en-US" dirty="0" smtClean="0"/>
          </a:p>
          <a:p>
            <a:r>
              <a:rPr lang="en-IN" dirty="0">
                <a:hlinkClick r:id="rId2"/>
              </a:rPr>
              <a:t>https://dzone.com/articles/working-with-built-in-html-helper-classes-in-aspne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108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945" y="1607127"/>
            <a:ext cx="834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 :</a:t>
            </a:r>
          </a:p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://www.c-sharpcorner.com/UploadFile/ff2f08/aspx-view-engine-vs-razor-view-engine/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06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672</TotalTime>
  <Words>130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Segoe UI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Krishnamoorthi, Hariharan</dc:creator>
  <cp:lastModifiedBy>Krishnamoorthi, Hariharan</cp:lastModifiedBy>
  <cp:revision>36</cp:revision>
  <dcterms:created xsi:type="dcterms:W3CDTF">2019-08-20T13:13:21Z</dcterms:created>
  <dcterms:modified xsi:type="dcterms:W3CDTF">2019-12-18T14:12:17Z</dcterms:modified>
</cp:coreProperties>
</file>