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tags/tag8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ags/tag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tags/tag10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0.xml" ContentType="application/vnd.openxmlformats-officedocument.theme+xml"/>
  <Override PartName="/ppt/tags/tag1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1.xml" ContentType="application/vnd.openxmlformats-officedocument.theme+xml"/>
  <Override PartName="/ppt/tags/tag12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2.xml" ContentType="application/vnd.openxmlformats-officedocument.theme+xml"/>
  <Override PartName="/ppt/tags/tag13.xml" ContentType="application/vnd.openxmlformats-officedocument.presentationml.tags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700" r:id="rId5"/>
    <p:sldMasterId id="2147483885" r:id="rId6"/>
    <p:sldMasterId id="2147483725" r:id="rId7"/>
    <p:sldMasterId id="2147483887" r:id="rId8"/>
    <p:sldMasterId id="2147483875" r:id="rId9"/>
    <p:sldMasterId id="2147483883" r:id="rId10"/>
    <p:sldMasterId id="2147483855" r:id="rId11"/>
    <p:sldMasterId id="2147484043" r:id="rId12"/>
    <p:sldMasterId id="2147484056" r:id="rId13"/>
    <p:sldMasterId id="2147484075" r:id="rId14"/>
    <p:sldMasterId id="2147484093" r:id="rId15"/>
  </p:sldMasterIdLst>
  <p:notesMasterIdLst>
    <p:notesMasterId r:id="rId42"/>
  </p:notesMasterIdLst>
  <p:handoutMasterIdLst>
    <p:handoutMasterId r:id="rId43"/>
  </p:handoutMasterIdLst>
  <p:sldIdLst>
    <p:sldId id="295" r:id="rId16"/>
    <p:sldId id="2147308946" r:id="rId17"/>
    <p:sldId id="2147471768" r:id="rId18"/>
    <p:sldId id="2147471781" r:id="rId19"/>
    <p:sldId id="2147471288" r:id="rId20"/>
    <p:sldId id="2147308952" r:id="rId21"/>
    <p:sldId id="2147471713" r:id="rId22"/>
    <p:sldId id="2147471761" r:id="rId23"/>
    <p:sldId id="2147376406" r:id="rId24"/>
    <p:sldId id="2147471716" r:id="rId25"/>
    <p:sldId id="2147471789" r:id="rId26"/>
    <p:sldId id="2147471459" r:id="rId27"/>
    <p:sldId id="2147471719" r:id="rId28"/>
    <p:sldId id="2147471763" r:id="rId29"/>
    <p:sldId id="2147471127" r:id="rId30"/>
    <p:sldId id="2147471131" r:id="rId31"/>
    <p:sldId id="2147471792" r:id="rId32"/>
    <p:sldId id="2147471790" r:id="rId33"/>
    <p:sldId id="2147471062" r:id="rId34"/>
    <p:sldId id="2147471791" r:id="rId35"/>
    <p:sldId id="2147376493" r:id="rId36"/>
    <p:sldId id="2147471795" r:id="rId37"/>
    <p:sldId id="2147471797" r:id="rId38"/>
    <p:sldId id="2147471796" r:id="rId39"/>
    <p:sldId id="2147471793" r:id="rId40"/>
    <p:sldId id="2147471794" r:id="rId41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1CC803-249B-D0E5-4139-290F7551AD13}" name="Sashidhar, Sashidhar" initials="SS" userId="S::ssashidhar@deloitte.com::ea4a570e-c4ba-43ca-a20e-91e4515b5368" providerId="AD"/>
  <p188:author id="{08FB5E78-75C0-F69A-48C2-A14A6E581ECB}" name="Tolj, Milos" initials="TM" userId="S::mtolj@deloitte.com::1ea36c97-8809-41c5-ad9f-447c41e5234c" providerId="AD"/>
  <p188:author id="{48EEED7A-2E2E-D938-33CE-0776AAFD44B9}" name="Shenoy Telicherry, Arjun" initials="SA" userId="S::ashenoytelicherry_deloitte.com#ext#@eaton.onmicrosoft.com::cd8c0971-0107-4a84-9d32-b14806e4c6ba" providerId="AD"/>
  <p188:author id="{0CEA1C8D-F32B-A33C-B397-D4CBDC0770E3}" name="Shenoy Telicherry, Arjun" initials="STA" userId="S::ashenoytelicherry@deloitte.com::5fe52590-c63b-4574-b98d-8af1dc5f01a8" providerId="AD"/>
  <p188:author id="{89A3188E-698E-C8B0-7FE3-9FE4FCC6EA68}" name="Ishaan Kumar Sinha" initials="IKS" userId="S::ishsinha@deloitte.com::af1d11ac-2aae-4aa6-a58b-d12a88193f92" providerId="AD"/>
  <p188:author id="{4CE6559C-5E76-7DB0-A4D4-07E0C56BA4A8}" name="Lore, Chris" initials="LC" userId="S::chrislore@eaton.com::488ed113-b748-42ef-92a4-1ddc5f11bd2e" providerId="AD"/>
  <p188:author id="{EEE4D4C3-849F-9E0A-5897-2D99E4394955}" name="Gayle, Tyler" initials="GT" userId="S::tgayle@deloitte.com::dd173582-570b-4c85-b0dd-87d69cd95c64" providerId="AD"/>
  <p188:author id="{066533F3-0356-12C3-0351-03E89A5B0630}" name="Sobczak, Jonathan" initials="SJ" userId="S::jsobczak_deloitte.com#ext#@eaton.onmicrosoft.com::e1599fcc-55f2-40c2-89ea-8c3d2452d6f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rick, Robin D" initials="ERD" lastIdx="3" clrIdx="0">
    <p:extLst>
      <p:ext uri="{19B8F6BF-5375-455C-9EA6-DF929625EA0E}">
        <p15:presenceInfo xmlns:p15="http://schemas.microsoft.com/office/powerpoint/2012/main" userId="Elerick, Robin D" providerId="None"/>
      </p:ext>
    </p:extLst>
  </p:cmAuthor>
  <p:cmAuthor id="2" name="Jamison, Melissa C" initials="JMC" lastIdx="1" clrIdx="1">
    <p:extLst>
      <p:ext uri="{19B8F6BF-5375-455C-9EA6-DF929625EA0E}">
        <p15:presenceInfo xmlns:p15="http://schemas.microsoft.com/office/powerpoint/2012/main" userId="S-1-5-21-1895723088-473596052-2526530024-239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72"/>
    <a:srgbClr val="EC8B00"/>
    <a:srgbClr val="E0A500"/>
    <a:srgbClr val="FFE8C9"/>
    <a:srgbClr val="D9F1CD"/>
    <a:srgbClr val="FFF4D5"/>
    <a:srgbClr val="FFFFFF"/>
    <a:srgbClr val="0070C0"/>
    <a:srgbClr val="8CD169"/>
    <a:srgbClr val="025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7B9AFB-3451-4E74-87BC-D22DC558D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0456E-8DD2-4316-B09B-915CC9DAB4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FE75-F0E5-4178-92D0-1D99ED748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E814-BF4A-424C-8D74-7A079D6C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76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924B-5872-4E97-9323-662B96104A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61E7-70D3-4B33-9353-3F1CBA11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0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Charbel/Sundar</a:t>
            </a:r>
          </a:p>
        </p:txBody>
      </p:sp>
    </p:spTree>
    <p:extLst>
      <p:ext uri="{BB962C8B-B14F-4D97-AF65-F5344CB8AC3E}">
        <p14:creationId xmlns:p14="http://schemas.microsoft.com/office/powerpoint/2010/main" val="288387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Alicia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FB08-B307-4802-B9D6-7D5D8BF9FD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75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6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6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58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>
                <a:latin typeface="Arial"/>
                <a:cs typeface="Arial"/>
              </a:rPr>
              <a:t>Presenter:  Chris</a:t>
            </a:r>
          </a:p>
          <a:p>
            <a:pPr>
              <a:defRPr/>
            </a:pPr>
            <a:endParaRPr lang="en-US" sz="1100">
              <a:latin typeface="Arial"/>
              <a:cs typeface="Arial"/>
            </a:endParaRPr>
          </a:p>
          <a:p>
            <a:pPr>
              <a:defRPr/>
            </a:pPr>
            <a:r>
              <a:rPr lang="en-US" sz="1100">
                <a:latin typeface="Arial"/>
                <a:cs typeface="Arial"/>
              </a:rPr>
              <a:t>Solving for: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Arial"/>
                <a:cs typeface="Arial"/>
              </a:rPr>
              <a:t>Single customer order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Arial"/>
                <a:cs typeface="Arial"/>
              </a:rPr>
              <a:t>Centralized credit management for ES-A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Arial"/>
                <a:cs typeface="Arial"/>
              </a:rPr>
              <a:t>Improved I/C processing, currently operating largely on a day lag, moving towards more real time processing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>
              <a:latin typeface="Arial"/>
              <a:cs typeface="Arial"/>
            </a:endParaRPr>
          </a:p>
          <a:p>
            <a:r>
              <a:rPr lang="en-US" sz="1100" b="0">
                <a:solidFill>
                  <a:srgbClr val="FFFFFF"/>
                </a:solidFill>
                <a:cs typeface="Arial"/>
              </a:rPr>
              <a:t>We do this today in some capacity through EDI, but the processes are not standardized across the electrical sector and the order entry in the target environment can take up to a day depending on the EDI setup.  We’d like to improve these processes and switch to more real-time integrations.  Ideally this will be done with a tool like an iPaaS for the API / microservice mapping; however, we can accomplish this with the tools we have in place today.</a:t>
            </a:r>
          </a:p>
          <a:p>
            <a:endParaRPr lang="en-US" sz="1100" b="1">
              <a:solidFill>
                <a:srgbClr val="FFFFFF"/>
              </a:solidFill>
              <a:cs typeface="Arial"/>
            </a:endParaRPr>
          </a:p>
          <a:p>
            <a:pPr marL="457200" lvl="1" indent="0">
              <a:spcBef>
                <a:spcPts val="300"/>
              </a:spcBef>
              <a:buFont typeface="+mj-lt"/>
              <a:buNone/>
            </a:pPr>
            <a:endParaRPr lang="en-US" sz="1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92D7EA-2434-4756-8E3A-6200E463230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7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26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6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961E7-70D3-4B33-9353-3F1CBA11E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0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Talking points: Highlight MVP approach, advisory boards, OCM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FB08-B307-4802-B9D6-7D5D8BF9F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176810" fontAlgn="auto">
              <a:spcBef>
                <a:spcPts val="0"/>
              </a:spcBef>
              <a:spcAft>
                <a:spcPts val="0"/>
              </a:spcAft>
              <a:defRPr/>
            </a:pPr>
            <a:fld id="{CA2D21D1-52E2-420B-B491-CFF6D7BB79FB}" type="slidenum">
              <a:rPr lang="en-US" sz="1200">
                <a:solidFill>
                  <a:prstClr val="black"/>
                </a:solidFill>
                <a:latin typeface="Calibri"/>
              </a:rPr>
              <a:pPr defTabSz="1176810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11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Anna</a:t>
            </a:r>
          </a:p>
        </p:txBody>
      </p:sp>
    </p:spTree>
    <p:extLst>
      <p:ext uri="{BB962C8B-B14F-4D97-AF65-F5344CB8AC3E}">
        <p14:creationId xmlns:p14="http://schemas.microsoft.com/office/powerpoint/2010/main" val="397177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FB08-B307-4802-B9D6-7D5D8BF9F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61E7-70D3-4B33-9353-3F1CBA11E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Presenter: Fred</a:t>
            </a:r>
          </a:p>
          <a:p>
            <a:endParaRPr lang="en-US"/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35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Release 1 – deliver Order Hub proof of concept for targeted customer group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005E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2023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focused on </a:t>
            </a: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planning, design</a:t>
            </a: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005E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&amp; test 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</a:t>
            </a: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OCM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4C8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2023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focused on build &amp; test, </a:t>
            </a: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4C8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validation, training &amp; deployment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Plant engagement – site teams engaged (Jan), testing (Jan-Jun), training &amp; readiness assessment (Jun-Jul)</a:t>
            </a:r>
          </a:p>
          <a:p>
            <a:pPr marL="100024" marR="0" lvl="0" indent="-214313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Anna</a:t>
            </a:r>
          </a:p>
        </p:txBody>
      </p:sp>
    </p:spTree>
    <p:extLst>
      <p:ext uri="{BB962C8B-B14F-4D97-AF65-F5344CB8AC3E}">
        <p14:creationId xmlns:p14="http://schemas.microsoft.com/office/powerpoint/2010/main" val="39717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Alicia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FB08-B307-4802-B9D6-7D5D8BF9F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C6F61-EE4D-4FC1-A721-D4FA40B7D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2514600" y="19775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EF6D-BBC2-4D60-9344-88C4B02DF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7805C-B47E-4651-8337-9789FA0E04B5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6C67F-B443-438F-A80D-76526C0B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3652-EE4D-4BBE-B51B-B9C993D90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19" y="2095325"/>
            <a:ext cx="2875565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ro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0AE99EE-D0E7-4870-A880-7E7C66C8B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5008" y="710274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F325A03-4984-43CE-9F38-7741741BF5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35008" y="1395606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C3F431F4-C396-4246-9CB6-F2AAB6BA79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35008" y="2080938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11571ADC-E417-4BE0-86E0-0190575A96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835008" y="2766270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BCE421C-9EC0-4AD9-99A5-8DA4E39869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35008" y="3451604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83742"/>
            <a:ext cx="8572500" cy="5443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C5F10E-8295-475A-B504-1226765166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752" y="4132868"/>
            <a:ext cx="8572498" cy="496283"/>
          </a:xfrm>
          <a:prstGeom prst="roundRect">
            <a:avLst>
              <a:gd name="adj" fmla="val 14602"/>
            </a:avLst>
          </a:prstGeom>
          <a:solidFill>
            <a:schemeClr val="tx2"/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Highlight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92506EC-2863-40DA-9585-90C89854F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796" y="706387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A600E3-462E-4024-9B74-F0150A98FB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8796" y="3447717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2DF296D-4152-4595-8D9D-D5DFFEEB8A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8796" y="1391720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9847ECB-275A-4E2B-88D8-48E7703A9A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796" y="2077053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BA57B53-BEF4-47BF-B5EB-B78EC95A31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796" y="2762386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DCC3846-FE49-42E7-89D9-503BB9ABD2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5751" y="4855137"/>
            <a:ext cx="7459149" cy="201168"/>
          </a:xfrm>
          <a:noFill/>
          <a:ln>
            <a:noFill/>
          </a:ln>
        </p:spPr>
        <p:txBody>
          <a:bodyPr lIns="91440" tIns="0" bIns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1446" indent="0"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64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ADA96-AA58-4BF6-AD8A-0C3BF5DDC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5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CD5B9-4FB4-4A63-A5C7-FC6C503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08503F-3D53-44A0-AEF1-CC44360F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4204" y="4767264"/>
            <a:ext cx="5025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2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CD5B9-4FB4-4A63-A5C7-FC6C503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493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B748E-F653-4428-83A3-38BD98B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0607-819B-47BE-9EB6-48A167F62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11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9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3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2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9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1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439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0BC6BD-369A-486B-BDAF-F4969116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6DA5F-4E51-452A-84DC-5ECFEDBC03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532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8076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2514600" y="197751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here</a:t>
            </a:r>
          </a:p>
        </p:txBody>
      </p:sp>
    </p:spTree>
    <p:extLst>
      <p:ext uri="{BB962C8B-B14F-4D97-AF65-F5344CB8AC3E}">
        <p14:creationId xmlns:p14="http://schemas.microsoft.com/office/powerpoint/2010/main" val="988312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3652-EE4D-4BBE-B51B-B9C993D90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18" y="2095325"/>
            <a:ext cx="2875565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04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301940"/>
            <a:ext cx="8439150" cy="5238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364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54872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0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8220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 with tex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1066800" y="203204"/>
            <a:ext cx="8077200" cy="92709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620" y="447675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6BE6F3-C6E9-4E48-B3B0-A697233010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1580" y="295274"/>
            <a:ext cx="7924800" cy="742950"/>
          </a:xfrm>
        </p:spPr>
        <p:txBody>
          <a:bodyPr anchor="ctr"/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773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 - no tex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279031"/>
            <a:ext cx="7848600" cy="742950"/>
          </a:xfrm>
        </p:spPr>
        <p:txBody>
          <a:bodyPr anchor="ctr"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560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728358"/>
            <a:ext cx="6477000" cy="251771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79BE7-AF38-4807-BF66-F4AE653100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257800" y="2343150"/>
            <a:ext cx="3886200" cy="1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0288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1"/>
            <a:ext cx="7467600" cy="3753327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4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2"/>
            <a:ext cx="6324600" cy="1102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9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0" y="0"/>
            <a:ext cx="4572000" cy="41719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3822"/>
            <a:ext cx="3954780" cy="4260058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2BA4C-CF48-477F-B999-6242F20A976F}"/>
              </a:ext>
            </a:extLst>
          </p:cNvPr>
          <p:cNvSpPr/>
          <p:nvPr userDrawn="1"/>
        </p:nvSpPr>
        <p:spPr>
          <a:xfrm>
            <a:off x="457200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image to fill this whole space</a:t>
            </a:r>
          </a:p>
        </p:txBody>
      </p:sp>
    </p:spTree>
    <p:extLst>
      <p:ext uri="{BB962C8B-B14F-4D97-AF65-F5344CB8AC3E}">
        <p14:creationId xmlns:p14="http://schemas.microsoft.com/office/powerpoint/2010/main" val="2789688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5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531" y="819151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5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19153"/>
            <a:ext cx="4038600" cy="365759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19153"/>
            <a:ext cx="4038600" cy="365759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88943107-7474-44AB-85D6-34B791559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02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690347-5AAB-4B3F-80EE-F80F78C2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572000" cy="3651924"/>
          </a:xfrm>
        </p:spPr>
        <p:txBody>
          <a:bodyPr/>
          <a:lstStyle>
            <a:lvl1pPr marL="457200" indent="-457200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E04055-F8F4-4DA7-AAFD-0BD23D254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05400" y="819149"/>
            <a:ext cx="3581400" cy="1752595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F7D19507-70E2-4A8B-B5BF-7AE6785418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67B0-570A-4A97-B577-2B283277D3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05400" y="2718481"/>
            <a:ext cx="3581400" cy="1752595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217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3108798" y="1915209"/>
            <a:ext cx="29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to fill this full space</a:t>
            </a:r>
          </a:p>
        </p:txBody>
      </p:sp>
    </p:spTree>
    <p:extLst>
      <p:ext uri="{BB962C8B-B14F-4D97-AF65-F5344CB8AC3E}">
        <p14:creationId xmlns:p14="http://schemas.microsoft.com/office/powerpoint/2010/main" val="2083629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89DB7-DAD2-4A5D-A0B1-654966A62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BA6B65D-09F4-4D94-91B1-8FEE8C58B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60" y="1687217"/>
            <a:ext cx="3620220" cy="16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438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165241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493995-8697-4023-9FB3-9148BE80EB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3246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952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BC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 hidden="1">
            <a:extLst>
              <a:ext uri="{FF2B5EF4-FFF2-40B4-BE49-F238E27FC236}">
                <a16:creationId xmlns:a16="http://schemas.microsoft.com/office/drawing/2014/main" id="{E5289ED8-BB29-2F40-A17C-ABAAF59628A3}"/>
              </a:ext>
            </a:extLst>
          </p:cNvPr>
          <p:cNvCxnSpPr>
            <a:cxnSpLocks/>
          </p:cNvCxnSpPr>
          <p:nvPr userDrawn="1"/>
        </p:nvCxnSpPr>
        <p:spPr>
          <a:xfrm>
            <a:off x="306161" y="519710"/>
            <a:ext cx="0" cy="480060"/>
          </a:xfrm>
          <a:prstGeom prst="line">
            <a:avLst/>
          </a:prstGeom>
          <a:noFill/>
          <a:ln w="76200" cap="flat" cmpd="sng" algn="ctr">
            <a:solidFill>
              <a:srgbClr val="146BC9"/>
            </a:solidFill>
            <a:prstDash val="solid"/>
          </a:ln>
          <a:effectLst/>
        </p:spPr>
      </p:cxnSp>
      <p:cxnSp>
        <p:nvCxnSpPr>
          <p:cNvPr id="22" name="Straight Connector 21" hidden="1">
            <a:extLst>
              <a:ext uri="{FF2B5EF4-FFF2-40B4-BE49-F238E27FC236}">
                <a16:creationId xmlns:a16="http://schemas.microsoft.com/office/drawing/2014/main" id="{5DDFB607-5EA9-B147-B9F3-19EEBD4B1FA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" y="431102"/>
            <a:ext cx="8229600" cy="0"/>
          </a:xfrm>
          <a:prstGeom prst="line">
            <a:avLst/>
          </a:prstGeom>
          <a:noFill/>
          <a:ln w="12700" cap="flat" cmpd="sng" algn="ctr">
            <a:solidFill>
              <a:srgbClr val="146BC9"/>
            </a:solidFill>
            <a:prstDash val="solid"/>
          </a:ln>
          <a:effectLst/>
        </p:spPr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C198680-D3B8-B04D-9EF0-1746AD7759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191125"/>
            <a:ext cx="8229599" cy="15863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675" b="1" i="0" cap="all" spc="7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0" indent="-171450">
              <a:lnSpc>
                <a:spcPct val="130000"/>
              </a:lnSpc>
            </a:pPr>
            <a:r>
              <a:rPr lang="en-US"/>
              <a:t>Breadcrumb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6A14A75-AC45-DC45-963A-32873A370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349758"/>
            <a:ext cx="8229599" cy="6172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noProof="0"/>
            </a:lvl1pPr>
          </a:lstStyle>
          <a:p>
            <a:pPr lvl="0" fontAlgn="t">
              <a:lnSpc>
                <a:spcPct val="100000"/>
              </a:lnSpc>
              <a:spcAft>
                <a:spcPts val="0"/>
              </a:spcAft>
            </a:pPr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436816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3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0BC6BD-369A-486B-BDAF-F4969116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6DA5F-4E51-452A-84DC-5ECFEDBC03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533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463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165241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493995-8697-4023-9FB3-9148BE80EB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3246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2236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B748E-F653-4428-83A3-38BD98B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0607-819B-47BE-9EB6-48A167F62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72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495479" y="4860031"/>
            <a:ext cx="1939290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pPr marL="9525"/>
            <a:r>
              <a:rPr lang="en-US" b="1" spc="-4" dirty="0"/>
              <a:t>EATON </a:t>
            </a:r>
            <a:r>
              <a:rPr lang="en-US" spc="-4" dirty="0"/>
              <a:t>|</a:t>
            </a:r>
            <a:r>
              <a:rPr lang="en-US" dirty="0"/>
              <a:t> </a:t>
            </a:r>
            <a:r>
              <a:rPr lang="en-US" spc="-8" dirty="0"/>
              <a:t>T</a:t>
            </a:r>
            <a:r>
              <a:rPr lang="en-US" spc="-4" dirty="0"/>
              <a:t>op</a:t>
            </a:r>
            <a:r>
              <a:rPr lang="en-US" dirty="0"/>
              <a:t> </a:t>
            </a:r>
            <a:r>
              <a:rPr lang="en-US" spc="-4" dirty="0"/>
              <a:t>Do</a:t>
            </a:r>
            <a:r>
              <a:rPr lang="en-US" spc="-11" dirty="0"/>
              <a:t>w</a:t>
            </a:r>
            <a:r>
              <a:rPr lang="en-US" spc="-4" dirty="0"/>
              <a:t>n B</a:t>
            </a:r>
            <a:r>
              <a:rPr lang="en-US" spc="-8" dirty="0"/>
              <a:t>u</a:t>
            </a:r>
            <a:r>
              <a:rPr lang="en-US" spc="-4" dirty="0"/>
              <a:t>s</a:t>
            </a:r>
            <a:r>
              <a:rPr lang="en-US" spc="-8" dirty="0"/>
              <a:t>ine</a:t>
            </a:r>
            <a:r>
              <a:rPr lang="en-US" spc="-4" dirty="0"/>
              <a:t>ss</a:t>
            </a:r>
            <a:r>
              <a:rPr lang="en-US" spc="11" dirty="0"/>
              <a:t> </a:t>
            </a:r>
            <a:r>
              <a:rPr lang="en-US" spc="-4" dirty="0"/>
              <a:t>C</a:t>
            </a:r>
            <a:r>
              <a:rPr lang="en-US" spc="-8" dirty="0"/>
              <a:t>a</a:t>
            </a:r>
            <a:r>
              <a:rPr lang="en-US" spc="-4" dirty="0"/>
              <a:t>se </a:t>
            </a:r>
            <a:r>
              <a:rPr lang="en-US" spc="-11" dirty="0"/>
              <a:t>a</a:t>
            </a:r>
            <a:r>
              <a:rPr lang="en-US" spc="-8" dirty="0"/>
              <a:t>n</a:t>
            </a:r>
            <a:r>
              <a:rPr lang="en-US" spc="-4" dirty="0"/>
              <a:t>d</a:t>
            </a:r>
            <a:r>
              <a:rPr lang="en-US" spc="-8" dirty="0"/>
              <a:t> </a:t>
            </a:r>
            <a:r>
              <a:rPr lang="en-US" dirty="0"/>
              <a:t>R</a:t>
            </a:r>
            <a:r>
              <a:rPr lang="en-US" spc="-4" dirty="0"/>
              <a:t>o</a:t>
            </a:r>
            <a:r>
              <a:rPr lang="en-US" spc="-8" dirty="0"/>
              <a:t>adma</a:t>
            </a:r>
            <a:r>
              <a:rPr lang="en-US" spc="-4" dirty="0"/>
              <a:t>p</a:t>
            </a:r>
            <a:r>
              <a:rPr lang="en-US" spc="-8" dirty="0"/>
              <a:t> </a:t>
            </a:r>
            <a:r>
              <a:rPr lang="en-US" spc="-4" dirty="0"/>
              <a:t>As</a:t>
            </a:r>
            <a:r>
              <a:rPr lang="en-US" spc="-8" dirty="0"/>
              <a:t>se</a:t>
            </a:r>
            <a:r>
              <a:rPr lang="en-US" spc="-4" dirty="0"/>
              <a:t>s</a:t>
            </a:r>
            <a:r>
              <a:rPr lang="en-US" spc="-8" dirty="0"/>
              <a:t>smen</a:t>
            </a:r>
            <a:r>
              <a:rPr lang="en-US" spc="-4" dirty="0"/>
              <a:t>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object 38"/>
          <p:cNvSpPr txBox="1">
            <a:spLocks noGrp="1"/>
          </p:cNvSpPr>
          <p:nvPr>
            <p:ph type="sldNum" sz="quarter" idx="4"/>
          </p:nvPr>
        </p:nvSpPr>
        <p:spPr>
          <a:xfrm>
            <a:off x="8524493" y="4860032"/>
            <a:ext cx="288036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600">
                <a:latin typeface="+mj-lt"/>
              </a:defRPr>
            </a:lvl1pPr>
          </a:lstStyle>
          <a:p>
            <a:pPr marL="56198">
              <a:defRPr/>
            </a:pPr>
            <a:fld id="{81D60167-4931-47E6-BA6A-407CBD079E47}" type="slidenum">
              <a:rPr lang="en-US" spc="-4" smtClean="0">
                <a:solidFill>
                  <a:prstClr val="black"/>
                </a:solidFill>
                <a:cs typeface="Verdana"/>
              </a:rPr>
              <a:pPr marL="56198">
                <a:defRPr/>
              </a:pPr>
              <a:t>‹#›</a:t>
            </a:fld>
            <a:endParaRPr lang="en-US" spc="-4" dirty="0">
              <a:solidFill>
                <a:prstClr val="black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65596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2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731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 with tex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1066800" y="203204"/>
            <a:ext cx="8077200" cy="92709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620" y="447675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6BE6F3-C6E9-4E48-B3B0-A6972330104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1580" y="295274"/>
            <a:ext cx="7924800" cy="742950"/>
          </a:xfrm>
        </p:spPr>
        <p:txBody>
          <a:bodyPr anchor="ctr"/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36542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 - no tex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48C600-B0A3-41BF-89B0-CF0B9C874EEE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CBED7F7-FAD5-4467-81D2-74A6D05D4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279031"/>
            <a:ext cx="7848600" cy="742950"/>
          </a:xfrm>
        </p:spPr>
        <p:txBody>
          <a:bodyPr anchor="ctr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4915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728359"/>
            <a:ext cx="6477000" cy="2517710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79BE7-AF38-4807-BF66-F4AE653100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257800" y="2343151"/>
            <a:ext cx="3886200" cy="1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453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712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ABED1B-9CA4-4FA0-A32C-089057E97FB0}"/>
              </a:ext>
            </a:extLst>
          </p:cNvPr>
          <p:cNvSpPr/>
          <p:nvPr userDrawn="1"/>
        </p:nvSpPr>
        <p:spPr bwMode="auto">
          <a:xfrm>
            <a:off x="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0" y="0"/>
            <a:ext cx="4572000" cy="41719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3822"/>
            <a:ext cx="3954780" cy="3905728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2BA4C-CF48-477F-B999-6242F20A976F}"/>
              </a:ext>
            </a:extLst>
          </p:cNvPr>
          <p:cNvSpPr/>
          <p:nvPr userDrawn="1"/>
        </p:nvSpPr>
        <p:spPr>
          <a:xfrm>
            <a:off x="457200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1865189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0BC6BD-369A-486B-BDAF-F4969116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6DA5F-4E51-452A-84DC-5ECFEDBC03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533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1216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19155"/>
            <a:ext cx="4038600" cy="365759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19155"/>
            <a:ext cx="4038600" cy="365759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88943107-7474-44AB-85D6-34B791559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8580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79BE7-AF38-4807-BF66-F4AE653100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257800" y="2343151"/>
            <a:ext cx="3886200" cy="1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D09BC-C221-4EC0-8C2E-97CDF0775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3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690347-5AAB-4B3F-80EE-F80F78C2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572000" cy="3651924"/>
          </a:xfrm>
        </p:spPr>
        <p:txBody>
          <a:bodyPr/>
          <a:lstStyle>
            <a:lvl1pPr marL="457178" indent="-457178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E04055-F8F4-4DA7-AAFD-0BD23D254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05400" y="819151"/>
            <a:ext cx="3581400" cy="1752595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F7D19507-70E2-4A8B-B5BF-7AE6785418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67B0-570A-4A97-B577-2B283277D3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05400" y="2718483"/>
            <a:ext cx="3581400" cy="1752595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1604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48"/>
            <a:ext cx="8229600" cy="651262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1"/>
            <a:ext cx="4040188" cy="81200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7"/>
            <a:ext cx="4040188" cy="2845594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9151"/>
            <a:ext cx="4040189" cy="81200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8" y="1631157"/>
            <a:ext cx="4040189" cy="2845594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0B447A54-BE9F-404C-9B5C-99995036D0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450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2514600" y="19775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here</a:t>
            </a:r>
          </a:p>
        </p:txBody>
      </p:sp>
    </p:spTree>
    <p:extLst>
      <p:ext uri="{BB962C8B-B14F-4D97-AF65-F5344CB8AC3E}">
        <p14:creationId xmlns:p14="http://schemas.microsoft.com/office/powerpoint/2010/main" val="792115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3652-EE4D-4BBE-B51B-B9C993D90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19" y="2095325"/>
            <a:ext cx="2875565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048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601" y="4904185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06500" y="114300"/>
            <a:ext cx="7924800" cy="742950"/>
          </a:xfrm>
        </p:spPr>
        <p:txBody>
          <a:bodyPr anchor="ctr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0"/>
            <a:ext cx="8763000" cy="39433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2" y="4476751"/>
            <a:ext cx="1455269" cy="4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1975"/>
      </p:ext>
    </p:extLst>
  </p:cSld>
  <p:clrMapOvr>
    <a:masterClrMapping/>
  </p:clrMapOvr>
  <p:transition spd="med"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532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8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3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06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8580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79BE7-AF38-4807-BF66-F4AE653100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257800" y="2343151"/>
            <a:ext cx="3886200" cy="1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D09BC-C221-4EC0-8C2E-97CDF0775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34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C6F61-EE4D-4FC1-A721-D4FA40B7D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31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ABED1B-9CA4-4FA0-A32C-089057E97FB0}"/>
              </a:ext>
            </a:extLst>
          </p:cNvPr>
          <p:cNvSpPr/>
          <p:nvPr userDrawn="1"/>
        </p:nvSpPr>
        <p:spPr bwMode="auto">
          <a:xfrm>
            <a:off x="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0" y="0"/>
            <a:ext cx="4572000" cy="41719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3822"/>
            <a:ext cx="3954780" cy="3905728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2BA4C-CF48-477F-B999-6242F20A976F}"/>
              </a:ext>
            </a:extLst>
          </p:cNvPr>
          <p:cNvSpPr/>
          <p:nvPr userDrawn="1"/>
        </p:nvSpPr>
        <p:spPr>
          <a:xfrm>
            <a:off x="457200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98EC9-24F3-4401-800A-C4D634D19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C6F61-EE4D-4FC1-A721-D4FA40B7D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6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B748E-F653-4428-83A3-38BD98B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0607-819B-47BE-9EB6-48A167F62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019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19156"/>
            <a:ext cx="4038600" cy="365759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19156"/>
            <a:ext cx="4038600" cy="365759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88943107-7474-44AB-85D6-34B791559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944F-94FF-4BCD-965A-F7A9492AB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6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2514600" y="197751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EF6D-BBC2-4D60-9344-88C4B02DF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7805C-B47E-4651-8337-9789FA0E04B5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6C67F-B443-438F-A80D-76526C0B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1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3652-EE4D-4BBE-B51B-B9C993D90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20" y="2095325"/>
            <a:ext cx="2875565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015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itle slide with tex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1066800" y="203204"/>
            <a:ext cx="8077200" cy="92709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620" y="447675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6BE6F3-C6E9-4E48-B3B0-A697233010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1580" y="295274"/>
            <a:ext cx="7924800" cy="742950"/>
          </a:xfrm>
        </p:spPr>
        <p:txBody>
          <a:bodyPr anchor="ctr"/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674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533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0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533" y="819153"/>
            <a:ext cx="8220269" cy="1538281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D658E-063E-4171-9A4F-EC7FAD1A320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1" y="2429320"/>
            <a:ext cx="4036218" cy="1538281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18CE0-AD6B-4CEF-A059-B507C6B598C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50584" y="2434972"/>
            <a:ext cx="4036217" cy="1538281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216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2D785AE0-41B9-4BBC-83AB-BCCA2639E1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2FFB88-F673-4A97-BB48-2DEE3F3A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056"/>
            <a:ext cx="8229600" cy="627454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481E41-0E9C-4253-A60A-2B04D3D66C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533" y="819152"/>
            <a:ext cx="8220269" cy="36575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85634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510D2-1661-FE47-90E1-EF0B30AAE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95478"/>
            <a:ext cx="8229600" cy="3774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950" noProof="0"/>
            </a:lvl1pPr>
          </a:lstStyle>
          <a:p>
            <a:pPr lvl="0" fontAlgn="t">
              <a:lnSpc>
                <a:spcPct val="100000"/>
              </a:lnSpc>
              <a:spcAft>
                <a:spcPts val="0"/>
              </a:spcAft>
            </a:pPr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972390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ABED1B-9CA4-4FA0-A32C-089057E97FB0}"/>
              </a:ext>
            </a:extLst>
          </p:cNvPr>
          <p:cNvSpPr/>
          <p:nvPr userDrawn="1"/>
        </p:nvSpPr>
        <p:spPr bwMode="auto">
          <a:xfrm>
            <a:off x="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0" y="0"/>
            <a:ext cx="4572000" cy="41719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3822"/>
            <a:ext cx="3954780" cy="3905728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2BA4C-CF48-477F-B999-6242F20A976F}"/>
              </a:ext>
            </a:extLst>
          </p:cNvPr>
          <p:cNvSpPr/>
          <p:nvPr userDrawn="1"/>
        </p:nvSpPr>
        <p:spPr>
          <a:xfrm>
            <a:off x="457200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98EC9-24F3-4401-800A-C4D634D19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19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C6F61-EE4D-4FC1-A721-D4FA40B7D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40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2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63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2"/>
            <a:ext cx="6324600" cy="1102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38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165241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20E41-8A6F-43AC-A399-14C255D9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493995-8697-4023-9FB3-9148BE80EB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3246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627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B1BEF4-6631-4293-9650-B886E93837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771651"/>
            <a:ext cx="6858000" cy="1143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79BE7-AF38-4807-BF66-F4AE653100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257800" y="2343151"/>
            <a:ext cx="3886200" cy="1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D09BC-C221-4EC0-8C2E-97CDF0775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1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" y="0"/>
            <a:ext cx="86868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361712"/>
            <a:ext cx="7467600" cy="3753327"/>
          </a:xfrm>
        </p:spPr>
        <p:txBody>
          <a:bodyPr anchor="ctr">
            <a:normAutofit/>
          </a:bodyPr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C6F61-EE4D-4FC1-A721-D4FA40B7D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91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ABED1B-9CA4-4FA0-A32C-089057E97FB0}"/>
              </a:ext>
            </a:extLst>
          </p:cNvPr>
          <p:cNvSpPr/>
          <p:nvPr userDrawn="1"/>
        </p:nvSpPr>
        <p:spPr bwMode="auto">
          <a:xfrm>
            <a:off x="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5C0E-F896-4815-9A3A-1360CE463A10}"/>
              </a:ext>
            </a:extLst>
          </p:cNvPr>
          <p:cNvSpPr/>
          <p:nvPr userDrawn="1"/>
        </p:nvSpPr>
        <p:spPr bwMode="auto">
          <a:xfrm>
            <a:off x="4572000" y="0"/>
            <a:ext cx="4572000" cy="4171950"/>
          </a:xfrm>
          <a:prstGeom prst="rect">
            <a:avLst/>
          </a:prstGeom>
          <a:noFill/>
          <a:ln>
            <a:solidFill>
              <a:srgbClr val="B2B2B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5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E3206-64B3-4605-9E4B-9622A64D3A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3822"/>
            <a:ext cx="3954780" cy="3905728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2BA4C-CF48-477F-B999-6242F20A976F}"/>
              </a:ext>
            </a:extLst>
          </p:cNvPr>
          <p:cNvSpPr/>
          <p:nvPr userDrawn="1"/>
        </p:nvSpPr>
        <p:spPr>
          <a:xfrm>
            <a:off x="4572000" y="0"/>
            <a:ext cx="4572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98EC9-24F3-4401-800A-C4D634D19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2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B748E-F653-4428-83A3-38BD98B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0607-819B-47BE-9EB6-48A167F62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39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19155"/>
            <a:ext cx="4038600" cy="365759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19155"/>
            <a:ext cx="4038600" cy="365759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88943107-7474-44AB-85D6-34B791559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944F-94FF-4BCD-965A-F7A9492AB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A9ABC05-FEEC-4AA2-8C85-5224B5060E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B748E-F653-4428-83A3-38BD98B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0607-819B-47BE-9EB6-48A167F62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85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3D153-3B20-416C-8100-2DF06B67D5F6}"/>
              </a:ext>
            </a:extLst>
          </p:cNvPr>
          <p:cNvSpPr/>
          <p:nvPr userDrawn="1"/>
        </p:nvSpPr>
        <p:spPr>
          <a:xfrm>
            <a:off x="0" y="0"/>
            <a:ext cx="9144000" cy="447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38CC-1EA3-4B77-A3CE-E222B30A48F7}"/>
              </a:ext>
            </a:extLst>
          </p:cNvPr>
          <p:cNvSpPr txBox="1"/>
          <p:nvPr userDrawn="1"/>
        </p:nvSpPr>
        <p:spPr>
          <a:xfrm>
            <a:off x="2514600" y="19775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full-screen image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EF6D-BBC2-4D60-9344-88C4B02DF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81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7805C-B47E-4651-8337-9789FA0E04B5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6C67F-B443-438F-A80D-76526C0B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25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9A9D08-B922-4E8E-AEA3-9931350F3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3652-EE4D-4BBE-B51B-B9C993D90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19" y="2095325"/>
            <a:ext cx="2875565" cy="9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981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ro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0AE99EE-D0E7-4870-A880-7E7C66C8B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5008" y="710274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F325A03-4984-43CE-9F38-7741741BF5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35008" y="1395606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C3F431F4-C396-4246-9CB6-F2AAB6BA79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35008" y="2080938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11571ADC-E417-4BE0-86E0-0190575A96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835008" y="2766270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BCE421C-9EC0-4AD9-99A5-8DA4E39869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35008" y="3451604"/>
            <a:ext cx="6020197" cy="576072"/>
          </a:xfrm>
          <a:solidFill>
            <a:srgbClr val="F2F2F2"/>
          </a:solidFill>
          <a:ln>
            <a:noFill/>
          </a:ln>
        </p:spPr>
        <p:txBody>
          <a:bodyPr lIns="274320" tIns="91440" bIns="91440" anchor="ctr"/>
          <a:lstStyle>
            <a:lvl1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83742"/>
            <a:ext cx="8572500" cy="5443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C5F10E-8295-475A-B504-1226765166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752" y="4132868"/>
            <a:ext cx="8572498" cy="496283"/>
          </a:xfrm>
          <a:prstGeom prst="roundRect">
            <a:avLst>
              <a:gd name="adj" fmla="val 14602"/>
            </a:avLst>
          </a:prstGeom>
          <a:solidFill>
            <a:schemeClr val="tx2"/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Highlight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92506EC-2863-40DA-9585-90C89854F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796" y="706387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A600E3-462E-4024-9B74-F0150A98FB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8796" y="3447717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2DF296D-4152-4595-8D9D-D5DFFEEB8A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8796" y="1391720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9847ECB-275A-4E2B-88D8-48E7703A9A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796" y="2077053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BA57B53-BEF4-47BF-B5EB-B78EC95A31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796" y="2762386"/>
            <a:ext cx="2660904" cy="583849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DCC3846-FE49-42E7-89D9-503BB9ABD2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5751" y="4855137"/>
            <a:ext cx="7459149" cy="201168"/>
          </a:xfrm>
          <a:noFill/>
          <a:ln>
            <a:noFill/>
          </a:ln>
        </p:spPr>
        <p:txBody>
          <a:bodyPr lIns="91440" tIns="0" bIns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1446" indent="0"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925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30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590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orm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2BF30D2-D24B-4592-A877-4039ADF473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471642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E6FA7-75F7-45C2-83EB-0F253C305C2A}"/>
              </a:ext>
            </a:extLst>
          </p:cNvPr>
          <p:cNvSpPr/>
          <p:nvPr userDrawn="1"/>
        </p:nvSpPr>
        <p:spPr>
          <a:xfrm>
            <a:off x="0" y="1498460"/>
            <a:ext cx="6858000" cy="2514600"/>
          </a:xfrm>
          <a:prstGeom prst="rect">
            <a:avLst/>
          </a:prstGeom>
          <a:solidFill>
            <a:schemeClr val="tx2"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643240"/>
            <a:ext cx="6324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" y="2839580"/>
            <a:ext cx="63246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0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19155"/>
            <a:ext cx="4038600" cy="365759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19155"/>
            <a:ext cx="4038600" cy="365759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88943107-7474-44AB-85D6-34B791559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42056"/>
            <a:ext cx="9144000" cy="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944F-94FF-4BCD-965A-F7A9492AB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oleObject" Target="../embeddings/oleObject10.bin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43.xml"/><Relationship Id="rId16" Type="http://schemas.openxmlformats.org/officeDocument/2006/relationships/vmlDrawing" Target="../drawings/vmlDrawing10.v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51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vmlDrawing" Target="../drawings/vmlDrawing11.v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1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oleObject" Target="../embeddings/oleObject11.bin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oleObject" Target="../embeddings/oleObject12.bin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72.xml"/><Relationship Id="rId16" Type="http://schemas.openxmlformats.org/officeDocument/2006/relationships/vmlDrawing" Target="../drawings/vmlDrawing12.v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8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7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5.v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tags" Target="../tags/tag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6.v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tags" Target="../tags/tag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7.v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22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3.xml"/><Relationship Id="rId9" Type="http://schemas.openxmlformats.org/officeDocument/2006/relationships/oleObject" Target="../embeddings/oleObject8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27.xml"/><Relationship Id="rId21" Type="http://schemas.openxmlformats.org/officeDocument/2006/relationships/oleObject" Target="../embeddings/oleObject9.bin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19" Type="http://schemas.openxmlformats.org/officeDocument/2006/relationships/vmlDrawing" Target="../drawings/vmlDrawing9.v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2C4F4F-8CB1-4220-8530-9E1B8E9684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420195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7" imgW="353" imgH="353" progId="TCLayout.ActiveDocument.1">
                  <p:embed/>
                </p:oleObj>
              </mc:Choice>
              <mc:Fallback>
                <p:oleObj name="think-cell Slide" r:id="rId17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2C4F4F-8CB1-4220-8530-9E1B8E968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1780" y="4767264"/>
            <a:ext cx="5350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0" r:id="rId2"/>
    <p:sldLayoutId id="2147483676" r:id="rId3"/>
    <p:sldLayoutId id="2147483893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6" r:id="rId10"/>
    <p:sldLayoutId id="2147483698" r:id="rId11"/>
    <p:sldLayoutId id="2147483699" r:id="rId12"/>
    <p:sldLayoutId id="2147484074" r:id="rId13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06754-26F5-4BCF-BAA1-B5EFEC754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394017795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Slide" r:id="rId18" imgW="592" imgH="591" progId="TCLayout.ActiveDocument.1">
                  <p:embed/>
                </p:oleObj>
              </mc:Choice>
              <mc:Fallback>
                <p:oleObj name="think-cell Slide" r:id="rId1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06754-26F5-4BCF-BAA1-B5EFEC754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68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>
          <p15:clr>
            <a:srgbClr val="F26B43"/>
          </p15:clr>
        </p15:guide>
        <p15:guide id="2" pos="2880">
          <p15:clr>
            <a:srgbClr val="F26B43"/>
          </p15:clr>
        </p15:guide>
        <p15:guide id="4" pos="288">
          <p15:clr>
            <a:srgbClr val="F26B43"/>
          </p15:clr>
        </p15:guide>
        <p15:guide id="5" pos="336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532">
          <p15:clr>
            <a:srgbClr val="F26B43"/>
          </p15:clr>
        </p15:guide>
        <p15:guide id="8" orient="horz" pos="516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9C779D6-1EEE-4619-9E59-63B1C6246B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984486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think-cell Slide" r:id="rId19" imgW="353" imgH="353" progId="TCLayout.ActiveDocument.1">
                  <p:embed/>
                </p:oleObj>
              </mc:Choice>
              <mc:Fallback>
                <p:oleObj name="think-cell Slide" r:id="rId19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9C779D6-1EEE-4619-9E59-63B1C6246B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3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1780" y="4767264"/>
            <a:ext cx="5350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3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  <p:graphicFrame>
        <p:nvGraphicFramePr>
          <p:cNvPr id="4" name="Draft Stamp">
            <a:extLst>
              <a:ext uri="{FF2B5EF4-FFF2-40B4-BE49-F238E27FC236}">
                <a16:creationId xmlns:a16="http://schemas.microsoft.com/office/drawing/2014/main" id="{F35B1978-7ACA-45F9-8433-85C3D5F462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719371"/>
              </p:ext>
            </p:extLst>
          </p:nvPr>
        </p:nvGraphicFramePr>
        <p:xfrm>
          <a:off x="7874001" y="0"/>
          <a:ext cx="127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390032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CC3300"/>
                          </a:solidFill>
                          <a:latin typeface="Calibri" panose="020F0502020204030204" pitchFamily="34" charset="0"/>
                        </a:rPr>
                        <a:t>DRAFT</a:t>
                      </a:r>
                    </a:p>
                  </a:txBody>
                  <a:tcPr marT="0" marB="0" anchorCtr="1">
                    <a:lnT w="12700" cmpd="sng">
                      <a:solidFill>
                        <a:srgbClr val="CC3300"/>
                      </a:solidFill>
                    </a:lnT>
                    <a:lnB w="38100" cmpd="sng">
                      <a:solidFill>
                        <a:srgbClr val="CC3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5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9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</p:sldLayoutIdLst>
  <p:hf hdr="0" ftr="0" dt="0"/>
  <p:txStyles>
    <p:titleStyle>
      <a:lvl1pPr algn="l" defTabSz="914355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13" indent="-285736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9143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09" indent="0" algn="l" defTabSz="914355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>
          <p15:clr>
            <a:srgbClr val="F26B43"/>
          </p15:clr>
        </p15:guide>
        <p15:guide id="2" pos="2880">
          <p15:clr>
            <a:srgbClr val="F26B43"/>
          </p15:clr>
        </p15:guide>
        <p15:guide id="4" pos="288">
          <p15:clr>
            <a:srgbClr val="F26B43"/>
          </p15:clr>
        </p15:guide>
        <p15:guide id="5" pos="336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532">
          <p15:clr>
            <a:srgbClr val="F26B43"/>
          </p15:clr>
        </p15:guide>
        <p15:guide id="8" orient="horz" pos="516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2C4F4F-8CB1-4220-8530-9E1B8E9684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420195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think-cell Slide" r:id="rId18" imgW="353" imgH="353" progId="TCLayout.ActiveDocument.1">
                  <p:embed/>
                </p:oleObj>
              </mc:Choice>
              <mc:Fallback>
                <p:oleObj name="think-cell Slide" r:id="rId18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2C4F4F-8CB1-4220-8530-9E1B8E968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1780" y="4767264"/>
            <a:ext cx="5350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2023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9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>
          <p15:clr>
            <a:srgbClr val="F26B43"/>
          </p15:clr>
        </p15:guide>
        <p15:guide id="2" pos="2880">
          <p15:clr>
            <a:srgbClr val="F26B43"/>
          </p15:clr>
        </p15:guide>
        <p15:guide id="4" pos="288">
          <p15:clr>
            <a:srgbClr val="F26B43"/>
          </p15:clr>
        </p15:guide>
        <p15:guide id="5" pos="336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532">
          <p15:clr>
            <a:srgbClr val="F26B43"/>
          </p15:clr>
        </p15:guide>
        <p15:guide id="8" orient="horz" pos="5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B32D8A-AC98-4226-991C-13DE64B82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11218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FB32D8A-AC98-4226-991C-13DE64B82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4204" y="4767264"/>
            <a:ext cx="5025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26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B2025D-3AEF-40B9-A0A7-452572B38A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87382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B2025D-3AEF-40B9-A0A7-452572B38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4648241"/>
            <a:ext cx="1074269" cy="355971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350F08-1F12-4686-95FE-2411F3FA3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4204" y="4767264"/>
            <a:ext cx="5025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5DAF75-0AD8-456F-BDA2-A92253253B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0194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25DAF75-0AD8-456F-BDA2-A92253253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6841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sldNum="0"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77BB2D-B959-43D1-8745-8609737E86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1335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77BB2D-B959-43D1-8745-8609737E86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1780" y="4767264"/>
            <a:ext cx="5350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A3BE75-2B9F-4D02-861F-54602252F3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37743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A3BE75-2B9F-4D02-861F-54602252F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7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6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3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hf sldNum="0"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F2C3C4-BFDA-430E-BA57-4365DCBDAA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36929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F2C3C4-BFDA-430E-BA57-4365DCBDA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2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93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</p:sldLayoutIdLst>
  <p:hf sldNum="0" hdr="0" ftr="0" dt="0"/>
  <p:txStyles>
    <p:titleStyle>
      <a:lvl1pPr algn="l" defTabSz="914378" rtl="0" eaLnBrk="1" latinLnBrk="0" hangingPunct="1">
        <a:spcBef>
          <a:spcPct val="0"/>
        </a:spcBef>
        <a:buNone/>
        <a:defRPr sz="1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4" indent="0" algn="l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33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2532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4190179-2CBC-4B8A-8238-38F9ACC5F3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871159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4190179-2CBC-4B8A-8238-38F9ACC5F3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1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57E4D-5494-4F2B-B441-FAB0C9844AC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4648241"/>
            <a:ext cx="1074269" cy="355971"/>
          </a:xfrm>
          <a:prstGeom prst="rect">
            <a:avLst/>
          </a:prstGeom>
        </p:spPr>
      </p:pic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6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9EC78-C7E5-4475-9114-DF3CE06903B2}"/>
              </a:ext>
            </a:extLst>
          </p:cNvPr>
          <p:cNvSpPr txBox="1"/>
          <p:nvPr userDrawn="1"/>
        </p:nvSpPr>
        <p:spPr>
          <a:xfrm>
            <a:off x="3910265" y="4948774"/>
            <a:ext cx="1197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Eaton Internal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9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62" r:id="rId2"/>
    <p:sldLayoutId id="2147483866" r:id="rId3"/>
    <p:sldLayoutId id="2147483879" r:id="rId4"/>
    <p:sldLayoutId id="2147484039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>
          <p15:clr>
            <a:srgbClr val="F26B43"/>
          </p15:clr>
        </p15:guide>
        <p15:guide id="2" pos="2880">
          <p15:clr>
            <a:srgbClr val="F26B43"/>
          </p15:clr>
        </p15:guide>
        <p15:guide id="4" pos="288">
          <p15:clr>
            <a:srgbClr val="F26B43"/>
          </p15:clr>
        </p15:guide>
        <p15:guide id="5" pos="336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532">
          <p15:clr>
            <a:srgbClr val="F26B43"/>
          </p15:clr>
        </p15:guide>
        <p15:guide id="8" orient="horz" pos="516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EBBCF3-B4FE-4B49-BE98-80C50236B7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152793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think-cell Slide" r:id="rId21" imgW="353" imgH="353" progId="TCLayout.ActiveDocument.1">
                  <p:embed/>
                </p:oleObj>
              </mc:Choice>
              <mc:Fallback>
                <p:oleObj name="think-cell Slide" r:id="rId21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EBBCF3-B4FE-4B49-BE98-80C50236B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EE28DF1-A8E1-4221-8A79-27DD525A65D7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0" y="4498375"/>
            <a:ext cx="1341954" cy="62745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31" y="819150"/>
            <a:ext cx="822026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2A62CB-A42E-470E-A301-EA642098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Box 36">
            <a:extLst>
              <a:ext uri="{FF2B5EF4-FFF2-40B4-BE49-F238E27FC236}">
                <a16:creationId xmlns:a16="http://schemas.microsoft.com/office/drawing/2014/main" id="{B17824FF-F083-4DB1-AA08-70947C354A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22945" y="4826226"/>
            <a:ext cx="155523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/>
              <a:t> 2022 Eaton. All rights reserved.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52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91" r:id="rId13"/>
    <p:sldLayoutId id="2147484092" r:id="rId14"/>
    <p:sldLayoutId id="2147484108" r:id="rId15"/>
    <p:sldLayoutId id="2147484109" r:id="rId16"/>
    <p:sldLayoutId id="2147484110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0">
          <p15:clr>
            <a:srgbClr val="F26B43"/>
          </p15:clr>
        </p15:guide>
        <p15:guide id="2" pos="2880">
          <p15:clr>
            <a:srgbClr val="F26B43"/>
          </p15:clr>
        </p15:guide>
        <p15:guide id="4" pos="288">
          <p15:clr>
            <a:srgbClr val="F26B43"/>
          </p15:clr>
        </p15:guide>
        <p15:guide id="5" pos="336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532">
          <p15:clr>
            <a:srgbClr val="F26B43"/>
          </p15:clr>
        </p15:guide>
        <p15:guide id="8" orient="horz" pos="5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20.png"/><Relationship Id="rId12" Type="http://schemas.openxmlformats.org/officeDocument/2006/relationships/image" Target="../media/image36.sv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sv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tags" Target="../tags/tag17.xml"/><Relationship Id="rId16" Type="http://schemas.openxmlformats.org/officeDocument/2006/relationships/image" Target="../media/image33.sv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microsoft.com/office/2007/relationships/hdphoto" Target="../media/hdphoto1.wdp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34" Type="http://schemas.openxmlformats.org/officeDocument/2006/relationships/image" Target="../media/image69.svg"/><Relationship Id="rId7" Type="http://schemas.openxmlformats.org/officeDocument/2006/relationships/image" Target="../media/image42.jpe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svg"/><Relationship Id="rId37" Type="http://schemas.openxmlformats.org/officeDocument/2006/relationships/image" Target="../media/image72.png"/><Relationship Id="rId5" Type="http://schemas.openxmlformats.org/officeDocument/2006/relationships/image" Target="../media/image40.png"/><Relationship Id="rId15" Type="http://schemas.openxmlformats.org/officeDocument/2006/relationships/image" Target="../media/image50.jpeg"/><Relationship Id="rId23" Type="http://schemas.openxmlformats.org/officeDocument/2006/relationships/image" Target="../media/image58.jpeg"/><Relationship Id="rId28" Type="http://schemas.openxmlformats.org/officeDocument/2006/relationships/image" Target="../media/image63.png"/><Relationship Id="rId36" Type="http://schemas.openxmlformats.org/officeDocument/2006/relationships/image" Target="../media/image71.sv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gif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13" Type="http://schemas.openxmlformats.org/officeDocument/2006/relationships/image" Target="../media/image69.svg"/><Relationship Id="rId3" Type="http://schemas.openxmlformats.org/officeDocument/2006/relationships/image" Target="../media/image74.png"/><Relationship Id="rId7" Type="http://schemas.openxmlformats.org/officeDocument/2006/relationships/image" Target="../media/image71.sv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3.sv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44.png"/><Relationship Id="rId15" Type="http://schemas.openxmlformats.org/officeDocument/2006/relationships/image" Target="../media/image82.png"/><Relationship Id="rId10" Type="http://schemas.openxmlformats.org/officeDocument/2006/relationships/image" Target="../media/image79.svg"/><Relationship Id="rId4" Type="http://schemas.openxmlformats.org/officeDocument/2006/relationships/image" Target="../media/image75.svg"/><Relationship Id="rId9" Type="http://schemas.openxmlformats.org/officeDocument/2006/relationships/image" Target="../media/image78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Excel_Worksheet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f132c385e0234fe68ae9ff35b2da178c/a004ec57a7b5bc12e10000000a4450e5.html?version=2021.002&amp;q=advanced%20atp" TargetMode="External"/><Relationship Id="rId7" Type="http://schemas.openxmlformats.org/officeDocument/2006/relationships/hyperlink" Target="https://help.sap.com/docs/SAP_ENABLE_NOW?locale=en-US&amp;state=PRODUCTION&amp;version=221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help.sap.com/docs/SAP_S4HANA_ON-PREMISE/8308e6d301d54584a33cd04a9861bc52/5418de55938d1d22e10000000a44147b.html?version=2021.002" TargetMode="External"/><Relationship Id="rId5" Type="http://schemas.openxmlformats.org/officeDocument/2006/relationships/hyperlink" Target="https://help.sap.com/docs/SAP_S4HANA_ON-PREMISE/6b356c79dea443c4bbeeaf0865e04207/dd28bf545e91ee05e10000000a4450e5.html?q=%22Embedded%20Analytics%22" TargetMode="External"/><Relationship Id="rId4" Type="http://schemas.openxmlformats.org/officeDocument/2006/relationships/hyperlink" Target="https://help.sap.com/docs/SAP_S4HANA_ON-PREMISE/029944e4a3b74446a9099e8971c752b9/9fe6df57bea8133ce10000000a44147b.html?q=%22Production%20Planning%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e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3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person, hydrozoan&#10;&#10;Description automatically generated">
            <a:extLst>
              <a:ext uri="{FF2B5EF4-FFF2-40B4-BE49-F238E27FC236}">
                <a16:creationId xmlns:a16="http://schemas.microsoft.com/office/drawing/2014/main" id="{D9EBAC99-D251-446C-A280-185C72710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/>
          <a:stretch/>
        </p:blipFill>
        <p:spPr>
          <a:xfrm>
            <a:off x="1" y="0"/>
            <a:ext cx="9143999" cy="45076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B1614A-AEE7-4AD5-92A8-0D33922E8221}"/>
              </a:ext>
            </a:extLst>
          </p:cNvPr>
          <p:cNvSpPr/>
          <p:nvPr/>
        </p:nvSpPr>
        <p:spPr>
          <a:xfrm>
            <a:off x="0" y="1555611"/>
            <a:ext cx="7006815" cy="25146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2F784-D37E-49FE-B511-373D1863E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36" y="1862420"/>
            <a:ext cx="6324600" cy="9908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71B2C9"/>
                </a:solidFill>
              </a:rPr>
              <a:t>Project EAST &amp; EVOLUTION</a:t>
            </a:r>
            <a:br>
              <a:rPr lang="en-US" dirty="0"/>
            </a:br>
            <a:r>
              <a:rPr lang="en-US" sz="2700" dirty="0"/>
              <a:t>S4Transformation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85FE8-AF93-4297-9AEB-CE43BB3A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11" y="3059206"/>
            <a:ext cx="6703353" cy="8828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SAP Solution Design &amp; Governance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  <a:cs typeface="Arial"/>
              </a:rPr>
              <a:t>March </a:t>
            </a:r>
            <a:r>
              <a:rPr lang="en-US" dirty="0">
                <a:solidFill>
                  <a:srgbClr val="FFFFFF"/>
                </a:solidFill>
                <a:latin typeface="+mn-lt"/>
                <a:cs typeface="Arial"/>
              </a:rPr>
              <a:t>16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Arial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4770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8FA1827-7732-46B9-9722-6A2FCD6E0E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8FA1827-7732-46B9-9722-6A2FCD6E0E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236A36-532C-4003-8BE2-5701049C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5280"/>
            <a:ext cx="8686799" cy="627454"/>
          </a:xfrm>
        </p:spPr>
        <p:txBody>
          <a:bodyPr vert="horz">
            <a:noAutofit/>
          </a:bodyPr>
          <a:lstStyle/>
          <a:p>
            <a:pPr defTabSz="914355">
              <a:defRPr/>
            </a:pPr>
            <a:r>
              <a:rPr lang="en-US">
                <a:solidFill>
                  <a:srgbClr val="005EB8"/>
                </a:solidFill>
              </a:rPr>
              <a:t>The proposed solution establishes an MVP Global Template as the foundation, then adds operational capabilities and localization requirements as we rollout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4EA6-D3F4-C98D-0EED-69695EFBBF7B}"/>
              </a:ext>
            </a:extLst>
          </p:cNvPr>
          <p:cNvSpPr txBox="1"/>
          <p:nvPr/>
        </p:nvSpPr>
        <p:spPr>
          <a:xfrm>
            <a:off x="5111632" y="913628"/>
            <a:ext cx="3566160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1100" b="1">
                <a:solidFill>
                  <a:srgbClr val="0071CB"/>
                </a:solidFill>
                <a:latin typeface="Arial" charset="0"/>
              </a:rPr>
              <a:t>Phase 2: Rollouts </a:t>
            </a:r>
            <a:r>
              <a:rPr lang="en-US" sz="1100" i="1">
                <a:solidFill>
                  <a:srgbClr val="0071CB"/>
                </a:solidFill>
                <a:latin typeface="Arial" charset="0"/>
              </a:rPr>
              <a:t>(Multiple releases)</a:t>
            </a:r>
            <a:endParaRPr lang="en-US" sz="900" i="1">
              <a:solidFill>
                <a:srgbClr val="FFFFFF">
                  <a:lumMod val="50000"/>
                </a:srgbClr>
              </a:solidFill>
              <a:latin typeface="Arial" charset="0"/>
            </a:endParaRPr>
          </a:p>
          <a:p>
            <a:pPr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Optimize the Global Template solution as we expand it to other sites including country specific statutory localizations and integrations to enterprise 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01DB1-D744-BD06-0D0F-4EE97E973B53}"/>
              </a:ext>
            </a:extLst>
          </p:cNvPr>
          <p:cNvCxnSpPr>
            <a:cxnSpLocks/>
          </p:cNvCxnSpPr>
          <p:nvPr/>
        </p:nvCxnSpPr>
        <p:spPr>
          <a:xfrm>
            <a:off x="5087884" y="872310"/>
            <a:ext cx="0" cy="3699170"/>
          </a:xfrm>
          <a:prstGeom prst="line">
            <a:avLst/>
          </a:prstGeom>
          <a:ln w="28575">
            <a:solidFill>
              <a:srgbClr val="0071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A56544-7EC3-7C55-998C-16E8D8946FB5}"/>
              </a:ext>
            </a:extLst>
          </p:cNvPr>
          <p:cNvCxnSpPr>
            <a:cxnSpLocks/>
          </p:cNvCxnSpPr>
          <p:nvPr/>
        </p:nvCxnSpPr>
        <p:spPr>
          <a:xfrm>
            <a:off x="5087883" y="875938"/>
            <a:ext cx="3474720" cy="0"/>
          </a:xfrm>
          <a:prstGeom prst="line">
            <a:avLst/>
          </a:prstGeom>
          <a:ln w="28575">
            <a:solidFill>
              <a:srgbClr val="0071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E7C7B4-D0D3-05B4-4483-C7B0C692FD20}"/>
              </a:ext>
            </a:extLst>
          </p:cNvPr>
          <p:cNvSpPr txBox="1"/>
          <p:nvPr/>
        </p:nvSpPr>
        <p:spPr>
          <a:xfrm>
            <a:off x="5111632" y="1997572"/>
            <a:ext cx="3566160" cy="170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69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 b="1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Capabilities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Non-ITAR CTD compliance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Statutory localization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ITD and MSD divisions integration</a:t>
            </a:r>
          </a:p>
          <a:p>
            <a:pPr marL="117469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 b="1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Outcomes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French instance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Consolidated global Aero processes – governed template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Localization and site deployments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Integrated supply chain 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Sustainment and benefits realization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92020-1B6A-BA9A-F7DC-E50DF2269708}"/>
              </a:ext>
            </a:extLst>
          </p:cNvPr>
          <p:cNvGrpSpPr/>
          <p:nvPr/>
        </p:nvGrpSpPr>
        <p:grpSpPr>
          <a:xfrm>
            <a:off x="5111634" y="1624611"/>
            <a:ext cx="3450971" cy="433882"/>
            <a:chOff x="5111632" y="1624610"/>
            <a:chExt cx="3450971" cy="4338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F38A6D-6ADA-EBF1-2860-9D264F65BA6B}"/>
                </a:ext>
              </a:extLst>
            </p:cNvPr>
            <p:cNvSpPr/>
            <p:nvPr/>
          </p:nvSpPr>
          <p:spPr>
            <a:xfrm>
              <a:off x="5111632" y="1695789"/>
              <a:ext cx="3291840" cy="279286"/>
            </a:xfrm>
            <a:prstGeom prst="rect">
              <a:avLst/>
            </a:prstGeom>
            <a:solidFill>
              <a:srgbClr val="0071CB"/>
            </a:solidFill>
            <a:ln>
              <a:solidFill>
                <a:srgbClr val="0071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5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r>
                <a:rPr lang="en-US" sz="1050">
                  <a:solidFill>
                    <a:srgbClr val="FFFFFF"/>
                  </a:solidFill>
                  <a:latin typeface="Arial" panose="020B0604020202020204"/>
                </a:rPr>
                <a:t>Rollout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55421A-34EB-42B6-29F7-A2E86DAFEEB7}"/>
                </a:ext>
              </a:extLst>
            </p:cNvPr>
            <p:cNvSpPr/>
            <p:nvPr/>
          </p:nvSpPr>
          <p:spPr>
            <a:xfrm>
              <a:off x="7655630" y="1624610"/>
              <a:ext cx="433882" cy="433882"/>
            </a:xfrm>
            <a:prstGeom prst="ellipse">
              <a:avLst/>
            </a:prstGeom>
            <a:solidFill>
              <a:srgbClr val="005092"/>
            </a:solidFill>
            <a:ln>
              <a:solidFill>
                <a:srgbClr val="005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5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endParaRPr lang="en-US"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16" name="Graphic 15" descr="Circles with arrows with solid fill">
              <a:extLst>
                <a:ext uri="{FF2B5EF4-FFF2-40B4-BE49-F238E27FC236}">
                  <a16:creationId xmlns:a16="http://schemas.microsoft.com/office/drawing/2014/main" id="{AE3C0533-5F85-3648-D090-6274D07B4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726535" y="1695515"/>
              <a:ext cx="292072" cy="292072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CC336F-D26B-7B0A-B023-5E838FF81B8E}"/>
                </a:ext>
              </a:extLst>
            </p:cNvPr>
            <p:cNvSpPr/>
            <p:nvPr/>
          </p:nvSpPr>
          <p:spPr>
            <a:xfrm>
              <a:off x="8128721" y="1624610"/>
              <a:ext cx="433882" cy="433882"/>
            </a:xfrm>
            <a:prstGeom prst="ellipse">
              <a:avLst/>
            </a:prstGeom>
            <a:solidFill>
              <a:srgbClr val="005092"/>
            </a:solidFill>
            <a:ln>
              <a:solidFill>
                <a:srgbClr val="005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5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endParaRPr lang="en-US"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18" name="Graphic 17" descr="Chevron arrows with solid fill">
              <a:extLst>
                <a:ext uri="{FF2B5EF4-FFF2-40B4-BE49-F238E27FC236}">
                  <a16:creationId xmlns:a16="http://schemas.microsoft.com/office/drawing/2014/main" id="{68860083-A4AD-8146-DAEC-49BCD114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199626" y="1687547"/>
              <a:ext cx="292072" cy="292072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F5F35C-7814-3B35-C137-0A2430DF036F}"/>
                </a:ext>
              </a:extLst>
            </p:cNvPr>
            <p:cNvSpPr/>
            <p:nvPr/>
          </p:nvSpPr>
          <p:spPr>
            <a:xfrm>
              <a:off x="7178755" y="1624610"/>
              <a:ext cx="433882" cy="433882"/>
            </a:xfrm>
            <a:prstGeom prst="ellipse">
              <a:avLst/>
            </a:prstGeom>
            <a:solidFill>
              <a:srgbClr val="005092"/>
            </a:solidFill>
            <a:ln>
              <a:solidFill>
                <a:srgbClr val="005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5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endParaRPr lang="en-US"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20" name="Graphic 19" descr="Bank outline">
              <a:extLst>
                <a:ext uri="{FF2B5EF4-FFF2-40B4-BE49-F238E27FC236}">
                  <a16:creationId xmlns:a16="http://schemas.microsoft.com/office/drawing/2014/main" id="{F2773AB6-9280-5FB6-5065-2A597F128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49392" y="1695247"/>
              <a:ext cx="292608" cy="292608"/>
            </a:xfrm>
            <a:prstGeom prst="rect">
              <a:avLst/>
            </a:prstGeom>
          </p:spPr>
        </p:pic>
      </p:grp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5138C910-F135-D4F8-1F41-2A7366A0FD54}"/>
              </a:ext>
            </a:extLst>
          </p:cNvPr>
          <p:cNvSpPr txBox="1">
            <a:spLocks/>
          </p:cNvSpPr>
          <p:nvPr/>
        </p:nvSpPr>
        <p:spPr>
          <a:xfrm>
            <a:off x="8151780" y="4767264"/>
            <a:ext cx="53502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5">
              <a:defRPr/>
            </a:pPr>
            <a:fld id="{3F2A62CB-A42E-470E-A301-EA6420987B38}" type="slidenum">
              <a:rPr lang="en-US" sz="1350">
                <a:solidFill>
                  <a:srgbClr val="5B6770"/>
                </a:solidFill>
              </a:rPr>
              <a:pPr defTabSz="914355">
                <a:defRPr/>
              </a:pPr>
              <a:t>10</a:t>
            </a:fld>
            <a:endParaRPr lang="en-US" sz="1350">
              <a:solidFill>
                <a:srgbClr val="5B677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AC33F9-3E8F-C2FA-66E1-0DBCEFD4EB8E}"/>
              </a:ext>
            </a:extLst>
          </p:cNvPr>
          <p:cNvSpPr/>
          <p:nvPr/>
        </p:nvSpPr>
        <p:spPr>
          <a:xfrm>
            <a:off x="575048" y="1638566"/>
            <a:ext cx="3291840" cy="274872"/>
          </a:xfrm>
          <a:prstGeom prst="rect">
            <a:avLst/>
          </a:prstGeom>
          <a:solidFill>
            <a:srgbClr val="2B5181"/>
          </a:solidFill>
          <a:ln>
            <a:solidFill>
              <a:srgbClr val="2B5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1050">
                <a:solidFill>
                  <a:srgbClr val="FFFFFF"/>
                </a:solidFill>
                <a:latin typeface="Arial" panose="020B0604020202020204"/>
              </a:rPr>
              <a:t>Global Template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6D1F7-E2ED-D004-6390-47E82D63CB5E}"/>
              </a:ext>
            </a:extLst>
          </p:cNvPr>
          <p:cNvSpPr txBox="1"/>
          <p:nvPr/>
        </p:nvSpPr>
        <p:spPr>
          <a:xfrm>
            <a:off x="575048" y="879480"/>
            <a:ext cx="3474720" cy="59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1100" b="1">
                <a:solidFill>
                  <a:srgbClr val="71B2C9">
                    <a:lumMod val="50000"/>
                  </a:srgbClr>
                </a:solidFill>
                <a:latin typeface="Arial" charset="0"/>
              </a:rPr>
              <a:t>Phase 1: Global Template and Initial Release </a:t>
            </a:r>
          </a:p>
          <a:p>
            <a:pPr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90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Establish the global template foundation and pilot with one US DoD site to prove model and establish solution confidence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823DC6-6921-E20E-B929-3598211A6B40}"/>
              </a:ext>
            </a:extLst>
          </p:cNvPr>
          <p:cNvCxnSpPr>
            <a:cxnSpLocks/>
          </p:cNvCxnSpPr>
          <p:nvPr/>
        </p:nvCxnSpPr>
        <p:spPr>
          <a:xfrm>
            <a:off x="575049" y="872310"/>
            <a:ext cx="0" cy="3699170"/>
          </a:xfrm>
          <a:prstGeom prst="line">
            <a:avLst/>
          </a:prstGeom>
          <a:ln w="28575">
            <a:solidFill>
              <a:srgbClr val="2B5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AECAC4-EAF7-1392-69AD-52CAFAEEF617}"/>
              </a:ext>
            </a:extLst>
          </p:cNvPr>
          <p:cNvSpPr txBox="1"/>
          <p:nvPr/>
        </p:nvSpPr>
        <p:spPr>
          <a:xfrm>
            <a:off x="575044" y="1897718"/>
            <a:ext cx="3528458" cy="269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69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 b="1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Capabilities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ITAR compliance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Order and Credit management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Global trade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Finance and Tax integration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Intercompany purchasing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Procurement, Warehouse management, and Logistics 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Operations and Engineering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Contract flow down and Program management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Aftermarket and Repairs</a:t>
            </a:r>
          </a:p>
          <a:p>
            <a:pPr marL="117469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 b="1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Outcomes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US &amp; Rest of the World instance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Consolidated US Aero processes – governed Template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US site with US DoD Military contracts 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Simplified users experience </a:t>
            </a:r>
          </a:p>
          <a:p>
            <a:pPr marL="287324" lvl="1" indent="-117469" defTabSz="914355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Font typeface="Arial" panose="020B0604020202020204" pitchFamily="34" charset="0"/>
              <a:buChar char="•"/>
              <a:defRPr/>
            </a:pPr>
            <a:r>
              <a:rPr lang="en-US" sz="825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Detailed plant and program profitability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79BDDF-ECF9-A416-A464-AC508A6D57C0}"/>
              </a:ext>
            </a:extLst>
          </p:cNvPr>
          <p:cNvCxnSpPr>
            <a:cxnSpLocks/>
          </p:cNvCxnSpPr>
          <p:nvPr/>
        </p:nvCxnSpPr>
        <p:spPr>
          <a:xfrm>
            <a:off x="575045" y="872309"/>
            <a:ext cx="3474720" cy="0"/>
          </a:xfrm>
          <a:prstGeom prst="line">
            <a:avLst/>
          </a:prstGeom>
          <a:ln w="28575">
            <a:solidFill>
              <a:srgbClr val="2B5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18ECF2-7439-A375-9316-1C419F60DDE2}"/>
              </a:ext>
            </a:extLst>
          </p:cNvPr>
          <p:cNvGrpSpPr/>
          <p:nvPr/>
        </p:nvGrpSpPr>
        <p:grpSpPr>
          <a:xfrm>
            <a:off x="3658224" y="1579647"/>
            <a:ext cx="433882" cy="433882"/>
            <a:chOff x="2740274" y="1682478"/>
            <a:chExt cx="433882" cy="43388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481430-87CE-AFC6-208F-27B14A201A63}"/>
                </a:ext>
              </a:extLst>
            </p:cNvPr>
            <p:cNvSpPr/>
            <p:nvPr/>
          </p:nvSpPr>
          <p:spPr>
            <a:xfrm>
              <a:off x="2740274" y="1682478"/>
              <a:ext cx="433882" cy="433882"/>
            </a:xfrm>
            <a:prstGeom prst="ellipse">
              <a:avLst/>
            </a:prstGeom>
            <a:solidFill>
              <a:srgbClr val="132439"/>
            </a:solidFill>
            <a:ln>
              <a:solidFill>
                <a:srgbClr val="132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5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endParaRPr lang="en-US"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30" name="Graphic 29" descr="Circles with arrows with solid fill">
              <a:extLst>
                <a:ext uri="{FF2B5EF4-FFF2-40B4-BE49-F238E27FC236}">
                  <a16:creationId xmlns:a16="http://schemas.microsoft.com/office/drawing/2014/main" id="{9E08FEBE-1B5A-F621-6175-66D96256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805401" y="1753383"/>
              <a:ext cx="292072" cy="292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5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6A97A12A-F368-4899-A969-7CDB16DD1F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6A97A12A-F368-4899-A969-7CDB16DD1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D01F78-913F-4AF7-AAD0-6524906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35"/>
            <a:ext cx="8229600" cy="627454"/>
          </a:xfrm>
        </p:spPr>
        <p:txBody>
          <a:bodyPr vert="horz">
            <a:noAutofit/>
          </a:bodyPr>
          <a:lstStyle/>
          <a:p>
            <a:r>
              <a:rPr lang="en-US"/>
              <a:t>Imagine Phase – At a Glance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41005-7B73-4270-847F-62DB63791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08F8EB-AC1E-47A3-AD14-6BB58E5B0006}"/>
              </a:ext>
            </a:extLst>
          </p:cNvPr>
          <p:cNvCxnSpPr>
            <a:cxnSpLocks/>
          </p:cNvCxnSpPr>
          <p:nvPr/>
        </p:nvCxnSpPr>
        <p:spPr>
          <a:xfrm>
            <a:off x="3658756" y="898312"/>
            <a:ext cx="0" cy="3669677"/>
          </a:xfrm>
          <a:prstGeom prst="line">
            <a:avLst/>
          </a:prstGeom>
          <a:noFill/>
          <a:ln w="6350" cap="flat" cmpd="sng" algn="ctr">
            <a:solidFill>
              <a:srgbClr val="667C82"/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B18302-741D-4464-94A8-27D597061C62}"/>
              </a:ext>
            </a:extLst>
          </p:cNvPr>
          <p:cNvCxnSpPr>
            <a:cxnSpLocks/>
          </p:cNvCxnSpPr>
          <p:nvPr/>
        </p:nvCxnSpPr>
        <p:spPr>
          <a:xfrm>
            <a:off x="429285" y="1099976"/>
            <a:ext cx="298330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C46A2-7922-4C99-9A59-A4A1B71FBE37}"/>
              </a:ext>
            </a:extLst>
          </p:cNvPr>
          <p:cNvSpPr txBox="1"/>
          <p:nvPr/>
        </p:nvSpPr>
        <p:spPr>
          <a:xfrm>
            <a:off x="394875" y="754497"/>
            <a:ext cx="301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66">
              <a:defRPr/>
            </a:pPr>
            <a:r>
              <a:rPr lang="en-US" sz="1400" b="1" kern="0"/>
              <a:t>Consolidated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3EEA6-FEFE-4AE5-A772-8FD3366FBD20}"/>
              </a:ext>
            </a:extLst>
          </p:cNvPr>
          <p:cNvSpPr txBox="1"/>
          <p:nvPr/>
        </p:nvSpPr>
        <p:spPr>
          <a:xfrm>
            <a:off x="4289226" y="754497"/>
            <a:ext cx="469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66">
              <a:defRPr/>
            </a:pPr>
            <a:r>
              <a:rPr lang="en-US" sz="1400" b="1" kern="0"/>
              <a:t>Process Design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60512-A824-4F81-82D7-62C95CB63D21}"/>
              </a:ext>
            </a:extLst>
          </p:cNvPr>
          <p:cNvSpPr txBox="1"/>
          <p:nvPr/>
        </p:nvSpPr>
        <p:spPr>
          <a:xfrm>
            <a:off x="4289224" y="1365373"/>
            <a:ext cx="46954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/>
          </a:p>
          <a:p>
            <a:r>
              <a:rPr lang="en-US" sz="1050" b="1"/>
              <a:t>Key Design Decision (KDD) </a:t>
            </a:r>
            <a:r>
              <a:rPr lang="en-US" sz="1050"/>
              <a:t>– </a:t>
            </a:r>
            <a:r>
              <a:rPr lang="en-US" sz="1050" b="1" kern="0"/>
              <a:t> </a:t>
            </a:r>
            <a:r>
              <a:rPr lang="en-US" sz="1050" kern="0"/>
              <a:t>is an escalated design decision due to impacts on another workstream, project, or significant organizational change</a:t>
            </a:r>
          </a:p>
          <a:p>
            <a:endParaRPr lang="en-US" sz="1050"/>
          </a:p>
          <a:p>
            <a:r>
              <a:rPr lang="en-US" sz="1050" b="1"/>
              <a:t>Requirements Disposition </a:t>
            </a:r>
            <a:r>
              <a:rPr lang="en-US" sz="1050"/>
              <a:t>– is a categorization of requirements collected through the workshops to confirm whether they are a fit (met by standard S4HANA and industry best practice) or gap (require customization or process change) along with whether they should be included in the scope</a:t>
            </a:r>
          </a:p>
          <a:p>
            <a:endParaRPr lang="en-US" sz="1050"/>
          </a:p>
          <a:p>
            <a:r>
              <a:rPr lang="en-US" sz="1050" b="1"/>
              <a:t>Change Impacts </a:t>
            </a:r>
            <a:r>
              <a:rPr lang="en-US" sz="1050"/>
              <a:t>- describe what is changing between the current state and future state across people, process, and technology dimensions</a:t>
            </a:r>
          </a:p>
          <a:p>
            <a:endParaRPr lang="en-US" sz="1050"/>
          </a:p>
          <a:p>
            <a:r>
              <a:rPr lang="en-US" sz="1050" b="1"/>
              <a:t>Process flows </a:t>
            </a:r>
            <a:r>
              <a:rPr lang="en-US" sz="1050"/>
              <a:t>– depict an end-to-end visualization of future-state business processes, sub-processes, and tasks </a:t>
            </a:r>
          </a:p>
          <a:p>
            <a:endParaRPr lang="en-US" sz="1050" b="1"/>
          </a:p>
          <a:p>
            <a:r>
              <a:rPr lang="en-US" sz="1050" b="1"/>
              <a:t>User Story </a:t>
            </a:r>
            <a:r>
              <a:rPr lang="en-US" sz="1050"/>
              <a:t>– translates requirements into individual components that team members will design, build, and test during the deliver phase</a:t>
            </a:r>
          </a:p>
        </p:txBody>
      </p:sp>
      <p:pic>
        <p:nvPicPr>
          <p:cNvPr id="7" name="Graphic 6" descr="Old Key with solid fill">
            <a:extLst>
              <a:ext uri="{FF2B5EF4-FFF2-40B4-BE49-F238E27FC236}">
                <a16:creationId xmlns:a16="http://schemas.microsoft.com/office/drawing/2014/main" id="{500050F3-6EFC-46B9-82CB-76EFB44275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2032" y="1572581"/>
            <a:ext cx="365760" cy="365760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A71ADAEA-92ED-4557-BCF3-B4763AF41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5459" y="2146883"/>
            <a:ext cx="457149" cy="414654"/>
          </a:xfrm>
          <a:prstGeom prst="rect">
            <a:avLst/>
          </a:prstGeom>
        </p:spPr>
      </p:pic>
      <p:pic>
        <p:nvPicPr>
          <p:cNvPr id="11" name="Graphic 10" descr="Open book outline">
            <a:extLst>
              <a:ext uri="{FF2B5EF4-FFF2-40B4-BE49-F238E27FC236}">
                <a16:creationId xmlns:a16="http://schemas.microsoft.com/office/drawing/2014/main" id="{CD3F23C7-C84B-40D6-BBFF-181574DC2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4535" y="2835966"/>
            <a:ext cx="497038" cy="497038"/>
          </a:xfrm>
          <a:prstGeom prst="rect">
            <a:avLst/>
          </a:prstGeom>
        </p:spPr>
      </p:pic>
      <p:pic>
        <p:nvPicPr>
          <p:cNvPr id="13" name="Graphic 12" descr="Workflow outline">
            <a:extLst>
              <a:ext uri="{FF2B5EF4-FFF2-40B4-BE49-F238E27FC236}">
                <a16:creationId xmlns:a16="http://schemas.microsoft.com/office/drawing/2014/main" id="{51573674-D7F1-405F-AD58-5F572F2500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5432" y="3449925"/>
            <a:ext cx="457200" cy="457200"/>
          </a:xfrm>
          <a:prstGeom prst="rect">
            <a:avLst/>
          </a:prstGeom>
        </p:spPr>
      </p:pic>
      <p:pic>
        <p:nvPicPr>
          <p:cNvPr id="15" name="Graphic 14" descr="Ui Ux with solid fill">
            <a:extLst>
              <a:ext uri="{FF2B5EF4-FFF2-40B4-BE49-F238E27FC236}">
                <a16:creationId xmlns:a16="http://schemas.microsoft.com/office/drawing/2014/main" id="{517BDBC0-E327-4BA7-AE36-1EB0C90DBF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54673" y="3964205"/>
            <a:ext cx="377851" cy="37785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03B03D-3D7B-4A2C-A8B8-6298E767C3AF}"/>
              </a:ext>
            </a:extLst>
          </p:cNvPr>
          <p:cNvCxnSpPr>
            <a:cxnSpLocks/>
          </p:cNvCxnSpPr>
          <p:nvPr/>
        </p:nvCxnSpPr>
        <p:spPr>
          <a:xfrm>
            <a:off x="4377830" y="1105443"/>
            <a:ext cx="450986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4E3292-93D2-D933-B213-50785697B50C}"/>
              </a:ext>
            </a:extLst>
          </p:cNvPr>
          <p:cNvGrpSpPr/>
          <p:nvPr/>
        </p:nvGrpSpPr>
        <p:grpSpPr>
          <a:xfrm>
            <a:off x="101694" y="1244897"/>
            <a:ext cx="3459104" cy="3218691"/>
            <a:chOff x="2593736" y="1097193"/>
            <a:chExt cx="6725635" cy="561153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B5B5EA-1081-8B01-3AEE-638312447050}"/>
                </a:ext>
              </a:extLst>
            </p:cNvPr>
            <p:cNvGrpSpPr/>
            <p:nvPr/>
          </p:nvGrpSpPr>
          <p:grpSpPr>
            <a:xfrm>
              <a:off x="2593736" y="1097193"/>
              <a:ext cx="6725635" cy="5611535"/>
              <a:chOff x="2593736" y="1097193"/>
              <a:chExt cx="6725635" cy="561153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BB330DC-CBD9-B535-9A0B-226CE4D54D9C}"/>
                  </a:ext>
                </a:extLst>
              </p:cNvPr>
              <p:cNvGrpSpPr/>
              <p:nvPr/>
            </p:nvGrpSpPr>
            <p:grpSpPr>
              <a:xfrm>
                <a:off x="2593736" y="1097193"/>
                <a:ext cx="6725635" cy="5611526"/>
                <a:chOff x="7972101" y="2694347"/>
                <a:chExt cx="4118912" cy="364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7AEC2D5-CE57-A260-F158-F74A06EC47B8}"/>
                    </a:ext>
                  </a:extLst>
                </p:cNvPr>
                <p:cNvGrpSpPr/>
                <p:nvPr/>
              </p:nvGrpSpPr>
              <p:grpSpPr>
                <a:xfrm>
                  <a:off x="7972101" y="2694347"/>
                  <a:ext cx="4118912" cy="3647445"/>
                  <a:chOff x="7994455" y="2694360"/>
                  <a:chExt cx="4016211" cy="1958445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55BFF15-F678-1D45-95E8-D779B25E0F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994455" y="2694360"/>
                    <a:ext cx="4016211" cy="1958445"/>
                    <a:chOff x="248301" y="1510113"/>
                    <a:chExt cx="5526905" cy="1775014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1F76DB3-16B0-EA4D-D759-E2570653FA94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1943294" y="2045653"/>
                      <a:ext cx="1610964" cy="70012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44000" bIns="58582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825" kern="0">
                        <a:latin typeface="+mj-lt"/>
                        <a:cs typeface="Arial" pitchFamily="34" charset="0"/>
                      </a:endParaRPr>
                    </a:p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825" kern="0">
                        <a:latin typeface="+mj-lt"/>
                        <a:cs typeface="Arial" pitchFamily="34" charset="0"/>
                      </a:endParaRPr>
                    </a:p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825" kern="0">
                          <a:latin typeface="+mj-lt"/>
                          <a:cs typeface="Arial" pitchFamily="34" charset="0"/>
                        </a:rPr>
                        <a:t>SMEs participated in the Imagine Phase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B17F3267-335B-2AFD-704A-C6D529E2B7F0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3604916" y="1511623"/>
                      <a:ext cx="2170290" cy="65685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17165" bIns="5858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900" b="1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4421888B-3A97-CB24-BEE3-B985C58B3080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3594824" y="2185877"/>
                      <a:ext cx="2171313" cy="559897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17165" bIns="58582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 defTabSz="1171679">
                        <a:spcBef>
                          <a:spcPct val="0"/>
                        </a:spcBef>
                        <a:defRPr/>
                      </a:pPr>
                      <a:endParaRPr lang="en-US" sz="788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endParaRPr lang="en-US" sz="788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788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identified 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76E1AE42-7AFE-95B4-0EFE-A6FFBF2349F5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1943294" y="2757546"/>
                      <a:ext cx="3822843" cy="5275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17165" bIns="58582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 defTabSz="1171679">
                        <a:spcBef>
                          <a:spcPct val="0"/>
                        </a:spcBef>
                        <a:defRPr/>
                      </a:pPr>
                      <a:endParaRPr lang="en-US" sz="788" b="1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C7BF6CB8-CE29-E208-9F18-226588AD7D25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260878" y="1510113"/>
                      <a:ext cx="1631759" cy="686193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17165" bIns="58582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825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825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endParaRPr lang="en-US" sz="825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825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 in Imagine workshop sessions</a:t>
                      </a: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C1530224-8D26-EF97-A77E-42C09BCCC991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248301" y="2218193"/>
                      <a:ext cx="1631761" cy="52758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117165" tIns="58582" rIns="117165" bIns="58582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450" kern="0">
                          <a:solidFill>
                            <a:prstClr val="white"/>
                          </a:solidFill>
                          <a:latin typeface="Verdana"/>
                          <a:cs typeface="Arial" pitchFamily="34" charset="0"/>
                        </a:rPr>
                        <a:t> </a:t>
                      </a:r>
                    </a:p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endParaRPr lang="en-US" sz="450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  <a:p>
                      <a:pPr marL="171446" indent="-171446" defTabSz="1171679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450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  <a:p>
                      <a:pPr marL="171446" indent="-171446" defTabSz="1171679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450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  <a:p>
                      <a:pPr marL="171446" indent="-171446" algn="ctr" defTabSz="1171679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450" kern="0">
                        <a:solidFill>
                          <a:prstClr val="white"/>
                        </a:solidFill>
                        <a:latin typeface="Verdana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4876038-51CA-32A0-A08A-1AF71EDC4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19" y="1695692"/>
                      <a:ext cx="832408" cy="114568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t">
                      <a:spAutoFit/>
                    </a:bodyPr>
                    <a:lstStyle/>
                    <a:p>
                      <a:pPr defTabSz="1219139">
                        <a:defRPr/>
                      </a:pPr>
                      <a:r>
                        <a:rPr lang="en-US" sz="1350" b="1" kern="0">
                          <a:solidFill>
                            <a:schemeClr val="bg1"/>
                          </a:solidFill>
                          <a:latin typeface="Verdana"/>
                          <a:cs typeface="Arial"/>
                        </a:rPr>
                        <a:t>390+</a:t>
                      </a:r>
                      <a:endParaRPr lang="en-US" sz="1350" b="1" kern="0">
                        <a:solidFill>
                          <a:schemeClr val="bg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EDB38FC0-1C10-5B2C-AA2B-08D9C13C9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9335" y="1714888"/>
                      <a:ext cx="1137196" cy="12729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defTabSz="1219139">
                        <a:defRPr/>
                      </a:pPr>
                      <a:r>
                        <a:rPr lang="en-US" sz="1500" b="1" kern="0">
                          <a:solidFill>
                            <a:schemeClr val="bg1"/>
                          </a:solidFill>
                          <a:latin typeface="Verdana"/>
                          <a:cs typeface="Arial" pitchFamily="34" charset="0"/>
                        </a:rPr>
                        <a:t>1900+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BDB904F-2B6C-3CB6-8B33-8C8347BA1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441" y="2193748"/>
                      <a:ext cx="1511557" cy="127297"/>
                    </a:xfrm>
                    <a:prstGeom prst="rect">
                      <a:avLst/>
                    </a:prstGeom>
                  </p:spPr>
                  <p:txBody>
                    <a:bodyPr wrap="square" lIns="0" tIns="0" rIns="0" bIns="0" anchor="t">
                      <a:spAutoFit/>
                    </a:bodyPr>
                    <a:lstStyle/>
                    <a:p>
                      <a:pPr defTabSz="1219139">
                        <a:defRPr/>
                      </a:pPr>
                      <a:r>
                        <a:rPr lang="en-US" sz="1500" b="1" kern="0">
                          <a:solidFill>
                            <a:schemeClr val="bg1"/>
                          </a:solidFill>
                          <a:latin typeface="Verdana"/>
                          <a:ea typeface="Verdana"/>
                          <a:cs typeface="Arial"/>
                        </a:rPr>
                        <a:t>148+</a:t>
                      </a:r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FA8F664E-102D-F760-8E05-E4D8919B6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12" y="2273753"/>
                      <a:ext cx="435412" cy="12729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t">
                      <a:spAutoFit/>
                    </a:bodyPr>
                    <a:lstStyle/>
                    <a:p>
                      <a:pPr defTabSz="1219139">
                        <a:defRPr/>
                      </a:pPr>
                      <a:r>
                        <a:rPr lang="en-US" sz="1500" b="1" kern="0">
                          <a:solidFill>
                            <a:schemeClr val="bg1"/>
                          </a:solidFill>
                          <a:latin typeface="Verdana"/>
                          <a:cs typeface="Arial"/>
                        </a:rPr>
                        <a:t>75</a:t>
                      </a:r>
                      <a:endParaRPr lang="en-US" sz="1500" b="1" kern="0">
                        <a:solidFill>
                          <a:schemeClr val="bg1"/>
                        </a:solidFill>
                        <a:latin typeface="Verdana"/>
                      </a:endParaRP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3A3EB46D-5143-64A0-94F6-77B88120D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1981" y="1829812"/>
                      <a:ext cx="1806309" cy="18465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788" b="1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stories have been drafted</a:t>
                      </a: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47403CE-1A01-B436-24F1-5AE2E1459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6642" y="2943453"/>
                      <a:ext cx="1029624" cy="114568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t">
                      <a:spAutoFit/>
                    </a:bodyPr>
                    <a:lstStyle/>
                    <a:p>
                      <a:pPr defTabSz="1219139">
                        <a:defRPr/>
                      </a:pPr>
                      <a:r>
                        <a:rPr lang="en-US" sz="1350" b="1" kern="0">
                          <a:solidFill>
                            <a:schemeClr val="bg1"/>
                          </a:solidFill>
                          <a:latin typeface="Verdana"/>
                          <a:cs typeface="Arial"/>
                        </a:rPr>
                        <a:t>1800+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A134851D-3F88-234D-311D-7B7782F44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28" y="2920626"/>
                      <a:ext cx="2370632" cy="19094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1171679">
                        <a:spcBef>
                          <a:spcPct val="0"/>
                        </a:spcBef>
                        <a:defRPr/>
                      </a:pPr>
                      <a:r>
                        <a:rPr lang="en-US" sz="825" ker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logged across all process teams</a:t>
                      </a:r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A793521-B882-3803-2C05-5A5C2D9C7F32}"/>
                      </a:ext>
                    </a:extLst>
                  </p:cNvPr>
                  <p:cNvSpPr/>
                  <p:nvPr/>
                </p:nvSpPr>
                <p:spPr>
                  <a:xfrm>
                    <a:off x="8045259" y="3664150"/>
                    <a:ext cx="1100376" cy="27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defTabSz="1219139">
                      <a:defRPr/>
                    </a:pPr>
                    <a:r>
                      <a:rPr lang="en-US" sz="788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Workshops completed to date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16AE999-66D4-2D79-963F-F8DE2446E3F3}"/>
                      </a:ext>
                    </a:extLst>
                  </p:cNvPr>
                  <p:cNvSpPr/>
                  <p:nvPr/>
                </p:nvSpPr>
                <p:spPr>
                  <a:xfrm>
                    <a:off x="10411550" y="3663157"/>
                    <a:ext cx="1426958" cy="1264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defTabSz="1219139">
                      <a:defRPr/>
                    </a:pPr>
                    <a:endParaRPr lang="en-US" sz="750" kern="0">
                      <a:solidFill>
                        <a:prstClr val="white"/>
                      </a:solidFill>
                      <a:latin typeface="Verdana"/>
                      <a:cs typeface="Arial" pitchFamily="34" charset="0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B73BD1EF-23E1-1B71-DCBF-5B60BABE5F7C}"/>
                      </a:ext>
                    </a:extLst>
                  </p:cNvPr>
                  <p:cNvSpPr/>
                  <p:nvPr/>
                </p:nvSpPr>
                <p:spPr>
                  <a:xfrm>
                    <a:off x="10805407" y="3643965"/>
                    <a:ext cx="429932" cy="12640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defTabSz="1219139">
                      <a:defRPr/>
                    </a:pPr>
                    <a:r>
                      <a:rPr lang="en-US" sz="1350" b="1" kern="0">
                        <a:solidFill>
                          <a:schemeClr val="bg1"/>
                        </a:solidFill>
                        <a:latin typeface="Verdana"/>
                        <a:cs typeface="Arial" pitchFamily="34" charset="0"/>
                      </a:rPr>
                      <a:t>364</a:t>
                    </a:r>
                  </a:p>
                </p:txBody>
              </p: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487AA0A-6B7C-9EF4-E3CB-A050AC9B2835}"/>
                    </a:ext>
                  </a:extLst>
                </p:cNvPr>
                <p:cNvSpPr/>
                <p:nvPr/>
              </p:nvSpPr>
              <p:spPr bwMode="ltGray">
                <a:xfrm>
                  <a:off x="9234891" y="2694361"/>
                  <a:ext cx="1200567" cy="10477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117165" tIns="274320" rIns="144000" bIns="5858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171679">
                    <a:spcBef>
                      <a:spcPct val="0"/>
                    </a:spcBef>
                    <a:defRPr/>
                  </a:pPr>
                  <a:endParaRPr lang="en-US" sz="750" kern="0">
                    <a:solidFill>
                      <a:prstClr val="black"/>
                    </a:solidFill>
                    <a:latin typeface="Verdana"/>
                    <a:cs typeface="Arial" pitchFamily="34" charset="0"/>
                  </a:endParaRPr>
                </a:p>
                <a:p>
                  <a:pPr defTabSz="1171679">
                    <a:spcBef>
                      <a:spcPct val="0"/>
                    </a:spcBef>
                    <a:defRPr/>
                  </a:pPr>
                  <a:r>
                    <a:rPr lang="en-US" sz="75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Key Design Decisions logged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E9B8B9-F8ED-76AE-D107-6DCFC54A8B56}"/>
                    </a:ext>
                  </a:extLst>
                </p:cNvPr>
                <p:cNvSpPr/>
                <p:nvPr/>
              </p:nvSpPr>
              <p:spPr>
                <a:xfrm>
                  <a:off x="9358950" y="3025891"/>
                  <a:ext cx="1137750" cy="26158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defTabSz="1219139">
                    <a:defRPr/>
                  </a:pPr>
                  <a:r>
                    <a:rPr lang="en-US" sz="1500" b="1" kern="0">
                      <a:solidFill>
                        <a:schemeClr val="bg1"/>
                      </a:solidFill>
                      <a:latin typeface="Verdana"/>
                      <a:cs typeface="Arial" pitchFamily="34" charset="0"/>
                    </a:rPr>
                    <a:t>500+</a:t>
                  </a:r>
                  <a:endParaRPr lang="en-US" sz="1500" b="1" kern="0">
                    <a:solidFill>
                      <a:schemeClr val="bg1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0D426A-4BAA-2042-4DA1-E91BF77F4D94}"/>
                  </a:ext>
                </a:extLst>
              </p:cNvPr>
              <p:cNvSpPr/>
              <p:nvPr/>
            </p:nvSpPr>
            <p:spPr bwMode="ltGray">
              <a:xfrm>
                <a:off x="2600903" y="5040835"/>
                <a:ext cx="1971837" cy="16678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17165" tIns="58582" rIns="117165" bIns="585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71679">
                  <a:spcBef>
                    <a:spcPct val="0"/>
                  </a:spcBef>
                  <a:defRPr/>
                </a:pPr>
                <a:r>
                  <a:rPr lang="en-US" sz="450" kern="0">
                    <a:solidFill>
                      <a:prstClr val="white"/>
                    </a:solidFill>
                    <a:latin typeface="Verdana"/>
                    <a:cs typeface="Arial" pitchFamily="34" charset="0"/>
                  </a:rPr>
                  <a:t> </a:t>
                </a:r>
              </a:p>
              <a:p>
                <a:pPr algn="ctr" defTabSz="1171679">
                  <a:spcBef>
                    <a:spcPct val="0"/>
                  </a:spcBef>
                  <a:defRPr/>
                </a:pPr>
                <a:endParaRPr lang="en-US" sz="450" kern="0">
                  <a:solidFill>
                    <a:prstClr val="white"/>
                  </a:solidFill>
                  <a:latin typeface="Verdana"/>
                  <a:cs typeface="Arial" pitchFamily="34" charset="0"/>
                </a:endParaRPr>
              </a:p>
              <a:p>
                <a:pPr marL="171446" indent="-171446" defTabSz="1171679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450" kern="0">
                  <a:solidFill>
                    <a:prstClr val="white"/>
                  </a:solidFill>
                  <a:latin typeface="Verdana"/>
                  <a:cs typeface="Arial" pitchFamily="34" charset="0"/>
                </a:endParaRPr>
              </a:p>
              <a:p>
                <a:pPr marL="171446" indent="-171446" defTabSz="1171679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450" kern="0">
                  <a:solidFill>
                    <a:prstClr val="white"/>
                  </a:solidFill>
                  <a:latin typeface="Verdana"/>
                  <a:cs typeface="Arial" pitchFamily="34" charset="0"/>
                </a:endParaRPr>
              </a:p>
              <a:p>
                <a:pPr marL="171446" indent="-171446" algn="ctr" defTabSz="1171679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450" kern="0">
                  <a:solidFill>
                    <a:prstClr val="white"/>
                  </a:solidFill>
                  <a:latin typeface="Verdana"/>
                  <a:cs typeface="Arial" pitchFamily="34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F319AC-D033-E224-0D12-8737B5C1B94A}"/>
                </a:ext>
              </a:extLst>
            </p:cNvPr>
            <p:cNvSpPr/>
            <p:nvPr/>
          </p:nvSpPr>
          <p:spPr>
            <a:xfrm>
              <a:off x="2640581" y="5643940"/>
              <a:ext cx="2015124" cy="372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39"/>
              <a:r>
                <a:rPr lang="en-US" sz="788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Processes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4497FA-7013-B5A0-D118-06FADDF7DF98}"/>
                </a:ext>
              </a:extLst>
            </p:cNvPr>
            <p:cNvSpPr/>
            <p:nvPr/>
          </p:nvSpPr>
          <p:spPr>
            <a:xfrm>
              <a:off x="3005006" y="5313067"/>
              <a:ext cx="1163632" cy="40243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9139">
                <a:defRPr/>
              </a:pPr>
              <a:r>
                <a:rPr lang="en-US" sz="1500" b="1" kern="0">
                  <a:solidFill>
                    <a:schemeClr val="bg1"/>
                  </a:solidFill>
                  <a:latin typeface="Verdana"/>
                  <a:cs typeface="Arial" pitchFamily="34" charset="0"/>
                </a:rPr>
                <a:t>120</a:t>
              </a:r>
              <a:r>
                <a:rPr lang="en-US" sz="1050" b="1" kern="0">
                  <a:solidFill>
                    <a:schemeClr val="bg1"/>
                  </a:solidFill>
                  <a:latin typeface="Verdana"/>
                  <a:cs typeface="Arial" pitchFamily="34" charset="0"/>
                </a:rPr>
                <a:t> </a:t>
              </a:r>
              <a:endParaRPr lang="en-US" sz="1050" b="1">
                <a:solidFill>
                  <a:schemeClr val="bg1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0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Object 79" hidden="1">
            <a:extLst>
              <a:ext uri="{FF2B5EF4-FFF2-40B4-BE49-F238E27FC236}">
                <a16:creationId xmlns:a16="http://schemas.microsoft.com/office/drawing/2014/main" id="{D2081741-664C-469F-B999-30738C3493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80" name="Object 79" hidden="1">
                        <a:extLst>
                          <a:ext uri="{FF2B5EF4-FFF2-40B4-BE49-F238E27FC236}">
                            <a16:creationId xmlns:a16="http://schemas.microsoft.com/office/drawing/2014/main" id="{D2081741-664C-469F-B999-30738C3493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986FFF8-7322-4945-BD62-4B98B7C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564"/>
            <a:ext cx="8229600" cy="627454"/>
          </a:xfrm>
        </p:spPr>
        <p:txBody>
          <a:bodyPr vert="horz">
            <a:normAutofit/>
          </a:bodyPr>
          <a:lstStyle/>
          <a:p>
            <a:r>
              <a:rPr lang="en-US" sz="2000">
                <a:solidFill>
                  <a:srgbClr val="005EB8"/>
                </a:solidFill>
              </a:rPr>
              <a:t>Capability Segmentation Heatmap</a:t>
            </a:r>
            <a:endParaRPr lang="en-US" sz="200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B298776-2DDB-4971-95BE-BDE7DAC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A5BC2-0902-4528-AAFB-0BB46662A622}"/>
              </a:ext>
            </a:extLst>
          </p:cNvPr>
          <p:cNvSpPr/>
          <p:nvPr/>
        </p:nvSpPr>
        <p:spPr>
          <a:xfrm>
            <a:off x="2554267" y="792595"/>
            <a:ext cx="2057400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/>
              </a:rPr>
              <a:t>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67FA1-483A-4321-9DB3-C62C618BBEC7}"/>
              </a:ext>
            </a:extLst>
          </p:cNvPr>
          <p:cNvSpPr/>
          <p:nvPr/>
        </p:nvSpPr>
        <p:spPr>
          <a:xfrm>
            <a:off x="6876995" y="797964"/>
            <a:ext cx="2057400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54">
              <a:defRPr/>
            </a:pPr>
            <a:r>
              <a:rPr lang="en-US" sz="788" b="1">
                <a:solidFill>
                  <a:srgbClr val="FFFFFF"/>
                </a:solidFill>
                <a:latin typeface="Arial" panose="020B0604020202020204"/>
              </a:rPr>
              <a:t>Plan to Produce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5D53-5E67-4B63-8688-79E522F1923D}"/>
              </a:ext>
            </a:extLst>
          </p:cNvPr>
          <p:cNvSpPr/>
          <p:nvPr/>
        </p:nvSpPr>
        <p:spPr>
          <a:xfrm>
            <a:off x="388558" y="795251"/>
            <a:ext cx="2057400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/>
              </a:rPr>
              <a:t>Aftermarket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000ED-6AE8-46B7-8D09-5C33CED53DF0}"/>
              </a:ext>
            </a:extLst>
          </p:cNvPr>
          <p:cNvSpPr/>
          <p:nvPr/>
        </p:nvSpPr>
        <p:spPr>
          <a:xfrm>
            <a:off x="4707910" y="792807"/>
            <a:ext cx="2057400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/>
              </a:rPr>
              <a:t>Program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FA170-5989-4AA5-B0CB-C06FF804BDB8}"/>
              </a:ext>
            </a:extLst>
          </p:cNvPr>
          <p:cNvSpPr/>
          <p:nvPr/>
        </p:nvSpPr>
        <p:spPr>
          <a:xfrm>
            <a:off x="3988942" y="104761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r>
              <a:rPr lang="en-US" sz="500">
                <a:solidFill>
                  <a:schemeClr val="tx1"/>
                </a:solidFill>
              </a:rPr>
              <a:t>DC-030 Perform Closing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300A5-948A-4F45-9C40-0C20E780AA41}"/>
              </a:ext>
            </a:extLst>
          </p:cNvPr>
          <p:cNvSpPr/>
          <p:nvPr/>
        </p:nvSpPr>
        <p:spPr>
          <a:xfrm>
            <a:off x="2553212" y="1501919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r>
              <a:rPr lang="en-US" sz="500">
                <a:solidFill>
                  <a:schemeClr val="tx1"/>
                </a:solidFill>
              </a:rPr>
              <a:t>DC-040 Perform Fixed Asset Accounting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8AB7-5674-4D7C-B610-307855C578A1}"/>
              </a:ext>
            </a:extLst>
          </p:cNvPr>
          <p:cNvSpPr/>
          <p:nvPr/>
        </p:nvSpPr>
        <p:spPr>
          <a:xfrm>
            <a:off x="3274357" y="104761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r>
              <a:rPr lang="en-US" sz="500">
                <a:solidFill>
                  <a:schemeClr val="tx1"/>
                </a:solidFill>
              </a:rPr>
              <a:t>DC-020 Manage the General 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DB75B-CFAA-44A3-BF17-F801E2A80140}"/>
              </a:ext>
            </a:extLst>
          </p:cNvPr>
          <p:cNvSpPr/>
          <p:nvPr/>
        </p:nvSpPr>
        <p:spPr>
          <a:xfrm>
            <a:off x="2549377" y="104761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r>
              <a:rPr lang="en-US" sz="500">
                <a:solidFill>
                  <a:schemeClr val="tx1"/>
                </a:solidFill>
              </a:rPr>
              <a:t>DC-010 Perform Transactional 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D9AD4-1CC9-4D96-89B0-95200159EADF}"/>
              </a:ext>
            </a:extLst>
          </p:cNvPr>
          <p:cNvSpPr/>
          <p:nvPr/>
        </p:nvSpPr>
        <p:spPr>
          <a:xfrm>
            <a:off x="2552438" y="1956228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DC-080 Perform Fixed Asset Depreciation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1A39F6-BD19-41C5-9427-C06E0F17EDC3}"/>
              </a:ext>
            </a:extLst>
          </p:cNvPr>
          <p:cNvSpPr/>
          <p:nvPr/>
        </p:nvSpPr>
        <p:spPr>
          <a:xfrm>
            <a:off x="3270690" y="1956228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DC-090 Perform Fixed Asset Transfer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034110-D0C8-41D9-B81D-AC328C674485}"/>
              </a:ext>
            </a:extLst>
          </p:cNvPr>
          <p:cNvSpPr/>
          <p:nvPr/>
        </p:nvSpPr>
        <p:spPr>
          <a:xfrm>
            <a:off x="2553212" y="2401647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DS-020 Support Product Costing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B3B130-CF07-40FA-8EF5-959EC9625FA4}"/>
              </a:ext>
            </a:extLst>
          </p:cNvPr>
          <p:cNvSpPr/>
          <p:nvPr/>
        </p:nvSpPr>
        <p:spPr>
          <a:xfrm>
            <a:off x="3275015" y="239444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DC-030 Support Customer Profitability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5B0DE7-0C29-4494-B167-889159579248}"/>
              </a:ext>
            </a:extLst>
          </p:cNvPr>
          <p:cNvSpPr/>
          <p:nvPr/>
        </p:nvSpPr>
        <p:spPr>
          <a:xfrm>
            <a:off x="1831172" y="2397202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C-190: Manage Recalls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37258-5651-441B-95B4-14AA51D33A67}"/>
              </a:ext>
            </a:extLst>
          </p:cNvPr>
          <p:cNvSpPr/>
          <p:nvPr/>
        </p:nvSpPr>
        <p:spPr>
          <a:xfrm>
            <a:off x="3992784" y="1953467"/>
            <a:ext cx="617220" cy="39370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DS-010 Perform Overhead Accounting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78F7F0-5C1C-486A-885D-4BAEA5DF8F69}"/>
              </a:ext>
            </a:extLst>
          </p:cNvPr>
          <p:cNvSpPr/>
          <p:nvPr/>
        </p:nvSpPr>
        <p:spPr>
          <a:xfrm>
            <a:off x="3988942" y="239444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DC-040 Report &amp; Analyze Business 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3157C-FB19-4F53-BB20-3EE56B4976FB}"/>
              </a:ext>
            </a:extLst>
          </p:cNvPr>
          <p:cNvSpPr/>
          <p:nvPr/>
        </p:nvSpPr>
        <p:spPr>
          <a:xfrm>
            <a:off x="1103217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C-040: Process Transactions and Inquiries</a:t>
            </a:r>
            <a:endParaRPr lang="en-US" sz="5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965E9-283A-4E2C-86A5-A3DC274FD482}"/>
              </a:ext>
            </a:extLst>
          </p:cNvPr>
          <p:cNvSpPr/>
          <p:nvPr/>
        </p:nvSpPr>
        <p:spPr>
          <a:xfrm>
            <a:off x="1825922" y="104761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rgbClr val="000000"/>
                </a:solidFill>
                <a:ea typeface="Calibri"/>
                <a:cs typeface="Calibri"/>
              </a:rPr>
              <a:t>C-050: Evaluate Initial Service Call</a:t>
            </a:r>
            <a:endParaRPr lang="en-US" sz="5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D64F1-6055-492B-A716-CA0F6628382B}"/>
              </a:ext>
            </a:extLst>
          </p:cNvPr>
          <p:cNvSpPr/>
          <p:nvPr/>
        </p:nvSpPr>
        <p:spPr>
          <a:xfrm>
            <a:off x="385918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Calibri"/>
                <a:cs typeface="Calibri"/>
              </a:rPr>
              <a:t>C-010: Installed Base Management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165B97-97EF-4E69-B576-0EB96B1BCD99}"/>
              </a:ext>
            </a:extLst>
          </p:cNvPr>
          <p:cNvSpPr/>
          <p:nvPr/>
        </p:nvSpPr>
        <p:spPr>
          <a:xfrm>
            <a:off x="1103217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C-080: Perform Product Induction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36CCE-E139-4A98-BC96-82C21257279F}"/>
              </a:ext>
            </a:extLst>
          </p:cNvPr>
          <p:cNvSpPr/>
          <p:nvPr/>
        </p:nvSpPr>
        <p:spPr>
          <a:xfrm>
            <a:off x="1824526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C-090: Plan Component Maintenance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0514F-0C4E-4E5E-86E9-5A25E35BE023}"/>
              </a:ext>
            </a:extLst>
          </p:cNvPr>
          <p:cNvSpPr/>
          <p:nvPr/>
        </p:nvSpPr>
        <p:spPr>
          <a:xfrm>
            <a:off x="385918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C-060: Execute Field Service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30657-80CD-462A-ABFD-5B392C625B22}"/>
              </a:ext>
            </a:extLst>
          </p:cNvPr>
          <p:cNvSpPr/>
          <p:nvPr/>
        </p:nvSpPr>
        <p:spPr>
          <a:xfrm>
            <a:off x="1103217" y="194733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C-110: Execute External Non-Direct Repair (</a:t>
            </a:r>
            <a:r>
              <a:rPr lang="en-US" sz="500" err="1">
                <a:solidFill>
                  <a:schemeClr val="tx1"/>
                </a:solidFill>
              </a:rPr>
              <a:t>Subc</a:t>
            </a:r>
            <a:r>
              <a:rPr lang="en-US" sz="500">
                <a:solidFill>
                  <a:schemeClr val="tx1"/>
                </a:solidFill>
              </a:rPr>
              <a:t>)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4DC96-34F3-4232-9618-D2C57018F90B}"/>
              </a:ext>
            </a:extLst>
          </p:cNvPr>
          <p:cNvSpPr/>
          <p:nvPr/>
        </p:nvSpPr>
        <p:spPr>
          <a:xfrm>
            <a:off x="1827892" y="194733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C-120: Exchanges and Loans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378CFF-5F61-4B4A-9E4F-0FCAAD89241B}"/>
              </a:ext>
            </a:extLst>
          </p:cNvPr>
          <p:cNvSpPr/>
          <p:nvPr/>
        </p:nvSpPr>
        <p:spPr>
          <a:xfrm>
            <a:off x="1103217" y="2397202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C-150: Manage Warranties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DC239-6CFE-4BAA-A9D1-4FDC78CF44B1}"/>
              </a:ext>
            </a:extLst>
          </p:cNvPr>
          <p:cNvSpPr/>
          <p:nvPr/>
        </p:nvSpPr>
        <p:spPr>
          <a:xfrm>
            <a:off x="385918" y="2397202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C-130: Execute Scrap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505E0-F806-4084-BAA6-0A28812F30BA}"/>
              </a:ext>
            </a:extLst>
          </p:cNvPr>
          <p:cNvSpPr/>
          <p:nvPr/>
        </p:nvSpPr>
        <p:spPr>
          <a:xfrm>
            <a:off x="5428000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MP-030 Develop Initial Project Plan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2C3C9B-FD69-448C-9F13-22197B40A09B}"/>
              </a:ext>
            </a:extLst>
          </p:cNvPr>
          <p:cNvSpPr/>
          <p:nvPr/>
        </p:nvSpPr>
        <p:spPr>
          <a:xfrm>
            <a:off x="6148090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MP-060 Develop Detailed Project Plan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4F3109-7B97-4D4F-A8E9-A3BF529F5ECB}"/>
              </a:ext>
            </a:extLst>
          </p:cNvPr>
          <p:cNvSpPr/>
          <p:nvPr/>
        </p:nvSpPr>
        <p:spPr>
          <a:xfrm>
            <a:off x="4713721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MP-020 Determine Projects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5E688-7974-42BC-AC78-B3C9773515EB}"/>
              </a:ext>
            </a:extLst>
          </p:cNvPr>
          <p:cNvSpPr/>
          <p:nvPr/>
        </p:nvSpPr>
        <p:spPr>
          <a:xfrm>
            <a:off x="6224667" y="4608140"/>
            <a:ext cx="410360" cy="1547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E735C0-32BA-4912-9BCC-3401FFE0BAB0}"/>
              </a:ext>
            </a:extLst>
          </p:cNvPr>
          <p:cNvSpPr txBox="1"/>
          <p:nvPr/>
        </p:nvSpPr>
        <p:spPr>
          <a:xfrm>
            <a:off x="6652618" y="4425318"/>
            <a:ext cx="1268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Strategic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135A20-5ED5-49B9-AB5E-FAD3A5762524}"/>
              </a:ext>
            </a:extLst>
          </p:cNvPr>
          <p:cNvSpPr/>
          <p:nvPr/>
        </p:nvSpPr>
        <p:spPr>
          <a:xfrm>
            <a:off x="7337620" y="4438143"/>
            <a:ext cx="410976" cy="165918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31E93-EEDF-49EB-A812-BA964DA98A83}"/>
              </a:ext>
            </a:extLst>
          </p:cNvPr>
          <p:cNvSpPr/>
          <p:nvPr/>
        </p:nvSpPr>
        <p:spPr>
          <a:xfrm>
            <a:off x="6224048" y="4420597"/>
            <a:ext cx="410976" cy="165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FDDB37-6BAC-48FD-B032-B38CA86AF4D9}"/>
              </a:ext>
            </a:extLst>
          </p:cNvPr>
          <p:cNvSpPr/>
          <p:nvPr/>
        </p:nvSpPr>
        <p:spPr>
          <a:xfrm>
            <a:off x="7337620" y="4623359"/>
            <a:ext cx="410976" cy="16591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rgbClr val="2C3F88"/>
              </a:solidFill>
              <a:latin typeface="Arial" panose="020B060402020202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28A95-C5B3-469B-9486-1F8953E8D728}"/>
              </a:ext>
            </a:extLst>
          </p:cNvPr>
          <p:cNvSpPr txBox="1"/>
          <p:nvPr/>
        </p:nvSpPr>
        <p:spPr>
          <a:xfrm>
            <a:off x="6632119" y="4601205"/>
            <a:ext cx="1541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Foundational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7402B8-4364-4E5D-AAA4-51536962CF2B}"/>
              </a:ext>
            </a:extLst>
          </p:cNvPr>
          <p:cNvSpPr txBox="1"/>
          <p:nvPr/>
        </p:nvSpPr>
        <p:spPr>
          <a:xfrm>
            <a:off x="7745689" y="4625373"/>
            <a:ext cx="14954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Out of Scope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B98979-9DF0-436F-8097-D4416679149E}"/>
              </a:ext>
            </a:extLst>
          </p:cNvPr>
          <p:cNvSpPr txBox="1"/>
          <p:nvPr/>
        </p:nvSpPr>
        <p:spPr>
          <a:xfrm>
            <a:off x="7766189" y="4424155"/>
            <a:ext cx="9018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279FF6-26E6-45C5-B5B6-F88B011E75A1}"/>
              </a:ext>
            </a:extLst>
          </p:cNvPr>
          <p:cNvSpPr/>
          <p:nvPr/>
        </p:nvSpPr>
        <p:spPr>
          <a:xfrm>
            <a:off x="3274357" y="1501919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DC-050 Perform Project Accounting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F95431-A16C-4E7F-8361-47D449473B80}"/>
              </a:ext>
            </a:extLst>
          </p:cNvPr>
          <p:cNvSpPr/>
          <p:nvPr/>
        </p:nvSpPr>
        <p:spPr>
          <a:xfrm>
            <a:off x="3988942" y="1497474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DC-070 Perform Fixed Asset Additions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C5D0B2-AED6-4DD0-AD5E-A262364B4036}"/>
              </a:ext>
            </a:extLst>
          </p:cNvPr>
          <p:cNvSpPr/>
          <p:nvPr/>
        </p:nvSpPr>
        <p:spPr>
          <a:xfrm>
            <a:off x="385918" y="1947338"/>
            <a:ext cx="617220" cy="411480"/>
          </a:xfrm>
          <a:prstGeom prst="rect">
            <a:avLst/>
          </a:prstGeom>
          <a:solidFill>
            <a:srgbClr val="005E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</a:rPr>
              <a:t>C-100: Execute Internal Component Repair</a:t>
            </a:r>
            <a:endParaRPr lang="en-US" sz="500">
              <a:solidFill>
                <a:schemeClr val="bg1"/>
              </a:solidFill>
              <a:cs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72FE3E-CAA6-47C9-A914-08376FD267DD}"/>
              </a:ext>
            </a:extLst>
          </p:cNvPr>
          <p:cNvSpPr/>
          <p:nvPr/>
        </p:nvSpPr>
        <p:spPr>
          <a:xfrm>
            <a:off x="8317401" y="1944577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M-200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Implement Change Order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514FA8-8D1F-4018-8B33-54CFF1406B0F}"/>
              </a:ext>
            </a:extLst>
          </p:cNvPr>
          <p:cNvSpPr/>
          <p:nvPr/>
        </p:nvSpPr>
        <p:spPr>
          <a:xfrm>
            <a:off x="8315717" y="1494713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M-150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Maintain Product Related Data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27589-A62C-41ED-A669-1F13D1C1BF33}"/>
              </a:ext>
            </a:extLst>
          </p:cNvPr>
          <p:cNvSpPr/>
          <p:nvPr/>
        </p:nvSpPr>
        <p:spPr>
          <a:xfrm>
            <a:off x="7599876" y="1497474"/>
            <a:ext cx="61722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M-100</a:t>
            </a:r>
          </a:p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Execute Production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8A0188-9CC8-4DC8-9B30-6C7E5F6FE2BC}"/>
              </a:ext>
            </a:extLst>
          </p:cNvPr>
          <p:cNvSpPr/>
          <p:nvPr/>
        </p:nvSpPr>
        <p:spPr>
          <a:xfrm>
            <a:off x="6882806" y="2397202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M-160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Maintain Product Related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8A624-1269-ECBE-DFD5-B9CF07ACD133}"/>
              </a:ext>
            </a:extLst>
          </p:cNvPr>
          <p:cNvSpPr/>
          <p:nvPr/>
        </p:nvSpPr>
        <p:spPr>
          <a:xfrm>
            <a:off x="1832088" y="2847066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C-250: Provide Customer Training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CCA6C-0D74-D46A-3FA1-C0A0FF07210D}"/>
              </a:ext>
            </a:extLst>
          </p:cNvPr>
          <p:cNvSpPr/>
          <p:nvPr/>
        </p:nvSpPr>
        <p:spPr>
          <a:xfrm>
            <a:off x="1103217" y="2847066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C-240: Manage Configuration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B8DBD-4828-BF56-11CF-8E9C5FEF99F9}"/>
              </a:ext>
            </a:extLst>
          </p:cNvPr>
          <p:cNvSpPr/>
          <p:nvPr/>
        </p:nvSpPr>
        <p:spPr>
          <a:xfrm>
            <a:off x="385918" y="2847066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C-230: Plan Work Arising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716A0-F210-23A8-4CC9-C8896283314E}"/>
              </a:ext>
            </a:extLst>
          </p:cNvPr>
          <p:cNvSpPr/>
          <p:nvPr/>
        </p:nvSpPr>
        <p:spPr>
          <a:xfrm>
            <a:off x="1832088" y="3296930"/>
            <a:ext cx="617220" cy="41148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  <a:ea typeface="+mn-lt"/>
                <a:cs typeface="+mn-lt"/>
              </a:rPr>
              <a:t>C-320: Manage Surplus</a:t>
            </a:r>
            <a:endParaRPr lang="en-US" sz="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0D1-93B9-9AF9-2F5F-F92F221FA81E}"/>
              </a:ext>
            </a:extLst>
          </p:cNvPr>
          <p:cNvSpPr/>
          <p:nvPr/>
        </p:nvSpPr>
        <p:spPr>
          <a:xfrm>
            <a:off x="1103217" y="329693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C-300: Maintain Service BOM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06789C-C96B-ACDA-6288-EFE6EDD3DA43}"/>
              </a:ext>
            </a:extLst>
          </p:cNvPr>
          <p:cNvSpPr/>
          <p:nvPr/>
        </p:nvSpPr>
        <p:spPr>
          <a:xfrm>
            <a:off x="385918" y="329693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C-270: Provide Spare Parts Support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47F41-2A24-990C-9EF9-5750C7D3BFC0}"/>
              </a:ext>
            </a:extLst>
          </p:cNvPr>
          <p:cNvSpPr/>
          <p:nvPr/>
        </p:nvSpPr>
        <p:spPr>
          <a:xfrm>
            <a:off x="1103217" y="374679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A-030: Service Parts Supply Planning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C347D0-E979-3A29-475C-FFFF144A3DBA}"/>
              </a:ext>
            </a:extLst>
          </p:cNvPr>
          <p:cNvSpPr/>
          <p:nvPr/>
        </p:nvSpPr>
        <p:spPr>
          <a:xfrm>
            <a:off x="385918" y="374679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fr-FR" sz="500">
                <a:solidFill>
                  <a:schemeClr val="tx1"/>
                </a:solidFill>
              </a:rPr>
              <a:t>A-020: Service Parts Demand Management</a:t>
            </a:r>
            <a:endParaRPr lang="en-US" sz="50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F708CF-3863-EED0-F341-36503CE40A92}"/>
              </a:ext>
            </a:extLst>
          </p:cNvPr>
          <p:cNvSpPr/>
          <p:nvPr/>
        </p:nvSpPr>
        <p:spPr>
          <a:xfrm>
            <a:off x="1825922" y="374679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ea typeface="+mn-lt"/>
                <a:cs typeface="+mn-lt"/>
              </a:rPr>
              <a:t>O-130: Return Order Management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EAC1FE-CD25-4BB4-9E71-FCFD60E52721}"/>
              </a:ext>
            </a:extLst>
          </p:cNvPr>
          <p:cNvSpPr/>
          <p:nvPr/>
        </p:nvSpPr>
        <p:spPr>
          <a:xfrm>
            <a:off x="5428000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MP-080 Obtain Project Approval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CA3600-0460-4944-B660-BD6AB38A9695}"/>
              </a:ext>
            </a:extLst>
          </p:cNvPr>
          <p:cNvSpPr/>
          <p:nvPr/>
        </p:nvSpPr>
        <p:spPr>
          <a:xfrm>
            <a:off x="6148090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MP-090 Manage Project Budgets &amp; Funding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8B7AAC-0341-4983-920B-A835DDEE097F}"/>
              </a:ext>
            </a:extLst>
          </p:cNvPr>
          <p:cNvSpPr/>
          <p:nvPr/>
        </p:nvSpPr>
        <p:spPr>
          <a:xfrm>
            <a:off x="4713721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MP-070 Analyze Project Feasibility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765E9F-BFD5-42E3-806C-D6005355F2BB}"/>
              </a:ext>
            </a:extLst>
          </p:cNvPr>
          <p:cNvSpPr/>
          <p:nvPr/>
        </p:nvSpPr>
        <p:spPr>
          <a:xfrm>
            <a:off x="5430791" y="1954005"/>
            <a:ext cx="617220" cy="41148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r>
              <a:rPr lang="en-US" sz="500">
                <a:solidFill>
                  <a:schemeClr val="bg1"/>
                </a:solidFill>
              </a:rPr>
              <a:t>MP-110 Execute Project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8F630A-7D67-4FAB-9EC8-8D786D794B74}"/>
              </a:ext>
            </a:extLst>
          </p:cNvPr>
          <p:cNvSpPr/>
          <p:nvPr/>
        </p:nvSpPr>
        <p:spPr>
          <a:xfrm>
            <a:off x="6148090" y="1954005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</a:rPr>
              <a:t>MP-120</a:t>
            </a:r>
          </a:p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</a:rPr>
              <a:t>Manage Start Up &amp; Commissioning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6C9195-34FA-4447-B87D-EB4DBDC1F2DA}"/>
              </a:ext>
            </a:extLst>
          </p:cNvPr>
          <p:cNvSpPr/>
          <p:nvPr/>
        </p:nvSpPr>
        <p:spPr>
          <a:xfrm>
            <a:off x="4713721" y="1954005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MP-100 Prepare and Schedule Project for Execution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D62409-5C50-4E65-80C7-7EFF8BB48139}"/>
              </a:ext>
            </a:extLst>
          </p:cNvPr>
          <p:cNvSpPr/>
          <p:nvPr/>
        </p:nvSpPr>
        <p:spPr>
          <a:xfrm>
            <a:off x="4713267" y="239444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MP130 Track and ‘Close 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DA7ED6-B512-1C0C-1019-1A8447FC9AD9}"/>
              </a:ext>
            </a:extLst>
          </p:cNvPr>
          <p:cNvSpPr/>
          <p:nvPr/>
        </p:nvSpPr>
        <p:spPr>
          <a:xfrm>
            <a:off x="7597085" y="1051175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M-070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Perform Medium Range Production Planning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01206A-A987-1805-D2FE-8FEE98889808}"/>
              </a:ext>
            </a:extLst>
          </p:cNvPr>
          <p:cNvSpPr/>
          <p:nvPr/>
        </p:nvSpPr>
        <p:spPr>
          <a:xfrm>
            <a:off x="6882806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M-060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Perform Long Range Production Planning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070C13-6B0A-0E42-09AB-E57CF1BB3908}"/>
              </a:ext>
            </a:extLst>
          </p:cNvPr>
          <p:cNvSpPr/>
          <p:nvPr/>
        </p:nvSpPr>
        <p:spPr>
          <a:xfrm>
            <a:off x="6882806" y="1947338"/>
            <a:ext cx="61722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M-130</a:t>
            </a:r>
          </a:p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Perform Quality Management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4130DD-9AD0-D15D-786F-6E9BF71F5EFE}"/>
              </a:ext>
            </a:extLst>
          </p:cNvPr>
          <p:cNvSpPr/>
          <p:nvPr/>
        </p:nvSpPr>
        <p:spPr>
          <a:xfrm>
            <a:off x="8316946" y="1047610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M-080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Perform Short Range Production Planning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84C931-A3CE-5A47-2FAA-5A070040EC7E}"/>
              </a:ext>
            </a:extLst>
          </p:cNvPr>
          <p:cNvSpPr/>
          <p:nvPr/>
        </p:nvSpPr>
        <p:spPr>
          <a:xfrm>
            <a:off x="6882806" y="1497474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M-090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Schedule Production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711F7B-E498-BEBB-87C9-358D4B09FDC3}"/>
              </a:ext>
            </a:extLst>
          </p:cNvPr>
          <p:cNvSpPr/>
          <p:nvPr/>
        </p:nvSpPr>
        <p:spPr>
          <a:xfrm>
            <a:off x="8317402" y="239444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P-140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Determine Discrepant Material Disposition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F63399-323D-905E-E44E-DA5EFF7FB84A}"/>
              </a:ext>
            </a:extLst>
          </p:cNvPr>
          <p:cNvSpPr/>
          <p:nvPr/>
        </p:nvSpPr>
        <p:spPr>
          <a:xfrm>
            <a:off x="7599876" y="194733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M-140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Manage Product Disposition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873C226-FAA8-5905-C343-85EA65DC91C8}"/>
              </a:ext>
            </a:extLst>
          </p:cNvPr>
          <p:cNvSpPr/>
          <p:nvPr/>
        </p:nvSpPr>
        <p:spPr>
          <a:xfrm>
            <a:off x="6882806" y="2847066"/>
            <a:ext cx="61722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P-130</a:t>
            </a:r>
          </a:p>
          <a:p>
            <a:pPr algn="ctr" defTabSz="457154">
              <a:defRPr/>
            </a:pPr>
            <a:r>
              <a:rPr lang="en-US" sz="500">
                <a:solidFill>
                  <a:srgbClr val="FFFFFF"/>
                </a:solidFill>
              </a:rPr>
              <a:t>Perform Incoming Quality Assurance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77F5-3BB0-078D-6C4E-F51357684898}"/>
              </a:ext>
            </a:extLst>
          </p:cNvPr>
          <p:cNvSpPr/>
          <p:nvPr/>
        </p:nvSpPr>
        <p:spPr>
          <a:xfrm>
            <a:off x="7597085" y="2851627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EHS-030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Substance Volume Tracking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D981B0-29EC-05AE-8226-51214059E55E}"/>
              </a:ext>
            </a:extLst>
          </p:cNvPr>
          <p:cNvSpPr/>
          <p:nvPr/>
        </p:nvSpPr>
        <p:spPr>
          <a:xfrm>
            <a:off x="8316069" y="2851627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EHS-040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</a:rPr>
              <a:t>Dangerous Goods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00D456-FED3-71C6-CE3A-6F7A85AD93E0}"/>
              </a:ext>
            </a:extLst>
          </p:cNvPr>
          <p:cNvSpPr/>
          <p:nvPr/>
        </p:nvSpPr>
        <p:spPr>
          <a:xfrm>
            <a:off x="7599875" y="2397202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M-170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cs typeface="Arial"/>
              </a:rPr>
              <a:t>Control and Report Production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186047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F8FA91-A05C-4A97-9F6D-DDE9EF6BE1F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F8FA91-A05C-4A97-9F6D-DDE9EF6BE1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986FFF8-7322-4945-BD62-4B98B7C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71" y="82404"/>
            <a:ext cx="8229600" cy="627454"/>
          </a:xfrm>
        </p:spPr>
        <p:txBody>
          <a:bodyPr vert="horz">
            <a:normAutofit/>
          </a:bodyPr>
          <a:lstStyle/>
          <a:p>
            <a:r>
              <a:rPr lang="en-US" sz="2000">
                <a:solidFill>
                  <a:srgbClr val="005EB8"/>
                </a:solidFill>
              </a:rPr>
              <a:t>Capability Segmentation Heatmap</a:t>
            </a:r>
            <a:endParaRPr lang="en-US" sz="2000"/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5AB7FB13-6487-B235-D40C-EF935A0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1780" y="4767264"/>
            <a:ext cx="535020" cy="273844"/>
          </a:xfrm>
        </p:spPr>
        <p:txBody>
          <a:bodyPr/>
          <a:lstStyle/>
          <a:p>
            <a:fld id="{3F2A62CB-A42E-470E-A301-EA6420987B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BB4911-2364-996D-B74E-A3293E773261}"/>
              </a:ext>
            </a:extLst>
          </p:cNvPr>
          <p:cNvSpPr/>
          <p:nvPr/>
        </p:nvSpPr>
        <p:spPr>
          <a:xfrm>
            <a:off x="3229573" y="790679"/>
            <a:ext cx="3402906" cy="210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/>
              </a:rPr>
              <a:t>Requisition to Check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A23E0E-3F0A-FB81-8CDE-C2771E162B51}"/>
              </a:ext>
            </a:extLst>
          </p:cNvPr>
          <p:cNvSpPr/>
          <p:nvPr/>
        </p:nvSpPr>
        <p:spPr>
          <a:xfrm>
            <a:off x="388558" y="790679"/>
            <a:ext cx="2739813" cy="210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>
              <a:defRPr/>
            </a:pPr>
            <a:r>
              <a:rPr lang="en-US" sz="800" b="1">
                <a:solidFill>
                  <a:srgbClr val="FFFFFF"/>
                </a:solidFill>
                <a:latin typeface="Arial" panose="020B0604020202020204"/>
              </a:rPr>
              <a:t>Quote to Cash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E94DB1-A1AF-9CFA-1A4E-E7BA325633BB}"/>
              </a:ext>
            </a:extLst>
          </p:cNvPr>
          <p:cNvSpPr/>
          <p:nvPr/>
        </p:nvSpPr>
        <p:spPr>
          <a:xfrm>
            <a:off x="1094746" y="2928280"/>
            <a:ext cx="62179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S-190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Manage and Evaluate Sales Performance</a:t>
            </a:r>
            <a:endParaRPr lang="en-US" sz="500">
              <a:solidFill>
                <a:schemeClr val="bg1"/>
              </a:solidFill>
              <a:latin typeface="Arial" panose="020B0604020202020204"/>
              <a:cs typeface="Arial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99F901-DCDA-10ED-6947-839A202A0605}"/>
              </a:ext>
            </a:extLst>
          </p:cNvPr>
          <p:cNvSpPr/>
          <p:nvPr/>
        </p:nvSpPr>
        <p:spPr>
          <a:xfrm>
            <a:off x="388558" y="2928280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N-020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Perform Billing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6F7D5-CD29-F7E5-EBCE-77850B091D4D}"/>
              </a:ext>
            </a:extLst>
          </p:cNvPr>
          <p:cNvSpPr/>
          <p:nvPr/>
        </p:nvSpPr>
        <p:spPr>
          <a:xfrm>
            <a:off x="1800662" y="2461667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N-025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Perform Down Payment Request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3E3E7D5-0908-C2D5-94F7-ACB3297E790F}"/>
              </a:ext>
            </a:extLst>
          </p:cNvPr>
          <p:cNvSpPr/>
          <p:nvPr/>
        </p:nvSpPr>
        <p:spPr>
          <a:xfrm>
            <a:off x="1090615" y="1061828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O-020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Process Orders</a:t>
            </a:r>
            <a:endParaRPr lang="en-US" sz="500">
              <a:solidFill>
                <a:schemeClr val="tx1"/>
              </a:solidFill>
              <a:cs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A83FCE-92AC-AE64-3646-8835526A8C1E}"/>
              </a:ext>
            </a:extLst>
          </p:cNvPr>
          <p:cNvSpPr/>
          <p:nvPr/>
        </p:nvSpPr>
        <p:spPr>
          <a:xfrm>
            <a:off x="1800662" y="1061828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N-010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Initiate and Monitor Contract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57E187-9E34-9700-AF8F-25B1F8D579AB}"/>
              </a:ext>
            </a:extLst>
          </p:cNvPr>
          <p:cNvSpPr/>
          <p:nvPr/>
        </p:nvSpPr>
        <p:spPr>
          <a:xfrm>
            <a:off x="388829" y="1061828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O-040A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Calculate Order Pricing Data 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64CA25-A6BA-31E7-7724-403698E01EB3}"/>
              </a:ext>
            </a:extLst>
          </p:cNvPr>
          <p:cNvSpPr/>
          <p:nvPr/>
        </p:nvSpPr>
        <p:spPr>
          <a:xfrm>
            <a:off x="1094746" y="1528441"/>
            <a:ext cx="621792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O-030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Maintain Customer Data</a:t>
            </a:r>
            <a:endParaRPr lang="en-US" sz="500">
              <a:solidFill>
                <a:srgbClr val="FF0000"/>
              </a:solidFill>
              <a:latin typeface="Arial" panose="020B0604020202020204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183E0C-1DA9-207B-8C70-BEE684FC23C4}"/>
              </a:ext>
            </a:extLst>
          </p:cNvPr>
          <p:cNvSpPr/>
          <p:nvPr/>
        </p:nvSpPr>
        <p:spPr>
          <a:xfrm>
            <a:off x="1800662" y="1528441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O-040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&amp; Track Orders Deliveries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10438D-E2AA-82AF-6C0B-A39DEF153275}"/>
              </a:ext>
            </a:extLst>
          </p:cNvPr>
          <p:cNvSpPr/>
          <p:nvPr/>
        </p:nvSpPr>
        <p:spPr>
          <a:xfrm>
            <a:off x="388829" y="1528441"/>
            <a:ext cx="62179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S-230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Initiate, Manage and Close Partner Sales</a:t>
            </a:r>
            <a:endParaRPr lang="en-US" sz="500">
              <a:solidFill>
                <a:schemeClr val="bg1"/>
              </a:solidFill>
              <a:latin typeface="Arial" panose="020B0604020202020204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4BF3B0-0214-2F54-5FC5-C39F7B82B838}"/>
              </a:ext>
            </a:extLst>
          </p:cNvPr>
          <p:cNvSpPr/>
          <p:nvPr/>
        </p:nvSpPr>
        <p:spPr>
          <a:xfrm>
            <a:off x="1094746" y="1995053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N-050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Contract Changes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73A9B7-F410-78AD-C29C-7561348E4B46}"/>
              </a:ext>
            </a:extLst>
          </p:cNvPr>
          <p:cNvSpPr/>
          <p:nvPr/>
        </p:nvSpPr>
        <p:spPr>
          <a:xfrm>
            <a:off x="1800662" y="1995053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O-330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Quotations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D9DD53-6C21-6CE3-B2C3-4A241973D0D3}"/>
              </a:ext>
            </a:extLst>
          </p:cNvPr>
          <p:cNvSpPr/>
          <p:nvPr/>
        </p:nvSpPr>
        <p:spPr>
          <a:xfrm>
            <a:off x="1094746" y="2461667"/>
            <a:ext cx="62179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S-170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Initiate and Mange and Close Internet Sales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EDCCFF-C430-B6D7-CAD8-5BC33577A117}"/>
              </a:ext>
            </a:extLst>
          </p:cNvPr>
          <p:cNvSpPr/>
          <p:nvPr/>
        </p:nvSpPr>
        <p:spPr>
          <a:xfrm>
            <a:off x="388829" y="2461667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13">
                <a:solidFill>
                  <a:schemeClr val="tx1"/>
                </a:solidFill>
                <a:latin typeface="Arial" panose="020B0604020202020204"/>
              </a:rPr>
              <a:t>N-040</a:t>
            </a:r>
          </a:p>
          <a:p>
            <a:pPr algn="ctr" defTabSz="457154">
              <a:defRPr/>
            </a:pPr>
            <a:r>
              <a:rPr lang="en-US" sz="413">
                <a:solidFill>
                  <a:schemeClr val="tx1"/>
                </a:solidFill>
                <a:latin typeface="Arial" panose="020B0604020202020204"/>
              </a:rPr>
              <a:t>Provide Customer support and Audit requirement</a:t>
            </a:r>
            <a:endParaRPr lang="en-US" sz="413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740F53-6408-53A7-8826-ACEFF3ADA2FB}"/>
              </a:ext>
            </a:extLst>
          </p:cNvPr>
          <p:cNvSpPr/>
          <p:nvPr/>
        </p:nvSpPr>
        <p:spPr>
          <a:xfrm>
            <a:off x="388829" y="1995053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latin typeface="Arial" panose="020B0604020202020204"/>
              </a:rPr>
              <a:t>O-040</a:t>
            </a:r>
          </a:p>
          <a:p>
            <a:pPr algn="ctr" defTabSz="457154">
              <a:defRPr/>
            </a:pPr>
            <a:r>
              <a:rPr lang="en-US" sz="500">
                <a:latin typeface="Arial" panose="020B0604020202020204"/>
              </a:rPr>
              <a:t>Manage and Track Order </a:t>
            </a:r>
            <a:endParaRPr lang="en-US" sz="500">
              <a:latin typeface="Arial" panose="020B0604020202020204"/>
              <a:cs typeface="Arial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21A89C-C1D0-A65A-B66C-5610D7263740}"/>
              </a:ext>
            </a:extLst>
          </p:cNvPr>
          <p:cNvSpPr/>
          <p:nvPr/>
        </p:nvSpPr>
        <p:spPr>
          <a:xfrm>
            <a:off x="4622414" y="246298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L-170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Intercompany Stock Transport Order (STO)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D88B59-7633-BDF7-381A-4F2929CD2D9C}"/>
              </a:ext>
            </a:extLst>
          </p:cNvPr>
          <p:cNvSpPr/>
          <p:nvPr/>
        </p:nvSpPr>
        <p:spPr>
          <a:xfrm>
            <a:off x="4622414" y="1995053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>
                <a:solidFill>
                  <a:srgbClr val="000000"/>
                </a:solidFill>
              </a:rPr>
              <a:t>P-250: Purchase Indirect material and Services</a:t>
            </a:r>
            <a:endParaRPr lang="en-US" sz="525">
              <a:latin typeface="Calibri" panose="020F050202020403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1D04D6-EAED-7E74-D674-5AE0928DD8F0}"/>
              </a:ext>
            </a:extLst>
          </p:cNvPr>
          <p:cNvSpPr/>
          <p:nvPr/>
        </p:nvSpPr>
        <p:spPr>
          <a:xfrm>
            <a:off x="3926707" y="1528441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P-090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Monitor and Manage Supplier Contracts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98FE44-F284-A321-37BE-0D4A38988845}"/>
              </a:ext>
            </a:extLst>
          </p:cNvPr>
          <p:cNvSpPr/>
          <p:nvPr/>
        </p:nvSpPr>
        <p:spPr>
          <a:xfrm>
            <a:off x="3229573" y="246298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P-040</a:t>
            </a:r>
          </a:p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Maintain Supplier Certification &amp; Monitor Performance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7A83ED-D62E-6E22-9FD8-23B05DAF1CB6}"/>
              </a:ext>
            </a:extLst>
          </p:cNvPr>
          <p:cNvSpPr/>
          <p:nvPr/>
        </p:nvSpPr>
        <p:spPr>
          <a:xfrm>
            <a:off x="3926707" y="106182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P-230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Create and Maintain Purchasing Master 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7D44C6-B024-B6E5-EF3A-7A488EF00AC0}"/>
              </a:ext>
            </a:extLst>
          </p:cNvPr>
          <p:cNvSpPr/>
          <p:nvPr/>
        </p:nvSpPr>
        <p:spPr>
          <a:xfrm>
            <a:off x="3229573" y="106182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P-220 </a:t>
            </a:r>
            <a:endParaRPr lang="en-US" sz="500">
              <a:solidFill>
                <a:schemeClr val="tx1"/>
              </a:solidFill>
              <a:latin typeface="+mj-lt"/>
            </a:endParaRP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Vendor Master Data</a:t>
            </a:r>
            <a:endParaRPr lang="en-US" sz="5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134E8D5-EB4C-71D4-007D-42BA20D33DF3}"/>
              </a:ext>
            </a:extLst>
          </p:cNvPr>
          <p:cNvSpPr/>
          <p:nvPr/>
        </p:nvSpPr>
        <p:spPr>
          <a:xfrm>
            <a:off x="3229573" y="1995053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P-080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Purchase Materials and Services 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099D3D-0C36-A96A-490C-8E776E0CBA75}"/>
              </a:ext>
            </a:extLst>
          </p:cNvPr>
          <p:cNvSpPr/>
          <p:nvPr/>
        </p:nvSpPr>
        <p:spPr>
          <a:xfrm>
            <a:off x="4622414" y="1061828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P-050 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Strategic Sourcing Materials &amp; Services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076559-973B-C0A1-9E40-4ADC326FB795}"/>
              </a:ext>
            </a:extLst>
          </p:cNvPr>
          <p:cNvSpPr/>
          <p:nvPr/>
        </p:nvSpPr>
        <p:spPr>
          <a:xfrm>
            <a:off x="3229573" y="1528441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P-060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Procurement Contracts &amp; RFQs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B863D7-C21D-E5A4-0181-4108D129B988}"/>
              </a:ext>
            </a:extLst>
          </p:cNvPr>
          <p:cNvSpPr/>
          <p:nvPr/>
        </p:nvSpPr>
        <p:spPr>
          <a:xfrm>
            <a:off x="3933352" y="1995053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">
                <a:solidFill>
                  <a:srgbClr val="000000"/>
                </a:solidFill>
              </a:rPr>
              <a:t>P-240: Create and Maintain Purchase Requisitions (Indirect Material)</a:t>
            </a:r>
            <a:endParaRPr lang="en-US" sz="450">
              <a:latin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F409B0A-9271-B08A-26A5-6155D561C9B4}"/>
              </a:ext>
            </a:extLst>
          </p:cNvPr>
          <p:cNvSpPr/>
          <p:nvPr/>
        </p:nvSpPr>
        <p:spPr>
          <a:xfrm>
            <a:off x="3935264" y="2928280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EW-080 Inventory Control- Manage Scrap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070FC8-1BD3-DC94-4AD2-ADE43EC88C71}"/>
              </a:ext>
            </a:extLst>
          </p:cNvPr>
          <p:cNvSpPr/>
          <p:nvPr/>
        </p:nvSpPr>
        <p:spPr>
          <a:xfrm>
            <a:off x="6015257" y="2926964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EW-170 Outbound Process- Picking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9283E8-01B2-22BE-33C4-7F0133E0C7FE}"/>
              </a:ext>
            </a:extLst>
          </p:cNvPr>
          <p:cNvSpPr/>
          <p:nvPr/>
        </p:nvSpPr>
        <p:spPr>
          <a:xfrm>
            <a:off x="4622414" y="1528441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P-070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Create and Maintain Purchase Requisitions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2CF704-6AA9-3E31-E5A6-262F7AF3676A}"/>
              </a:ext>
            </a:extLst>
          </p:cNvPr>
          <p:cNvSpPr/>
          <p:nvPr/>
        </p:nvSpPr>
        <p:spPr>
          <a:xfrm>
            <a:off x="3229573" y="3393578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EW-180 Outbound Process- Packing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98E1AC3-B354-3AEF-9A18-B367BCDBA4A0}"/>
              </a:ext>
            </a:extLst>
          </p:cNvPr>
          <p:cNvSpPr/>
          <p:nvPr/>
        </p:nvSpPr>
        <p:spPr>
          <a:xfrm>
            <a:off x="3229573" y="292828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EW-070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Inventory Control- Ad Hoc Warehouse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502D0B7-28C6-3EA5-54D0-D3144C2D7112}"/>
              </a:ext>
            </a:extLst>
          </p:cNvPr>
          <p:cNvSpPr/>
          <p:nvPr/>
        </p:nvSpPr>
        <p:spPr>
          <a:xfrm>
            <a:off x="3933350" y="2462981"/>
            <a:ext cx="617220" cy="411480"/>
          </a:xfrm>
          <a:prstGeom prst="rect">
            <a:avLst/>
          </a:prstGeom>
          <a:solidFill>
            <a:srgbClr val="99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P-200 </a:t>
            </a:r>
          </a:p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Manage Procurement from Small &amp; Minority Owned Businesses 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F48EB76-1CC1-52CA-17EF-A2486BBA6D04}"/>
              </a:ext>
            </a:extLst>
          </p:cNvPr>
          <p:cNvSpPr/>
          <p:nvPr/>
        </p:nvSpPr>
        <p:spPr>
          <a:xfrm>
            <a:off x="6224667" y="4608140"/>
            <a:ext cx="410360" cy="1547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09457D-8A8E-F6D3-26D5-F097175ED41A}"/>
              </a:ext>
            </a:extLst>
          </p:cNvPr>
          <p:cNvSpPr txBox="1"/>
          <p:nvPr/>
        </p:nvSpPr>
        <p:spPr>
          <a:xfrm>
            <a:off x="6652618" y="4425318"/>
            <a:ext cx="1268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Strategic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049D05-B0CE-DF50-CD1B-982002849C02}"/>
              </a:ext>
            </a:extLst>
          </p:cNvPr>
          <p:cNvSpPr/>
          <p:nvPr/>
        </p:nvSpPr>
        <p:spPr>
          <a:xfrm>
            <a:off x="7337620" y="4438143"/>
            <a:ext cx="410976" cy="165918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7C67EE3-ED7C-C657-45A6-7E5387F5E07B}"/>
              </a:ext>
            </a:extLst>
          </p:cNvPr>
          <p:cNvSpPr/>
          <p:nvPr/>
        </p:nvSpPr>
        <p:spPr>
          <a:xfrm>
            <a:off x="6224048" y="4420597"/>
            <a:ext cx="410976" cy="165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480458-6050-9EE7-3D23-14BFFE9AEEF9}"/>
              </a:ext>
            </a:extLst>
          </p:cNvPr>
          <p:cNvSpPr/>
          <p:nvPr/>
        </p:nvSpPr>
        <p:spPr>
          <a:xfrm>
            <a:off x="7337620" y="4623359"/>
            <a:ext cx="410976" cy="16591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endParaRPr lang="en-US" sz="500">
              <a:solidFill>
                <a:srgbClr val="2C3F88"/>
              </a:solidFill>
              <a:latin typeface="Arial" panose="020B0604020202020204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FC061B2-A1B0-A6F8-33A8-576C21E31447}"/>
              </a:ext>
            </a:extLst>
          </p:cNvPr>
          <p:cNvSpPr txBox="1"/>
          <p:nvPr/>
        </p:nvSpPr>
        <p:spPr>
          <a:xfrm>
            <a:off x="6632119" y="4601205"/>
            <a:ext cx="1541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Foundational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B6BAE6-A0A0-A59F-6EF1-78452C5D9D09}"/>
              </a:ext>
            </a:extLst>
          </p:cNvPr>
          <p:cNvSpPr txBox="1"/>
          <p:nvPr/>
        </p:nvSpPr>
        <p:spPr>
          <a:xfrm>
            <a:off x="7745689" y="4625373"/>
            <a:ext cx="14954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Out of Scope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FEC2B4-1B5E-C7A0-9FE6-1717DB27D0B9}"/>
              </a:ext>
            </a:extLst>
          </p:cNvPr>
          <p:cNvSpPr txBox="1"/>
          <p:nvPr/>
        </p:nvSpPr>
        <p:spPr>
          <a:xfrm>
            <a:off x="7766189" y="4424155"/>
            <a:ext cx="9018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en-US" sz="700">
                <a:solidFill>
                  <a:srgbClr val="000000"/>
                </a:solidFill>
                <a:latin typeface="Arial" panose="020B0604020202020204"/>
              </a:rPr>
              <a:t>Core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5F05DC-B496-BEB2-404B-B5F6EC8ACA2E}"/>
              </a:ext>
            </a:extLst>
          </p:cNvPr>
          <p:cNvSpPr/>
          <p:nvPr/>
        </p:nvSpPr>
        <p:spPr>
          <a:xfrm>
            <a:off x="1800662" y="2928280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O-080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Perform Compliance and customer Acceptance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E1DB33E-C1FC-2419-4713-F39E41510163}"/>
              </a:ext>
            </a:extLst>
          </p:cNvPr>
          <p:cNvSpPr/>
          <p:nvPr/>
        </p:nvSpPr>
        <p:spPr>
          <a:xfrm>
            <a:off x="395336" y="3394892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O-100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Process Spare Order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09BC48-F6E5-15AF-2B11-0470E3B5F09B}"/>
              </a:ext>
            </a:extLst>
          </p:cNvPr>
          <p:cNvSpPr/>
          <p:nvPr/>
        </p:nvSpPr>
        <p:spPr>
          <a:xfrm>
            <a:off x="1094746" y="3394892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O-120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Backorders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9ED311A-92D2-614F-C724-5672B87D497B}"/>
              </a:ext>
            </a:extLst>
          </p:cNvPr>
          <p:cNvSpPr/>
          <p:nvPr/>
        </p:nvSpPr>
        <p:spPr>
          <a:xfrm>
            <a:off x="1800662" y="3394892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O-320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Inquiries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996E26-F1E8-326D-D018-564BC3696AD6}"/>
              </a:ext>
            </a:extLst>
          </p:cNvPr>
          <p:cNvSpPr/>
          <p:nvPr/>
        </p:nvSpPr>
        <p:spPr>
          <a:xfrm>
            <a:off x="395336" y="3861506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Initiate and Monitor Scheduling Agreement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A6A3E12-4FBE-2522-F4D4-6A04AD7E9C5A}"/>
              </a:ext>
            </a:extLst>
          </p:cNvPr>
          <p:cNvSpPr/>
          <p:nvPr/>
        </p:nvSpPr>
        <p:spPr>
          <a:xfrm>
            <a:off x="1094746" y="3861506"/>
            <a:ext cx="62179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S-240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bg1"/>
                </a:solidFill>
                <a:latin typeface="Arial" panose="020B0604020202020204"/>
              </a:rPr>
              <a:t>Develop Sales Forecast</a:t>
            </a:r>
            <a:endParaRPr lang="en-US" sz="500">
              <a:solidFill>
                <a:schemeClr val="bg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C8A4205-A841-FC6E-FE10-A9700B18792F}"/>
              </a:ext>
            </a:extLst>
          </p:cNvPr>
          <p:cNvSpPr/>
          <p:nvPr/>
        </p:nvSpPr>
        <p:spPr>
          <a:xfrm>
            <a:off x="2506579" y="1995053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GT-030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Compliance Screening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85FA894-4E97-0438-3B24-72E835FDDC06}"/>
              </a:ext>
            </a:extLst>
          </p:cNvPr>
          <p:cNvSpPr/>
          <p:nvPr/>
        </p:nvSpPr>
        <p:spPr>
          <a:xfrm>
            <a:off x="2506579" y="1061828"/>
            <a:ext cx="621792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25">
                <a:solidFill>
                  <a:srgbClr val="000000"/>
                </a:solidFill>
              </a:rPr>
              <a:t>GT-180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Global Trade Master Data 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07F064-3702-9C26-7DA0-AFC0124E6EFD}"/>
              </a:ext>
            </a:extLst>
          </p:cNvPr>
          <p:cNvSpPr/>
          <p:nvPr/>
        </p:nvSpPr>
        <p:spPr>
          <a:xfrm>
            <a:off x="2515118" y="2458700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GT-090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Manage Trade Preference 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E36D7DC-2089-1224-E513-6230137FC887}"/>
              </a:ext>
            </a:extLst>
          </p:cNvPr>
          <p:cNvSpPr/>
          <p:nvPr/>
        </p:nvSpPr>
        <p:spPr>
          <a:xfrm>
            <a:off x="2506579" y="1528441"/>
            <a:ext cx="621792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GT-020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Product Classification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B68E9D6-5190-CB62-0AEB-F4EED560CFE5}"/>
              </a:ext>
            </a:extLst>
          </p:cNvPr>
          <p:cNvSpPr/>
          <p:nvPr/>
        </p:nvSpPr>
        <p:spPr>
          <a:xfrm>
            <a:off x="2506579" y="3394892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>
                <a:solidFill>
                  <a:srgbClr val="000000"/>
                </a:solidFill>
              </a:rPr>
              <a:t>GT-100: Intrastat Report</a:t>
            </a:r>
            <a:endParaRPr lang="en-US" sz="450">
              <a:latin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8108D6-809F-7828-631E-44591093A354}"/>
              </a:ext>
            </a:extLst>
          </p:cNvPr>
          <p:cNvSpPr/>
          <p:nvPr/>
        </p:nvSpPr>
        <p:spPr>
          <a:xfrm>
            <a:off x="2506579" y="2928280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GT-050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File Import and Export Transaction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5FBDBA-A66B-00EA-5CB4-456CED1ECB34}"/>
              </a:ext>
            </a:extLst>
          </p:cNvPr>
          <p:cNvSpPr/>
          <p:nvPr/>
        </p:nvSpPr>
        <p:spPr>
          <a:xfrm>
            <a:off x="1802831" y="3861506"/>
            <a:ext cx="621792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GT-110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Arial" panose="020B0604020202020204"/>
              </a:rPr>
              <a:t>Global Trade Reporting </a:t>
            </a:r>
            <a:endParaRPr lang="en-US" sz="500">
              <a:solidFill>
                <a:schemeClr val="tx1"/>
              </a:solidFill>
              <a:latin typeface="Arial" panose="020B0604020202020204"/>
              <a:cs typeface="Arial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78172C4-F972-6760-1973-72F77E2D08D4}"/>
              </a:ext>
            </a:extLst>
          </p:cNvPr>
          <p:cNvSpPr/>
          <p:nvPr/>
        </p:nvSpPr>
        <p:spPr>
          <a:xfrm>
            <a:off x="5318836" y="2462981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I-100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Supplier Consignment Stock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BDFE004-BFBE-B76E-5472-8B82AF155607}"/>
              </a:ext>
            </a:extLst>
          </p:cNvPr>
          <p:cNvSpPr/>
          <p:nvPr/>
        </p:nvSpPr>
        <p:spPr>
          <a:xfrm>
            <a:off x="5318836" y="1995053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M-190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Subcontracting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1B2CB4-66D4-B104-B98E-5EDF820A54BE}"/>
              </a:ext>
            </a:extLst>
          </p:cNvPr>
          <p:cNvSpPr/>
          <p:nvPr/>
        </p:nvSpPr>
        <p:spPr>
          <a:xfrm>
            <a:off x="5318836" y="1061828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P-145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Return to Vendor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27D5EE-87D9-79FB-1D8C-70291C108F4C}"/>
              </a:ext>
            </a:extLst>
          </p:cNvPr>
          <p:cNvSpPr/>
          <p:nvPr/>
        </p:nvSpPr>
        <p:spPr>
          <a:xfrm>
            <a:off x="5318836" y="1528441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P-110 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Procure Subcontracting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33CA1C-8DAC-BE80-CEBC-4CFA8DEA76F6}"/>
              </a:ext>
            </a:extLst>
          </p:cNvPr>
          <p:cNvSpPr/>
          <p:nvPr/>
        </p:nvSpPr>
        <p:spPr>
          <a:xfrm>
            <a:off x="6015259" y="1528441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EW-040 </a:t>
            </a:r>
            <a:endParaRPr lang="en-US">
              <a:solidFill>
                <a:schemeClr val="tx1"/>
              </a:solidFill>
            </a:endParaRPr>
          </a:p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Inbound Process- Post GR &amp; Product Destination Determination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54065D7-0CF1-0C8F-27E9-842BD9D6A7AB}"/>
              </a:ext>
            </a:extLst>
          </p:cNvPr>
          <p:cNvSpPr/>
          <p:nvPr/>
        </p:nvSpPr>
        <p:spPr>
          <a:xfrm>
            <a:off x="6015259" y="1061828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EW-010</a:t>
            </a:r>
          </a:p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Inbound Process- Inbound Notification &amp; Planning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A5C531-1396-F2E9-3EE0-8136CE6639CC}"/>
              </a:ext>
            </a:extLst>
          </p:cNvPr>
          <p:cNvSpPr/>
          <p:nvPr/>
        </p:nvSpPr>
        <p:spPr>
          <a:xfrm>
            <a:off x="6015259" y="1995053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EW-060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Inbound Process- Put Away Product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BD18EA-E803-AFEB-CB32-8641F01FF808}"/>
              </a:ext>
            </a:extLst>
          </p:cNvPr>
          <p:cNvSpPr/>
          <p:nvPr/>
        </p:nvSpPr>
        <p:spPr>
          <a:xfrm>
            <a:off x="4613143" y="3393578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EW-190 Outbound Process- Ship/Deliver Orders 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71B1A4-AD82-01F6-0121-04686CCA1AB4}"/>
              </a:ext>
            </a:extLst>
          </p:cNvPr>
          <p:cNvSpPr/>
          <p:nvPr/>
        </p:nvSpPr>
        <p:spPr>
          <a:xfrm>
            <a:off x="3916721" y="3393578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L-160</a:t>
            </a: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Logistics Performance 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047B2D-8D8F-0BD3-EB18-55E5BC9F4EAF}"/>
              </a:ext>
            </a:extLst>
          </p:cNvPr>
          <p:cNvSpPr/>
          <p:nvPr/>
        </p:nvSpPr>
        <p:spPr>
          <a:xfrm>
            <a:off x="4622414" y="2928280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450">
                <a:solidFill>
                  <a:schemeClr val="tx1"/>
                </a:solidFill>
                <a:latin typeface="+mj-lt"/>
                <a:cs typeface="Arial"/>
              </a:rPr>
              <a:t>EW-100 Inventory Control- Manage Inventory Cont.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63A230-2FF6-93B2-974D-2E4781B50D36}"/>
              </a:ext>
            </a:extLst>
          </p:cNvPr>
          <p:cNvSpPr/>
          <p:nvPr/>
        </p:nvSpPr>
        <p:spPr>
          <a:xfrm>
            <a:off x="5318836" y="2926964"/>
            <a:ext cx="617220" cy="411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L-110 </a:t>
            </a:r>
            <a:endParaRPr lang="en-US" sz="500">
              <a:solidFill>
                <a:schemeClr val="tx1"/>
              </a:solidFill>
              <a:latin typeface="+mj-lt"/>
            </a:endParaRPr>
          </a:p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Manage Lots/Batches &amp; Serial No.D19</a:t>
            </a:r>
            <a:endParaRPr lang="en-US" sz="5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C8EB612-1BDD-EB26-5FFE-7280FD2CE6F2}"/>
              </a:ext>
            </a:extLst>
          </p:cNvPr>
          <p:cNvSpPr/>
          <p:nvPr/>
        </p:nvSpPr>
        <p:spPr>
          <a:xfrm>
            <a:off x="6015260" y="2462981"/>
            <a:ext cx="617220" cy="41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>
              <a:defRPr/>
            </a:pPr>
            <a:r>
              <a:rPr lang="en-US" sz="500">
                <a:solidFill>
                  <a:schemeClr val="tx1"/>
                </a:solidFill>
                <a:latin typeface="+mj-lt"/>
                <a:cs typeface="Arial"/>
              </a:rPr>
              <a:t>EW-110 Inventory Control- Replenishment</a:t>
            </a:r>
          </a:p>
        </p:txBody>
      </p:sp>
    </p:spTree>
    <p:extLst>
      <p:ext uri="{BB962C8B-B14F-4D97-AF65-F5344CB8AC3E}">
        <p14:creationId xmlns:p14="http://schemas.microsoft.com/office/powerpoint/2010/main" val="94194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Landscape Overview</a:t>
            </a:r>
          </a:p>
        </p:txBody>
      </p:sp>
    </p:spTree>
    <p:extLst>
      <p:ext uri="{BB962C8B-B14F-4D97-AF65-F5344CB8AC3E}">
        <p14:creationId xmlns:p14="http://schemas.microsoft.com/office/powerpoint/2010/main" val="393883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537-FF2C-47D0-B3B7-C73545F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1.2.2 To-Be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C803D-0D47-4645-9680-D901DA18B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"/>
          <a:stretch/>
        </p:blipFill>
        <p:spPr>
          <a:xfrm>
            <a:off x="0" y="0"/>
            <a:ext cx="9144000" cy="4659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CB89A6-0D26-452C-B2B8-2B8B1FF9E041}"/>
              </a:ext>
            </a:extLst>
          </p:cNvPr>
          <p:cNvSpPr/>
          <p:nvPr/>
        </p:nvSpPr>
        <p:spPr>
          <a:xfrm>
            <a:off x="0" y="4196781"/>
            <a:ext cx="2065283" cy="43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8D5C3-E0A1-4A31-8E36-F8F322F5B99B}"/>
              </a:ext>
            </a:extLst>
          </p:cNvPr>
          <p:cNvSpPr txBox="1"/>
          <p:nvPr/>
        </p:nvSpPr>
        <p:spPr>
          <a:xfrm>
            <a:off x="0" y="-12210"/>
            <a:ext cx="3086100" cy="2769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600" b="1" dirty="0"/>
              <a:t>HIGH LEVEL FUTURE STATE  CONSOLIDATED SAP LANDSCAPE – GLOBAL APPS </a:t>
            </a:r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F42180AC-5659-4B28-89D2-5729D3DBF718}"/>
              </a:ext>
            </a:extLst>
          </p:cNvPr>
          <p:cNvSpPr/>
          <p:nvPr/>
        </p:nvSpPr>
        <p:spPr bwMode="auto">
          <a:xfrm>
            <a:off x="1767001" y="4062976"/>
            <a:ext cx="443205" cy="13380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067"/>
              <a:gd name="adj6" fmla="val -31918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RISE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56F7FA26-65CC-4CC2-893F-22C8A2625888}"/>
              </a:ext>
            </a:extLst>
          </p:cNvPr>
          <p:cNvSpPr/>
          <p:nvPr/>
        </p:nvSpPr>
        <p:spPr bwMode="auto">
          <a:xfrm>
            <a:off x="1215264" y="4295214"/>
            <a:ext cx="443205" cy="13380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2208"/>
              <a:gd name="adj6" fmla="val -6501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NS2</a:t>
            </a:r>
          </a:p>
        </p:txBody>
      </p:sp>
    </p:spTree>
    <p:extLst>
      <p:ext uri="{BB962C8B-B14F-4D97-AF65-F5344CB8AC3E}">
        <p14:creationId xmlns:p14="http://schemas.microsoft.com/office/powerpoint/2010/main" val="419025331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86A-023E-4796-9A7A-3DC9CF85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919"/>
            <a:ext cx="8686800" cy="633729"/>
          </a:xfrm>
        </p:spPr>
        <p:txBody>
          <a:bodyPr>
            <a:noAutofit/>
          </a:bodyPr>
          <a:lstStyle/>
          <a:p>
            <a:r>
              <a:rPr lang="en-US" sz="1800" dirty="0"/>
              <a:t>High-Level Client Strategy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57515EE-9BC9-4F94-8C23-01FE0F3DCDF3}"/>
              </a:ext>
            </a:extLst>
          </p:cNvPr>
          <p:cNvSpPr txBox="1">
            <a:spLocks/>
          </p:cNvSpPr>
          <p:nvPr/>
        </p:nvSpPr>
        <p:spPr>
          <a:xfrm>
            <a:off x="8257952" y="4809791"/>
            <a:ext cx="4288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9883E-94A3-4291-BB4A-C3A6C457874F}"/>
              </a:ext>
            </a:extLst>
          </p:cNvPr>
          <p:cNvSpPr txBox="1"/>
          <p:nvPr/>
        </p:nvSpPr>
        <p:spPr>
          <a:xfrm>
            <a:off x="1026596" y="1071341"/>
            <a:ext cx="117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Sandbox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C05ABAC-D816-4155-BE0F-FF5A02A8F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94279"/>
              </p:ext>
            </p:extLst>
          </p:nvPr>
        </p:nvGraphicFramePr>
        <p:xfrm>
          <a:off x="1099747" y="1450086"/>
          <a:ext cx="1481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971">
                  <a:extLst>
                    <a:ext uri="{9D8B030D-6E8A-4147-A177-3AD203B41FA5}">
                      <a16:colId xmlns:a16="http://schemas.microsoft.com/office/drawing/2014/main" val="2570030216"/>
                    </a:ext>
                  </a:extLst>
                </a:gridCol>
                <a:gridCol w="835402">
                  <a:extLst>
                    <a:ext uri="{9D8B030D-6E8A-4147-A177-3AD203B41FA5}">
                      <a16:colId xmlns:a16="http://schemas.microsoft.com/office/drawing/2014/main" val="68516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8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906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5DC495-67F3-4EF5-A989-AF119FE8B00F}"/>
              </a:ext>
            </a:extLst>
          </p:cNvPr>
          <p:cNvSpPr txBox="1"/>
          <p:nvPr/>
        </p:nvSpPr>
        <p:spPr>
          <a:xfrm>
            <a:off x="2619175" y="1071341"/>
            <a:ext cx="16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926350AC-0903-49B8-A78A-CF05EE57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09905"/>
              </p:ext>
            </p:extLst>
          </p:nvPr>
        </p:nvGraphicFramePr>
        <p:xfrm>
          <a:off x="2692326" y="1449865"/>
          <a:ext cx="190504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61">
                  <a:extLst>
                    <a:ext uri="{9D8B030D-6E8A-4147-A177-3AD203B41FA5}">
                      <a16:colId xmlns:a16="http://schemas.microsoft.com/office/drawing/2014/main" val="2570030216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68516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Configuration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8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6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Load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Variant Configuration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0631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6E4BE59-ED95-4270-9FFC-0D6EFDAA450C}"/>
              </a:ext>
            </a:extLst>
          </p:cNvPr>
          <p:cNvSpPr txBox="1"/>
          <p:nvPr/>
        </p:nvSpPr>
        <p:spPr>
          <a:xfrm>
            <a:off x="4726866" y="1071341"/>
            <a:ext cx="91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QA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7550804-5D21-4EF5-9E67-1E5BA007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7219"/>
              </p:ext>
            </p:extLst>
          </p:nvPr>
        </p:nvGraphicFramePr>
        <p:xfrm>
          <a:off x="4726866" y="1445529"/>
          <a:ext cx="18593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85">
                  <a:extLst>
                    <a:ext uri="{9D8B030D-6E8A-4147-A177-3AD203B41FA5}">
                      <a16:colId xmlns:a16="http://schemas.microsoft.com/office/drawing/2014/main" val="2570030216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68516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Test /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8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Load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63487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B4ACACA-F7B2-40A1-A189-30D28DA4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01493"/>
              </p:ext>
            </p:extLst>
          </p:nvPr>
        </p:nvGraphicFramePr>
        <p:xfrm>
          <a:off x="6746170" y="1445529"/>
          <a:ext cx="1557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42">
                  <a:extLst>
                    <a:ext uri="{9D8B030D-6E8A-4147-A177-3AD203B41FA5}">
                      <a16:colId xmlns:a16="http://schemas.microsoft.com/office/drawing/2014/main" val="2570030216"/>
                    </a:ext>
                  </a:extLst>
                </a:gridCol>
                <a:gridCol w="941829">
                  <a:extLst>
                    <a:ext uri="{9D8B030D-6E8A-4147-A177-3AD203B41FA5}">
                      <a16:colId xmlns:a16="http://schemas.microsoft.com/office/drawing/2014/main" val="68516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830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4E0F0A-5239-413F-BBAE-BFCC260565EB}"/>
              </a:ext>
            </a:extLst>
          </p:cNvPr>
          <p:cNvSpPr txBox="1"/>
          <p:nvPr/>
        </p:nvSpPr>
        <p:spPr>
          <a:xfrm>
            <a:off x="6715686" y="1071341"/>
            <a:ext cx="13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29450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86A-023E-4796-9A7A-3DC9CF8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Cloud Hosted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1762-7A9B-44BF-9402-CC561F7A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ESA is hosted in SAP RISE</a:t>
            </a:r>
          </a:p>
          <a:p>
            <a:pPr lvl="1"/>
            <a:r>
              <a:rPr lang="en-US" dirty="0"/>
              <a:t>Multitenant cloud</a:t>
            </a:r>
          </a:p>
          <a:p>
            <a:pPr lvl="1"/>
            <a:r>
              <a:rPr lang="en-US" dirty="0"/>
              <a:t>Azure EAST</a:t>
            </a:r>
          </a:p>
          <a:p>
            <a:pPr lvl="1"/>
            <a:r>
              <a:rPr lang="en-US" dirty="0"/>
              <a:t>Not suitable for ITAR / CUI organizations</a:t>
            </a:r>
          </a:p>
          <a:p>
            <a:r>
              <a:rPr lang="en-US" dirty="0"/>
              <a:t>Aero is hosted in SAP NS2</a:t>
            </a:r>
          </a:p>
          <a:p>
            <a:pPr lvl="1"/>
            <a:r>
              <a:rPr lang="en-US" dirty="0"/>
              <a:t>NS2 working towards CMMC level 3 compliance</a:t>
            </a:r>
          </a:p>
          <a:p>
            <a:pPr lvl="1"/>
            <a:r>
              <a:rPr lang="en-US" dirty="0"/>
              <a:t>Tightly regulated, adding a new integration / end point requires a ticket with NS2 that takes up to seven days to enable and requires multiple teams to properly identify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57515EE-9BC9-4F94-8C23-01FE0F3DCDF3}"/>
              </a:ext>
            </a:extLst>
          </p:cNvPr>
          <p:cNvSpPr txBox="1">
            <a:spLocks/>
          </p:cNvSpPr>
          <p:nvPr/>
        </p:nvSpPr>
        <p:spPr>
          <a:xfrm>
            <a:off x="8257952" y="4809791"/>
            <a:ext cx="4288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3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Composable Approach</a:t>
            </a:r>
          </a:p>
        </p:txBody>
      </p:sp>
    </p:spTree>
    <p:extLst>
      <p:ext uri="{BB962C8B-B14F-4D97-AF65-F5344CB8AC3E}">
        <p14:creationId xmlns:p14="http://schemas.microsoft.com/office/powerpoint/2010/main" val="407754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965A0-7095-47C3-B716-30DEF002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8" y="130488"/>
            <a:ext cx="8385419" cy="5704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1800" dirty="0"/>
              <a:t>The target composable architecture enables faster time to value through best-in-class edge solutions and simplified integration with a clean, standard ERP core.</a:t>
            </a:r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84C05187-BDB8-4B29-8AE2-3FA99F35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ctr">
            <a:normAutofit/>
          </a:bodyPr>
          <a:lstStyle/>
          <a:p>
            <a:pPr marL="0" marR="0" lvl="0" indent="0" algn="r" defTabSz="8311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5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7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8311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45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72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31E74-8E87-4492-BFF7-6C1CF06304EF}"/>
              </a:ext>
            </a:extLst>
          </p:cNvPr>
          <p:cNvGrpSpPr/>
          <p:nvPr/>
        </p:nvGrpSpPr>
        <p:grpSpPr>
          <a:xfrm>
            <a:off x="484910" y="941813"/>
            <a:ext cx="7953589" cy="3920006"/>
            <a:chOff x="484910" y="941813"/>
            <a:chExt cx="7953589" cy="392000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DE33795-3651-4539-B7EC-E52583144AB6}"/>
                </a:ext>
              </a:extLst>
            </p:cNvPr>
            <p:cNvSpPr/>
            <p:nvPr/>
          </p:nvSpPr>
          <p:spPr>
            <a:xfrm>
              <a:off x="2587691" y="4345427"/>
              <a:ext cx="3475570" cy="418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E92DD1A-23A9-4A6B-B87A-A1B66CD7B7BE}"/>
                </a:ext>
              </a:extLst>
            </p:cNvPr>
            <p:cNvSpPr/>
            <p:nvPr/>
          </p:nvSpPr>
          <p:spPr>
            <a:xfrm>
              <a:off x="484910" y="4386035"/>
              <a:ext cx="3475570" cy="475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F467AF3-9148-45A4-BBF8-953A106E0190}"/>
                </a:ext>
              </a:extLst>
            </p:cNvPr>
            <p:cNvSpPr/>
            <p:nvPr/>
          </p:nvSpPr>
          <p:spPr>
            <a:xfrm>
              <a:off x="2114707" y="3710561"/>
              <a:ext cx="2120475" cy="1071457"/>
            </a:xfrm>
            <a:prstGeom prst="rect">
              <a:avLst/>
            </a:prstGeom>
            <a:solidFill>
              <a:srgbClr val="002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</a:t>
              </a: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4BDCB0E2-2BA6-477D-A5F5-1B9B476A6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557" y="3891662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9" name="Picture 10" descr="ENOVIA Reviews 2021: Details, Pricing, &amp; Features | G2">
              <a:extLst>
                <a:ext uri="{FF2B5EF4-FFF2-40B4-BE49-F238E27FC236}">
                  <a16:creationId xmlns:a16="http://schemas.microsoft.com/office/drawing/2014/main" id="{46DF35BA-554E-451B-B1F8-0B9A53C714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93" b="24269"/>
            <a:stretch/>
          </p:blipFill>
          <p:spPr bwMode="auto">
            <a:xfrm>
              <a:off x="2296883" y="967231"/>
              <a:ext cx="386560" cy="990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6936AF3-ADB1-40F7-8F3E-9C0A32142E68}"/>
                </a:ext>
              </a:extLst>
            </p:cNvPr>
            <p:cNvSpPr/>
            <p:nvPr/>
          </p:nvSpPr>
          <p:spPr>
            <a:xfrm>
              <a:off x="5888607" y="960059"/>
              <a:ext cx="1081041" cy="19711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6269A02-4C8E-41BF-82A3-D25B13E740CA}"/>
                </a:ext>
              </a:extLst>
            </p:cNvPr>
            <p:cNvSpPr/>
            <p:nvPr/>
          </p:nvSpPr>
          <p:spPr>
            <a:xfrm>
              <a:off x="2098536" y="960059"/>
              <a:ext cx="770394" cy="195483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42" name="Picture 2" descr="cdn.technologyadvice.com/wp-content/uploads/201...">
              <a:extLst>
                <a:ext uri="{FF2B5EF4-FFF2-40B4-BE49-F238E27FC236}">
                  <a16:creationId xmlns:a16="http://schemas.microsoft.com/office/drawing/2014/main" id="{CAE87A1A-6F17-415B-868B-A2B4268F0E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9" t="18375" r="12625" b="21140"/>
            <a:stretch/>
          </p:blipFill>
          <p:spPr bwMode="auto">
            <a:xfrm>
              <a:off x="2663702" y="1884885"/>
              <a:ext cx="187239" cy="15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0A54E39-EE22-4FEB-917D-D21AB8B34307}"/>
                </a:ext>
              </a:extLst>
            </p:cNvPr>
            <p:cNvSpPr/>
            <p:nvPr/>
          </p:nvSpPr>
          <p:spPr>
            <a:xfrm>
              <a:off x="4410735" y="4462815"/>
              <a:ext cx="2554550" cy="3192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CC23761-01D1-42DA-B7DC-B3A76FCA25DF}"/>
                </a:ext>
              </a:extLst>
            </p:cNvPr>
            <p:cNvSpPr/>
            <p:nvPr/>
          </p:nvSpPr>
          <p:spPr>
            <a:xfrm>
              <a:off x="4447584" y="960599"/>
              <a:ext cx="1361630" cy="19711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61F1715A-9D53-4CB6-9AED-52DAAFC9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1698" y="1009087"/>
              <a:ext cx="315624" cy="147291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29C8E-1E15-40D7-B406-0713BF4CAD95}"/>
                </a:ext>
              </a:extLst>
            </p:cNvPr>
            <p:cNvSpPr/>
            <p:nvPr/>
          </p:nvSpPr>
          <p:spPr>
            <a:xfrm>
              <a:off x="2989536" y="952800"/>
              <a:ext cx="1361630" cy="19620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47" name="Picture 40" descr="Company Logos - Salesforce News">
              <a:extLst>
                <a:ext uri="{FF2B5EF4-FFF2-40B4-BE49-F238E27FC236}">
                  <a16:creationId xmlns:a16="http://schemas.microsoft.com/office/drawing/2014/main" id="{DF1639D9-F7FD-48D9-B87D-E8C0415B9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9" t="18900" r="25854" b="19828"/>
            <a:stretch/>
          </p:blipFill>
          <p:spPr bwMode="auto">
            <a:xfrm>
              <a:off x="3027041" y="1207352"/>
              <a:ext cx="261107" cy="184357"/>
            </a:xfrm>
            <a:prstGeom prst="rect">
              <a:avLst/>
            </a:prstGeom>
            <a:noFill/>
          </p:spPr>
        </p:pic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230C44-686D-4F32-B556-C93DD99B53AB}"/>
                </a:ext>
              </a:extLst>
            </p:cNvPr>
            <p:cNvSpPr/>
            <p:nvPr/>
          </p:nvSpPr>
          <p:spPr>
            <a:xfrm>
              <a:off x="7101458" y="952799"/>
              <a:ext cx="1337041" cy="1982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45A335EC-A492-4175-B711-668F69E36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821" y="2917786"/>
              <a:ext cx="128636" cy="13787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30" descr="Monica Rathbun on Twitter: &quot;Mark your calendar and join us for the  @HamptonRoadSSUG first meeting of 2021 virtually, Jan 20th to hear @MMarie  talk about Practical Application of Storytelling Techniques in Power">
              <a:extLst>
                <a:ext uri="{FF2B5EF4-FFF2-40B4-BE49-F238E27FC236}">
                  <a16:creationId xmlns:a16="http://schemas.microsoft.com/office/drawing/2014/main" id="{70FEB09C-F42A-470C-87C4-3A0C5E675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284" y="4478996"/>
              <a:ext cx="341065" cy="229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D7F720C-66A8-455A-BFF8-9D0B5093F339}"/>
                </a:ext>
              </a:extLst>
            </p:cNvPr>
            <p:cNvCxnSpPr>
              <a:cxnSpLocks/>
            </p:cNvCxnSpPr>
            <p:nvPr/>
          </p:nvCxnSpPr>
          <p:spPr>
            <a:xfrm>
              <a:off x="4235181" y="3923757"/>
              <a:ext cx="181632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36E1158-169C-4369-B773-055261C7F994}"/>
                </a:ext>
              </a:extLst>
            </p:cNvPr>
            <p:cNvSpPr/>
            <p:nvPr/>
          </p:nvSpPr>
          <p:spPr>
            <a:xfrm>
              <a:off x="2117766" y="3059433"/>
              <a:ext cx="4855055" cy="500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 Composition Layer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36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| Composition | Orchestration | Development | UX Development | Enterprise Messaging | AI/ML | IoT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46AA548-647B-4E5D-9E84-746B1F79AE2E}"/>
                </a:ext>
              </a:extLst>
            </p:cNvPr>
            <p:cNvSpPr/>
            <p:nvPr/>
          </p:nvSpPr>
          <p:spPr>
            <a:xfrm>
              <a:off x="4415908" y="3711006"/>
              <a:ext cx="2556913" cy="526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Layer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36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Data | Metadata  | Rationalization | Change Data Capture| Federated Datawarehouse | MDM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B5753762-E904-4B09-B6C5-54BC83FD6841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40" y="4231213"/>
              <a:ext cx="0" cy="22521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FA1794D-E268-429E-9A03-9AF5B38ADD42}"/>
                </a:ext>
              </a:extLst>
            </p:cNvPr>
            <p:cNvSpPr txBox="1"/>
            <p:nvPr/>
          </p:nvSpPr>
          <p:spPr>
            <a:xfrm>
              <a:off x="4818525" y="4448509"/>
              <a:ext cx="1652180" cy="31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Reporting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36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Visualization | Self Service | Analytics</a:t>
              </a:r>
            </a:p>
          </p:txBody>
        </p:sp>
        <p:pic>
          <p:nvPicPr>
            <p:cNvPr id="256" name="Picture 32">
              <a:extLst>
                <a:ext uri="{FF2B5EF4-FFF2-40B4-BE49-F238E27FC236}">
                  <a16:creationId xmlns:a16="http://schemas.microsoft.com/office/drawing/2014/main" id="{2DD684E7-295F-406B-BE60-ADA576070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280" y="4528630"/>
              <a:ext cx="257608" cy="7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390B14B2-A20C-43BE-A428-2988570DF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806" y="2914892"/>
              <a:ext cx="0" cy="14076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Bild 3">
              <a:extLst>
                <a:ext uri="{FF2B5EF4-FFF2-40B4-BE49-F238E27FC236}">
                  <a16:creationId xmlns:a16="http://schemas.microsoft.com/office/drawing/2014/main" id="{7AFA9B5A-CEB7-4264-AA05-D48A1B3D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424" y="3741196"/>
              <a:ext cx="276881" cy="136595"/>
            </a:xfrm>
            <a:prstGeom prst="rect">
              <a:avLst/>
            </a:prstGeom>
          </p:spPr>
        </p:pic>
        <p:pic>
          <p:nvPicPr>
            <p:cNvPr id="259" name="Picture 26" descr="Cloudera | The Hybrid Data Cloud Company">
              <a:extLst>
                <a:ext uri="{FF2B5EF4-FFF2-40B4-BE49-F238E27FC236}">
                  <a16:creationId xmlns:a16="http://schemas.microsoft.com/office/drawing/2014/main" id="{85B5BCDC-D54A-4CF2-BC04-4CA393FC2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7" t="40254" r="14093" b="40648"/>
            <a:stretch/>
          </p:blipFill>
          <p:spPr bwMode="auto">
            <a:xfrm>
              <a:off x="4757942" y="4154975"/>
              <a:ext cx="346732" cy="48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2BD4AD8-E104-419C-936F-2EE4091D6514}"/>
                </a:ext>
              </a:extLst>
            </p:cNvPr>
            <p:cNvSpPr txBox="1"/>
            <p:nvPr/>
          </p:nvSpPr>
          <p:spPr>
            <a:xfrm>
              <a:off x="4401045" y="4614139"/>
              <a:ext cx="428322" cy="17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5" b="1" i="0" u="none" strike="noStrike" kern="1200" cap="none" spc="0" normalizeH="0" baseline="0" noProof="0" dirty="0">
                  <a:ln>
                    <a:noFill/>
                  </a:ln>
                  <a:solidFill>
                    <a:srgbClr val="005EB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D63E76D-A251-4683-8CA8-38D75994A570}"/>
                </a:ext>
              </a:extLst>
            </p:cNvPr>
            <p:cNvSpPr txBox="1"/>
            <p:nvPr/>
          </p:nvSpPr>
          <p:spPr>
            <a:xfrm>
              <a:off x="6312599" y="4095462"/>
              <a:ext cx="428322" cy="17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5" b="1" i="0" u="none" strike="noStrike" kern="1200" cap="none" spc="0" normalizeH="0" baseline="0" noProof="0" dirty="0">
                  <a:ln>
                    <a:noFill/>
                  </a:ln>
                  <a:solidFill>
                    <a:srgbClr val="005EB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pic>
          <p:nvPicPr>
            <p:cNvPr id="262" name="Bild 3">
              <a:extLst>
                <a:ext uri="{FF2B5EF4-FFF2-40B4-BE49-F238E27FC236}">
                  <a16:creationId xmlns:a16="http://schemas.microsoft.com/office/drawing/2014/main" id="{8CA3B402-FAF2-41FB-8756-03AC9DD6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73" y="3390982"/>
              <a:ext cx="249382" cy="123029"/>
            </a:xfrm>
            <a:prstGeom prst="rect">
              <a:avLst/>
            </a:prstGeom>
          </p:spPr>
        </p:pic>
        <p:pic>
          <p:nvPicPr>
            <p:cNvPr id="263" name="Picture 12">
              <a:extLst>
                <a:ext uri="{FF2B5EF4-FFF2-40B4-BE49-F238E27FC236}">
                  <a16:creationId xmlns:a16="http://schemas.microsoft.com/office/drawing/2014/main" id="{2ED36BDE-E2EB-4C3A-9E30-BA0494EFB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872" y="3398854"/>
              <a:ext cx="311727" cy="10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28" descr="Informatica – Bloor Research">
              <a:extLst>
                <a:ext uri="{FF2B5EF4-FFF2-40B4-BE49-F238E27FC236}">
                  <a16:creationId xmlns:a16="http://schemas.microsoft.com/office/drawing/2014/main" id="{50E49C33-6632-4E9D-B92B-B403A0C80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91" t="34246" r="13696" b="34734"/>
            <a:stretch/>
          </p:blipFill>
          <p:spPr bwMode="auto">
            <a:xfrm>
              <a:off x="5082575" y="3368357"/>
              <a:ext cx="607317" cy="16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33FC8D9-2D6A-416A-BB7B-F748E5487013}"/>
                </a:ext>
              </a:extLst>
            </p:cNvPr>
            <p:cNvCxnSpPr>
              <a:cxnSpLocks/>
            </p:cNvCxnSpPr>
            <p:nvPr/>
          </p:nvCxnSpPr>
          <p:spPr>
            <a:xfrm>
              <a:off x="5637404" y="3546501"/>
              <a:ext cx="0" cy="17607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7A9D9BB-314F-405B-8300-3E1A452A86AD}"/>
                </a:ext>
              </a:extLst>
            </p:cNvPr>
            <p:cNvSpPr/>
            <p:nvPr/>
          </p:nvSpPr>
          <p:spPr>
            <a:xfrm>
              <a:off x="2036415" y="3622756"/>
              <a:ext cx="172842" cy="2034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9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pic>
          <p:nvPicPr>
            <p:cNvPr id="267" name="Picture 6" descr="ThingWorx SCO Academic &#10;Teaching License">
              <a:extLst>
                <a:ext uri="{FF2B5EF4-FFF2-40B4-BE49-F238E27FC236}">
                  <a16:creationId xmlns:a16="http://schemas.microsoft.com/office/drawing/2014/main" id="{E6E04EB3-8169-400D-80CF-061789AE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205" y="2381761"/>
              <a:ext cx="484909" cy="15517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1C9C05D-159E-4DDA-8E7D-2BE1A2F63DFF}"/>
                </a:ext>
              </a:extLst>
            </p:cNvPr>
            <p:cNvSpPr txBox="1"/>
            <p:nvPr/>
          </p:nvSpPr>
          <p:spPr>
            <a:xfrm>
              <a:off x="2143207" y="2744496"/>
              <a:ext cx="697627" cy="218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Engineering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966E9A7-F7F1-449B-8D28-A005F5DF5A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7345" y="1910656"/>
              <a:ext cx="548548" cy="410500"/>
              <a:chOff x="737497" y="1322934"/>
              <a:chExt cx="662165" cy="495525"/>
            </a:xfrm>
          </p:grpSpPr>
          <p:sp>
            <p:nvSpPr>
              <p:cNvPr id="270" name="Hexagon 269">
                <a:extLst>
                  <a:ext uri="{FF2B5EF4-FFF2-40B4-BE49-F238E27FC236}">
                    <a16:creationId xmlns:a16="http://schemas.microsoft.com/office/drawing/2014/main" id="{1B616D2E-3B5F-4B23-9607-4F4E3D003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357" y="1322934"/>
                <a:ext cx="574807" cy="495525"/>
              </a:xfrm>
              <a:prstGeom prst="hexagon">
                <a:avLst/>
              </a:prstGeom>
              <a:solidFill>
                <a:srgbClr val="05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9F8F3-6D30-406E-9B22-D4B9037FADE7}"/>
                  </a:ext>
                </a:extLst>
              </p:cNvPr>
              <p:cNvSpPr txBox="1"/>
              <p:nvPr/>
            </p:nvSpPr>
            <p:spPr>
              <a:xfrm>
                <a:off x="737497" y="1419024"/>
                <a:ext cx="662165" cy="280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Digital</a:t>
                </a:r>
              </a:p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Manufacturing</a:t>
                </a:r>
              </a:p>
            </p:txBody>
          </p:sp>
        </p:grpSp>
        <p:pic>
          <p:nvPicPr>
            <p:cNvPr id="272" name="Picture 44" descr="FaciliWorks_8i_Help_System_8.7.003">
              <a:extLst>
                <a:ext uri="{FF2B5EF4-FFF2-40B4-BE49-F238E27FC236}">
                  <a16:creationId xmlns:a16="http://schemas.microsoft.com/office/drawing/2014/main" id="{2D9382C8-94D8-430D-8A72-6AEAEC22B9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05" b="6396"/>
            <a:stretch/>
          </p:blipFill>
          <p:spPr bwMode="auto">
            <a:xfrm>
              <a:off x="5919026" y="1386307"/>
              <a:ext cx="420997" cy="13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0560A5E-E779-49EF-84AF-8874587859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72526" y="1701053"/>
              <a:ext cx="476178" cy="410500"/>
              <a:chOff x="785357" y="1322934"/>
              <a:chExt cx="574807" cy="495525"/>
            </a:xfrm>
          </p:grpSpPr>
          <p:sp>
            <p:nvSpPr>
              <p:cNvPr id="274" name="Hexagon 273">
                <a:extLst>
                  <a:ext uri="{FF2B5EF4-FFF2-40B4-BE49-F238E27FC236}">
                    <a16:creationId xmlns:a16="http://schemas.microsoft.com/office/drawing/2014/main" id="{5CCA25DF-641A-4531-BC18-0294DD33AB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357" y="1322934"/>
                <a:ext cx="574807" cy="495525"/>
              </a:xfrm>
              <a:prstGeom prst="hexagon">
                <a:avLst/>
              </a:prstGeom>
              <a:solidFill>
                <a:srgbClr val="05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F0AACD2-FA21-49C3-93F4-6BBE5F2A11FD}"/>
                  </a:ext>
                </a:extLst>
              </p:cNvPr>
              <p:cNvSpPr txBox="1"/>
              <p:nvPr/>
            </p:nvSpPr>
            <p:spPr>
              <a:xfrm>
                <a:off x="789744" y="1439197"/>
                <a:ext cx="557675" cy="280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Equipment</a:t>
                </a:r>
              </a:p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Monitoring</a:t>
                </a:r>
              </a:p>
            </p:txBody>
          </p:sp>
        </p:grpSp>
        <p:pic>
          <p:nvPicPr>
            <p:cNvPr id="276" name="Picture 46" descr="Software to Automate Plant Floor Audits and Insights - EASE, Inc.">
              <a:extLst>
                <a:ext uri="{FF2B5EF4-FFF2-40B4-BE49-F238E27FC236}">
                  <a16:creationId xmlns:a16="http://schemas.microsoft.com/office/drawing/2014/main" id="{07321755-99D0-4CEF-80F6-11B0BD942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584" y="1187486"/>
              <a:ext cx="241589" cy="5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F30D4F6E-488E-47A8-82C6-A52EB75CF5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77731" y="2132665"/>
              <a:ext cx="476178" cy="410500"/>
              <a:chOff x="2874408" y="2177744"/>
              <a:chExt cx="574807" cy="495525"/>
            </a:xfrm>
          </p:grpSpPr>
          <p:sp>
            <p:nvSpPr>
              <p:cNvPr id="278" name="Hexagon 277">
                <a:extLst>
                  <a:ext uri="{FF2B5EF4-FFF2-40B4-BE49-F238E27FC236}">
                    <a16:creationId xmlns:a16="http://schemas.microsoft.com/office/drawing/2014/main" id="{83A1C43C-EBC3-4352-AA8C-6F386928F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4408" y="2177744"/>
                <a:ext cx="574807" cy="495525"/>
              </a:xfrm>
              <a:prstGeom prst="hexagon">
                <a:avLst/>
              </a:prstGeom>
              <a:solidFill>
                <a:srgbClr val="05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43FC674-5B27-4044-AD24-CA73C5D90CAF}"/>
                  </a:ext>
                </a:extLst>
              </p:cNvPr>
              <p:cNvSpPr txBox="1"/>
              <p:nvPr/>
            </p:nvSpPr>
            <p:spPr>
              <a:xfrm>
                <a:off x="2926946" y="2332426"/>
                <a:ext cx="474469" cy="19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Others…</a:t>
                </a:r>
              </a:p>
            </p:txBody>
          </p:sp>
        </p:grpSp>
        <p:pic>
          <p:nvPicPr>
            <p:cNvPr id="280" name="Picture 48" descr="SPC Software | Quality Control Software | InfinityQS">
              <a:extLst>
                <a:ext uri="{FF2B5EF4-FFF2-40B4-BE49-F238E27FC236}">
                  <a16:creationId xmlns:a16="http://schemas.microsoft.com/office/drawing/2014/main" id="{A54E5D57-0A62-4E2F-ADED-7C75D8CD50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52"/>
            <a:stretch/>
          </p:blipFill>
          <p:spPr bwMode="auto">
            <a:xfrm>
              <a:off x="6380018" y="1077525"/>
              <a:ext cx="332509" cy="7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491A999-7D32-44CA-90F6-1E524E1B68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78403" y="1270894"/>
              <a:ext cx="476179" cy="410500"/>
              <a:chOff x="2875756" y="1154280"/>
              <a:chExt cx="574807" cy="495525"/>
            </a:xfrm>
          </p:grpSpPr>
          <p:sp>
            <p:nvSpPr>
              <p:cNvPr id="282" name="Hexagon 281">
                <a:extLst>
                  <a:ext uri="{FF2B5EF4-FFF2-40B4-BE49-F238E27FC236}">
                    <a16:creationId xmlns:a16="http://schemas.microsoft.com/office/drawing/2014/main" id="{90E0F602-05A8-4774-AC83-7AF713854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5756" y="1154280"/>
                <a:ext cx="574807" cy="495525"/>
              </a:xfrm>
              <a:prstGeom prst="hexagon">
                <a:avLst/>
              </a:prstGeom>
              <a:solidFill>
                <a:srgbClr val="05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88BDCE1-E45D-4B35-9EE8-C6D6614A1652}"/>
                  </a:ext>
                </a:extLst>
              </p:cNvPr>
              <p:cNvSpPr txBox="1"/>
              <p:nvPr/>
            </p:nvSpPr>
            <p:spPr>
              <a:xfrm>
                <a:off x="2942674" y="1301757"/>
                <a:ext cx="437703" cy="19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Quality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AA511CB-DB07-4628-8039-44B92F77B8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2772" y="1479044"/>
              <a:ext cx="506870" cy="410500"/>
              <a:chOff x="2390362" y="1403716"/>
              <a:chExt cx="611856" cy="495525"/>
            </a:xfrm>
          </p:grpSpPr>
          <p:sp>
            <p:nvSpPr>
              <p:cNvPr id="285" name="Hexagon 284">
                <a:extLst>
                  <a:ext uri="{FF2B5EF4-FFF2-40B4-BE49-F238E27FC236}">
                    <a16:creationId xmlns:a16="http://schemas.microsoft.com/office/drawing/2014/main" id="{7F608A86-88A9-4E7D-8A2F-A8A2786CDA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2995" y="1403716"/>
                <a:ext cx="574807" cy="495525"/>
              </a:xfrm>
              <a:prstGeom prst="hexagon">
                <a:avLst/>
              </a:prstGeom>
              <a:solidFill>
                <a:srgbClr val="05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DB7E8B0B-903B-4045-9409-1CECDB83316F}"/>
                  </a:ext>
                </a:extLst>
              </p:cNvPr>
              <p:cNvSpPr txBox="1"/>
              <p:nvPr/>
            </p:nvSpPr>
            <p:spPr>
              <a:xfrm>
                <a:off x="2390362" y="1505197"/>
                <a:ext cx="611856" cy="280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Plant</a:t>
                </a:r>
              </a:p>
              <a:p>
                <a:pPr marL="0" marR="0" lvl="0" indent="0" algn="ctr" defTabSz="2077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Maintenance</a:t>
                </a:r>
              </a:p>
            </p:txBody>
          </p:sp>
        </p:grp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3A9BA2BA-C6A2-42C0-BEE0-56FCDE9EF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5668" y="1499072"/>
              <a:ext cx="476178" cy="410500"/>
            </a:xfrm>
            <a:prstGeom prst="hexagon">
              <a:avLst/>
            </a:prstGeom>
            <a:solidFill>
              <a:srgbClr val="05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19F2DDF-5799-4D5B-8CC2-802B51E86804}"/>
                </a:ext>
              </a:extLst>
            </p:cNvPr>
            <p:cNvSpPr txBox="1"/>
            <p:nvPr/>
          </p:nvSpPr>
          <p:spPr>
            <a:xfrm>
              <a:off x="2323659" y="1621320"/>
              <a:ext cx="348173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054F1A7-CB7D-431E-A65B-A63D8F68484E}"/>
                </a:ext>
              </a:extLst>
            </p:cNvPr>
            <p:cNvSpPr/>
            <p:nvPr/>
          </p:nvSpPr>
          <p:spPr>
            <a:xfrm>
              <a:off x="7124478" y="3055661"/>
              <a:ext cx="1314021" cy="17263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AAB0CF7-315A-4B2F-9266-283F2EAE47E7}"/>
                </a:ext>
              </a:extLst>
            </p:cNvPr>
            <p:cNvSpPr txBox="1"/>
            <p:nvPr/>
          </p:nvSpPr>
          <p:spPr>
            <a:xfrm>
              <a:off x="7519560" y="4610084"/>
              <a:ext cx="518092" cy="218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Finance</a:t>
              </a: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B870F4DC-D21C-473C-8EF7-BD26FA2A4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843" y="4012819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C3A929F-3252-4989-9CDF-4FDCD8E8752E}"/>
                </a:ext>
              </a:extLst>
            </p:cNvPr>
            <p:cNvSpPr txBox="1"/>
            <p:nvPr/>
          </p:nvSpPr>
          <p:spPr>
            <a:xfrm>
              <a:off x="7414151" y="4102719"/>
              <a:ext cx="388248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Travel &amp;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Expense</a:t>
              </a: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E6F9EFBC-241E-4DE9-9613-213C52B90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375" y="3795299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2E4837B-C41C-4EC7-8476-0E21C3B23875}"/>
                </a:ext>
              </a:extLst>
            </p:cNvPr>
            <p:cNvSpPr txBox="1"/>
            <p:nvPr/>
          </p:nvSpPr>
          <p:spPr>
            <a:xfrm>
              <a:off x="7858188" y="3922632"/>
              <a:ext cx="269626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Tax</a:t>
              </a: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47C12E14-302A-4096-823C-7FDD9A092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6350" y="4231671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200E951-9016-470B-8912-C91EE5BFB38D}"/>
                </a:ext>
              </a:extLst>
            </p:cNvPr>
            <p:cNvSpPr txBox="1"/>
            <p:nvPr/>
          </p:nvSpPr>
          <p:spPr>
            <a:xfrm>
              <a:off x="7799872" y="4359811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0D96CCE6-503C-44E3-A538-6E7651567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4251" y="3365140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0C96DC2-0B33-408F-8034-4E3AE55EC070}"/>
                </a:ext>
              </a:extLst>
            </p:cNvPr>
            <p:cNvSpPr txBox="1"/>
            <p:nvPr/>
          </p:nvSpPr>
          <p:spPr>
            <a:xfrm>
              <a:off x="7802857" y="3487312"/>
              <a:ext cx="396262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Treasury</a:t>
              </a:r>
            </a:p>
          </p:txBody>
        </p:sp>
        <p:sp>
          <p:nvSpPr>
            <p:cNvPr id="299" name="Hexagon 298">
              <a:extLst>
                <a:ext uri="{FF2B5EF4-FFF2-40B4-BE49-F238E27FC236}">
                  <a16:creationId xmlns:a16="http://schemas.microsoft.com/office/drawing/2014/main" id="{5F5AAE47-7FC0-43A5-BDC8-3C6FC790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86" y="3573289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AF3D6BA-9FE7-4DF0-A573-B141438DA467}"/>
                </a:ext>
              </a:extLst>
            </p:cNvPr>
            <p:cNvSpPr txBox="1"/>
            <p:nvPr/>
          </p:nvSpPr>
          <p:spPr>
            <a:xfrm>
              <a:off x="7429559" y="3699032"/>
              <a:ext cx="369012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 / AR</a:t>
              </a:r>
            </a:p>
          </p:txBody>
        </p:sp>
        <p:sp>
          <p:nvSpPr>
            <p:cNvPr id="301" name="Hexagon 300">
              <a:extLst>
                <a:ext uri="{FF2B5EF4-FFF2-40B4-BE49-F238E27FC236}">
                  <a16:creationId xmlns:a16="http://schemas.microsoft.com/office/drawing/2014/main" id="{7ED14245-5F1D-4883-A64D-4DD19EA50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8269" y="3146777"/>
              <a:ext cx="476178" cy="410500"/>
            </a:xfrm>
            <a:prstGeom prst="hexagon">
              <a:avLst/>
            </a:prstGeom>
            <a:solidFill>
              <a:srgbClr val="418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BD05A10-D8B9-466B-8E1C-B05DEEF27718}"/>
                </a:ext>
              </a:extLst>
            </p:cNvPr>
            <p:cNvSpPr txBox="1"/>
            <p:nvPr/>
          </p:nvSpPr>
          <p:spPr>
            <a:xfrm>
              <a:off x="7354298" y="3239430"/>
              <a:ext cx="524504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Reporting &amp;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Consolidation</a:t>
              </a:r>
            </a:p>
          </p:txBody>
        </p:sp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238E362F-33BA-4FD6-A217-B5CF44A7A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5400000">
              <a:off x="8093911" y="3961895"/>
              <a:ext cx="406977" cy="72345"/>
            </a:xfrm>
            <a:prstGeom prst="rect">
              <a:avLst/>
            </a:prstGeom>
          </p:spPr>
        </p:pic>
        <p:pic>
          <p:nvPicPr>
            <p:cNvPr id="304" name="Picture 6" descr="Oracle logo and symbol, meaning, history, PNG">
              <a:extLst>
                <a:ext uri="{FF2B5EF4-FFF2-40B4-BE49-F238E27FC236}">
                  <a16:creationId xmlns:a16="http://schemas.microsoft.com/office/drawing/2014/main" id="{2EBC2818-D69A-4C5A-8509-720F6FED2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20" b="34616"/>
            <a:stretch/>
          </p:blipFill>
          <p:spPr bwMode="auto">
            <a:xfrm>
              <a:off x="7848728" y="3266948"/>
              <a:ext cx="337705" cy="55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04">
              <a:extLst>
                <a:ext uri="{FF2B5EF4-FFF2-40B4-BE49-F238E27FC236}">
                  <a16:creationId xmlns:a16="http://schemas.microsoft.com/office/drawing/2014/main" id="{CB6F8B50-B41B-4334-8774-416ABF8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306173" y="4470674"/>
              <a:ext cx="389092" cy="69827"/>
            </a:xfrm>
            <a:prstGeom prst="rect">
              <a:avLst/>
            </a:prstGeom>
          </p:spPr>
        </p:pic>
        <p:pic>
          <p:nvPicPr>
            <p:cNvPr id="306" name="Picture 8" descr="Welcome to Serrala – Driving the Future of Finance">
              <a:extLst>
                <a:ext uri="{FF2B5EF4-FFF2-40B4-BE49-F238E27FC236}">
                  <a16:creationId xmlns:a16="http://schemas.microsoft.com/office/drawing/2014/main" id="{78D0169C-C0BE-428B-B22C-9B8BB8BA0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129576" y="3725598"/>
              <a:ext cx="262890" cy="13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6" descr="Oracle logo and symbol, meaning, history, PNG">
              <a:extLst>
                <a:ext uri="{FF2B5EF4-FFF2-40B4-BE49-F238E27FC236}">
                  <a16:creationId xmlns:a16="http://schemas.microsoft.com/office/drawing/2014/main" id="{73418198-E8A1-45A7-9984-0B4822339F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20" b="34616"/>
            <a:stretch/>
          </p:blipFill>
          <p:spPr bwMode="auto">
            <a:xfrm rot="16200000">
              <a:off x="7114188" y="3318025"/>
              <a:ext cx="337705" cy="55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9E49C8F3-AA45-464F-B0B6-41AD72BFADCE}"/>
                </a:ext>
              </a:extLst>
            </p:cNvPr>
            <p:cNvSpPr txBox="1"/>
            <p:nvPr/>
          </p:nvSpPr>
          <p:spPr>
            <a:xfrm>
              <a:off x="7362643" y="2753337"/>
              <a:ext cx="852155" cy="21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Field Service</a:t>
              </a:r>
            </a:p>
          </p:txBody>
        </p:sp>
        <p:pic>
          <p:nvPicPr>
            <p:cNvPr id="309" name="Picture 40" descr="Company Logos - Salesforce News">
              <a:extLst>
                <a:ext uri="{FF2B5EF4-FFF2-40B4-BE49-F238E27FC236}">
                  <a16:creationId xmlns:a16="http://schemas.microsoft.com/office/drawing/2014/main" id="{0122C089-89BC-4081-82EF-C5A4A76E0A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9" t="18900" r="25854" b="19828"/>
            <a:stretch/>
          </p:blipFill>
          <p:spPr bwMode="auto">
            <a:xfrm>
              <a:off x="7508348" y="1031733"/>
              <a:ext cx="351811" cy="248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Hexagon 309">
              <a:extLst>
                <a:ext uri="{FF2B5EF4-FFF2-40B4-BE49-F238E27FC236}">
                  <a16:creationId xmlns:a16="http://schemas.microsoft.com/office/drawing/2014/main" id="{30EAE76C-75C8-454D-8FEC-D33A29E6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0428" y="1523450"/>
              <a:ext cx="476178" cy="410500"/>
            </a:xfrm>
            <a:prstGeom prst="hexagon">
              <a:avLst/>
            </a:prstGeom>
            <a:solidFill>
              <a:srgbClr val="17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CB336E2-857A-4B37-B700-3D97EF2BDF25}"/>
                </a:ext>
              </a:extLst>
            </p:cNvPr>
            <p:cNvSpPr txBox="1"/>
            <p:nvPr/>
          </p:nvSpPr>
          <p:spPr>
            <a:xfrm>
              <a:off x="7312871" y="1616103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Install Base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12" name="Hexagon 311">
              <a:extLst>
                <a:ext uri="{FF2B5EF4-FFF2-40B4-BE49-F238E27FC236}">
                  <a16:creationId xmlns:a16="http://schemas.microsoft.com/office/drawing/2014/main" id="{61E0FF11-DB4F-4D01-BDBC-62EC9C7F5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0926" y="1958633"/>
              <a:ext cx="476178" cy="410500"/>
            </a:xfrm>
            <a:prstGeom prst="hexagon">
              <a:avLst/>
            </a:prstGeom>
            <a:solidFill>
              <a:srgbClr val="17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3F58497-B7C9-4579-8642-BED84A4276A5}"/>
                </a:ext>
              </a:extLst>
            </p:cNvPr>
            <p:cNvSpPr txBox="1"/>
            <p:nvPr/>
          </p:nvSpPr>
          <p:spPr>
            <a:xfrm>
              <a:off x="7307164" y="2045082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Service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14" name="Hexagon 313">
              <a:extLst>
                <a:ext uri="{FF2B5EF4-FFF2-40B4-BE49-F238E27FC236}">
                  <a16:creationId xmlns:a16="http://schemas.microsoft.com/office/drawing/2014/main" id="{2DD5C710-A851-4FD7-B517-05E6D222C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225" y="1052475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669AA6EF-FDAD-4CA5-A20A-4B394A0DCCC3}"/>
                </a:ext>
              </a:extLst>
            </p:cNvPr>
            <p:cNvSpPr txBox="1"/>
            <p:nvPr/>
          </p:nvSpPr>
          <p:spPr>
            <a:xfrm>
              <a:off x="3586475" y="1114109"/>
              <a:ext cx="511679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Marketing 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Lead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16" name="Hexagon 315">
              <a:extLst>
                <a:ext uri="{FF2B5EF4-FFF2-40B4-BE49-F238E27FC236}">
                  <a16:creationId xmlns:a16="http://schemas.microsoft.com/office/drawing/2014/main" id="{85249D79-B103-4F23-9E61-08922C64E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3105" y="1259326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422A1C1-04C1-4466-8457-3A5B07547488}"/>
                </a:ext>
              </a:extLst>
            </p:cNvPr>
            <p:cNvSpPr txBox="1"/>
            <p:nvPr/>
          </p:nvSpPr>
          <p:spPr>
            <a:xfrm>
              <a:off x="3195355" y="1320961"/>
              <a:ext cx="511679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Relationship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18" name="Hexagon 317">
              <a:extLst>
                <a:ext uri="{FF2B5EF4-FFF2-40B4-BE49-F238E27FC236}">
                  <a16:creationId xmlns:a16="http://schemas.microsoft.com/office/drawing/2014/main" id="{26431865-FD94-478A-A931-4E8B67926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225" y="1482776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2E2684F-CF8A-4A9A-9A17-2DB5D3ED9994}"/>
                </a:ext>
              </a:extLst>
            </p:cNvPr>
            <p:cNvSpPr txBox="1"/>
            <p:nvPr/>
          </p:nvSpPr>
          <p:spPr>
            <a:xfrm>
              <a:off x="3586476" y="1575429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Incentive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20" name="Hexagon 319">
              <a:extLst>
                <a:ext uri="{FF2B5EF4-FFF2-40B4-BE49-F238E27FC236}">
                  <a16:creationId xmlns:a16="http://schemas.microsoft.com/office/drawing/2014/main" id="{8DC36D60-FC77-4E87-8217-772FECB57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3105" y="1694087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A5279E21-AC8F-4B6F-AD47-C3078F6FF4E4}"/>
                </a:ext>
              </a:extLst>
            </p:cNvPr>
            <p:cNvSpPr txBox="1"/>
            <p:nvPr/>
          </p:nvSpPr>
          <p:spPr>
            <a:xfrm>
              <a:off x="3213790" y="1817759"/>
              <a:ext cx="474810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eCommerce</a:t>
              </a:r>
            </a:p>
          </p:txBody>
        </p:sp>
        <p:sp>
          <p:nvSpPr>
            <p:cNvPr id="322" name="Hexagon 321">
              <a:extLst>
                <a:ext uri="{FF2B5EF4-FFF2-40B4-BE49-F238E27FC236}">
                  <a16:creationId xmlns:a16="http://schemas.microsoft.com/office/drawing/2014/main" id="{2B159CCB-6AEE-464F-BE00-BC3C289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225" y="1913627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BCB762E0-DEFC-49B3-BACB-2172154DB133}"/>
                </a:ext>
              </a:extLst>
            </p:cNvPr>
            <p:cNvSpPr txBox="1"/>
            <p:nvPr/>
          </p:nvSpPr>
          <p:spPr>
            <a:xfrm>
              <a:off x="3580063" y="2006280"/>
              <a:ext cx="524504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Configure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Price &amp; Quote</a:t>
              </a:r>
            </a:p>
          </p:txBody>
        </p:sp>
        <p:sp>
          <p:nvSpPr>
            <p:cNvPr id="324" name="Hexagon 323">
              <a:extLst>
                <a:ext uri="{FF2B5EF4-FFF2-40B4-BE49-F238E27FC236}">
                  <a16:creationId xmlns:a16="http://schemas.microsoft.com/office/drawing/2014/main" id="{770F5530-DE5E-435E-92C8-1BDC2C08F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3105" y="2126634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58713FB3-3585-4CF1-948E-AA5DB22B77FF}"/>
                </a:ext>
              </a:extLst>
            </p:cNvPr>
            <p:cNvSpPr txBox="1"/>
            <p:nvPr/>
          </p:nvSpPr>
          <p:spPr>
            <a:xfrm>
              <a:off x="3178524" y="2182899"/>
              <a:ext cx="545342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Smart Tools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Subscription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26" name="Hexagon 325">
              <a:extLst>
                <a:ext uri="{FF2B5EF4-FFF2-40B4-BE49-F238E27FC236}">
                  <a16:creationId xmlns:a16="http://schemas.microsoft.com/office/drawing/2014/main" id="{1E36BA8B-2991-45E3-9D53-9FA6DEFEE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225" y="2346901"/>
              <a:ext cx="476178" cy="410500"/>
            </a:xfrm>
            <a:prstGeom prst="hexagon">
              <a:avLst/>
            </a:prstGeom>
            <a:solidFill>
              <a:srgbClr val="2B5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AB09424-781A-4AB7-AD1F-5D4EB5128136}"/>
                </a:ext>
              </a:extLst>
            </p:cNvPr>
            <p:cNvSpPr txBox="1"/>
            <p:nvPr/>
          </p:nvSpPr>
          <p:spPr>
            <a:xfrm>
              <a:off x="3639583" y="2470572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7B44622A-E6BC-4727-B723-7D8CF8A75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36526" y="2577746"/>
              <a:ext cx="392257" cy="98714"/>
            </a:xfrm>
            <a:prstGeom prst="rect">
              <a:avLst/>
            </a:prstGeom>
          </p:spPr>
        </p:pic>
        <p:pic>
          <p:nvPicPr>
            <p:cNvPr id="329" name="Picture 328" descr="Sales Enablement Software &amp; Learning Management Solutions | Bigtincan">
              <a:extLst>
                <a:ext uri="{FF2B5EF4-FFF2-40B4-BE49-F238E27FC236}">
                  <a16:creationId xmlns:a16="http://schemas.microsoft.com/office/drawing/2014/main" id="{290B24E4-5650-4078-9B05-8A5BD444F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376" y="1014608"/>
              <a:ext cx="428484" cy="11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8" descr="Oracle CPQ Reviews 2021: Details, Pricing, &amp; Features | G2">
              <a:extLst>
                <a:ext uri="{FF2B5EF4-FFF2-40B4-BE49-F238E27FC236}">
                  <a16:creationId xmlns:a16="http://schemas.microsoft.com/office/drawing/2014/main" id="{735C5827-2120-4156-A244-8E71BB043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8" t="13796" r="8868" b="13336"/>
            <a:stretch/>
          </p:blipFill>
          <p:spPr bwMode="auto">
            <a:xfrm>
              <a:off x="4028296" y="1840226"/>
              <a:ext cx="284487" cy="133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1" name="Picture 6" descr="Eloqua Logos">
              <a:extLst>
                <a:ext uri="{FF2B5EF4-FFF2-40B4-BE49-F238E27FC236}">
                  <a16:creationId xmlns:a16="http://schemas.microsoft.com/office/drawing/2014/main" id="{4DE88155-BF18-4771-ACF3-1023762AE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96" t="40664" r="13176" b="45044"/>
            <a:stretch/>
          </p:blipFill>
          <p:spPr bwMode="auto">
            <a:xfrm>
              <a:off x="4079341" y="1077525"/>
              <a:ext cx="227708" cy="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2" name="Picture 4" descr="Percolate Leads Pack in First-Ever Gartner Magic Quadrant analysis for  Content Marketing Platforms">
              <a:extLst>
                <a:ext uri="{FF2B5EF4-FFF2-40B4-BE49-F238E27FC236}">
                  <a16:creationId xmlns:a16="http://schemas.microsoft.com/office/drawing/2014/main" id="{DE4D1FCD-64B9-4F2F-973A-BAD724FA9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88" b="33136"/>
            <a:stretch/>
          </p:blipFill>
          <p:spPr bwMode="auto">
            <a:xfrm>
              <a:off x="3650056" y="971602"/>
              <a:ext cx="401349" cy="6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Picture 6" descr="Oracle logo and symbol, meaning, history, PNG">
              <a:extLst>
                <a:ext uri="{FF2B5EF4-FFF2-40B4-BE49-F238E27FC236}">
                  <a16:creationId xmlns:a16="http://schemas.microsoft.com/office/drawing/2014/main" id="{62B28DCA-967A-4041-851F-399AE5B52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20" b="34616"/>
            <a:stretch/>
          </p:blipFill>
          <p:spPr bwMode="auto">
            <a:xfrm>
              <a:off x="3008839" y="1691757"/>
              <a:ext cx="259773" cy="43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4" name="Picture 22" descr="No-code, Unified, Enterprise Automation - Optymyze">
              <a:extLst>
                <a:ext uri="{FF2B5EF4-FFF2-40B4-BE49-F238E27FC236}">
                  <a16:creationId xmlns:a16="http://schemas.microsoft.com/office/drawing/2014/main" id="{8CCD7AE2-B062-4EA7-91E7-541454AC9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812" y="1448189"/>
              <a:ext cx="351213" cy="8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EA69DE8-AA48-49C7-A853-5C6116E4B260}"/>
                </a:ext>
              </a:extLst>
            </p:cNvPr>
            <p:cNvSpPr txBox="1"/>
            <p:nvPr/>
          </p:nvSpPr>
          <p:spPr>
            <a:xfrm>
              <a:off x="3240818" y="2744496"/>
              <a:ext cx="852155" cy="21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Lead to Order</a:t>
              </a:r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E18DB548-6468-46D9-A449-A98C4E7E2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511" y="1154943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340AEB1-759E-4B31-A0BD-C72BCA826A84}"/>
                </a:ext>
              </a:extLst>
            </p:cNvPr>
            <p:cNvSpPr txBox="1"/>
            <p:nvPr/>
          </p:nvSpPr>
          <p:spPr>
            <a:xfrm>
              <a:off x="4702622" y="1208660"/>
              <a:ext cx="445956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Demand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Forecast &amp;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Planning</a:t>
              </a:r>
            </a:p>
          </p:txBody>
        </p:sp>
        <p:sp>
          <p:nvSpPr>
            <p:cNvPr id="338" name="Hexagon 337">
              <a:extLst>
                <a:ext uri="{FF2B5EF4-FFF2-40B4-BE49-F238E27FC236}">
                  <a16:creationId xmlns:a16="http://schemas.microsoft.com/office/drawing/2014/main" id="{270A15BC-68E4-496A-B92F-C84A9EAA2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631" y="1378393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7F4EB60F-44A7-43A3-A08D-141E25C6B0FD}"/>
                </a:ext>
              </a:extLst>
            </p:cNvPr>
            <p:cNvSpPr txBox="1"/>
            <p:nvPr/>
          </p:nvSpPr>
          <p:spPr>
            <a:xfrm>
              <a:off x="5081720" y="1471046"/>
              <a:ext cx="470001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Compliance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GTM</a:t>
              </a:r>
            </a:p>
          </p:txBody>
        </p:sp>
        <p:sp>
          <p:nvSpPr>
            <p:cNvPr id="340" name="Hexagon 339">
              <a:extLst>
                <a:ext uri="{FF2B5EF4-FFF2-40B4-BE49-F238E27FC236}">
                  <a16:creationId xmlns:a16="http://schemas.microsoft.com/office/drawing/2014/main" id="{9BBC893A-4CE2-4BA4-A435-E59D5C3F1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511" y="1589704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EC956BAB-1F0D-44B6-ABC2-8E31A9DF2CCB}"/>
                </a:ext>
              </a:extLst>
            </p:cNvPr>
            <p:cNvSpPr txBox="1"/>
            <p:nvPr/>
          </p:nvSpPr>
          <p:spPr>
            <a:xfrm>
              <a:off x="4666555" y="1638931"/>
              <a:ext cx="518092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Supply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Planning &amp;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Collaboration</a:t>
              </a:r>
            </a:p>
          </p:txBody>
        </p:sp>
        <p:sp>
          <p:nvSpPr>
            <p:cNvPr id="342" name="Hexagon 341">
              <a:extLst>
                <a:ext uri="{FF2B5EF4-FFF2-40B4-BE49-F238E27FC236}">
                  <a16:creationId xmlns:a16="http://schemas.microsoft.com/office/drawing/2014/main" id="{D741AD5D-6A6F-403E-8B25-23830FC53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631" y="1809244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F6962663-91BC-4B8C-950C-F65187AD87BA}"/>
                </a:ext>
              </a:extLst>
            </p:cNvPr>
            <p:cNvSpPr txBox="1"/>
            <p:nvPr/>
          </p:nvSpPr>
          <p:spPr>
            <a:xfrm>
              <a:off x="5117789" y="1901897"/>
              <a:ext cx="397866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Strategic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Sourcing</a:t>
              </a:r>
            </a:p>
          </p:txBody>
        </p:sp>
        <p:sp>
          <p:nvSpPr>
            <p:cNvPr id="344" name="Hexagon 343">
              <a:extLst>
                <a:ext uri="{FF2B5EF4-FFF2-40B4-BE49-F238E27FC236}">
                  <a16:creationId xmlns:a16="http://schemas.microsoft.com/office/drawing/2014/main" id="{A3244063-5360-4C60-BB8E-D156FDB53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511" y="2022250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209AF54-B964-49E9-8E18-367F30B635E1}"/>
                </a:ext>
              </a:extLst>
            </p:cNvPr>
            <p:cNvSpPr txBox="1"/>
            <p:nvPr/>
          </p:nvSpPr>
          <p:spPr>
            <a:xfrm>
              <a:off x="4669763" y="2109534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Warehouse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46" name="Hexagon 345">
              <a:extLst>
                <a:ext uri="{FF2B5EF4-FFF2-40B4-BE49-F238E27FC236}">
                  <a16:creationId xmlns:a16="http://schemas.microsoft.com/office/drawing/2014/main" id="{E4D4A8EA-C812-42E5-B90C-8E733BD5E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631" y="2242517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D284DD4-B762-4372-94EE-16C4D08F8EBD}"/>
                </a:ext>
              </a:extLst>
            </p:cNvPr>
            <p:cNvSpPr txBox="1"/>
            <p:nvPr/>
          </p:nvSpPr>
          <p:spPr>
            <a:xfrm>
              <a:off x="5113990" y="2366189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3824B389-B397-4A9E-842A-865BC5A59CB6}"/>
                </a:ext>
              </a:extLst>
            </p:cNvPr>
            <p:cNvSpPr txBox="1"/>
            <p:nvPr/>
          </p:nvSpPr>
          <p:spPr>
            <a:xfrm>
              <a:off x="4712223" y="2743994"/>
              <a:ext cx="852155" cy="21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Supply Chain</a:t>
              </a:r>
            </a:p>
          </p:txBody>
        </p:sp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C30E5BF7-7015-4C3A-A8E7-D052A2BEC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143110" y="1010449"/>
              <a:ext cx="319521" cy="207818"/>
            </a:xfrm>
            <a:prstGeom prst="rect">
              <a:avLst/>
            </a:prstGeom>
          </p:spPr>
        </p:pic>
        <p:pic>
          <p:nvPicPr>
            <p:cNvPr id="350" name="Bild 3">
              <a:extLst>
                <a:ext uri="{FF2B5EF4-FFF2-40B4-BE49-F238E27FC236}">
                  <a16:creationId xmlns:a16="http://schemas.microsoft.com/office/drawing/2014/main" id="{DBDD9C81-EEB4-40C1-A456-472248FE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347" y="1362249"/>
              <a:ext cx="249382" cy="123029"/>
            </a:xfrm>
            <a:prstGeom prst="rect">
              <a:avLst/>
            </a:prstGeom>
          </p:spPr>
        </p:pic>
        <p:pic>
          <p:nvPicPr>
            <p:cNvPr id="353" name="Picture 20" descr="Image result for sap ariba logo">
              <a:extLst>
                <a:ext uri="{FF2B5EF4-FFF2-40B4-BE49-F238E27FC236}">
                  <a16:creationId xmlns:a16="http://schemas.microsoft.com/office/drawing/2014/main" id="{1BC41ABB-86D9-4BCB-A59F-1B1458FC91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640" t="7162" r="4321" b="13840"/>
            <a:stretch/>
          </p:blipFill>
          <p:spPr bwMode="auto">
            <a:xfrm rot="5400000">
              <a:off x="5444029" y="2037559"/>
              <a:ext cx="460285" cy="131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E06AC8F8-31E3-4970-BCA5-8579D821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48962" y="3401374"/>
              <a:ext cx="748147" cy="102246"/>
            </a:xfrm>
            <a:prstGeom prst="rect">
              <a:avLst/>
            </a:prstGeom>
          </p:spPr>
        </p:pic>
        <p:pic>
          <p:nvPicPr>
            <p:cNvPr id="356" name="Graphic 355">
              <a:extLst>
                <a:ext uri="{FF2B5EF4-FFF2-40B4-BE49-F238E27FC236}">
                  <a16:creationId xmlns:a16="http://schemas.microsoft.com/office/drawing/2014/main" id="{5DAC8169-3E3D-49A9-8344-BE1B86C12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 flipV="1">
              <a:off x="4944121" y="2338324"/>
              <a:ext cx="105958" cy="79469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9C7CAB26-1879-4505-B081-7F7529362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188293" y="3378212"/>
              <a:ext cx="132735" cy="132735"/>
            </a:xfrm>
            <a:prstGeom prst="rect">
              <a:avLst/>
            </a:prstGeom>
          </p:spPr>
        </p:pic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A967965F-A6F7-4DED-B50C-257178B61DAA}"/>
                </a:ext>
              </a:extLst>
            </p:cNvPr>
            <p:cNvSpPr txBox="1"/>
            <p:nvPr/>
          </p:nvSpPr>
          <p:spPr>
            <a:xfrm>
              <a:off x="4247585" y="3354567"/>
              <a:ext cx="439544" cy="204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7" b="1" i="0" u="none" strike="noStrike" kern="1200" cap="none" spc="0" normalizeH="0" baseline="0" noProof="0" dirty="0">
                  <a:ln>
                    <a:noFill/>
                  </a:ln>
                  <a:solidFill>
                    <a:srgbClr val="074D92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Fiori </a:t>
              </a:r>
              <a:endParaRPr kumimoji="0" lang="en-US" sz="7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0ED6391-1A16-4839-8977-3AB2E95CB426}"/>
                </a:ext>
              </a:extLst>
            </p:cNvPr>
            <p:cNvSpPr/>
            <p:nvPr/>
          </p:nvSpPr>
          <p:spPr>
            <a:xfrm>
              <a:off x="2019897" y="941813"/>
              <a:ext cx="172842" cy="2034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9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0" name="Hexagon 359">
              <a:extLst>
                <a:ext uri="{FF2B5EF4-FFF2-40B4-BE49-F238E27FC236}">
                  <a16:creationId xmlns:a16="http://schemas.microsoft.com/office/drawing/2014/main" id="{B30B2C08-6E3B-4D92-9BF7-0255DA2F6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255" y="4318135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A94D9126-E768-48D5-BEBF-EB0F5823520A}"/>
                </a:ext>
              </a:extLst>
            </p:cNvPr>
            <p:cNvSpPr txBox="1"/>
            <p:nvPr/>
          </p:nvSpPr>
          <p:spPr>
            <a:xfrm>
              <a:off x="2136118" y="4411468"/>
              <a:ext cx="566181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Environment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Health &amp; Safety</a:t>
              </a:r>
            </a:p>
          </p:txBody>
        </p:sp>
        <p:sp>
          <p:nvSpPr>
            <p:cNvPr id="362" name="Hexagon 361">
              <a:extLst>
                <a:ext uri="{FF2B5EF4-FFF2-40B4-BE49-F238E27FC236}">
                  <a16:creationId xmlns:a16="http://schemas.microsoft.com/office/drawing/2014/main" id="{31BE746B-5CBB-43AA-8F88-B86F4C421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255" y="3891662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D1F5FA8-E355-4020-A858-37E8FC7DF26C}"/>
                </a:ext>
              </a:extLst>
            </p:cNvPr>
            <p:cNvSpPr txBox="1"/>
            <p:nvPr/>
          </p:nvSpPr>
          <p:spPr>
            <a:xfrm>
              <a:off x="2162504" y="3944665"/>
              <a:ext cx="511679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Order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Billing</a:t>
              </a:r>
            </a:p>
          </p:txBody>
        </p:sp>
        <p:sp>
          <p:nvSpPr>
            <p:cNvPr id="364" name="Hexagon 363">
              <a:extLst>
                <a:ext uri="{FF2B5EF4-FFF2-40B4-BE49-F238E27FC236}">
                  <a16:creationId xmlns:a16="http://schemas.microsoft.com/office/drawing/2014/main" id="{F57C0D3F-0B2C-412D-810B-AB50F29D8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7893" y="4318135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5" name="Hexagon 364">
              <a:extLst>
                <a:ext uri="{FF2B5EF4-FFF2-40B4-BE49-F238E27FC236}">
                  <a16:creationId xmlns:a16="http://schemas.microsoft.com/office/drawing/2014/main" id="{05F6B061-8639-4C30-9478-320B51C5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0917" y="4106866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549A7D7F-2403-4913-AE7D-5882085E1CE1}"/>
                </a:ext>
              </a:extLst>
            </p:cNvPr>
            <p:cNvSpPr txBox="1"/>
            <p:nvPr/>
          </p:nvSpPr>
          <p:spPr>
            <a:xfrm>
              <a:off x="3323172" y="4200199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Quality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67" name="Hexagon 366">
              <a:extLst>
                <a:ext uri="{FF2B5EF4-FFF2-40B4-BE49-F238E27FC236}">
                  <a16:creationId xmlns:a16="http://schemas.microsoft.com/office/drawing/2014/main" id="{B6E018B9-8BFB-4DF7-A471-0DE7B4FD2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266" y="4318135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8" name="Hexagon 367">
              <a:extLst>
                <a:ext uri="{FF2B5EF4-FFF2-40B4-BE49-F238E27FC236}">
                  <a16:creationId xmlns:a16="http://schemas.microsoft.com/office/drawing/2014/main" id="{765483F3-B45A-404C-B799-7A480B941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723" y="3891662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D04E7CC-04F8-4621-8067-CCC878F7553D}"/>
                </a:ext>
              </a:extLst>
            </p:cNvPr>
            <p:cNvSpPr txBox="1"/>
            <p:nvPr/>
          </p:nvSpPr>
          <p:spPr>
            <a:xfrm>
              <a:off x="2931941" y="3950019"/>
              <a:ext cx="511679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Lean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Warehouse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70" name="Hexagon 369">
              <a:extLst>
                <a:ext uri="{FF2B5EF4-FFF2-40B4-BE49-F238E27FC236}">
                  <a16:creationId xmlns:a16="http://schemas.microsoft.com/office/drawing/2014/main" id="{C970FD5F-F918-4BB4-9460-84C61F656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6716" y="4106866"/>
              <a:ext cx="476178" cy="410500"/>
            </a:xfrm>
            <a:prstGeom prst="hexagon">
              <a:avLst/>
            </a:prstGeom>
            <a:solidFill>
              <a:schemeClr val="bg2">
                <a:lumMod val="5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C93484F-C5F5-4E54-B71F-41586E076864}"/>
                </a:ext>
              </a:extLst>
            </p:cNvPr>
            <p:cNvSpPr txBox="1"/>
            <p:nvPr/>
          </p:nvSpPr>
          <p:spPr>
            <a:xfrm>
              <a:off x="2577020" y="4239794"/>
              <a:ext cx="455574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Production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DE119C7-EA6E-432B-981D-7FD832B99552}"/>
                </a:ext>
              </a:extLst>
            </p:cNvPr>
            <p:cNvSpPr txBox="1"/>
            <p:nvPr/>
          </p:nvSpPr>
          <p:spPr>
            <a:xfrm>
              <a:off x="2939859" y="4411468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Logistics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D1A6B0D-1910-4FBA-B9C7-6A0F1546B7F5}"/>
                </a:ext>
              </a:extLst>
            </p:cNvPr>
            <p:cNvSpPr txBox="1"/>
            <p:nvPr/>
          </p:nvSpPr>
          <p:spPr>
            <a:xfrm>
              <a:off x="3706995" y="3984312"/>
              <a:ext cx="510076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Finance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Controlling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0E23423-3F39-4C49-AE8B-4F31C4855F9A}"/>
                </a:ext>
              </a:extLst>
            </p:cNvPr>
            <p:cNvSpPr txBox="1"/>
            <p:nvPr/>
          </p:nvSpPr>
          <p:spPr>
            <a:xfrm>
              <a:off x="3774123" y="4441588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sp>
          <p:nvSpPr>
            <p:cNvPr id="375" name="Hexagon 374">
              <a:extLst>
                <a:ext uri="{FF2B5EF4-FFF2-40B4-BE49-F238E27FC236}">
                  <a16:creationId xmlns:a16="http://schemas.microsoft.com/office/drawing/2014/main" id="{47C05497-3E83-4419-B9E7-54BBAB6AF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5668" y="1067623"/>
              <a:ext cx="476178" cy="410500"/>
            </a:xfrm>
            <a:prstGeom prst="hexagon">
              <a:avLst/>
            </a:prstGeom>
            <a:solidFill>
              <a:srgbClr val="05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9C0342EB-569F-4CF2-884D-5C7B1CE50F28}"/>
                </a:ext>
              </a:extLst>
            </p:cNvPr>
            <p:cNvSpPr txBox="1"/>
            <p:nvPr/>
          </p:nvSpPr>
          <p:spPr>
            <a:xfrm>
              <a:off x="2240453" y="1118313"/>
              <a:ext cx="511679" cy="302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Product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Lifecycle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pic>
          <p:nvPicPr>
            <p:cNvPr id="377" name="Graphic 376">
              <a:extLst>
                <a:ext uri="{FF2B5EF4-FFF2-40B4-BE49-F238E27FC236}">
                  <a16:creationId xmlns:a16="http://schemas.microsoft.com/office/drawing/2014/main" id="{CFA938AE-7793-4A06-ACBD-199FF1F0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4947484" y="1899139"/>
              <a:ext cx="105958" cy="79469"/>
            </a:xfrm>
            <a:prstGeom prst="rect">
              <a:avLst/>
            </a:prstGeom>
          </p:spPr>
        </p:pic>
        <p:pic>
          <p:nvPicPr>
            <p:cNvPr id="378" name="Graphic 377">
              <a:extLst>
                <a:ext uri="{FF2B5EF4-FFF2-40B4-BE49-F238E27FC236}">
                  <a16:creationId xmlns:a16="http://schemas.microsoft.com/office/drawing/2014/main" id="{A413DB4C-8BAF-44F7-A599-C4CABB464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4944120" y="1467757"/>
              <a:ext cx="105958" cy="79469"/>
            </a:xfrm>
            <a:prstGeom prst="rect">
              <a:avLst/>
            </a:prstGeom>
          </p:spPr>
        </p:pic>
        <p:pic>
          <p:nvPicPr>
            <p:cNvPr id="379" name="Graphic 378">
              <a:extLst>
                <a:ext uri="{FF2B5EF4-FFF2-40B4-BE49-F238E27FC236}">
                  <a16:creationId xmlns:a16="http://schemas.microsoft.com/office/drawing/2014/main" id="{4447805D-D9D1-4489-96DA-072B0CAD7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01886" y="1458500"/>
              <a:ext cx="103909" cy="90921"/>
            </a:xfrm>
            <a:prstGeom prst="rect">
              <a:avLst/>
            </a:prstGeom>
          </p:spPr>
        </p:pic>
        <p:pic>
          <p:nvPicPr>
            <p:cNvPr id="380" name="Graphic 379">
              <a:extLst>
                <a:ext uri="{FF2B5EF4-FFF2-40B4-BE49-F238E27FC236}">
                  <a16:creationId xmlns:a16="http://schemas.microsoft.com/office/drawing/2014/main" id="{F4EA8A19-FE7F-4F8C-8715-27F775D94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5328914" y="1676368"/>
              <a:ext cx="103909" cy="90921"/>
            </a:xfrm>
            <a:prstGeom prst="rect">
              <a:avLst/>
            </a:prstGeom>
          </p:spPr>
        </p:pic>
        <p:pic>
          <p:nvPicPr>
            <p:cNvPr id="381" name="Graphic 380">
              <a:extLst>
                <a:ext uri="{FF2B5EF4-FFF2-40B4-BE49-F238E27FC236}">
                  <a16:creationId xmlns:a16="http://schemas.microsoft.com/office/drawing/2014/main" id="{EDDD4E79-1522-41B1-84CA-0F7BABE14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5321506" y="2117021"/>
              <a:ext cx="105958" cy="79469"/>
            </a:xfrm>
            <a:prstGeom prst="rect">
              <a:avLst/>
            </a:prstGeom>
          </p:spPr>
        </p:pic>
        <p:pic>
          <p:nvPicPr>
            <p:cNvPr id="382" name="Graphic 381">
              <a:extLst>
                <a:ext uri="{FF2B5EF4-FFF2-40B4-BE49-F238E27FC236}">
                  <a16:creationId xmlns:a16="http://schemas.microsoft.com/office/drawing/2014/main" id="{AC7BF3B4-4E5B-44FD-93EB-65612FBFD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3859873" y="1795749"/>
              <a:ext cx="105958" cy="79469"/>
            </a:xfrm>
            <a:prstGeom prst="rect">
              <a:avLst/>
            </a:prstGeom>
          </p:spPr>
        </p:pic>
        <p:pic>
          <p:nvPicPr>
            <p:cNvPr id="383" name="Graphic 382">
              <a:extLst>
                <a:ext uri="{FF2B5EF4-FFF2-40B4-BE49-F238E27FC236}">
                  <a16:creationId xmlns:a16="http://schemas.microsoft.com/office/drawing/2014/main" id="{5CC480E5-4C76-4056-9D48-3282CB8A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3480934" y="1574948"/>
              <a:ext cx="105958" cy="79469"/>
            </a:xfrm>
            <a:prstGeom prst="rect">
              <a:avLst/>
            </a:prstGeom>
          </p:spPr>
        </p:pic>
        <p:pic>
          <p:nvPicPr>
            <p:cNvPr id="384" name="Graphic 383">
              <a:extLst>
                <a:ext uri="{FF2B5EF4-FFF2-40B4-BE49-F238E27FC236}">
                  <a16:creationId xmlns:a16="http://schemas.microsoft.com/office/drawing/2014/main" id="{35F2A45C-1833-4F98-A0FF-B6D42EEDD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3487607" y="1981512"/>
              <a:ext cx="103909" cy="90921"/>
            </a:xfrm>
            <a:prstGeom prst="rect">
              <a:avLst/>
            </a:prstGeom>
          </p:spPr>
        </p:pic>
        <p:pic>
          <p:nvPicPr>
            <p:cNvPr id="385" name="Graphic 384">
              <a:extLst>
                <a:ext uri="{FF2B5EF4-FFF2-40B4-BE49-F238E27FC236}">
                  <a16:creationId xmlns:a16="http://schemas.microsoft.com/office/drawing/2014/main" id="{70F68E76-5BA0-4F35-803A-446042DD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3854521" y="2219091"/>
              <a:ext cx="105958" cy="79469"/>
            </a:xfrm>
            <a:prstGeom prst="rect">
              <a:avLst/>
            </a:prstGeom>
          </p:spPr>
        </p:pic>
        <p:pic>
          <p:nvPicPr>
            <p:cNvPr id="386" name="Graphic 385">
              <a:extLst>
                <a:ext uri="{FF2B5EF4-FFF2-40B4-BE49-F238E27FC236}">
                  <a16:creationId xmlns:a16="http://schemas.microsoft.com/office/drawing/2014/main" id="{D9878D56-113F-454F-92F9-15AAD2CC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3476086" y="2449428"/>
              <a:ext cx="105958" cy="79469"/>
            </a:xfrm>
            <a:prstGeom prst="rect">
              <a:avLst/>
            </a:prstGeom>
          </p:spPr>
        </p:pic>
        <p:pic>
          <p:nvPicPr>
            <p:cNvPr id="387" name="Graphic 386">
              <a:extLst>
                <a:ext uri="{FF2B5EF4-FFF2-40B4-BE49-F238E27FC236}">
                  <a16:creationId xmlns:a16="http://schemas.microsoft.com/office/drawing/2014/main" id="{8B78DFE1-4764-4436-BA6D-643D1777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586778" y="1831276"/>
              <a:ext cx="105958" cy="79469"/>
            </a:xfrm>
            <a:prstGeom prst="rect">
              <a:avLst/>
            </a:prstGeom>
          </p:spPr>
        </p:pic>
        <p:pic>
          <p:nvPicPr>
            <p:cNvPr id="388" name="Graphic 387">
              <a:extLst>
                <a:ext uri="{FF2B5EF4-FFF2-40B4-BE49-F238E27FC236}">
                  <a16:creationId xmlns:a16="http://schemas.microsoft.com/office/drawing/2014/main" id="{A594F819-566D-4ECC-AFCD-C6ACB6FD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586778" y="2265366"/>
              <a:ext cx="105958" cy="79469"/>
            </a:xfrm>
            <a:prstGeom prst="rect">
              <a:avLst/>
            </a:prstGeom>
          </p:spPr>
        </p:pic>
        <p:pic>
          <p:nvPicPr>
            <p:cNvPr id="389" name="Graphic 388">
              <a:extLst>
                <a:ext uri="{FF2B5EF4-FFF2-40B4-BE49-F238E27FC236}">
                  <a16:creationId xmlns:a16="http://schemas.microsoft.com/office/drawing/2014/main" id="{CC4580B3-11FD-4954-9C0E-D68A3698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624611" y="3463759"/>
              <a:ext cx="105958" cy="79469"/>
            </a:xfrm>
            <a:prstGeom prst="rect">
              <a:avLst/>
            </a:prstGeom>
          </p:spPr>
        </p:pic>
        <p:pic>
          <p:nvPicPr>
            <p:cNvPr id="390" name="Graphic 389">
              <a:extLst>
                <a:ext uri="{FF2B5EF4-FFF2-40B4-BE49-F238E27FC236}">
                  <a16:creationId xmlns:a16="http://schemas.microsoft.com/office/drawing/2014/main" id="{91AF0C5E-4041-4E6E-B538-BB217712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632299" y="3863215"/>
              <a:ext cx="103909" cy="90921"/>
            </a:xfrm>
            <a:prstGeom prst="rect">
              <a:avLst/>
            </a:prstGeom>
          </p:spPr>
        </p:pic>
        <p:pic>
          <p:nvPicPr>
            <p:cNvPr id="391" name="Graphic 390">
              <a:extLst>
                <a:ext uri="{FF2B5EF4-FFF2-40B4-BE49-F238E27FC236}">
                  <a16:creationId xmlns:a16="http://schemas.microsoft.com/office/drawing/2014/main" id="{81930B37-18F6-48C6-AAC3-02CC3C4F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624111" y="4315437"/>
              <a:ext cx="105958" cy="79469"/>
            </a:xfrm>
            <a:prstGeom prst="rect">
              <a:avLst/>
            </a:prstGeom>
          </p:spPr>
        </p:pic>
        <p:pic>
          <p:nvPicPr>
            <p:cNvPr id="392" name="Graphic 391">
              <a:extLst>
                <a:ext uri="{FF2B5EF4-FFF2-40B4-BE49-F238E27FC236}">
                  <a16:creationId xmlns:a16="http://schemas.microsoft.com/office/drawing/2014/main" id="{0AD0C179-A464-4AD3-8165-9041EC96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016255" y="4081805"/>
              <a:ext cx="103909" cy="90921"/>
            </a:xfrm>
            <a:prstGeom prst="rect">
              <a:avLst/>
            </a:prstGeom>
          </p:spPr>
        </p:pic>
        <p:pic>
          <p:nvPicPr>
            <p:cNvPr id="393" name="Graphic 392">
              <a:extLst>
                <a:ext uri="{FF2B5EF4-FFF2-40B4-BE49-F238E27FC236}">
                  <a16:creationId xmlns:a16="http://schemas.microsoft.com/office/drawing/2014/main" id="{5CA3C2E8-0D01-40A9-B046-E2F8F08AE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016987" y="3653437"/>
              <a:ext cx="103909" cy="90921"/>
            </a:xfrm>
            <a:prstGeom prst="rect">
              <a:avLst/>
            </a:prstGeom>
          </p:spPr>
        </p:pic>
        <p:pic>
          <p:nvPicPr>
            <p:cNvPr id="394" name="Graphic 393">
              <a:extLst>
                <a:ext uri="{FF2B5EF4-FFF2-40B4-BE49-F238E27FC236}">
                  <a16:creationId xmlns:a16="http://schemas.microsoft.com/office/drawing/2014/main" id="{5D7251F0-DA79-4200-A753-46B9B2CA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527451" y="1798807"/>
              <a:ext cx="103909" cy="90921"/>
            </a:xfrm>
            <a:prstGeom prst="rect">
              <a:avLst/>
            </a:prstGeom>
          </p:spPr>
        </p:pic>
        <p:pic>
          <p:nvPicPr>
            <p:cNvPr id="395" name="Graphic 394">
              <a:extLst>
                <a:ext uri="{FF2B5EF4-FFF2-40B4-BE49-F238E27FC236}">
                  <a16:creationId xmlns:a16="http://schemas.microsoft.com/office/drawing/2014/main" id="{D75BE1AB-5346-4E91-9E8A-969076B3A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528525" y="1372467"/>
              <a:ext cx="103909" cy="90921"/>
            </a:xfrm>
            <a:prstGeom prst="rect">
              <a:avLst/>
            </a:prstGeom>
          </p:spPr>
        </p:pic>
        <p:sp>
          <p:nvSpPr>
            <p:cNvPr id="396" name="Hexagon 395">
              <a:extLst>
                <a:ext uri="{FF2B5EF4-FFF2-40B4-BE49-F238E27FC236}">
                  <a16:creationId xmlns:a16="http://schemas.microsoft.com/office/drawing/2014/main" id="{4198A05A-17DE-4871-8FCC-E75882CAD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74" y="1933847"/>
              <a:ext cx="476178" cy="410500"/>
            </a:xfrm>
            <a:prstGeom prst="hexagon">
              <a:avLst/>
            </a:prstGeom>
            <a:solidFill>
              <a:srgbClr val="05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BBF04886-ECEA-4623-8DE8-94A68D5C70D8}"/>
                </a:ext>
              </a:extLst>
            </p:cNvPr>
            <p:cNvSpPr txBox="1"/>
            <p:nvPr/>
          </p:nvSpPr>
          <p:spPr>
            <a:xfrm>
              <a:off x="2236858" y="2024124"/>
              <a:ext cx="51167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Portfolio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</p:txBody>
        </p:sp>
        <p:pic>
          <p:nvPicPr>
            <p:cNvPr id="398" name="Graphic 397">
              <a:extLst>
                <a:ext uri="{FF2B5EF4-FFF2-40B4-BE49-F238E27FC236}">
                  <a16:creationId xmlns:a16="http://schemas.microsoft.com/office/drawing/2014/main" id="{CD5E4C28-3751-4004-AAE3-04ABC677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524930" y="2238691"/>
              <a:ext cx="103909" cy="90921"/>
            </a:xfrm>
            <a:prstGeom prst="rect">
              <a:avLst/>
            </a:prstGeom>
          </p:spPr>
        </p:pic>
        <p:pic>
          <p:nvPicPr>
            <p:cNvPr id="399" name="Graphic 398">
              <a:extLst>
                <a:ext uri="{FF2B5EF4-FFF2-40B4-BE49-F238E27FC236}">
                  <a16:creationId xmlns:a16="http://schemas.microsoft.com/office/drawing/2014/main" id="{3177845C-51CC-456C-9777-AD628A918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4071151" y="3754227"/>
              <a:ext cx="105958" cy="79469"/>
            </a:xfrm>
            <a:prstGeom prst="rect">
              <a:avLst/>
            </a:prstGeom>
          </p:spPr>
        </p:pic>
        <p:pic>
          <p:nvPicPr>
            <p:cNvPr id="400" name="Graphic 399">
              <a:extLst>
                <a:ext uri="{FF2B5EF4-FFF2-40B4-BE49-F238E27FC236}">
                  <a16:creationId xmlns:a16="http://schemas.microsoft.com/office/drawing/2014/main" id="{B6650C10-7390-44F1-8F34-01C03F71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-100000"/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6804828" y="3137005"/>
              <a:ext cx="105958" cy="79469"/>
            </a:xfrm>
            <a:prstGeom prst="rect">
              <a:avLst/>
            </a:prstGeom>
          </p:spPr>
        </p:pic>
        <p:pic>
          <p:nvPicPr>
            <p:cNvPr id="401" name="Graphic 400">
              <a:extLst>
                <a:ext uri="{FF2B5EF4-FFF2-40B4-BE49-F238E27FC236}">
                  <a16:creationId xmlns:a16="http://schemas.microsoft.com/office/drawing/2014/main" id="{D135DFF4-1BE6-43AE-B180-163C9A0A1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-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489162" y="3758415"/>
              <a:ext cx="103909" cy="90921"/>
            </a:xfrm>
            <a:prstGeom prst="rect">
              <a:avLst/>
            </a:prstGeom>
          </p:spPr>
        </p:pic>
        <p:pic>
          <p:nvPicPr>
            <p:cNvPr id="402" name="Picture 4" descr="Autodesk - Wikipedia">
              <a:extLst>
                <a:ext uri="{FF2B5EF4-FFF2-40B4-BE49-F238E27FC236}">
                  <a16:creationId xmlns:a16="http://schemas.microsoft.com/office/drawing/2014/main" id="{3E574EC9-641E-43A8-9BB8-38DA4B51E4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64" t="42404" r="15652" b="41449"/>
            <a:stretch/>
          </p:blipFill>
          <p:spPr bwMode="auto">
            <a:xfrm rot="16200000">
              <a:off x="2000965" y="1709851"/>
              <a:ext cx="361521" cy="4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7E96565-635F-409D-916D-A060F180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31" y="3559530"/>
              <a:ext cx="0" cy="15103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EACB5AF7-AD35-4714-BE53-A4EA0B2E6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657" y="2911145"/>
              <a:ext cx="0" cy="14451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20E9254-F470-452B-AA6D-2903C081CECD}"/>
                </a:ext>
              </a:extLst>
            </p:cNvPr>
            <p:cNvSpPr txBox="1"/>
            <p:nvPr/>
          </p:nvSpPr>
          <p:spPr>
            <a:xfrm>
              <a:off x="5996797" y="2747394"/>
              <a:ext cx="906376" cy="21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Manufacturing</a:t>
              </a:r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509876A8-5D82-447C-902D-698F3F35D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497" y="2925708"/>
              <a:ext cx="0" cy="14761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7" name="Graphic 406">
              <a:extLst>
                <a:ext uri="{FF2B5EF4-FFF2-40B4-BE49-F238E27FC236}">
                  <a16:creationId xmlns:a16="http://schemas.microsoft.com/office/drawing/2014/main" id="{FB18EEE5-84FC-4E53-9341-312F2B17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247408" y="2201213"/>
              <a:ext cx="103909" cy="90921"/>
            </a:xfrm>
            <a:prstGeom prst="rect">
              <a:avLst/>
            </a:prstGeom>
          </p:spPr>
        </p:pic>
        <p:pic>
          <p:nvPicPr>
            <p:cNvPr id="408" name="Graphic 407">
              <a:extLst>
                <a:ext uri="{FF2B5EF4-FFF2-40B4-BE49-F238E27FC236}">
                  <a16:creationId xmlns:a16="http://schemas.microsoft.com/office/drawing/2014/main" id="{FF8A6FEF-D649-4FEA-ACC6-0819649C0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638205" y="1998471"/>
              <a:ext cx="103909" cy="90921"/>
            </a:xfrm>
            <a:prstGeom prst="rect">
              <a:avLst/>
            </a:prstGeom>
          </p:spPr>
        </p:pic>
        <p:pic>
          <p:nvPicPr>
            <p:cNvPr id="409" name="Graphic 408">
              <a:extLst>
                <a:ext uri="{FF2B5EF4-FFF2-40B4-BE49-F238E27FC236}">
                  <a16:creationId xmlns:a16="http://schemas.microsoft.com/office/drawing/2014/main" id="{A325BB21-EC3B-4C3E-AB69-BA1AB9F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249925" y="1776622"/>
              <a:ext cx="103909" cy="90921"/>
            </a:xfrm>
            <a:prstGeom prst="rect">
              <a:avLst/>
            </a:prstGeom>
          </p:spPr>
        </p:pic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48548BCD-5F04-4387-B503-0D8CD30D1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300" y="2931709"/>
              <a:ext cx="0" cy="12395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Hexagon 410">
              <a:extLst>
                <a:ext uri="{FF2B5EF4-FFF2-40B4-BE49-F238E27FC236}">
                  <a16:creationId xmlns:a16="http://schemas.microsoft.com/office/drawing/2014/main" id="{0597AB1A-9B54-4109-8B9C-41DCC3A08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6148" y="1311033"/>
              <a:ext cx="476178" cy="410500"/>
            </a:xfrm>
            <a:prstGeom prst="hexagon">
              <a:avLst/>
            </a:prstGeom>
            <a:solidFill>
              <a:srgbClr val="17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BB1DDFA-48BA-4FA7-8A4F-D386AE6ECB87}"/>
                </a:ext>
              </a:extLst>
            </p:cNvPr>
            <p:cNvSpPr txBox="1"/>
            <p:nvPr/>
          </p:nvSpPr>
          <p:spPr>
            <a:xfrm>
              <a:off x="7723649" y="1397482"/>
              <a:ext cx="449162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Service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Scheduling</a:t>
              </a:r>
            </a:p>
          </p:txBody>
        </p:sp>
        <p:pic>
          <p:nvPicPr>
            <p:cNvPr id="413" name="Graphic 412">
              <a:extLst>
                <a:ext uri="{FF2B5EF4-FFF2-40B4-BE49-F238E27FC236}">
                  <a16:creationId xmlns:a16="http://schemas.microsoft.com/office/drawing/2014/main" id="{E0E7CAFC-5D4B-4D41-A638-0C4315C3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972001" y="1617766"/>
              <a:ext cx="105958" cy="79469"/>
            </a:xfrm>
            <a:prstGeom prst="rect">
              <a:avLst/>
            </a:prstGeom>
          </p:spPr>
        </p:pic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52919C52-3B9E-43ED-B608-E2723F236D7A}"/>
                </a:ext>
              </a:extLst>
            </p:cNvPr>
            <p:cNvCxnSpPr>
              <a:cxnSpLocks/>
              <a:stCxn id="252" idx="3"/>
            </p:cNvCxnSpPr>
            <p:nvPr/>
          </p:nvCxnSpPr>
          <p:spPr>
            <a:xfrm>
              <a:off x="6972821" y="3309482"/>
              <a:ext cx="15919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Hexagon 414">
              <a:extLst>
                <a:ext uri="{FF2B5EF4-FFF2-40B4-BE49-F238E27FC236}">
                  <a16:creationId xmlns:a16="http://schemas.microsoft.com/office/drawing/2014/main" id="{D30A5B05-301F-410A-A637-0A3C8554D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9089" y="1742826"/>
              <a:ext cx="476178" cy="410500"/>
            </a:xfrm>
            <a:prstGeom prst="hexagon">
              <a:avLst/>
            </a:prstGeom>
            <a:solidFill>
              <a:srgbClr val="17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AB67BD0A-0713-41B3-8DAF-BA3B6BE90EF6}"/>
                </a:ext>
              </a:extLst>
            </p:cNvPr>
            <p:cNvSpPr txBox="1"/>
            <p:nvPr/>
          </p:nvSpPr>
          <p:spPr>
            <a:xfrm>
              <a:off x="7761053" y="1829276"/>
              <a:ext cx="380233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Mobile</a:t>
              </a:r>
            </a:p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Services</a:t>
              </a:r>
            </a:p>
          </p:txBody>
        </p:sp>
        <p:pic>
          <p:nvPicPr>
            <p:cNvPr id="417" name="Graphic 416">
              <a:extLst>
                <a:ext uri="{FF2B5EF4-FFF2-40B4-BE49-F238E27FC236}">
                  <a16:creationId xmlns:a16="http://schemas.microsoft.com/office/drawing/2014/main" id="{EF46D58B-D45C-48A8-B03C-D4A14D211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7974942" y="2049560"/>
              <a:ext cx="105958" cy="79469"/>
            </a:xfrm>
            <a:prstGeom prst="rect">
              <a:avLst/>
            </a:prstGeom>
          </p:spPr>
        </p:pic>
        <p:sp>
          <p:nvSpPr>
            <p:cNvPr id="418" name="Hexagon 417">
              <a:extLst>
                <a:ext uri="{FF2B5EF4-FFF2-40B4-BE49-F238E27FC236}">
                  <a16:creationId xmlns:a16="http://schemas.microsoft.com/office/drawing/2014/main" id="{DA62A0CF-6B91-41B5-A9EA-69DE5320F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5903" y="2176119"/>
              <a:ext cx="476178" cy="410500"/>
            </a:xfrm>
            <a:prstGeom prst="hexagon">
              <a:avLst/>
            </a:prstGeom>
            <a:solidFill>
              <a:srgbClr val="17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7C8169E2-B678-42DF-9E29-62A5CFA0BF1C}"/>
                </a:ext>
              </a:extLst>
            </p:cNvPr>
            <p:cNvSpPr txBox="1"/>
            <p:nvPr/>
          </p:nvSpPr>
          <p:spPr>
            <a:xfrm>
              <a:off x="7749425" y="2304259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pic>
          <p:nvPicPr>
            <p:cNvPr id="420" name="Graphic 419">
              <a:extLst>
                <a:ext uri="{FF2B5EF4-FFF2-40B4-BE49-F238E27FC236}">
                  <a16:creationId xmlns:a16="http://schemas.microsoft.com/office/drawing/2014/main" id="{B1545E46-F904-4B6C-9329-19FE1955B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-100000"/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6800932" y="4517142"/>
              <a:ext cx="105958" cy="79469"/>
            </a:xfrm>
            <a:prstGeom prst="rect">
              <a:avLst/>
            </a:prstGeom>
          </p:spPr>
        </p:pic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41F1C013-8D62-4670-909F-508AF6F0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-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502622" y="4505588"/>
              <a:ext cx="103909" cy="90921"/>
            </a:xfrm>
            <a:prstGeom prst="rect">
              <a:avLst/>
            </a:prstGeom>
          </p:spPr>
        </p:pic>
        <p:pic>
          <p:nvPicPr>
            <p:cNvPr id="422" name="Graphic 421">
              <a:extLst>
                <a:ext uri="{FF2B5EF4-FFF2-40B4-BE49-F238E27FC236}">
                  <a16:creationId xmlns:a16="http://schemas.microsoft.com/office/drawing/2014/main" id="{FCEF68B5-E8B9-4260-8E8A-ECD0B0E65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lum bright="100000"/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620577" y="1558871"/>
              <a:ext cx="103909" cy="90921"/>
            </a:xfrm>
            <a:prstGeom prst="rect">
              <a:avLst/>
            </a:prstGeom>
          </p:spPr>
        </p:pic>
        <p:sp>
          <p:nvSpPr>
            <p:cNvPr id="423" name="Hexagon 422">
              <a:extLst>
                <a:ext uri="{FF2B5EF4-FFF2-40B4-BE49-F238E27FC236}">
                  <a16:creationId xmlns:a16="http://schemas.microsoft.com/office/drawing/2014/main" id="{A9BEC6A8-12AF-4F41-97B4-6DE5CD740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7126" y="2373750"/>
              <a:ext cx="476178" cy="410500"/>
            </a:xfrm>
            <a:prstGeom prst="hexagon">
              <a:avLst/>
            </a:prstGeom>
            <a:solidFill>
              <a:srgbClr val="05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A5AB0273-8769-4EB9-AFC0-81F58EEA0D06}"/>
                </a:ext>
              </a:extLst>
            </p:cNvPr>
            <p:cNvSpPr txBox="1"/>
            <p:nvPr/>
          </p:nvSpPr>
          <p:spPr>
            <a:xfrm>
              <a:off x="2309652" y="2503783"/>
              <a:ext cx="393057" cy="16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Others…</a:t>
              </a:r>
            </a:p>
          </p:txBody>
        </p:sp>
        <p:pic>
          <p:nvPicPr>
            <p:cNvPr id="425" name="Graphic 424">
              <a:extLst>
                <a:ext uri="{FF2B5EF4-FFF2-40B4-BE49-F238E27FC236}">
                  <a16:creationId xmlns:a16="http://schemas.microsoft.com/office/drawing/2014/main" id="{62CD1DA2-EAEA-4B65-A9A4-20739FB91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-100000"/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6800931" y="3775188"/>
              <a:ext cx="105958" cy="79469"/>
            </a:xfrm>
            <a:prstGeom prst="rect">
              <a:avLst/>
            </a:prstGeom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4CCE0269-6D65-415D-A7B8-A51AA2836332}"/>
                </a:ext>
              </a:extLst>
            </p:cNvPr>
            <p:cNvSpPr/>
            <p:nvPr/>
          </p:nvSpPr>
          <p:spPr>
            <a:xfrm>
              <a:off x="2038261" y="2972227"/>
              <a:ext cx="172842" cy="2034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9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pic>
          <p:nvPicPr>
            <p:cNvPr id="427" name="Graphic 426">
              <a:extLst>
                <a:ext uri="{FF2B5EF4-FFF2-40B4-BE49-F238E27FC236}">
                  <a16:creationId xmlns:a16="http://schemas.microsoft.com/office/drawing/2014/main" id="{7ED1FA89-8ACD-4F9D-9522-5BED0538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0800000" flipV="1">
              <a:off x="3856122" y="1363240"/>
              <a:ext cx="105958" cy="79469"/>
            </a:xfrm>
            <a:prstGeom prst="rect">
              <a:avLst/>
            </a:prstGeom>
          </p:spPr>
        </p:pic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8DC96A1C-C3DF-41E2-921C-291DA834B825}"/>
                </a:ext>
              </a:extLst>
            </p:cNvPr>
            <p:cNvSpPr txBox="1"/>
            <p:nvPr/>
          </p:nvSpPr>
          <p:spPr>
            <a:xfrm>
              <a:off x="515711" y="1133632"/>
              <a:ext cx="1462443" cy="362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5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Enabling faster time to value through a cloud first approach and composable architecture guiding principles</a:t>
              </a:r>
            </a:p>
            <a:p>
              <a:pPr marL="207797" marR="0" lvl="0" indent="-207797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sz="909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Modularity</a:t>
              </a:r>
              <a:r>
                <a:rPr kumimoji="0" lang="en-US" sz="90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to use best-in-class edge solutions and capabilities</a:t>
              </a:r>
            </a:p>
            <a:p>
              <a:pPr marL="207797" marR="0" lvl="0" indent="-207797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sz="909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Simplified integration </a:t>
              </a:r>
              <a:r>
                <a:rPr kumimoji="0" lang="en-US" sz="90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 API and micro-service focused strategy; </a:t>
              </a:r>
              <a:r>
                <a:rPr kumimoji="0" lang="en-US" sz="909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ERP enhancements &amp; extensions </a:t>
              </a:r>
              <a:r>
                <a:rPr kumimoji="0" lang="en-US" sz="90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moved outside of the core &amp; into the application composition layer</a:t>
              </a:r>
            </a:p>
            <a:p>
              <a:pPr marL="207797" marR="0" lvl="0" indent="-207797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sz="909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Clean, standard ERP core </a:t>
              </a:r>
              <a:r>
                <a:rPr kumimoji="0" lang="en-US" sz="90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 increase agility, reduce complexity </a:t>
              </a:r>
              <a:r>
                <a:rPr kumimoji="0" lang="en-US" sz="909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and reduce </a:t>
              </a:r>
              <a:r>
                <a:rPr kumimoji="0" lang="en-US" sz="90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costs </a:t>
              </a:r>
            </a:p>
            <a:p>
              <a:pPr marL="207797" marR="0" lvl="0" indent="-207797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endParaRPr kumimoji="0" lang="en-US" sz="9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2077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665DE972-9334-425E-8E35-4A3A4CEA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11152" y="3737550"/>
              <a:ext cx="1182626" cy="128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07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A04CB-FDC5-4256-9DA2-C3B783AE6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6197">
              <a:defRPr/>
            </a:pPr>
            <a:fld id="{81D60167-4931-47E6-BA6A-407CBD079E47}" type="slidenum">
              <a:rPr lang="en-US" spc="-4" smtClean="0">
                <a:solidFill>
                  <a:prstClr val="black"/>
                </a:solidFill>
                <a:cs typeface="Verdana"/>
              </a:rPr>
              <a:pPr marL="56197">
                <a:defRPr/>
              </a:pPr>
              <a:t>2</a:t>
            </a:fld>
            <a:endParaRPr lang="en-US" spc="-4">
              <a:solidFill>
                <a:prstClr val="black"/>
              </a:solidFill>
              <a:cs typeface="Verdan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9DAD-4B05-484B-A7C8-A83ACF650715}"/>
              </a:ext>
            </a:extLst>
          </p:cNvPr>
          <p:cNvSpPr/>
          <p:nvPr/>
        </p:nvSpPr>
        <p:spPr bwMode="auto">
          <a:xfrm>
            <a:off x="5519651" y="0"/>
            <a:ext cx="3624349" cy="5143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3324CA45-FB23-4C8C-879A-105D88944DB8}"/>
              </a:ext>
            </a:extLst>
          </p:cNvPr>
          <p:cNvSpPr txBox="1">
            <a:spLocks/>
          </p:cNvSpPr>
          <p:nvPr/>
        </p:nvSpPr>
        <p:spPr>
          <a:xfrm>
            <a:off x="6375328" y="2228850"/>
            <a:ext cx="1912992" cy="1007936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ct val="0"/>
              </a:spcBef>
              <a:spcAft>
                <a:spcPts val="1338"/>
              </a:spcAft>
              <a:buSzPct val="100000"/>
              <a:buFont typeface="Arial" panose="020B0604020202020204" pitchFamily="34" charset="0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ts val="1338"/>
              </a:spcAft>
              <a:buSzPct val="100000"/>
              <a:buFont typeface="Arial" panose="020B0604020202020204" pitchFamily="34" charset="0"/>
              <a:defRPr lang="en-US" sz="1000" b="1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34950" indent="-234950" algn="l" defTabSz="1217613" rtl="0" eaLnBrk="1" fontAlgn="base" hangingPunct="1">
              <a:spcBef>
                <a:spcPct val="0"/>
              </a:spcBef>
              <a:spcAft>
                <a:spcPts val="1338"/>
              </a:spcAft>
              <a:buSzPct val="100000"/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74663" indent="-234950" algn="l" defTabSz="1217613" rtl="0" eaLnBrk="1" fontAlgn="base" hangingPunct="1">
              <a:spcBef>
                <a:spcPct val="0"/>
              </a:spcBef>
              <a:spcAft>
                <a:spcPts val="1338"/>
              </a:spcAft>
              <a:buSzPct val="100000"/>
              <a:buFont typeface="Verdana" panose="020B0604030504040204" pitchFamily="34" charset="0"/>
              <a:buChar char="−"/>
              <a:defRPr lang="en-US" sz="10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09613" indent="-234950" algn="l" defTabSz="1063625" rtl="0" eaLnBrk="1" fontAlgn="base" hangingPunct="1">
              <a:spcBef>
                <a:spcPct val="0"/>
              </a:spcBef>
              <a:spcAft>
                <a:spcPts val="1338"/>
              </a:spcAft>
              <a:buSzPct val="100000"/>
              <a:buFont typeface="Verdana" panose="020B0604030504040204" pitchFamily="34" charset="0"/>
              <a:buChar char="−"/>
              <a:defRPr lang="en-US" sz="10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338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CBF0B5E8-4E56-2008-1023-DE9AE7F084E1}"/>
              </a:ext>
            </a:extLst>
          </p:cNvPr>
          <p:cNvSpPr txBox="1"/>
          <p:nvPr/>
        </p:nvSpPr>
        <p:spPr>
          <a:xfrm>
            <a:off x="457199" y="1603646"/>
            <a:ext cx="4962699" cy="2150717"/>
          </a:xfrm>
          <a:prstGeom prst="rect">
            <a:avLst/>
          </a:prstGeom>
        </p:spPr>
        <p:txBody>
          <a:bodyPr vert="horz" wrap="square" lIns="0" tIns="8636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Program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Landscape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Composable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Order Hub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MVP Integrations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cs typeface="Times New Roman"/>
              </a:rPr>
              <a:t>New Capabilities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2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ESA Order Hub Overview</a:t>
            </a:r>
          </a:p>
        </p:txBody>
      </p:sp>
    </p:spTree>
    <p:extLst>
      <p:ext uri="{BB962C8B-B14F-4D97-AF65-F5344CB8AC3E}">
        <p14:creationId xmlns:p14="http://schemas.microsoft.com/office/powerpoint/2010/main" val="59589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A38EDE72-C7E9-4A0E-97BB-78F6E044950B}"/>
              </a:ext>
            </a:extLst>
          </p:cNvPr>
          <p:cNvSpPr/>
          <p:nvPr/>
        </p:nvSpPr>
        <p:spPr>
          <a:xfrm>
            <a:off x="4939829" y="1869484"/>
            <a:ext cx="767718" cy="169099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890FC-6A66-404C-98B4-D593BA4753E1}"/>
              </a:ext>
            </a:extLst>
          </p:cNvPr>
          <p:cNvSpPr/>
          <p:nvPr/>
        </p:nvSpPr>
        <p:spPr>
          <a:xfrm>
            <a:off x="7799119" y="2956651"/>
            <a:ext cx="804180" cy="941395"/>
          </a:xfrm>
          <a:prstGeom prst="rect">
            <a:avLst/>
          </a:prstGeom>
          <a:solidFill>
            <a:srgbClr val="002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CoProcess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8C94-4076-4AD7-80C1-297625BC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5" y="1073727"/>
            <a:ext cx="2076925" cy="33112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rtl="0" fontAlgn="ctr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rgbClr val="3B9FFF"/>
                </a:solidFill>
                <a:effectLst/>
                <a:latin typeface="+mj-lt"/>
              </a:rPr>
              <a:t>Simplifies </a:t>
            </a:r>
            <a:r>
              <a:rPr lang="en-US" sz="1050">
                <a:effectLst/>
                <a:latin typeface="+mj-lt"/>
              </a:rPr>
              <a:t>order entry for the customer</a:t>
            </a:r>
          </a:p>
          <a:p>
            <a:pPr fontAlgn="ctr">
              <a:spcBef>
                <a:spcPts val="600"/>
              </a:spcBef>
            </a:pPr>
            <a:r>
              <a:rPr lang="en-US" sz="1050" b="1">
                <a:solidFill>
                  <a:srgbClr val="3B9FFF"/>
                </a:solidFill>
              </a:rPr>
              <a:t>Adds</a:t>
            </a:r>
            <a:r>
              <a:rPr lang="en-US" sz="1050"/>
              <a:t> new microservices &amp; APIs; also defines sales and I/C packaged business capabilities (PCBs)</a:t>
            </a:r>
          </a:p>
          <a:p>
            <a:pPr marL="342900" rtl="0" fontAlgn="ctr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rgbClr val="3B9FFF"/>
                </a:solidFill>
                <a:effectLst/>
                <a:latin typeface="+mj-lt"/>
              </a:rPr>
              <a:t>Leverages &amp; improves </a:t>
            </a:r>
            <a:r>
              <a:rPr lang="en-US" sz="1050">
                <a:effectLst/>
                <a:latin typeface="+mj-lt"/>
              </a:rPr>
              <a:t>existing intercompany transaction processes</a:t>
            </a:r>
          </a:p>
          <a:p>
            <a:pPr marL="342900" rtl="0" fontAlgn="ctr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rgbClr val="3B9FFF"/>
                </a:solidFill>
                <a:effectLst/>
                <a:latin typeface="+mj-lt"/>
              </a:rPr>
              <a:t>Enables</a:t>
            </a:r>
            <a:r>
              <a:rPr lang="en-US" sz="1050">
                <a:effectLst/>
                <a:latin typeface="+mj-lt"/>
              </a:rPr>
              <a:t> rapid edge deployment for sales processes through reduced integration complexity</a:t>
            </a:r>
          </a:p>
          <a:p>
            <a:pPr fontAlgn="ctr">
              <a:spcBef>
                <a:spcPts val="600"/>
              </a:spcBef>
            </a:pPr>
            <a:r>
              <a:rPr lang="en-US" sz="1050" b="1">
                <a:solidFill>
                  <a:srgbClr val="3B9FFF"/>
                </a:solidFill>
              </a:rPr>
              <a:t>Standardizes</a:t>
            </a:r>
            <a:r>
              <a:rPr lang="en-US" sz="1050"/>
              <a:t> order management, order entry, &amp; I/C purchasing for the operational backbone</a:t>
            </a:r>
          </a:p>
          <a:p>
            <a:pPr marL="342900" rtl="0" fontAlgn="ctr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>
              <a:effectLst/>
              <a:latin typeface="+mj-lt"/>
            </a:endParaRPr>
          </a:p>
          <a:p>
            <a:pPr marL="342900" rtl="0" fontAlgn="ctr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>
              <a:effectLst/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150E3-FF83-4C55-BB2C-91089CE4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0649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9D93B3-31B3-4A54-AEAD-665544661101}"/>
              </a:ext>
            </a:extLst>
          </p:cNvPr>
          <p:cNvSpPr txBox="1">
            <a:spLocks/>
          </p:cNvSpPr>
          <p:nvPr/>
        </p:nvSpPr>
        <p:spPr>
          <a:xfrm>
            <a:off x="457200" y="76056"/>
            <a:ext cx="8229600" cy="6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EB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Order Hub Overview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13C96DF-E891-4212-9526-9DE800945D63}"/>
              </a:ext>
            </a:extLst>
          </p:cNvPr>
          <p:cNvSpPr txBox="1">
            <a:spLocks/>
          </p:cNvSpPr>
          <p:nvPr/>
        </p:nvSpPr>
        <p:spPr>
          <a:xfrm>
            <a:off x="6420649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6105A-2DA6-4371-A1E1-EFAA83A70DF4}"/>
              </a:ext>
            </a:extLst>
          </p:cNvPr>
          <p:cNvSpPr/>
          <p:nvPr/>
        </p:nvSpPr>
        <p:spPr>
          <a:xfrm>
            <a:off x="3474354" y="1869484"/>
            <a:ext cx="1271183" cy="16839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AE1C2D4-014A-4DB3-A29B-869BE5E62E03}"/>
              </a:ext>
            </a:extLst>
          </p:cNvPr>
          <p:cNvSpPr>
            <a:spLocks noChangeAspect="1"/>
          </p:cNvSpPr>
          <p:nvPr/>
        </p:nvSpPr>
        <p:spPr>
          <a:xfrm>
            <a:off x="3682204" y="2604557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56FA4A0-B658-49A4-B160-4B8548313058}"/>
              </a:ext>
            </a:extLst>
          </p:cNvPr>
          <p:cNvSpPr>
            <a:spLocks noChangeAspect="1"/>
          </p:cNvSpPr>
          <p:nvPr/>
        </p:nvSpPr>
        <p:spPr>
          <a:xfrm>
            <a:off x="3691396" y="2126670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22137-C507-4C33-8539-47553DCAE1C2}"/>
              </a:ext>
            </a:extLst>
          </p:cNvPr>
          <p:cNvSpPr txBox="1"/>
          <p:nvPr/>
        </p:nvSpPr>
        <p:spPr>
          <a:xfrm>
            <a:off x="3743524" y="222535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Order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25FA6-B8F3-42AC-88E4-1F57E32918F1}"/>
              </a:ext>
            </a:extLst>
          </p:cNvPr>
          <p:cNvSpPr txBox="1"/>
          <p:nvPr/>
        </p:nvSpPr>
        <p:spPr>
          <a:xfrm>
            <a:off x="3658481" y="2644183"/>
            <a:ext cx="572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Product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Content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F5679E-E6B3-468E-AEB2-CB78C785228D}"/>
              </a:ext>
            </a:extLst>
          </p:cNvPr>
          <p:cNvSpPr/>
          <p:nvPr/>
        </p:nvSpPr>
        <p:spPr>
          <a:xfrm>
            <a:off x="3474354" y="1060075"/>
            <a:ext cx="1271183" cy="78548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DC9DEBE-8EB7-4B69-8B4B-0055C6C8FEC7}"/>
              </a:ext>
            </a:extLst>
          </p:cNvPr>
          <p:cNvSpPr>
            <a:spLocks noChangeAspect="1"/>
          </p:cNvSpPr>
          <p:nvPr/>
        </p:nvSpPr>
        <p:spPr>
          <a:xfrm>
            <a:off x="4120626" y="2850523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5AA21-28C1-4005-8A27-DBDBB98866AD}"/>
              </a:ext>
            </a:extLst>
          </p:cNvPr>
          <p:cNvSpPr txBox="1"/>
          <p:nvPr/>
        </p:nvSpPr>
        <p:spPr>
          <a:xfrm>
            <a:off x="4158331" y="2978218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Others…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23C80-BDB6-4FAA-B102-2EB4200DC136}"/>
              </a:ext>
            </a:extLst>
          </p:cNvPr>
          <p:cNvSpPr txBox="1"/>
          <p:nvPr/>
        </p:nvSpPr>
        <p:spPr>
          <a:xfrm>
            <a:off x="3691390" y="332964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eCommerce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36555702-D4F8-4420-9AEE-66DA0E9F4F03}"/>
              </a:ext>
            </a:extLst>
          </p:cNvPr>
          <p:cNvSpPr/>
          <p:nvPr/>
        </p:nvSpPr>
        <p:spPr>
          <a:xfrm>
            <a:off x="4612301" y="785605"/>
            <a:ext cx="1271183" cy="323165"/>
          </a:xfrm>
          <a:prstGeom prst="accentCallout1">
            <a:avLst>
              <a:gd name="adj1" fmla="val 46840"/>
              <a:gd name="adj2" fmla="val 96503"/>
              <a:gd name="adj3" fmla="val 73807"/>
              <a:gd name="adj4" fmla="val 14343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~30% of revenue &amp; ~25% of lines are entered manually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EA946DA-F1DA-476F-8D81-E5A7E64983A1}"/>
              </a:ext>
            </a:extLst>
          </p:cNvPr>
          <p:cNvSpPr>
            <a:spLocks noChangeAspect="1"/>
          </p:cNvSpPr>
          <p:nvPr/>
        </p:nvSpPr>
        <p:spPr>
          <a:xfrm>
            <a:off x="3835750" y="1168932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00D0E1-B9AF-4A62-AE80-DB2C2D3F11EF}"/>
              </a:ext>
            </a:extLst>
          </p:cNvPr>
          <p:cNvSpPr txBox="1"/>
          <p:nvPr/>
        </p:nvSpPr>
        <p:spPr>
          <a:xfrm>
            <a:off x="3833794" y="1233125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EDI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Mapping 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6AAB9-8E31-46BD-8C4D-44CAED140EBE}"/>
              </a:ext>
            </a:extLst>
          </p:cNvPr>
          <p:cNvSpPr txBox="1"/>
          <p:nvPr/>
        </p:nvSpPr>
        <p:spPr>
          <a:xfrm>
            <a:off x="3909135" y="1626133"/>
            <a:ext cx="377027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EDI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5FFF1E-FCDE-44F8-9984-952A44276F98}"/>
              </a:ext>
            </a:extLst>
          </p:cNvPr>
          <p:cNvGrpSpPr/>
          <p:nvPr/>
        </p:nvGrpSpPr>
        <p:grpSpPr>
          <a:xfrm>
            <a:off x="3329891" y="2433488"/>
            <a:ext cx="311948" cy="311944"/>
            <a:chOff x="4909409" y="1218098"/>
            <a:chExt cx="311948" cy="31194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748C95-108F-40CE-BCF5-867402C1F3FA}"/>
                </a:ext>
              </a:extLst>
            </p:cNvPr>
            <p:cNvSpPr/>
            <p:nvPr/>
          </p:nvSpPr>
          <p:spPr>
            <a:xfrm>
              <a:off x="4909409" y="1218098"/>
              <a:ext cx="311948" cy="311944"/>
            </a:xfrm>
            <a:prstGeom prst="ellipse">
              <a:avLst/>
            </a:prstGeom>
            <a:solidFill>
              <a:srgbClr val="3B9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506B19-3EA8-492C-B372-EB2D2A43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9541" y="1258229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9DFD758-375F-49BE-993F-946C8D99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9774" y="1313258"/>
              <a:ext cx="91219" cy="121624"/>
            </a:xfrm>
            <a:prstGeom prst="rect">
              <a:avLst/>
            </a:prstGeom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889EB8D-8B49-4424-BE31-8EFABAA5BFDA}"/>
              </a:ext>
            </a:extLst>
          </p:cNvPr>
          <p:cNvGrpSpPr/>
          <p:nvPr/>
        </p:nvGrpSpPr>
        <p:grpSpPr>
          <a:xfrm>
            <a:off x="2625527" y="2337547"/>
            <a:ext cx="557215" cy="512920"/>
            <a:chOff x="2090019" y="2094869"/>
            <a:chExt cx="557215" cy="5129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C7F7A2-CCB3-474B-9A0E-DA7BFC367AA7}"/>
                </a:ext>
              </a:extLst>
            </p:cNvPr>
            <p:cNvSpPr txBox="1"/>
            <p:nvPr/>
          </p:nvSpPr>
          <p:spPr>
            <a:xfrm>
              <a:off x="2090019" y="2218209"/>
              <a:ext cx="3593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Order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Entry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52371C2-EDA8-4B91-A6C7-A22E6B4C22CE}"/>
                </a:ext>
              </a:extLst>
            </p:cNvPr>
            <p:cNvSpPr/>
            <p:nvPr/>
          </p:nvSpPr>
          <p:spPr>
            <a:xfrm>
              <a:off x="2134308" y="2094869"/>
              <a:ext cx="512926" cy="5129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295510-CE04-4E60-9263-614A2FA8C827}"/>
                </a:ext>
              </a:extLst>
            </p:cNvPr>
            <p:cNvSpPr txBox="1"/>
            <p:nvPr/>
          </p:nvSpPr>
          <p:spPr>
            <a:xfrm>
              <a:off x="2153236" y="2184501"/>
              <a:ext cx="4828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Order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Entry</a:t>
              </a:r>
            </a:p>
          </p:txBody>
        </p:sp>
      </p:grpSp>
      <p:cxnSp>
        <p:nvCxnSpPr>
          <p:cNvPr id="36" name="Straight Arrow Connector 55">
            <a:extLst>
              <a:ext uri="{FF2B5EF4-FFF2-40B4-BE49-F238E27FC236}">
                <a16:creationId xmlns:a16="http://schemas.microsoft.com/office/drawing/2014/main" id="{6C0D7E58-20F8-4382-8397-A677F3794101}"/>
              </a:ext>
            </a:extLst>
          </p:cNvPr>
          <p:cNvCxnSpPr>
            <a:cxnSpLocks/>
            <a:stCxn id="30" idx="2"/>
            <a:endCxn id="34" idx="6"/>
          </p:cNvCxnSpPr>
          <p:nvPr/>
        </p:nvCxnSpPr>
        <p:spPr>
          <a:xfrm flipH="1">
            <a:off x="3182742" y="2589460"/>
            <a:ext cx="147149" cy="45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5D41CF-9DF2-4594-AE3D-734557361B36}"/>
              </a:ext>
            </a:extLst>
          </p:cNvPr>
          <p:cNvSpPr/>
          <p:nvPr/>
        </p:nvSpPr>
        <p:spPr>
          <a:xfrm>
            <a:off x="5964142" y="1100829"/>
            <a:ext cx="1709182" cy="2059297"/>
          </a:xfrm>
          <a:prstGeom prst="rect">
            <a:avLst/>
          </a:prstGeom>
          <a:solidFill>
            <a:srgbClr val="002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ERP</a:t>
            </a:r>
          </a:p>
        </p:txBody>
      </p:sp>
      <p:pic>
        <p:nvPicPr>
          <p:cNvPr id="47" name="Bild 3">
            <a:extLst>
              <a:ext uri="{FF2B5EF4-FFF2-40B4-BE49-F238E27FC236}">
                <a16:creationId xmlns:a16="http://schemas.microsoft.com/office/drawing/2014/main" id="{F9F473B6-1DDD-4BDB-B09E-B6D9A9BD8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75" y="2958880"/>
            <a:ext cx="304569" cy="150255"/>
          </a:xfrm>
          <a:prstGeom prst="rect">
            <a:avLst/>
          </a:prstGeom>
        </p:spPr>
      </p:pic>
      <p:sp>
        <p:nvSpPr>
          <p:cNvPr id="50" name="Hexagon 49">
            <a:extLst>
              <a:ext uri="{FF2B5EF4-FFF2-40B4-BE49-F238E27FC236}">
                <a16:creationId xmlns:a16="http://schemas.microsoft.com/office/drawing/2014/main" id="{B36FBCBC-BEED-4E4A-A97D-78BF452C6BDD}"/>
              </a:ext>
            </a:extLst>
          </p:cNvPr>
          <p:cNvSpPr>
            <a:spLocks noChangeAspect="1"/>
          </p:cNvSpPr>
          <p:nvPr/>
        </p:nvSpPr>
        <p:spPr>
          <a:xfrm>
            <a:off x="6547467" y="1495686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712FAE-3CF8-4E93-A642-DF8EC992B514}"/>
              </a:ext>
            </a:extLst>
          </p:cNvPr>
          <p:cNvSpPr txBox="1"/>
          <p:nvPr/>
        </p:nvSpPr>
        <p:spPr>
          <a:xfrm>
            <a:off x="6528724" y="1594462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Logistics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745CD140-DCAC-4E6D-95BD-F49A76493413}"/>
              </a:ext>
            </a:extLst>
          </p:cNvPr>
          <p:cNvSpPr>
            <a:spLocks noChangeAspect="1"/>
          </p:cNvSpPr>
          <p:nvPr/>
        </p:nvSpPr>
        <p:spPr>
          <a:xfrm>
            <a:off x="6978909" y="2225149"/>
            <a:ext cx="523796" cy="4515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C8D5D1-9FED-4A91-8156-C9683138FF94}"/>
              </a:ext>
            </a:extLst>
          </p:cNvPr>
          <p:cNvSpPr txBox="1"/>
          <p:nvPr/>
        </p:nvSpPr>
        <p:spPr>
          <a:xfrm>
            <a:off x="6946885" y="2323925"/>
            <a:ext cx="601448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Intercompany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 &amp; 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6CF238-DB75-4E0A-9684-E80CA0ED3129}"/>
              </a:ext>
            </a:extLst>
          </p:cNvPr>
          <p:cNvSpPr/>
          <p:nvPr/>
        </p:nvSpPr>
        <p:spPr>
          <a:xfrm>
            <a:off x="5968254" y="3202857"/>
            <a:ext cx="804180" cy="1864589"/>
          </a:xfrm>
          <a:prstGeom prst="rect">
            <a:avLst/>
          </a:prstGeom>
          <a:solidFill>
            <a:srgbClr val="002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Vista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75FF8D1-BD1E-48CD-8F57-3438AC300C6B}"/>
              </a:ext>
            </a:extLst>
          </p:cNvPr>
          <p:cNvSpPr>
            <a:spLocks noChangeAspect="1"/>
          </p:cNvSpPr>
          <p:nvPr/>
        </p:nvSpPr>
        <p:spPr>
          <a:xfrm>
            <a:off x="6119100" y="3835214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5F9CFC-9D8C-41B6-970C-456CA259D180}"/>
              </a:ext>
            </a:extLst>
          </p:cNvPr>
          <p:cNvSpPr txBox="1"/>
          <p:nvPr/>
        </p:nvSpPr>
        <p:spPr>
          <a:xfrm>
            <a:off x="6103457" y="3919422"/>
            <a:ext cx="572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Order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8E2AC1-259D-4564-93CE-867F079C387C}"/>
              </a:ext>
            </a:extLst>
          </p:cNvPr>
          <p:cNvSpPr/>
          <p:nvPr/>
        </p:nvSpPr>
        <p:spPr>
          <a:xfrm>
            <a:off x="6869144" y="3208528"/>
            <a:ext cx="804180" cy="1858918"/>
          </a:xfrm>
          <a:prstGeom prst="rect">
            <a:avLst/>
          </a:prstGeom>
          <a:solidFill>
            <a:srgbClr val="002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MAPICS / WM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3DEAC8BC-4075-4B65-ACA4-C9D10EA3D61E}"/>
              </a:ext>
            </a:extLst>
          </p:cNvPr>
          <p:cNvSpPr>
            <a:spLocks noChangeAspect="1"/>
          </p:cNvSpPr>
          <p:nvPr/>
        </p:nvSpPr>
        <p:spPr>
          <a:xfrm>
            <a:off x="7008723" y="3842588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12566A-753C-44E2-BAA3-A726696F2D4C}"/>
              </a:ext>
            </a:extLst>
          </p:cNvPr>
          <p:cNvSpPr txBox="1"/>
          <p:nvPr/>
        </p:nvSpPr>
        <p:spPr>
          <a:xfrm>
            <a:off x="6982768" y="3926796"/>
            <a:ext cx="582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Logistics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F753DB-F1F4-40AF-9DEB-664651FA9112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>
            <a:off x="6642896" y="4060989"/>
            <a:ext cx="365827" cy="7374"/>
          </a:xfrm>
          <a:prstGeom prst="straightConnector1">
            <a:avLst/>
          </a:prstGeom>
          <a:ln w="12700">
            <a:solidFill>
              <a:srgbClr val="A6A6A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2691B8-892B-40E7-951B-0028DC477CCD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3641839" y="2466532"/>
            <a:ext cx="118883" cy="1229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518DB7F6-3DDF-4709-BA94-E96EBA2F7EF4}"/>
              </a:ext>
            </a:extLst>
          </p:cNvPr>
          <p:cNvSpPr>
            <a:spLocks noChangeAspect="1"/>
          </p:cNvSpPr>
          <p:nvPr/>
        </p:nvSpPr>
        <p:spPr>
          <a:xfrm>
            <a:off x="6118097" y="4322861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78656-EFAF-466E-BEA9-346F6B8C9841}"/>
              </a:ext>
            </a:extLst>
          </p:cNvPr>
          <p:cNvSpPr txBox="1"/>
          <p:nvPr/>
        </p:nvSpPr>
        <p:spPr>
          <a:xfrm>
            <a:off x="6102454" y="4464416"/>
            <a:ext cx="549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Billing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8F05A7-74F2-40FB-8EE0-6D2CC0CA0E24}"/>
              </a:ext>
            </a:extLst>
          </p:cNvPr>
          <p:cNvCxnSpPr>
            <a:cxnSpLocks/>
          </p:cNvCxnSpPr>
          <p:nvPr/>
        </p:nvCxnSpPr>
        <p:spPr>
          <a:xfrm flipH="1">
            <a:off x="6589525" y="4194029"/>
            <a:ext cx="477192" cy="26298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exagon 65">
            <a:extLst>
              <a:ext uri="{FF2B5EF4-FFF2-40B4-BE49-F238E27FC236}">
                <a16:creationId xmlns:a16="http://schemas.microsoft.com/office/drawing/2014/main" id="{5A507486-9831-4157-A3C4-B66A9486264E}"/>
              </a:ext>
            </a:extLst>
          </p:cNvPr>
          <p:cNvSpPr>
            <a:spLocks noChangeAspect="1"/>
          </p:cNvSpPr>
          <p:nvPr/>
        </p:nvSpPr>
        <p:spPr>
          <a:xfrm>
            <a:off x="6986360" y="1738420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27877-0806-4439-AB87-1AE49015BCF9}"/>
              </a:ext>
            </a:extLst>
          </p:cNvPr>
          <p:cNvSpPr txBox="1"/>
          <p:nvPr/>
        </p:nvSpPr>
        <p:spPr>
          <a:xfrm>
            <a:off x="6970717" y="1879975"/>
            <a:ext cx="5725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Billing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0ACF4F-EC3E-4BD6-B2F6-D216B6CD71F0}"/>
              </a:ext>
            </a:extLst>
          </p:cNvPr>
          <p:cNvSpPr/>
          <p:nvPr/>
        </p:nvSpPr>
        <p:spPr>
          <a:xfrm>
            <a:off x="7786948" y="3922449"/>
            <a:ext cx="804180" cy="1144995"/>
          </a:xfrm>
          <a:prstGeom prst="rect">
            <a:avLst/>
          </a:prstGeom>
          <a:solidFill>
            <a:srgbClr val="002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Unify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FF01DB0D-105F-4A44-8D15-3F1DD476494C}"/>
              </a:ext>
            </a:extLst>
          </p:cNvPr>
          <p:cNvSpPr>
            <a:spLocks noChangeAspect="1"/>
          </p:cNvSpPr>
          <p:nvPr/>
        </p:nvSpPr>
        <p:spPr>
          <a:xfrm>
            <a:off x="7920589" y="4316030"/>
            <a:ext cx="523796" cy="4515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2FA262-0C95-4AAE-BC4A-FC47EB3C64C0}"/>
              </a:ext>
            </a:extLst>
          </p:cNvPr>
          <p:cNvSpPr txBox="1"/>
          <p:nvPr/>
        </p:nvSpPr>
        <p:spPr>
          <a:xfrm>
            <a:off x="7890678" y="4405999"/>
            <a:ext cx="596719" cy="27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Intercompany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BCEA0A-845F-4269-84B7-EDA29DD39376}"/>
              </a:ext>
            </a:extLst>
          </p:cNvPr>
          <p:cNvCxnSpPr>
            <a:cxnSpLocks/>
            <a:stCxn id="63" idx="0"/>
            <a:endCxn id="69" idx="3"/>
          </p:cNvCxnSpPr>
          <p:nvPr/>
        </p:nvCxnSpPr>
        <p:spPr>
          <a:xfrm flipV="1">
            <a:off x="6641893" y="4541805"/>
            <a:ext cx="1278696" cy="683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F6A492-1CC3-4B79-AA9B-2BF9C497F96D}"/>
              </a:ext>
            </a:extLst>
          </p:cNvPr>
          <p:cNvCxnSpPr>
            <a:cxnSpLocks/>
          </p:cNvCxnSpPr>
          <p:nvPr/>
        </p:nvCxnSpPr>
        <p:spPr>
          <a:xfrm>
            <a:off x="7333087" y="2708302"/>
            <a:ext cx="703272" cy="15784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EA7B2E-BD9D-4169-B160-F10AECD946AE}"/>
              </a:ext>
            </a:extLst>
          </p:cNvPr>
          <p:cNvSpPr/>
          <p:nvPr/>
        </p:nvSpPr>
        <p:spPr>
          <a:xfrm>
            <a:off x="7919963" y="1715983"/>
            <a:ext cx="512926" cy="5129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29D839-FBAF-4EC1-B3BA-71C318274D96}"/>
              </a:ext>
            </a:extLst>
          </p:cNvPr>
          <p:cNvSpPr txBox="1"/>
          <p:nvPr/>
        </p:nvSpPr>
        <p:spPr>
          <a:xfrm>
            <a:off x="7935014" y="184272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Invoiced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477254-BCD4-407D-88FA-BE9E38158659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>
            <a:off x="7543309" y="1964614"/>
            <a:ext cx="376654" cy="78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exagon 79">
            <a:extLst>
              <a:ext uri="{FF2B5EF4-FFF2-40B4-BE49-F238E27FC236}">
                <a16:creationId xmlns:a16="http://schemas.microsoft.com/office/drawing/2014/main" id="{FA6F7F22-993D-456A-9BC3-D29592935B4A}"/>
              </a:ext>
            </a:extLst>
          </p:cNvPr>
          <p:cNvSpPr>
            <a:spLocks noChangeAspect="1"/>
          </p:cNvSpPr>
          <p:nvPr/>
        </p:nvSpPr>
        <p:spPr>
          <a:xfrm>
            <a:off x="7245915" y="83366"/>
            <a:ext cx="180927" cy="155972"/>
          </a:xfrm>
          <a:prstGeom prst="hexagon">
            <a:avLst/>
          </a:prstGeom>
          <a:solidFill>
            <a:srgbClr val="F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1D1EFEB4-562C-4841-9617-4558F1621BF0}"/>
              </a:ext>
            </a:extLst>
          </p:cNvPr>
          <p:cNvSpPr>
            <a:spLocks noChangeAspect="1"/>
          </p:cNvSpPr>
          <p:nvPr/>
        </p:nvSpPr>
        <p:spPr>
          <a:xfrm>
            <a:off x="7245915" y="271956"/>
            <a:ext cx="180927" cy="15597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87F94C-9D46-4BA6-B2D2-93C2D0036D48}"/>
              </a:ext>
            </a:extLst>
          </p:cNvPr>
          <p:cNvSpPr txBox="1"/>
          <p:nvPr/>
        </p:nvSpPr>
        <p:spPr>
          <a:xfrm>
            <a:off x="7395604" y="690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New capability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7F202D-B3AB-4FF9-AC0B-0C715516694F}"/>
              </a:ext>
            </a:extLst>
          </p:cNvPr>
          <p:cNvSpPr txBox="1"/>
          <p:nvPr/>
        </p:nvSpPr>
        <p:spPr>
          <a:xfrm>
            <a:off x="7395604" y="218430"/>
            <a:ext cx="92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Significant impact to existing capability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2D94173A-B505-4F68-A9CF-AF9369F4724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5241" y="4633151"/>
            <a:ext cx="114300" cy="10001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3AA41A7-9C2D-4DB7-A8B5-AC04467F3C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2376" y="4652903"/>
            <a:ext cx="114300" cy="10001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DB610CCB-FB31-44CC-83F7-226800F7334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6365" y="4164038"/>
            <a:ext cx="114300" cy="10001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7F28B187-84C2-48CE-BFAD-DB59107A288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2005" y="4164881"/>
            <a:ext cx="114300" cy="100013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8D8BEA25-D911-431C-898E-A0C5F189DAB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027" y="2547644"/>
            <a:ext cx="114300" cy="100013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92FB7431-AAE7-4D47-AFF5-729781D9064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8063" y="2065446"/>
            <a:ext cx="114300" cy="100013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D3D6BDBB-F334-45DF-9A5F-584CC6DEF0B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196" y="1832787"/>
            <a:ext cx="114300" cy="100013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D9103E-E060-44B3-ABB5-2C32E3116B0C}"/>
              </a:ext>
            </a:extLst>
          </p:cNvPr>
          <p:cNvGrpSpPr/>
          <p:nvPr/>
        </p:nvGrpSpPr>
        <p:grpSpPr>
          <a:xfrm>
            <a:off x="6077232" y="1735380"/>
            <a:ext cx="572593" cy="451550"/>
            <a:chOff x="6208578" y="1741055"/>
            <a:chExt cx="572593" cy="451550"/>
          </a:xfrm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5E5FB41F-39C0-483C-ABF3-2EB656694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4318" y="1741055"/>
              <a:ext cx="523796" cy="45155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B1AEDB-3D81-4C7C-8473-9B647281C115}"/>
                </a:ext>
              </a:extLst>
            </p:cNvPr>
            <p:cNvSpPr txBox="1"/>
            <p:nvPr/>
          </p:nvSpPr>
          <p:spPr>
            <a:xfrm>
              <a:off x="6208578" y="1839831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Order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Management</a:t>
              </a: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3EEE3BA4-5F7B-46C1-9A4E-0536DA78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22296" y="2075426"/>
              <a:ext cx="114300" cy="100013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1EE08D-C59B-474F-A0F5-01C16E0E87CD}"/>
              </a:ext>
            </a:extLst>
          </p:cNvPr>
          <p:cNvGrpSpPr/>
          <p:nvPr/>
        </p:nvGrpSpPr>
        <p:grpSpPr>
          <a:xfrm>
            <a:off x="6416365" y="921751"/>
            <a:ext cx="311948" cy="311944"/>
            <a:chOff x="6860931" y="1226393"/>
            <a:chExt cx="311948" cy="31194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735B6EA-6875-43E9-915B-64578095B1D1}"/>
                </a:ext>
              </a:extLst>
            </p:cNvPr>
            <p:cNvSpPr/>
            <p:nvPr/>
          </p:nvSpPr>
          <p:spPr>
            <a:xfrm>
              <a:off x="6860931" y="1226393"/>
              <a:ext cx="311948" cy="311944"/>
            </a:xfrm>
            <a:prstGeom prst="ellipse">
              <a:avLst/>
            </a:prstGeom>
            <a:solidFill>
              <a:srgbClr val="053B7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EB552C6-8853-4FA2-BEC5-A2F191DAC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1063" y="1266524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AD89E831-208B-4FAB-9A62-75D1CD7A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71296" y="1321553"/>
              <a:ext cx="91219" cy="121624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CC169A4-38D4-4938-859E-EDDF82CF8623}"/>
              </a:ext>
            </a:extLst>
          </p:cNvPr>
          <p:cNvGrpSpPr/>
          <p:nvPr/>
        </p:nvGrpSpPr>
        <p:grpSpPr>
          <a:xfrm>
            <a:off x="5805115" y="4145067"/>
            <a:ext cx="311948" cy="311944"/>
            <a:chOff x="5937666" y="3750919"/>
            <a:chExt cx="311948" cy="311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2C302E3-7414-474E-BFBB-419716C0A101}"/>
                </a:ext>
              </a:extLst>
            </p:cNvPr>
            <p:cNvSpPr/>
            <p:nvPr/>
          </p:nvSpPr>
          <p:spPr>
            <a:xfrm>
              <a:off x="5937666" y="3750919"/>
              <a:ext cx="311948" cy="311944"/>
            </a:xfrm>
            <a:prstGeom prst="ellipse">
              <a:avLst/>
            </a:prstGeom>
            <a:solidFill>
              <a:srgbClr val="053B7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4A1761F-7CFC-4CCF-9E59-C6B60D197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7798" y="3791050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D1AC6F0B-D32F-4260-BFDC-B1595E02B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8031" y="3846079"/>
              <a:ext cx="91219" cy="121624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3EB50C-09CC-4EA4-A242-FF5FF1A2D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6937" y="3197152"/>
            <a:ext cx="480500" cy="95824"/>
          </a:xfrm>
          <a:prstGeom prst="rect">
            <a:avLst/>
          </a:prstGeom>
        </p:spPr>
      </p:pic>
      <p:sp>
        <p:nvSpPr>
          <p:cNvPr id="102" name="Hexagon 101">
            <a:extLst>
              <a:ext uri="{FF2B5EF4-FFF2-40B4-BE49-F238E27FC236}">
                <a16:creationId xmlns:a16="http://schemas.microsoft.com/office/drawing/2014/main" id="{4738E6CD-2A3D-46CA-A725-2721667872C9}"/>
              </a:ext>
            </a:extLst>
          </p:cNvPr>
          <p:cNvSpPr>
            <a:spLocks noChangeAspect="1"/>
          </p:cNvSpPr>
          <p:nvPr/>
        </p:nvSpPr>
        <p:spPr>
          <a:xfrm>
            <a:off x="7245915" y="466001"/>
            <a:ext cx="180927" cy="155972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1F5E462-8EC9-4F77-A40F-9C22953275FE}"/>
              </a:ext>
            </a:extLst>
          </p:cNvPr>
          <p:cNvSpPr txBox="1"/>
          <p:nvPr/>
        </p:nvSpPr>
        <p:spPr>
          <a:xfrm>
            <a:off x="7395604" y="451654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Existing capability</a:t>
            </a:r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122D7E24-47CA-4F52-8E60-3D472FF00420}"/>
              </a:ext>
            </a:extLst>
          </p:cNvPr>
          <p:cNvSpPr>
            <a:spLocks noChangeAspect="1"/>
          </p:cNvSpPr>
          <p:nvPr/>
        </p:nvSpPr>
        <p:spPr>
          <a:xfrm>
            <a:off x="6100425" y="1255323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1CED9C-19F6-4AD0-95B8-37BA935BE7B4}"/>
              </a:ext>
            </a:extLst>
          </p:cNvPr>
          <p:cNvSpPr txBox="1"/>
          <p:nvPr/>
        </p:nvSpPr>
        <p:spPr>
          <a:xfrm>
            <a:off x="6074685" y="1354099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Credit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2BFB4AE2-6074-4D1F-9239-22BC36C88D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8403" y="1589694"/>
            <a:ext cx="114300" cy="10001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7990A556-CC91-4E4E-B0A1-B7325B11CB6D}"/>
              </a:ext>
            </a:extLst>
          </p:cNvPr>
          <p:cNvSpPr/>
          <p:nvPr/>
        </p:nvSpPr>
        <p:spPr>
          <a:xfrm>
            <a:off x="3478561" y="3919060"/>
            <a:ext cx="1266975" cy="71588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A6B52D-BAF9-420D-9C93-4AE013CB56F6}"/>
              </a:ext>
            </a:extLst>
          </p:cNvPr>
          <p:cNvSpPr txBox="1"/>
          <p:nvPr/>
        </p:nvSpPr>
        <p:spPr>
          <a:xfrm>
            <a:off x="3916277" y="4426602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ETO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87CC64-A27B-4B70-8B7A-686E3271861A}"/>
              </a:ext>
            </a:extLst>
          </p:cNvPr>
          <p:cNvCxnSpPr>
            <a:cxnSpLocks/>
          </p:cNvCxnSpPr>
          <p:nvPr/>
        </p:nvCxnSpPr>
        <p:spPr>
          <a:xfrm>
            <a:off x="4127102" y="3570142"/>
            <a:ext cx="0" cy="3489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exagon 116">
            <a:extLst>
              <a:ext uri="{FF2B5EF4-FFF2-40B4-BE49-F238E27FC236}">
                <a16:creationId xmlns:a16="http://schemas.microsoft.com/office/drawing/2014/main" id="{69377560-9904-4AEF-A903-D4F106450B1C}"/>
              </a:ext>
            </a:extLst>
          </p:cNvPr>
          <p:cNvSpPr>
            <a:spLocks noChangeAspect="1"/>
          </p:cNvSpPr>
          <p:nvPr/>
        </p:nvSpPr>
        <p:spPr>
          <a:xfrm>
            <a:off x="3865207" y="3990142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F5271C-ABE7-4209-A792-3A4AB31B460A}"/>
              </a:ext>
            </a:extLst>
          </p:cNvPr>
          <p:cNvSpPr txBox="1"/>
          <p:nvPr/>
        </p:nvSpPr>
        <p:spPr>
          <a:xfrm>
            <a:off x="3877612" y="4011093"/>
            <a:ext cx="484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Configure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Price 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Quote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845D4AC0-7D3D-46EE-9CE2-07345860FE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 flipV="1">
            <a:off x="4149279" y="4334356"/>
            <a:ext cx="116554" cy="87416"/>
          </a:xfrm>
          <a:prstGeom prst="rect">
            <a:avLst/>
          </a:prstGeom>
        </p:spPr>
      </p:pic>
      <p:pic>
        <p:nvPicPr>
          <p:cNvPr id="120" name="Picture 8" descr="Oracle CPQ Reviews 2021: Details, Pricing, &amp; Features | G2">
            <a:extLst>
              <a:ext uri="{FF2B5EF4-FFF2-40B4-BE49-F238E27FC236}">
                <a16:creationId xmlns:a16="http://schemas.microsoft.com/office/drawing/2014/main" id="{01B3ABEC-11F9-4FE1-92D6-D11891B3B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3796" r="8868" b="13336"/>
          <a:stretch/>
        </p:blipFill>
        <p:spPr bwMode="auto">
          <a:xfrm>
            <a:off x="3546295" y="4448392"/>
            <a:ext cx="312936" cy="1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BF674D0-CF91-441F-B2C6-0EEA3909A794}"/>
              </a:ext>
            </a:extLst>
          </p:cNvPr>
          <p:cNvGrpSpPr/>
          <p:nvPr/>
        </p:nvGrpSpPr>
        <p:grpSpPr>
          <a:xfrm>
            <a:off x="6888837" y="911728"/>
            <a:ext cx="311948" cy="311944"/>
            <a:chOff x="8258010" y="943327"/>
            <a:chExt cx="311948" cy="31194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A187862-3F9D-4160-9179-9D4640008866}"/>
                </a:ext>
              </a:extLst>
            </p:cNvPr>
            <p:cNvSpPr/>
            <p:nvPr/>
          </p:nvSpPr>
          <p:spPr>
            <a:xfrm>
              <a:off x="8258010" y="943327"/>
              <a:ext cx="311948" cy="3119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80A55BE-48BE-4CDC-802C-7CC2CAD35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42" y="983458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1D7A7C66-D180-42CC-ADC1-D29973F9B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68375" y="1038487"/>
              <a:ext cx="91219" cy="12162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47DD94-AFB7-4C4F-AB0D-33138EB94752}"/>
              </a:ext>
            </a:extLst>
          </p:cNvPr>
          <p:cNvGrpSpPr/>
          <p:nvPr/>
        </p:nvGrpSpPr>
        <p:grpSpPr>
          <a:xfrm>
            <a:off x="8447325" y="3766293"/>
            <a:ext cx="311948" cy="311944"/>
            <a:chOff x="8258010" y="943327"/>
            <a:chExt cx="311948" cy="311944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0931C56-5A3C-4771-82F9-1AEBB96C14DB}"/>
                </a:ext>
              </a:extLst>
            </p:cNvPr>
            <p:cNvSpPr/>
            <p:nvPr/>
          </p:nvSpPr>
          <p:spPr>
            <a:xfrm>
              <a:off x="8258010" y="943327"/>
              <a:ext cx="311948" cy="3119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A3D8AAA-5449-47B2-8C01-D7629C133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42" y="983458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11FE08ED-BB9D-4288-BE88-D5F3577DB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68375" y="1038487"/>
              <a:ext cx="91219" cy="121624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3BA5A5C-E8A0-4A7D-976F-4D91F7F072ED}"/>
              </a:ext>
            </a:extLst>
          </p:cNvPr>
          <p:cNvSpPr txBox="1"/>
          <p:nvPr/>
        </p:nvSpPr>
        <p:spPr>
          <a:xfrm>
            <a:off x="8523949" y="82331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EF64CD-2342-41F4-B0BB-D512A0EA356E}"/>
              </a:ext>
            </a:extLst>
          </p:cNvPr>
          <p:cNvGrpSpPr>
            <a:grpSpLocks noChangeAspect="1"/>
          </p:cNvGrpSpPr>
          <p:nvPr/>
        </p:nvGrpSpPr>
        <p:grpSpPr>
          <a:xfrm>
            <a:off x="8386736" y="466547"/>
            <a:ext cx="173906" cy="173904"/>
            <a:chOff x="8258010" y="943327"/>
            <a:chExt cx="311948" cy="311944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ABE198D-1436-43C0-A83C-A26051234F4B}"/>
                </a:ext>
              </a:extLst>
            </p:cNvPr>
            <p:cNvSpPr/>
            <p:nvPr/>
          </p:nvSpPr>
          <p:spPr>
            <a:xfrm>
              <a:off x="8258010" y="943327"/>
              <a:ext cx="311948" cy="3119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6055246-17B9-40AF-9AE8-69201164A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42" y="983458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3BCE69F-C756-4DE3-B5B7-B06E4432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68375" y="1038487"/>
              <a:ext cx="91219" cy="121624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487383D-51BD-4D0F-B115-00A3ACA67972}"/>
              </a:ext>
            </a:extLst>
          </p:cNvPr>
          <p:cNvGrpSpPr>
            <a:grpSpLocks noChangeAspect="1"/>
          </p:cNvGrpSpPr>
          <p:nvPr/>
        </p:nvGrpSpPr>
        <p:grpSpPr>
          <a:xfrm>
            <a:off x="8386464" y="97551"/>
            <a:ext cx="174512" cy="174509"/>
            <a:chOff x="6860931" y="1226393"/>
            <a:chExt cx="311948" cy="311944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22647A8-454B-48F5-8C56-63C737F82F05}"/>
                </a:ext>
              </a:extLst>
            </p:cNvPr>
            <p:cNvSpPr/>
            <p:nvPr/>
          </p:nvSpPr>
          <p:spPr>
            <a:xfrm>
              <a:off x="6860931" y="1226393"/>
              <a:ext cx="311948" cy="311944"/>
            </a:xfrm>
            <a:prstGeom prst="ellipse">
              <a:avLst/>
            </a:prstGeom>
            <a:solidFill>
              <a:srgbClr val="053B7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5983B95-7DDD-480F-B771-880705640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1063" y="1266524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5E592AEE-E800-49F4-97A4-53868868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71296" y="1321553"/>
              <a:ext cx="91219" cy="121624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325568A-995B-4D0B-902F-3AEC8C197244}"/>
              </a:ext>
            </a:extLst>
          </p:cNvPr>
          <p:cNvSpPr txBox="1"/>
          <p:nvPr/>
        </p:nvSpPr>
        <p:spPr>
          <a:xfrm>
            <a:off x="8523949" y="461166"/>
            <a:ext cx="643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Finance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3BABE1F-7AC2-4807-9CC8-E7DEA989005F}"/>
              </a:ext>
            </a:extLst>
          </p:cNvPr>
          <p:cNvGrpSpPr>
            <a:grpSpLocks noChangeAspect="1"/>
          </p:cNvGrpSpPr>
          <p:nvPr/>
        </p:nvGrpSpPr>
        <p:grpSpPr>
          <a:xfrm>
            <a:off x="8391317" y="292989"/>
            <a:ext cx="163690" cy="163687"/>
            <a:chOff x="4909409" y="1218098"/>
            <a:chExt cx="311948" cy="31194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CAD872D-D03F-4F96-97B0-CDBD0BA0AA88}"/>
                </a:ext>
              </a:extLst>
            </p:cNvPr>
            <p:cNvSpPr/>
            <p:nvPr/>
          </p:nvSpPr>
          <p:spPr>
            <a:xfrm>
              <a:off x="4909409" y="1218098"/>
              <a:ext cx="311948" cy="311944"/>
            </a:xfrm>
            <a:prstGeom prst="ellipse">
              <a:avLst/>
            </a:prstGeom>
            <a:solidFill>
              <a:srgbClr val="3B9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4FA2F6C-A1D9-4048-94AF-633778F10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9541" y="1258229"/>
              <a:ext cx="231685" cy="231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5F73D42C-FCB2-4654-894E-DED86741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9774" y="1313258"/>
              <a:ext cx="91219" cy="121624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E4991F8-C8CC-4DCA-B825-477936E40D32}"/>
              </a:ext>
            </a:extLst>
          </p:cNvPr>
          <p:cNvSpPr txBox="1"/>
          <p:nvPr/>
        </p:nvSpPr>
        <p:spPr>
          <a:xfrm>
            <a:off x="8523949" y="282499"/>
            <a:ext cx="643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Customer</a:t>
            </a:r>
          </a:p>
        </p:txBody>
      </p:sp>
      <p:sp>
        <p:nvSpPr>
          <p:cNvPr id="149" name="Callout: Line with Accent Bar 148">
            <a:extLst>
              <a:ext uri="{FF2B5EF4-FFF2-40B4-BE49-F238E27FC236}">
                <a16:creationId xmlns:a16="http://schemas.microsoft.com/office/drawing/2014/main" id="{6603DCB8-21AE-42AB-B045-19DC79AFAED6}"/>
              </a:ext>
            </a:extLst>
          </p:cNvPr>
          <p:cNvSpPr/>
          <p:nvPr/>
        </p:nvSpPr>
        <p:spPr>
          <a:xfrm>
            <a:off x="2437010" y="855046"/>
            <a:ext cx="928167" cy="459727"/>
          </a:xfrm>
          <a:prstGeom prst="accentCallout1">
            <a:avLst>
              <a:gd name="adj1" fmla="val 53200"/>
              <a:gd name="adj2" fmla="val 94070"/>
              <a:gd name="adj3" fmla="val 71430"/>
              <a:gd name="adj4" fmla="val 112602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~54% of revenue &amp; 61% of lines through EDI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0BF5F61A-5D68-41F5-81D8-EB3EA6F9E9E8}"/>
              </a:ext>
            </a:extLst>
          </p:cNvPr>
          <p:cNvSpPr>
            <a:spLocks noChangeAspect="1"/>
          </p:cNvSpPr>
          <p:nvPr/>
        </p:nvSpPr>
        <p:spPr>
          <a:xfrm>
            <a:off x="4121376" y="2375320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42415-9B44-4CCF-AA86-4BF7FA900DA2}"/>
              </a:ext>
            </a:extLst>
          </p:cNvPr>
          <p:cNvSpPr txBox="1"/>
          <p:nvPr/>
        </p:nvSpPr>
        <p:spPr>
          <a:xfrm>
            <a:off x="4068865" y="2438799"/>
            <a:ext cx="614271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Credit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Card Payment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9519AE8-C8A8-4C6A-A929-530DD0F83CCC}"/>
              </a:ext>
            </a:extLst>
          </p:cNvPr>
          <p:cNvSpPr>
            <a:spLocks noChangeAspect="1"/>
          </p:cNvSpPr>
          <p:nvPr/>
        </p:nvSpPr>
        <p:spPr>
          <a:xfrm>
            <a:off x="6548831" y="1974317"/>
            <a:ext cx="523796" cy="451550"/>
          </a:xfrm>
          <a:prstGeom prst="hexagon">
            <a:avLst/>
          </a:prstGeom>
          <a:solidFill>
            <a:srgbClr val="3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88DAC-69F0-4D99-A817-7225FB9F129B}"/>
              </a:ext>
            </a:extLst>
          </p:cNvPr>
          <p:cNvSpPr txBox="1"/>
          <p:nvPr/>
        </p:nvSpPr>
        <p:spPr>
          <a:xfrm>
            <a:off x="6521846" y="2001456"/>
            <a:ext cx="572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Sourcing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Strategy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Management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1AD2BC2-1C0B-4BD7-B6A0-D69596898A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 flipV="1">
            <a:off x="6828991" y="2327196"/>
            <a:ext cx="116554" cy="87416"/>
          </a:xfrm>
          <a:prstGeom prst="rect">
            <a:avLst/>
          </a:prstGeom>
        </p:spPr>
      </p:pic>
      <p:sp>
        <p:nvSpPr>
          <p:cNvPr id="157" name="Hexagon 156">
            <a:extLst>
              <a:ext uri="{FF2B5EF4-FFF2-40B4-BE49-F238E27FC236}">
                <a16:creationId xmlns:a16="http://schemas.microsoft.com/office/drawing/2014/main" id="{9BA16400-3647-45E0-997A-9A154CA93B4E}"/>
              </a:ext>
            </a:extLst>
          </p:cNvPr>
          <p:cNvSpPr>
            <a:spLocks noChangeAspect="1"/>
          </p:cNvSpPr>
          <p:nvPr/>
        </p:nvSpPr>
        <p:spPr>
          <a:xfrm>
            <a:off x="6104898" y="2214224"/>
            <a:ext cx="523796" cy="4515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3B1476C-4A93-4388-8F09-DD36169AFC92}"/>
              </a:ext>
            </a:extLst>
          </p:cNvPr>
          <p:cNvSpPr txBox="1"/>
          <p:nvPr/>
        </p:nvSpPr>
        <p:spPr>
          <a:xfrm>
            <a:off x="6089255" y="2293483"/>
            <a:ext cx="549487" cy="27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Availability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Promise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3EC9D96E-7F2F-4F69-8FC0-AD6EAC5255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9177" y="2544266"/>
            <a:ext cx="114300" cy="100013"/>
          </a:xfrm>
          <a:prstGeom prst="rect">
            <a:avLst/>
          </a:prstGeom>
        </p:spPr>
      </p:pic>
      <p:sp>
        <p:nvSpPr>
          <p:cNvPr id="160" name="Hexagon 159">
            <a:extLst>
              <a:ext uri="{FF2B5EF4-FFF2-40B4-BE49-F238E27FC236}">
                <a16:creationId xmlns:a16="http://schemas.microsoft.com/office/drawing/2014/main" id="{A1B5966F-ED70-4F84-A8FD-4B9872527380}"/>
              </a:ext>
            </a:extLst>
          </p:cNvPr>
          <p:cNvSpPr>
            <a:spLocks noChangeAspect="1"/>
          </p:cNvSpPr>
          <p:nvPr/>
        </p:nvSpPr>
        <p:spPr>
          <a:xfrm>
            <a:off x="6545265" y="2462463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B5357BB-08AE-4AD0-85DA-D50377BC27F3}"/>
              </a:ext>
            </a:extLst>
          </p:cNvPr>
          <p:cNvSpPr txBox="1"/>
          <p:nvPr/>
        </p:nvSpPr>
        <p:spPr>
          <a:xfrm>
            <a:off x="6505100" y="2561239"/>
            <a:ext cx="601447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Intercompany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Purchasing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370645C3-1C5C-4B3C-8B1E-5F07FDA8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3243" y="2796834"/>
            <a:ext cx="114300" cy="100013"/>
          </a:xfrm>
          <a:prstGeom prst="rect">
            <a:avLst/>
          </a:prstGeom>
        </p:spPr>
      </p:pic>
      <p:sp>
        <p:nvSpPr>
          <p:cNvPr id="168" name="Hexagon 167">
            <a:extLst>
              <a:ext uri="{FF2B5EF4-FFF2-40B4-BE49-F238E27FC236}">
                <a16:creationId xmlns:a16="http://schemas.microsoft.com/office/drawing/2014/main" id="{260D9A65-8B2C-45B3-BFE7-4C985BC7BEFC}"/>
              </a:ext>
            </a:extLst>
          </p:cNvPr>
          <p:cNvSpPr>
            <a:spLocks noChangeAspect="1"/>
          </p:cNvSpPr>
          <p:nvPr/>
        </p:nvSpPr>
        <p:spPr>
          <a:xfrm>
            <a:off x="7915060" y="3227238"/>
            <a:ext cx="523796" cy="45155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CE280F-5267-4C4D-9021-54166E54B365}"/>
              </a:ext>
            </a:extLst>
          </p:cNvPr>
          <p:cNvSpPr txBox="1"/>
          <p:nvPr/>
        </p:nvSpPr>
        <p:spPr>
          <a:xfrm>
            <a:off x="7899417" y="3368793"/>
            <a:ext cx="5725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Netting</a:t>
            </a:r>
          </a:p>
        </p:txBody>
      </p:sp>
      <p:pic>
        <p:nvPicPr>
          <p:cNvPr id="170" name="Graphic 169">
            <a:extLst>
              <a:ext uri="{FF2B5EF4-FFF2-40B4-BE49-F238E27FC236}">
                <a16:creationId xmlns:a16="http://schemas.microsoft.com/office/drawing/2014/main" id="{68DBE75D-6965-400B-B350-B9085910F5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6763" y="3554264"/>
            <a:ext cx="114300" cy="100013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A6DB89C-3C9C-4408-AE22-87DD987B4187}"/>
              </a:ext>
            </a:extLst>
          </p:cNvPr>
          <p:cNvCxnSpPr>
            <a:cxnSpLocks/>
          </p:cNvCxnSpPr>
          <p:nvPr/>
        </p:nvCxnSpPr>
        <p:spPr>
          <a:xfrm>
            <a:off x="7474755" y="2601064"/>
            <a:ext cx="495834" cy="7073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500D204-B86A-414E-8D65-3A66128D1FBE}"/>
              </a:ext>
            </a:extLst>
          </p:cNvPr>
          <p:cNvCxnSpPr>
            <a:cxnSpLocks/>
          </p:cNvCxnSpPr>
          <p:nvPr/>
        </p:nvCxnSpPr>
        <p:spPr>
          <a:xfrm>
            <a:off x="8184322" y="3711794"/>
            <a:ext cx="7924" cy="5749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Hexagon 177">
            <a:extLst>
              <a:ext uri="{FF2B5EF4-FFF2-40B4-BE49-F238E27FC236}">
                <a16:creationId xmlns:a16="http://schemas.microsoft.com/office/drawing/2014/main" id="{1A389B97-0A03-466A-B982-5C4214CFBD6A}"/>
              </a:ext>
            </a:extLst>
          </p:cNvPr>
          <p:cNvSpPr>
            <a:spLocks noChangeAspect="1"/>
          </p:cNvSpPr>
          <p:nvPr/>
        </p:nvSpPr>
        <p:spPr>
          <a:xfrm>
            <a:off x="6112086" y="3350511"/>
            <a:ext cx="523796" cy="4515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BE0A3D-C8BA-478E-9133-D9C98F64CF3E}"/>
              </a:ext>
            </a:extLst>
          </p:cNvPr>
          <p:cNvSpPr txBox="1"/>
          <p:nvPr/>
        </p:nvSpPr>
        <p:spPr>
          <a:xfrm>
            <a:off x="6096443" y="3429770"/>
            <a:ext cx="549487" cy="27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Availability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Promise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A2279F3-E0D6-4F4A-A22A-170AC2FB663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6365" y="3680553"/>
            <a:ext cx="114300" cy="100013"/>
          </a:xfrm>
          <a:prstGeom prst="rect">
            <a:avLst/>
          </a:prstGeom>
        </p:spPr>
      </p:pic>
      <p:sp>
        <p:nvSpPr>
          <p:cNvPr id="184" name="Flowchart: Terminator 183">
            <a:extLst>
              <a:ext uri="{FF2B5EF4-FFF2-40B4-BE49-F238E27FC236}">
                <a16:creationId xmlns:a16="http://schemas.microsoft.com/office/drawing/2014/main" id="{AFB4EB1B-B0A3-45DF-92DE-DE039E19D468}"/>
              </a:ext>
            </a:extLst>
          </p:cNvPr>
          <p:cNvSpPr/>
          <p:nvPr/>
        </p:nvSpPr>
        <p:spPr>
          <a:xfrm rot="3961313">
            <a:off x="7520292" y="3443722"/>
            <a:ext cx="328048" cy="114642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B62786-1170-4107-8CD8-A34A178B9401}"/>
              </a:ext>
            </a:extLst>
          </p:cNvPr>
          <p:cNvCxnSpPr>
            <a:cxnSpLocks/>
            <a:stCxn id="158" idx="1"/>
            <a:endCxn id="179" idx="1"/>
          </p:cNvCxnSpPr>
          <p:nvPr/>
        </p:nvCxnSpPr>
        <p:spPr>
          <a:xfrm rot="10800000" flipH="1" flipV="1">
            <a:off x="6089255" y="2428712"/>
            <a:ext cx="7188" cy="1136287"/>
          </a:xfrm>
          <a:prstGeom prst="bentConnector3">
            <a:avLst>
              <a:gd name="adj1" fmla="val -3180301"/>
            </a:avLst>
          </a:prstGeom>
          <a:ln w="12700">
            <a:solidFill>
              <a:srgbClr val="3B9F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55">
            <a:extLst>
              <a:ext uri="{FF2B5EF4-FFF2-40B4-BE49-F238E27FC236}">
                <a16:creationId xmlns:a16="http://schemas.microsoft.com/office/drawing/2014/main" id="{EC12468C-3451-4A40-A9AE-2EE878813C63}"/>
              </a:ext>
            </a:extLst>
          </p:cNvPr>
          <p:cNvCxnSpPr>
            <a:cxnSpLocks/>
            <a:stCxn id="26" idx="1"/>
            <a:endCxn id="34" idx="0"/>
          </p:cNvCxnSpPr>
          <p:nvPr/>
        </p:nvCxnSpPr>
        <p:spPr>
          <a:xfrm rot="10800000" flipV="1">
            <a:off x="2926280" y="1394707"/>
            <a:ext cx="907515" cy="94283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3207CF4-866B-4D88-8EE4-6799D071BE2D}"/>
              </a:ext>
            </a:extLst>
          </p:cNvPr>
          <p:cNvCxnSpPr>
            <a:cxnSpLocks/>
            <a:stCxn id="8" idx="3"/>
            <a:endCxn id="265" idx="3"/>
          </p:cNvCxnSpPr>
          <p:nvPr/>
        </p:nvCxnSpPr>
        <p:spPr>
          <a:xfrm>
            <a:off x="4745537" y="2711437"/>
            <a:ext cx="330361" cy="267129"/>
          </a:xfrm>
          <a:prstGeom prst="bentConnector3">
            <a:avLst>
              <a:gd name="adj1" fmla="val 50000"/>
            </a:avLst>
          </a:prstGeom>
          <a:ln w="12700">
            <a:solidFill>
              <a:srgbClr val="3B9F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Terminator 222">
            <a:extLst>
              <a:ext uri="{FF2B5EF4-FFF2-40B4-BE49-F238E27FC236}">
                <a16:creationId xmlns:a16="http://schemas.microsoft.com/office/drawing/2014/main" id="{445832EA-B24F-4072-9DBB-CD4B60F37D5C}"/>
              </a:ext>
            </a:extLst>
          </p:cNvPr>
          <p:cNvSpPr/>
          <p:nvPr/>
        </p:nvSpPr>
        <p:spPr>
          <a:xfrm rot="5400000">
            <a:off x="4741705" y="2848731"/>
            <a:ext cx="328048" cy="114642"/>
          </a:xfrm>
          <a:prstGeom prst="flowChartTerminator">
            <a:avLst/>
          </a:prstGeom>
          <a:solidFill>
            <a:srgbClr val="3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C232D66-F8DC-4976-9824-32EF03ADFEF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361503" y="1394708"/>
            <a:ext cx="1796859" cy="438828"/>
          </a:xfrm>
          <a:prstGeom prst="straightConnector1">
            <a:avLst/>
          </a:prstGeom>
          <a:ln w="12700">
            <a:solidFill>
              <a:srgbClr val="A6A6A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owchart: Terminator 227">
            <a:extLst>
              <a:ext uri="{FF2B5EF4-FFF2-40B4-BE49-F238E27FC236}">
                <a16:creationId xmlns:a16="http://schemas.microsoft.com/office/drawing/2014/main" id="{D6E99967-EBD7-489C-ADDC-596CB85211FC}"/>
              </a:ext>
            </a:extLst>
          </p:cNvPr>
          <p:cNvSpPr/>
          <p:nvPr/>
        </p:nvSpPr>
        <p:spPr>
          <a:xfrm rot="812507">
            <a:off x="5081646" y="1557478"/>
            <a:ext cx="328048" cy="114642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</a:t>
            </a:r>
          </a:p>
        </p:txBody>
      </p:sp>
      <p:sp>
        <p:nvSpPr>
          <p:cNvPr id="232" name="Flowchart: Terminator 231">
            <a:extLst>
              <a:ext uri="{FF2B5EF4-FFF2-40B4-BE49-F238E27FC236}">
                <a16:creationId xmlns:a16="http://schemas.microsoft.com/office/drawing/2014/main" id="{79F05919-0529-4F14-83DE-F465C911DFD6}"/>
              </a:ext>
            </a:extLst>
          </p:cNvPr>
          <p:cNvSpPr/>
          <p:nvPr/>
        </p:nvSpPr>
        <p:spPr>
          <a:xfrm rot="5400000">
            <a:off x="6659141" y="4010091"/>
            <a:ext cx="328048" cy="114642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</a:t>
            </a:r>
          </a:p>
        </p:txBody>
      </p:sp>
      <p:sp>
        <p:nvSpPr>
          <p:cNvPr id="233" name="Flowchart: Terminator 232">
            <a:extLst>
              <a:ext uri="{FF2B5EF4-FFF2-40B4-BE49-F238E27FC236}">
                <a16:creationId xmlns:a16="http://schemas.microsoft.com/office/drawing/2014/main" id="{F322DA54-0B1E-4C4D-A557-FE287C755F17}"/>
              </a:ext>
            </a:extLst>
          </p:cNvPr>
          <p:cNvSpPr/>
          <p:nvPr/>
        </p:nvSpPr>
        <p:spPr>
          <a:xfrm rot="19800000">
            <a:off x="6676294" y="4275735"/>
            <a:ext cx="328048" cy="114642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</a:t>
            </a:r>
          </a:p>
        </p:txBody>
      </p:sp>
      <p:sp>
        <p:nvSpPr>
          <p:cNvPr id="235" name="Flowchart: Terminator 234">
            <a:extLst>
              <a:ext uri="{FF2B5EF4-FFF2-40B4-BE49-F238E27FC236}">
                <a16:creationId xmlns:a16="http://schemas.microsoft.com/office/drawing/2014/main" id="{C7E222B0-0D04-466E-865B-8AC279394827}"/>
              </a:ext>
            </a:extLst>
          </p:cNvPr>
          <p:cNvSpPr/>
          <p:nvPr/>
        </p:nvSpPr>
        <p:spPr>
          <a:xfrm>
            <a:off x="7109990" y="4489406"/>
            <a:ext cx="328048" cy="114642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</a:t>
            </a:r>
          </a:p>
        </p:txBody>
      </p:sp>
      <p:sp>
        <p:nvSpPr>
          <p:cNvPr id="236" name="Flowchart: Terminator 235">
            <a:extLst>
              <a:ext uri="{FF2B5EF4-FFF2-40B4-BE49-F238E27FC236}">
                <a16:creationId xmlns:a16="http://schemas.microsoft.com/office/drawing/2014/main" id="{AF2595E0-22C1-4220-90B8-0464A954CDE0}"/>
              </a:ext>
            </a:extLst>
          </p:cNvPr>
          <p:cNvSpPr/>
          <p:nvPr/>
        </p:nvSpPr>
        <p:spPr>
          <a:xfrm rot="3468060">
            <a:off x="7511915" y="2911449"/>
            <a:ext cx="422013" cy="116009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FILE</a:t>
            </a:r>
          </a:p>
        </p:txBody>
      </p:sp>
      <p:sp>
        <p:nvSpPr>
          <p:cNvPr id="237" name="Flowchart: Terminator 236">
            <a:extLst>
              <a:ext uri="{FF2B5EF4-FFF2-40B4-BE49-F238E27FC236}">
                <a16:creationId xmlns:a16="http://schemas.microsoft.com/office/drawing/2014/main" id="{12C8AB9D-F061-4E87-A72B-FCF3DB55A035}"/>
              </a:ext>
            </a:extLst>
          </p:cNvPr>
          <p:cNvSpPr/>
          <p:nvPr/>
        </p:nvSpPr>
        <p:spPr>
          <a:xfrm>
            <a:off x="7968968" y="3941274"/>
            <a:ext cx="422013" cy="116009"/>
          </a:xfrm>
          <a:prstGeom prst="flowChartTerminator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FILE</a:t>
            </a:r>
          </a:p>
        </p:txBody>
      </p:sp>
      <p:cxnSp>
        <p:nvCxnSpPr>
          <p:cNvPr id="241" name="Straight Arrow Connector 184">
            <a:extLst>
              <a:ext uri="{FF2B5EF4-FFF2-40B4-BE49-F238E27FC236}">
                <a16:creationId xmlns:a16="http://schemas.microsoft.com/office/drawing/2014/main" id="{33F8ECD5-DFCB-4A39-828F-197F13B801BB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>
            <a:off x="5701923" y="3183411"/>
            <a:ext cx="1260656" cy="457588"/>
          </a:xfrm>
          <a:prstGeom prst="bentConnector4">
            <a:avLst>
              <a:gd name="adj1" fmla="val 135"/>
              <a:gd name="adj2" fmla="val 153056"/>
            </a:avLst>
          </a:prstGeom>
          <a:ln w="12700">
            <a:solidFill>
              <a:srgbClr val="3B9F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Terminator 185">
            <a:extLst>
              <a:ext uri="{FF2B5EF4-FFF2-40B4-BE49-F238E27FC236}">
                <a16:creationId xmlns:a16="http://schemas.microsoft.com/office/drawing/2014/main" id="{CEAA7F0B-CE3E-4658-A7C0-0B482FD39C90}"/>
              </a:ext>
            </a:extLst>
          </p:cNvPr>
          <p:cNvSpPr/>
          <p:nvPr/>
        </p:nvSpPr>
        <p:spPr>
          <a:xfrm rot="5400000">
            <a:off x="5697602" y="2922827"/>
            <a:ext cx="328048" cy="114642"/>
          </a:xfrm>
          <a:prstGeom prst="flowChartTerminator">
            <a:avLst/>
          </a:prstGeom>
          <a:solidFill>
            <a:srgbClr val="3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</a:t>
            </a:r>
          </a:p>
        </p:txBody>
      </p:sp>
      <p:sp>
        <p:nvSpPr>
          <p:cNvPr id="253" name="Callout: Line with Accent Bar 252">
            <a:extLst>
              <a:ext uri="{FF2B5EF4-FFF2-40B4-BE49-F238E27FC236}">
                <a16:creationId xmlns:a16="http://schemas.microsoft.com/office/drawing/2014/main" id="{7DED7075-6511-48F2-899A-6D9ACAE8446C}"/>
              </a:ext>
            </a:extLst>
          </p:cNvPr>
          <p:cNvSpPr/>
          <p:nvPr/>
        </p:nvSpPr>
        <p:spPr>
          <a:xfrm>
            <a:off x="2352341" y="3395737"/>
            <a:ext cx="1073895" cy="323165"/>
          </a:xfrm>
          <a:prstGeom prst="accentCallout1">
            <a:avLst>
              <a:gd name="adj1" fmla="val 46840"/>
              <a:gd name="adj2" fmla="val 96503"/>
              <a:gd name="adj3" fmla="val -32708"/>
              <a:gd name="adj4" fmla="val 10378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~16% of revenue &amp; ~14% of lines are entered through Order Center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D7E9CB-46C5-4FB5-8E1E-E3D32E3CAF92}"/>
              </a:ext>
            </a:extLst>
          </p:cNvPr>
          <p:cNvSpPr txBox="1"/>
          <p:nvPr/>
        </p:nvSpPr>
        <p:spPr>
          <a:xfrm>
            <a:off x="4949369" y="3338058"/>
            <a:ext cx="780983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Integration</a:t>
            </a:r>
          </a:p>
        </p:txBody>
      </p:sp>
      <p:sp>
        <p:nvSpPr>
          <p:cNvPr id="257" name="Hexagon 256">
            <a:extLst>
              <a:ext uri="{FF2B5EF4-FFF2-40B4-BE49-F238E27FC236}">
                <a16:creationId xmlns:a16="http://schemas.microsoft.com/office/drawing/2014/main" id="{182FD98D-37BE-4F04-AD6D-BA502F4EBD98}"/>
              </a:ext>
            </a:extLst>
          </p:cNvPr>
          <p:cNvSpPr>
            <a:spLocks noChangeAspect="1"/>
          </p:cNvSpPr>
          <p:nvPr/>
        </p:nvSpPr>
        <p:spPr>
          <a:xfrm>
            <a:off x="5070030" y="2110319"/>
            <a:ext cx="523796" cy="451550"/>
          </a:xfrm>
          <a:prstGeom prst="hexagon">
            <a:avLst/>
          </a:prstGeom>
          <a:solidFill>
            <a:srgbClr val="F0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4EADC07-7984-4021-BA8E-58768D9BC0BC}"/>
              </a:ext>
            </a:extLst>
          </p:cNvPr>
          <p:cNvSpPr txBox="1"/>
          <p:nvPr/>
        </p:nvSpPr>
        <p:spPr>
          <a:xfrm>
            <a:off x="5129250" y="2239377"/>
            <a:ext cx="402674" cy="1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EiPaaS</a:t>
            </a: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60" name="Graphic 259">
            <a:extLst>
              <a:ext uri="{FF2B5EF4-FFF2-40B4-BE49-F238E27FC236}">
                <a16:creationId xmlns:a16="http://schemas.microsoft.com/office/drawing/2014/main" id="{3992B5D6-BD19-41D3-98A5-3D1F2E050D1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1907" y="3178917"/>
            <a:ext cx="114300" cy="100013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78C0A098-9756-4179-B07B-B5B0136014B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1814" y="2693071"/>
            <a:ext cx="114300" cy="100013"/>
          </a:xfrm>
          <a:prstGeom prst="rect">
            <a:avLst/>
          </a:prstGeom>
        </p:spPr>
      </p:pic>
      <p:pic>
        <p:nvPicPr>
          <p:cNvPr id="262" name="Graphic 261">
            <a:extLst>
              <a:ext uri="{FF2B5EF4-FFF2-40B4-BE49-F238E27FC236}">
                <a16:creationId xmlns:a16="http://schemas.microsoft.com/office/drawing/2014/main" id="{6BD7CBCB-A021-421E-BADB-CA40DAE8DAD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1183" y="2455438"/>
            <a:ext cx="114300" cy="100013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11DD18AA-057E-40DC-9556-50604DA9D75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4096" y="2942854"/>
            <a:ext cx="114300" cy="100013"/>
          </a:xfrm>
          <a:prstGeom prst="rect">
            <a:avLst/>
          </a:prstGeom>
        </p:spPr>
      </p:pic>
      <p:pic>
        <p:nvPicPr>
          <p:cNvPr id="264" name="Graphic 263">
            <a:extLst>
              <a:ext uri="{FF2B5EF4-FFF2-40B4-BE49-F238E27FC236}">
                <a16:creationId xmlns:a16="http://schemas.microsoft.com/office/drawing/2014/main" id="{37AF83B1-06C5-492B-8CD7-FAD221D8F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 flipV="1">
            <a:off x="5344622" y="2441361"/>
            <a:ext cx="116554" cy="87416"/>
          </a:xfrm>
          <a:prstGeom prst="rect">
            <a:avLst/>
          </a:prstGeom>
        </p:spPr>
      </p:pic>
      <p:sp>
        <p:nvSpPr>
          <p:cNvPr id="265" name="Hexagon 264">
            <a:extLst>
              <a:ext uri="{FF2B5EF4-FFF2-40B4-BE49-F238E27FC236}">
                <a16:creationId xmlns:a16="http://schemas.microsoft.com/office/drawing/2014/main" id="{01C7DAD9-1273-424F-A156-365DFDF65908}"/>
              </a:ext>
            </a:extLst>
          </p:cNvPr>
          <p:cNvSpPr>
            <a:spLocks noChangeAspect="1"/>
          </p:cNvSpPr>
          <p:nvPr/>
        </p:nvSpPr>
        <p:spPr>
          <a:xfrm>
            <a:off x="5075898" y="2752791"/>
            <a:ext cx="523796" cy="45155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9D03F3-E5DF-4B7A-BE23-8A00777D76CF}"/>
              </a:ext>
            </a:extLst>
          </p:cNvPr>
          <p:cNvSpPr txBox="1"/>
          <p:nvPr/>
        </p:nvSpPr>
        <p:spPr>
          <a:xfrm>
            <a:off x="5118760" y="2821677"/>
            <a:ext cx="423514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API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Routing</a:t>
            </a:r>
          </a:p>
        </p:txBody>
      </p:sp>
      <p:pic>
        <p:nvPicPr>
          <p:cNvPr id="267" name="Graphic 266">
            <a:extLst>
              <a:ext uri="{FF2B5EF4-FFF2-40B4-BE49-F238E27FC236}">
                <a16:creationId xmlns:a16="http://schemas.microsoft.com/office/drawing/2014/main" id="{D9753897-A3B1-4FC7-8094-4E6DF28B95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 flipV="1">
            <a:off x="5359970" y="3097005"/>
            <a:ext cx="116554" cy="87416"/>
          </a:xfrm>
          <a:prstGeom prst="rect">
            <a:avLst/>
          </a:prstGeom>
        </p:spPr>
      </p:pic>
      <p:sp>
        <p:nvSpPr>
          <p:cNvPr id="277" name="Rectangle 276">
            <a:extLst>
              <a:ext uri="{FF2B5EF4-FFF2-40B4-BE49-F238E27FC236}">
                <a16:creationId xmlns:a16="http://schemas.microsoft.com/office/drawing/2014/main" id="{26373F44-62B9-4121-A67E-EE61C1CAE5A6}"/>
              </a:ext>
            </a:extLst>
          </p:cNvPr>
          <p:cNvSpPr/>
          <p:nvPr/>
        </p:nvSpPr>
        <p:spPr>
          <a:xfrm>
            <a:off x="4922691" y="3936549"/>
            <a:ext cx="786897" cy="71588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564BE0C-6894-4AEE-A467-9C93EDB95065}"/>
              </a:ext>
            </a:extLst>
          </p:cNvPr>
          <p:cNvSpPr txBox="1"/>
          <p:nvPr/>
        </p:nvSpPr>
        <p:spPr>
          <a:xfrm>
            <a:off x="4894269" y="4444091"/>
            <a:ext cx="774571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Layer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D62667F-C758-475E-9EC0-EB3D2A734DAF}"/>
              </a:ext>
            </a:extLst>
          </p:cNvPr>
          <p:cNvCxnSpPr>
            <a:cxnSpLocks/>
            <a:stCxn id="254" idx="2"/>
            <a:endCxn id="277" idx="0"/>
          </p:cNvCxnSpPr>
          <p:nvPr/>
        </p:nvCxnSpPr>
        <p:spPr>
          <a:xfrm flipH="1">
            <a:off x="5316140" y="3560478"/>
            <a:ext cx="7548" cy="376071"/>
          </a:xfrm>
          <a:prstGeom prst="straightConnector1">
            <a:avLst/>
          </a:prstGeom>
          <a:ln w="12700">
            <a:solidFill>
              <a:srgbClr val="3B9F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Hexagon 279">
            <a:extLst>
              <a:ext uri="{FF2B5EF4-FFF2-40B4-BE49-F238E27FC236}">
                <a16:creationId xmlns:a16="http://schemas.microsoft.com/office/drawing/2014/main" id="{AC91085D-B803-401D-8793-803F9D600616}"/>
              </a:ext>
            </a:extLst>
          </p:cNvPr>
          <p:cNvSpPr>
            <a:spLocks noChangeAspect="1"/>
          </p:cNvSpPr>
          <p:nvPr/>
        </p:nvSpPr>
        <p:spPr>
          <a:xfrm>
            <a:off x="5049412" y="4007631"/>
            <a:ext cx="523796" cy="451550"/>
          </a:xfrm>
          <a:prstGeom prst="hexagon">
            <a:avLst/>
          </a:prstGeom>
          <a:solidFill>
            <a:srgbClr val="3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7C7F1C8-0895-4E6B-A90A-16E0FF5B314F}"/>
              </a:ext>
            </a:extLst>
          </p:cNvPr>
          <p:cNvSpPr txBox="1"/>
          <p:nvPr/>
        </p:nvSpPr>
        <p:spPr>
          <a:xfrm>
            <a:off x="5142831" y="4156022"/>
            <a:ext cx="336952" cy="1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MDM</a:t>
            </a:r>
          </a:p>
        </p:txBody>
      </p:sp>
      <p:pic>
        <p:nvPicPr>
          <p:cNvPr id="285" name="Graphic 284">
            <a:extLst>
              <a:ext uri="{FF2B5EF4-FFF2-40B4-BE49-F238E27FC236}">
                <a16:creationId xmlns:a16="http://schemas.microsoft.com/office/drawing/2014/main" id="{D5724848-AEAB-4F1F-9324-BCF864D4743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9629" y="4325983"/>
            <a:ext cx="114300" cy="100013"/>
          </a:xfrm>
          <a:prstGeom prst="rect">
            <a:avLst/>
          </a:prstGeom>
        </p:spPr>
      </p:pic>
      <p:sp>
        <p:nvSpPr>
          <p:cNvPr id="291" name="Flowchart: Terminator 290">
            <a:extLst>
              <a:ext uri="{FF2B5EF4-FFF2-40B4-BE49-F238E27FC236}">
                <a16:creationId xmlns:a16="http://schemas.microsoft.com/office/drawing/2014/main" id="{0E0DB363-9E40-487B-A371-97AB1FF9CA2D}"/>
              </a:ext>
            </a:extLst>
          </p:cNvPr>
          <p:cNvSpPr/>
          <p:nvPr/>
        </p:nvSpPr>
        <p:spPr>
          <a:xfrm>
            <a:off x="5150782" y="3701622"/>
            <a:ext cx="328048" cy="114642"/>
          </a:xfrm>
          <a:prstGeom prst="flowChartTerminator">
            <a:avLst/>
          </a:prstGeom>
          <a:solidFill>
            <a:srgbClr val="3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</a:t>
            </a:r>
          </a:p>
        </p:txBody>
      </p:sp>
      <p:sp>
        <p:nvSpPr>
          <p:cNvPr id="292" name="Callout: Line with Accent Bar 291">
            <a:extLst>
              <a:ext uri="{FF2B5EF4-FFF2-40B4-BE49-F238E27FC236}">
                <a16:creationId xmlns:a16="http://schemas.microsoft.com/office/drawing/2014/main" id="{2D68A7FC-45FD-4F15-956E-83628D07233F}"/>
              </a:ext>
            </a:extLst>
          </p:cNvPr>
          <p:cNvSpPr/>
          <p:nvPr/>
        </p:nvSpPr>
        <p:spPr>
          <a:xfrm>
            <a:off x="3772019" y="4674155"/>
            <a:ext cx="1073895" cy="186215"/>
          </a:xfrm>
          <a:prstGeom prst="accentCallout1">
            <a:avLst>
              <a:gd name="adj1" fmla="val 46840"/>
              <a:gd name="adj2" fmla="val 96503"/>
              <a:gd name="adj3" fmla="val -49788"/>
              <a:gd name="adj4" fmla="val 107482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translation APIs </a:t>
            </a:r>
          </a:p>
        </p:txBody>
      </p:sp>
      <p:cxnSp>
        <p:nvCxnSpPr>
          <p:cNvPr id="293" name="Straight Arrow Connector 221">
            <a:extLst>
              <a:ext uri="{FF2B5EF4-FFF2-40B4-BE49-F238E27FC236}">
                <a16:creationId xmlns:a16="http://schemas.microsoft.com/office/drawing/2014/main" id="{8B9F8630-8A8F-47A9-9702-615FE51F3027}"/>
              </a:ext>
            </a:extLst>
          </p:cNvPr>
          <p:cNvCxnSpPr>
            <a:cxnSpLocks/>
          </p:cNvCxnSpPr>
          <p:nvPr/>
        </p:nvCxnSpPr>
        <p:spPr>
          <a:xfrm>
            <a:off x="5344622" y="2559378"/>
            <a:ext cx="0" cy="200612"/>
          </a:xfrm>
          <a:prstGeom prst="straightConnector1">
            <a:avLst/>
          </a:prstGeom>
          <a:ln w="12700">
            <a:solidFill>
              <a:srgbClr val="3B9F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21">
            <a:extLst>
              <a:ext uri="{FF2B5EF4-FFF2-40B4-BE49-F238E27FC236}">
                <a16:creationId xmlns:a16="http://schemas.microsoft.com/office/drawing/2014/main" id="{EADB2877-C340-41AF-9119-CB37320E0B28}"/>
              </a:ext>
            </a:extLst>
          </p:cNvPr>
          <p:cNvCxnSpPr>
            <a:cxnSpLocks/>
            <a:stCxn id="265" idx="0"/>
            <a:endCxn id="186" idx="2"/>
          </p:cNvCxnSpPr>
          <p:nvPr/>
        </p:nvCxnSpPr>
        <p:spPr>
          <a:xfrm>
            <a:off x="5599694" y="2978566"/>
            <a:ext cx="204611" cy="1582"/>
          </a:xfrm>
          <a:prstGeom prst="straightConnector1">
            <a:avLst/>
          </a:prstGeom>
          <a:ln w="12700">
            <a:solidFill>
              <a:srgbClr val="3B9F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2">
            <a:extLst>
              <a:ext uri="{FF2B5EF4-FFF2-40B4-BE49-F238E27FC236}">
                <a16:creationId xmlns:a16="http://schemas.microsoft.com/office/drawing/2014/main" id="{92117D62-47A6-411C-9E6E-955AD52E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93" y="3269087"/>
            <a:ext cx="226962" cy="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221">
            <a:extLst>
              <a:ext uri="{FF2B5EF4-FFF2-40B4-BE49-F238E27FC236}">
                <a16:creationId xmlns:a16="http://schemas.microsoft.com/office/drawing/2014/main" id="{BEB1A343-BD02-4C47-B56F-C82BB673CE4A}"/>
              </a:ext>
            </a:extLst>
          </p:cNvPr>
          <p:cNvCxnSpPr>
            <a:cxnSpLocks/>
            <a:stCxn id="49" idx="1"/>
            <a:endCxn id="186" idx="1"/>
          </p:cNvCxnSpPr>
          <p:nvPr/>
        </p:nvCxnSpPr>
        <p:spPr>
          <a:xfrm rot="10800000" flipV="1">
            <a:off x="5861626" y="1957266"/>
            <a:ext cx="215606" cy="858857"/>
          </a:xfrm>
          <a:prstGeom prst="bentConnector2">
            <a:avLst/>
          </a:prstGeom>
          <a:ln w="12700">
            <a:solidFill>
              <a:srgbClr val="3B9F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3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Integrations</a:t>
            </a:r>
          </a:p>
        </p:txBody>
      </p:sp>
    </p:spTree>
    <p:extLst>
      <p:ext uri="{BB962C8B-B14F-4D97-AF65-F5344CB8AC3E}">
        <p14:creationId xmlns:p14="http://schemas.microsoft.com/office/powerpoint/2010/main" val="304803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86A-023E-4796-9A7A-3DC9CF8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ESA MVP Integrations and Addons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57515EE-9BC9-4F94-8C23-01FE0F3DCDF3}"/>
              </a:ext>
            </a:extLst>
          </p:cNvPr>
          <p:cNvSpPr txBox="1">
            <a:spLocks/>
          </p:cNvSpPr>
          <p:nvPr/>
        </p:nvSpPr>
        <p:spPr>
          <a:xfrm>
            <a:off x="8257952" y="4809791"/>
            <a:ext cx="4288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7AF768E-E612-40DC-BE0E-A8B1823A0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4574"/>
              </p:ext>
            </p:extLst>
          </p:nvPr>
        </p:nvGraphicFramePr>
        <p:xfrm>
          <a:off x="1063161" y="962122"/>
          <a:ext cx="6927900" cy="213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Worksheet" r:id="rId4" imgW="11398139" imgH="3505069" progId="Excel.Sheet.12">
                  <p:embed/>
                </p:oleObj>
              </mc:Choice>
              <mc:Fallback>
                <p:oleObj name="Worksheet" r:id="rId4" imgW="11398139" imgH="35050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161" y="962122"/>
                        <a:ext cx="6927900" cy="213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86A-023E-4796-9A7A-3DC9CF8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Aerospace MVP Integrations and Addons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57515EE-9BC9-4F94-8C23-01FE0F3DCDF3}"/>
              </a:ext>
            </a:extLst>
          </p:cNvPr>
          <p:cNvSpPr txBox="1">
            <a:spLocks/>
          </p:cNvSpPr>
          <p:nvPr/>
        </p:nvSpPr>
        <p:spPr>
          <a:xfrm>
            <a:off x="8257952" y="4809791"/>
            <a:ext cx="4288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0E4446-C92B-44C2-841E-B5F00ECC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52" y="861061"/>
            <a:ext cx="6884686" cy="37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337350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86A-023E-4796-9A7A-3DC9CF8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Planned Implementation of Key New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1762-7A9B-44BF-9402-CC561F7A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Advanced ATP</a:t>
            </a:r>
            <a:endParaRPr lang="en-US" dirty="0"/>
          </a:p>
          <a:p>
            <a:pPr lvl="1"/>
            <a:r>
              <a:rPr lang="en-US" dirty="0"/>
              <a:t>Supply Protection </a:t>
            </a:r>
          </a:p>
          <a:p>
            <a:pPr lvl="1"/>
            <a:r>
              <a:rPr lang="en-US" dirty="0"/>
              <a:t>Product Allocation</a:t>
            </a:r>
          </a:p>
          <a:p>
            <a:r>
              <a:rPr lang="en-US" dirty="0">
                <a:hlinkClick r:id="rId4"/>
              </a:rPr>
              <a:t>Production Planning and Detailed Scheduling</a:t>
            </a:r>
            <a:endParaRPr lang="en-US" dirty="0"/>
          </a:p>
          <a:p>
            <a:r>
              <a:rPr lang="en-US" dirty="0">
                <a:hlinkClick r:id="rId5"/>
              </a:rPr>
              <a:t>Embedded Analytics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Virtual Data Model and CDS Views</a:t>
            </a:r>
            <a:endParaRPr lang="en-US" dirty="0"/>
          </a:p>
          <a:p>
            <a:r>
              <a:rPr lang="en-US" dirty="0">
                <a:hlinkClick r:id="rId7"/>
              </a:rPr>
              <a:t>Enable Now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957515EE-9BC9-4F94-8C23-01FE0F3DCDF3}"/>
              </a:ext>
            </a:extLst>
          </p:cNvPr>
          <p:cNvSpPr txBox="1">
            <a:spLocks/>
          </p:cNvSpPr>
          <p:nvPr/>
        </p:nvSpPr>
        <p:spPr>
          <a:xfrm>
            <a:off x="8257952" y="4809791"/>
            <a:ext cx="4288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62CB-A42E-470E-A301-EA6420987B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B677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B67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EVOLUTION – ESA Program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F8E256F7-F06D-4198-83B2-6AFF26C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endParaRPr lang="en-US">
              <a:solidFill>
                <a:srgbClr val="5B677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EE4C5-59BF-4A5A-B565-F8502A06CFC3}"/>
              </a:ext>
            </a:extLst>
          </p:cNvPr>
          <p:cNvSpPr txBox="1">
            <a:spLocks/>
          </p:cNvSpPr>
          <p:nvPr/>
        </p:nvSpPr>
        <p:spPr>
          <a:xfrm>
            <a:off x="344773" y="31391"/>
            <a:ext cx="8229600" cy="6274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378" fontAlgn="base">
              <a:lnSpc>
                <a:spcPct val="110000"/>
              </a:lnSpc>
              <a:spcAft>
                <a:spcPct val="0"/>
              </a:spcAft>
              <a:buClr>
                <a:srgbClr val="3367CD"/>
              </a:buClr>
              <a:defRPr/>
            </a:pPr>
            <a:r>
              <a:rPr lang="en-US" sz="1800">
                <a:solidFill>
                  <a:srgbClr val="005EB8"/>
                </a:solidFill>
              </a:rPr>
              <a:t>The Evolution program was initiated to modernize ES-A’s business processes and technical landscape to meet its strategic commitments.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68BD8-CA96-4A4C-90E6-C29C3170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3" y="751928"/>
            <a:ext cx="3379033" cy="18685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EDA098-1014-4B61-BEDB-73108A6919B3}"/>
              </a:ext>
            </a:extLst>
          </p:cNvPr>
          <p:cNvSpPr/>
          <p:nvPr/>
        </p:nvSpPr>
        <p:spPr>
          <a:xfrm>
            <a:off x="457200" y="2708153"/>
            <a:ext cx="4114800" cy="238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endParaRPr lang="en-US" sz="160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7FFA7D-52EA-4205-812B-D0809C27853B}"/>
              </a:ext>
            </a:extLst>
          </p:cNvPr>
          <p:cNvGrpSpPr/>
          <p:nvPr/>
        </p:nvGrpSpPr>
        <p:grpSpPr>
          <a:xfrm>
            <a:off x="457199" y="2991679"/>
            <a:ext cx="4174761" cy="1545346"/>
            <a:chOff x="323893" y="3006195"/>
            <a:chExt cx="3503976" cy="15453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E599D1-DAEA-4602-9A07-3E82B04A0A46}"/>
                </a:ext>
              </a:extLst>
            </p:cNvPr>
            <p:cNvSpPr/>
            <p:nvPr/>
          </p:nvSpPr>
          <p:spPr>
            <a:xfrm>
              <a:off x="1223075" y="3006195"/>
              <a:ext cx="1721075" cy="1499859"/>
            </a:xfrm>
            <a:prstGeom prst="rect">
              <a:avLst/>
            </a:prstGeom>
            <a:solidFill>
              <a:schemeClr val="bg1">
                <a:lumMod val="85000"/>
                <a:alpha val="58000"/>
              </a:schemeClr>
            </a:solidFill>
            <a:ln w="63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5997F6-408B-43F3-A8C2-CFB66F12BF72}"/>
                </a:ext>
              </a:extLst>
            </p:cNvPr>
            <p:cNvSpPr/>
            <p:nvPr/>
          </p:nvSpPr>
          <p:spPr>
            <a:xfrm>
              <a:off x="2102109" y="3510351"/>
              <a:ext cx="822960" cy="274320"/>
            </a:xfrm>
            <a:prstGeom prst="rect">
              <a:avLst/>
            </a:prstGeom>
            <a:solidFill>
              <a:srgbClr val="648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18 versions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$4.9B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4B8A5-D0EC-444D-A8EC-C87F0B080551}"/>
                </a:ext>
              </a:extLst>
            </p:cNvPr>
            <p:cNvSpPr/>
            <p:nvPr/>
          </p:nvSpPr>
          <p:spPr>
            <a:xfrm>
              <a:off x="2969168" y="3510351"/>
              <a:ext cx="822960" cy="274320"/>
            </a:xfrm>
            <a:prstGeom prst="rect">
              <a:avLst/>
            </a:prstGeom>
            <a:solidFill>
              <a:srgbClr val="95A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1 version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$2.2B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01476C-28FE-4FF8-8943-3F2EE54260BE}"/>
                </a:ext>
              </a:extLst>
            </p:cNvPr>
            <p:cNvSpPr/>
            <p:nvPr/>
          </p:nvSpPr>
          <p:spPr>
            <a:xfrm>
              <a:off x="1242138" y="3510351"/>
              <a:ext cx="822960" cy="274320"/>
            </a:xfrm>
            <a:prstGeom prst="rect">
              <a:avLst/>
            </a:prstGeom>
            <a:solidFill>
              <a:srgbClr val="007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5 versions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$0.1B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2A8F0E-5A97-41D0-9DED-3B4A27BC0C42}"/>
                </a:ext>
              </a:extLst>
            </p:cNvPr>
            <p:cNvSpPr/>
            <p:nvPr/>
          </p:nvSpPr>
          <p:spPr>
            <a:xfrm>
              <a:off x="375079" y="3510351"/>
              <a:ext cx="822960" cy="274320"/>
            </a:xfrm>
            <a:prstGeom prst="rect">
              <a:avLst/>
            </a:prstGeom>
            <a:solidFill>
              <a:srgbClr val="005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2 versions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$0.8B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A1C1FC-A312-40D0-85C9-F6AE156451D3}"/>
                </a:ext>
              </a:extLst>
            </p:cNvPr>
            <p:cNvSpPr/>
            <p:nvPr/>
          </p:nvSpPr>
          <p:spPr>
            <a:xfrm>
              <a:off x="2102109" y="3821296"/>
              <a:ext cx="822960" cy="274320"/>
            </a:xfrm>
            <a:prstGeom prst="rect">
              <a:avLst/>
            </a:prstGeom>
            <a:solidFill>
              <a:srgbClr val="648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6015 users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33 entities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5447A6-D1F4-49D7-9CC2-D9B46BE8895A}"/>
                </a:ext>
              </a:extLst>
            </p:cNvPr>
            <p:cNvSpPr/>
            <p:nvPr/>
          </p:nvSpPr>
          <p:spPr>
            <a:xfrm>
              <a:off x="2969168" y="3821296"/>
              <a:ext cx="822960" cy="274320"/>
            </a:xfrm>
            <a:prstGeom prst="rect">
              <a:avLst/>
            </a:prstGeom>
            <a:solidFill>
              <a:srgbClr val="95A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3450 users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43 entities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9D060D-3D49-4EFE-BE8E-1C6C20F8FDC2}"/>
                </a:ext>
              </a:extLst>
            </p:cNvPr>
            <p:cNvSpPr/>
            <p:nvPr/>
          </p:nvSpPr>
          <p:spPr>
            <a:xfrm>
              <a:off x="1242138" y="3821296"/>
              <a:ext cx="822960" cy="274320"/>
            </a:xfrm>
            <a:prstGeom prst="rect">
              <a:avLst/>
            </a:prstGeom>
            <a:solidFill>
              <a:srgbClr val="007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210 users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4 locations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191D30-A207-4BE3-B497-382E545355E7}"/>
                </a:ext>
              </a:extLst>
            </p:cNvPr>
            <p:cNvSpPr/>
            <p:nvPr/>
          </p:nvSpPr>
          <p:spPr>
            <a:xfrm>
              <a:off x="375079" y="3821296"/>
              <a:ext cx="822960" cy="274320"/>
            </a:xfrm>
            <a:prstGeom prst="rect">
              <a:avLst/>
            </a:prstGeom>
            <a:solidFill>
              <a:srgbClr val="005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1630 users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12 locations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F4DDED-8D27-4469-AC71-0B1CB4D99240}"/>
                </a:ext>
              </a:extLst>
            </p:cNvPr>
            <p:cNvSpPr/>
            <p:nvPr/>
          </p:nvSpPr>
          <p:spPr>
            <a:xfrm>
              <a:off x="2049653" y="3282445"/>
              <a:ext cx="874147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 panose="020B0604020202020204"/>
                </a:rPr>
                <a:t>62% Revenue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6235CC-F236-4F2E-BC3F-C77C57E0EDC6}"/>
                </a:ext>
              </a:extLst>
            </p:cNvPr>
            <p:cNvSpPr/>
            <p:nvPr/>
          </p:nvSpPr>
          <p:spPr>
            <a:xfrm>
              <a:off x="2953722" y="3282445"/>
              <a:ext cx="874147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 panose="020B0604020202020204"/>
                </a:rPr>
                <a:t>27% Revenue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07B570-2630-4BCE-8424-6A1B4534A473}"/>
                </a:ext>
              </a:extLst>
            </p:cNvPr>
            <p:cNvSpPr/>
            <p:nvPr/>
          </p:nvSpPr>
          <p:spPr>
            <a:xfrm>
              <a:off x="1233781" y="3282445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 panose="020B0604020202020204"/>
                </a:rPr>
                <a:t>1% Revenue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6AB513-28CD-4E79-BBD4-C3D882904A36}"/>
                </a:ext>
              </a:extLst>
            </p:cNvPr>
            <p:cNvSpPr/>
            <p:nvPr/>
          </p:nvSpPr>
          <p:spPr>
            <a:xfrm>
              <a:off x="323893" y="3282445"/>
              <a:ext cx="85870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 panose="020B0604020202020204"/>
                </a:rPr>
                <a:t>10% Revenue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EEC2F-FDC6-434F-8B7A-ACC52250FB7E}"/>
                </a:ext>
              </a:extLst>
            </p:cNvPr>
            <p:cNvSpPr/>
            <p:nvPr/>
          </p:nvSpPr>
          <p:spPr>
            <a:xfrm>
              <a:off x="2100841" y="4127635"/>
              <a:ext cx="822960" cy="274320"/>
            </a:xfrm>
            <a:prstGeom prst="rect">
              <a:avLst/>
            </a:prstGeom>
            <a:solidFill>
              <a:srgbClr val="648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Full Edge Applications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1506F8-B610-410A-8A4C-E2F7203B7FDB}"/>
                </a:ext>
              </a:extLst>
            </p:cNvPr>
            <p:cNvSpPr/>
            <p:nvPr/>
          </p:nvSpPr>
          <p:spPr>
            <a:xfrm>
              <a:off x="2967900" y="4127635"/>
              <a:ext cx="822960" cy="274320"/>
            </a:xfrm>
            <a:prstGeom prst="rect">
              <a:avLst/>
            </a:prstGeom>
            <a:solidFill>
              <a:srgbClr val="95A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Full Edge Applications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F0D9BF-3673-49AD-8161-936FB40D8B5C}"/>
                </a:ext>
              </a:extLst>
            </p:cNvPr>
            <p:cNvSpPr/>
            <p:nvPr/>
          </p:nvSpPr>
          <p:spPr>
            <a:xfrm>
              <a:off x="1240870" y="4127635"/>
              <a:ext cx="822960" cy="274320"/>
            </a:xfrm>
            <a:prstGeom prst="rect">
              <a:avLst/>
            </a:prstGeom>
            <a:solidFill>
              <a:srgbClr val="007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No Edge Applications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87394B-7779-4117-8271-A69249C9087D}"/>
                </a:ext>
              </a:extLst>
            </p:cNvPr>
            <p:cNvSpPr/>
            <p:nvPr/>
          </p:nvSpPr>
          <p:spPr>
            <a:xfrm>
              <a:off x="373811" y="4127635"/>
              <a:ext cx="824860" cy="274320"/>
            </a:xfrm>
            <a:prstGeom prst="rect">
              <a:avLst/>
            </a:prstGeom>
            <a:solidFill>
              <a:srgbClr val="005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800">
                  <a:solidFill>
                    <a:srgbClr val="FFFFFF"/>
                  </a:solidFill>
                  <a:latin typeface="Arial" panose="020B0604020202020204"/>
                </a:rPr>
                <a:t>Partial Edge Applications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89EDF1-336B-4BDC-B602-ECD568949676}"/>
                </a:ext>
              </a:extLst>
            </p:cNvPr>
            <p:cNvSpPr txBox="1"/>
            <p:nvPr/>
          </p:nvSpPr>
          <p:spPr>
            <a:xfrm>
              <a:off x="1253634" y="3006196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rgbClr val="000000"/>
                  </a:solidFill>
                  <a:latin typeface="Arial" panose="020B0604020202020204"/>
                </a:rPr>
                <a:t>All Other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DB138A-BA99-45B0-97ED-ABA4EA706097}"/>
                </a:ext>
              </a:extLst>
            </p:cNvPr>
            <p:cNvSpPr txBox="1"/>
            <p:nvPr/>
          </p:nvSpPr>
          <p:spPr>
            <a:xfrm>
              <a:off x="2100840" y="3006196"/>
              <a:ext cx="8101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rgbClr val="000000"/>
                  </a:solidFill>
                  <a:latin typeface="Arial" panose="020B0604020202020204"/>
                </a:rPr>
                <a:t>Vista / Mapics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790C1B-2885-4018-9367-D5D2A9F81662}"/>
                </a:ext>
              </a:extLst>
            </p:cNvPr>
            <p:cNvSpPr txBox="1"/>
            <p:nvPr/>
          </p:nvSpPr>
          <p:spPr>
            <a:xfrm>
              <a:off x="2971872" y="3006196"/>
              <a:ext cx="80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rgbClr val="000000"/>
                  </a:solidFill>
                  <a:latin typeface="Arial" panose="020B0604020202020204"/>
                </a:rPr>
                <a:t>SAP ECC “Un1ty”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E2D5C8-3B20-437E-BE45-9D8F8533F06D}"/>
                </a:ext>
              </a:extLst>
            </p:cNvPr>
            <p:cNvSpPr txBox="1"/>
            <p:nvPr/>
          </p:nvSpPr>
          <p:spPr>
            <a:xfrm>
              <a:off x="1866194" y="4351485"/>
              <a:ext cx="3675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700">
                  <a:solidFill>
                    <a:srgbClr val="000000"/>
                  </a:solidFill>
                  <a:latin typeface="Arial" panose="020B0604020202020204"/>
                </a:rPr>
                <a:t>Scope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316DDB-15C9-4139-A0A1-30685C9CC90C}"/>
                </a:ext>
              </a:extLst>
            </p:cNvPr>
            <p:cNvSpPr txBox="1"/>
            <p:nvPr/>
          </p:nvSpPr>
          <p:spPr>
            <a:xfrm>
              <a:off x="481875" y="3006196"/>
              <a:ext cx="571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rgbClr val="000000"/>
                  </a:solidFill>
                  <a:latin typeface="Arial" panose="020B0604020202020204"/>
                </a:rPr>
                <a:t>Oracle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786749E-0AD4-4FC5-8FC7-215D2C9E8EAB}"/>
              </a:ext>
            </a:extLst>
          </p:cNvPr>
          <p:cNvSpPr/>
          <p:nvPr/>
        </p:nvSpPr>
        <p:spPr>
          <a:xfrm>
            <a:off x="5242095" y="1746516"/>
            <a:ext cx="3900881" cy="1278725"/>
          </a:xfrm>
          <a:prstGeom prst="rect">
            <a:avLst/>
          </a:prstGeom>
          <a:solidFill>
            <a:schemeClr val="accent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endParaRPr lang="en-US" sz="16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5DA312-A211-4675-9249-8AB19A2754C7}"/>
              </a:ext>
            </a:extLst>
          </p:cNvPr>
          <p:cNvSpPr txBox="1"/>
          <p:nvPr/>
        </p:nvSpPr>
        <p:spPr>
          <a:xfrm>
            <a:off x="5570290" y="1777411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5EB8"/>
                </a:solidFill>
                <a:latin typeface="Arial" panose="020B0604020202020204"/>
              </a:rPr>
              <a:t>Project Scope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E3E973-456E-4260-B2CA-DB137D155907}"/>
              </a:ext>
            </a:extLst>
          </p:cNvPr>
          <p:cNvSpPr txBox="1"/>
          <p:nvPr/>
        </p:nvSpPr>
        <p:spPr>
          <a:xfrm>
            <a:off x="5570290" y="2002885"/>
            <a:ext cx="4063254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ES-A business leadership driving transformation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Development of consistent processes across ES-A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Includes 37 locations across ES-A utilizing Vista/Mapics/Other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Represents $5.0B in trade sales or 63% of ES-A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Accounts for 64.4% of ES-Americas profits or $871M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Impacts over 7,500 internal ERP users &amp; 13,000 billable customers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Leverage best practices and lessons learned to mitigate risk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F185FB-8559-4157-92A1-87E9D58DD09E}"/>
              </a:ext>
            </a:extLst>
          </p:cNvPr>
          <p:cNvSpPr/>
          <p:nvPr/>
        </p:nvSpPr>
        <p:spPr>
          <a:xfrm>
            <a:off x="5242095" y="3068711"/>
            <a:ext cx="3900881" cy="1468312"/>
          </a:xfrm>
          <a:prstGeom prst="rect">
            <a:avLst/>
          </a:prstGeom>
          <a:solidFill>
            <a:schemeClr val="accent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endParaRPr lang="en-US" sz="16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180AA-E83A-4310-BA17-D19151DD8A74}"/>
              </a:ext>
            </a:extLst>
          </p:cNvPr>
          <p:cNvSpPr txBox="1"/>
          <p:nvPr/>
        </p:nvSpPr>
        <p:spPr>
          <a:xfrm>
            <a:off x="5570290" y="3099606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5EB8"/>
                </a:solidFill>
                <a:latin typeface="Arial" panose="020B0604020202020204"/>
              </a:rPr>
              <a:t>Vision of the Future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18E7D-940B-4618-BEB4-594914898533}"/>
              </a:ext>
            </a:extLst>
          </p:cNvPr>
          <p:cNvSpPr txBox="1"/>
          <p:nvPr/>
        </p:nvSpPr>
        <p:spPr>
          <a:xfrm>
            <a:off x="5570290" y="3325080"/>
            <a:ext cx="4063254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Integrate $3B of acquisitions faster to realize synergies 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Consistently meet customer commitments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Accept one Eaton order across businesses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Utilize industry leading processes, reducing customization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Simplify user experience driving customer satisfaction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One advanced core ERP system enabling systematic growth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Best in industry edge applications increasing productivity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Business process governance to maintain consistency</a:t>
            </a: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Enable digital transformation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134AA2-C87D-4090-95C6-1D13DAF1B354}"/>
              </a:ext>
            </a:extLst>
          </p:cNvPr>
          <p:cNvSpPr/>
          <p:nvPr/>
        </p:nvSpPr>
        <p:spPr>
          <a:xfrm>
            <a:off x="5243120" y="819151"/>
            <a:ext cx="3900881" cy="879991"/>
          </a:xfrm>
          <a:prstGeom prst="rect">
            <a:avLst/>
          </a:prstGeom>
          <a:solidFill>
            <a:schemeClr val="accent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/>
            </a:pPr>
            <a:endParaRPr lang="en-US" sz="16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CC60D0-4241-4810-BF16-F0F585326ABA}"/>
              </a:ext>
            </a:extLst>
          </p:cNvPr>
          <p:cNvSpPr txBox="1"/>
          <p:nvPr/>
        </p:nvSpPr>
        <p:spPr>
          <a:xfrm>
            <a:off x="5570290" y="850046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5EB8"/>
                </a:solidFill>
                <a:latin typeface="Arial" panose="020B0604020202020204"/>
              </a:rPr>
              <a:t>Objective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3602DC-E945-4C2F-80B0-A0BF8FD2DF71}"/>
              </a:ext>
            </a:extLst>
          </p:cNvPr>
          <p:cNvSpPr txBox="1"/>
          <p:nvPr/>
        </p:nvSpPr>
        <p:spPr>
          <a:xfrm>
            <a:off x="5570290" y="1075521"/>
            <a:ext cx="357371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B6770">
                    <a:lumMod val="75000"/>
                  </a:srgbClr>
                </a:solidFill>
                <a:latin typeface="Arial" panose="020B0604020202020204"/>
              </a:rPr>
              <a:t>Develop sustainable business processes and ERP systems to enable the achievement of strategic financial goals, including a 7.1% CAGR to reach $11.2B in sales, for the Electrical Sector Americas Business by 2026.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25085C3-5E73-458B-A2FE-2E8A1B5D068A}"/>
              </a:ext>
            </a:extLst>
          </p:cNvPr>
          <p:cNvCxnSpPr>
            <a:cxnSpLocks/>
          </p:cNvCxnSpPr>
          <p:nvPr/>
        </p:nvCxnSpPr>
        <p:spPr>
          <a:xfrm>
            <a:off x="5231989" y="819151"/>
            <a:ext cx="0" cy="879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CC74EE2-11D5-41E1-9F07-B1DCFF495A07}"/>
              </a:ext>
            </a:extLst>
          </p:cNvPr>
          <p:cNvGrpSpPr/>
          <p:nvPr/>
        </p:nvGrpSpPr>
        <p:grpSpPr>
          <a:xfrm>
            <a:off x="4950958" y="973915"/>
            <a:ext cx="562062" cy="562062"/>
            <a:chOff x="5008228" y="973915"/>
            <a:chExt cx="562062" cy="5620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5058576-09BE-4790-98F7-3FA242E7CF47}"/>
                </a:ext>
              </a:extLst>
            </p:cNvPr>
            <p:cNvSpPr/>
            <p:nvPr/>
          </p:nvSpPr>
          <p:spPr>
            <a:xfrm>
              <a:off x="5008228" y="973915"/>
              <a:ext cx="562062" cy="56206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7CD"/>
                </a:buClr>
                <a:defRPr/>
              </a:pPr>
              <a:endParaRPr lang="en-US"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10253FBB-38C2-43FE-BC8D-3D4508C21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6277" y="1085308"/>
              <a:ext cx="325964" cy="324238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A3D6E3-694B-4395-B8D7-F2E0E968708E}"/>
              </a:ext>
            </a:extLst>
          </p:cNvPr>
          <p:cNvGrpSpPr/>
          <p:nvPr/>
        </p:nvGrpSpPr>
        <p:grpSpPr>
          <a:xfrm>
            <a:off x="4950958" y="1740506"/>
            <a:ext cx="562062" cy="1284735"/>
            <a:chOff x="5022462" y="1740505"/>
            <a:chExt cx="562062" cy="1284735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009350-B199-4122-88A1-FD208B74A6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493" y="1740505"/>
              <a:ext cx="0" cy="128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74B7141-30CA-4D55-93B0-EFF76E91B9F4}"/>
                </a:ext>
              </a:extLst>
            </p:cNvPr>
            <p:cNvGrpSpPr/>
            <p:nvPr/>
          </p:nvGrpSpPr>
          <p:grpSpPr>
            <a:xfrm>
              <a:off x="5022462" y="2091186"/>
              <a:ext cx="562062" cy="562062"/>
              <a:chOff x="5036697" y="2091186"/>
              <a:chExt cx="562062" cy="56206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4F13997-AFD5-44B6-B740-996E510B5BFB}"/>
                  </a:ext>
                </a:extLst>
              </p:cNvPr>
              <p:cNvSpPr/>
              <p:nvPr/>
            </p:nvSpPr>
            <p:spPr>
              <a:xfrm>
                <a:off x="5036697" y="2091186"/>
                <a:ext cx="562062" cy="56206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7CD"/>
                  </a:buClr>
                  <a:defRPr/>
                </a:pPr>
                <a:endParaRPr lang="en-US" sz="16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108" name="Freeform 426">
                <a:extLst>
                  <a:ext uri="{FF2B5EF4-FFF2-40B4-BE49-F238E27FC236}">
                    <a16:creationId xmlns:a16="http://schemas.microsoft.com/office/drawing/2014/main" id="{FEC04719-5E5E-43CF-B1E1-39C460477C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208140" y="2231265"/>
                <a:ext cx="242910" cy="271052"/>
              </a:xfrm>
              <a:custGeom>
                <a:avLst/>
                <a:gdLst/>
                <a:ahLst/>
                <a:cxnLst>
                  <a:cxn ang="0">
                    <a:pos x="976" y="1281"/>
                  </a:cxn>
                  <a:cxn ang="0">
                    <a:pos x="0" y="1281"/>
                  </a:cxn>
                  <a:cxn ang="0">
                    <a:pos x="0" y="260"/>
                  </a:cxn>
                  <a:cxn ang="0">
                    <a:pos x="144" y="260"/>
                  </a:cxn>
                  <a:cxn ang="0">
                    <a:pos x="428" y="260"/>
                  </a:cxn>
                  <a:cxn ang="0">
                    <a:pos x="501" y="385"/>
                  </a:cxn>
                  <a:cxn ang="0">
                    <a:pos x="144" y="385"/>
                  </a:cxn>
                  <a:cxn ang="0">
                    <a:pos x="144" y="1156"/>
                  </a:cxn>
                  <a:cxn ang="0">
                    <a:pos x="832" y="1156"/>
                  </a:cxn>
                  <a:cxn ang="0">
                    <a:pos x="832" y="447"/>
                  </a:cxn>
                  <a:cxn ang="0">
                    <a:pos x="976" y="305"/>
                  </a:cxn>
                  <a:cxn ang="0">
                    <a:pos x="976" y="1281"/>
                  </a:cxn>
                  <a:cxn ang="0">
                    <a:pos x="674" y="752"/>
                  </a:cxn>
                  <a:cxn ang="0">
                    <a:pos x="409" y="752"/>
                  </a:cxn>
                  <a:cxn ang="0">
                    <a:pos x="409" y="865"/>
                  </a:cxn>
                  <a:cxn ang="0">
                    <a:pos x="674" y="865"/>
                  </a:cxn>
                  <a:cxn ang="0">
                    <a:pos x="674" y="752"/>
                  </a:cxn>
                  <a:cxn ang="0">
                    <a:pos x="331" y="556"/>
                  </a:cxn>
                  <a:cxn ang="0">
                    <a:pos x="218" y="556"/>
                  </a:cxn>
                  <a:cxn ang="0">
                    <a:pos x="218" y="669"/>
                  </a:cxn>
                  <a:cxn ang="0">
                    <a:pos x="331" y="669"/>
                  </a:cxn>
                  <a:cxn ang="0">
                    <a:pos x="331" y="556"/>
                  </a:cxn>
                  <a:cxn ang="0">
                    <a:pos x="331" y="752"/>
                  </a:cxn>
                  <a:cxn ang="0">
                    <a:pos x="218" y="752"/>
                  </a:cxn>
                  <a:cxn ang="0">
                    <a:pos x="218" y="865"/>
                  </a:cxn>
                  <a:cxn ang="0">
                    <a:pos x="331" y="865"/>
                  </a:cxn>
                  <a:cxn ang="0">
                    <a:pos x="331" y="752"/>
                  </a:cxn>
                  <a:cxn ang="0">
                    <a:pos x="674" y="556"/>
                  </a:cxn>
                  <a:cxn ang="0">
                    <a:pos x="409" y="556"/>
                  </a:cxn>
                  <a:cxn ang="0">
                    <a:pos x="409" y="669"/>
                  </a:cxn>
                  <a:cxn ang="0">
                    <a:pos x="674" y="669"/>
                  </a:cxn>
                  <a:cxn ang="0">
                    <a:pos x="674" y="556"/>
                  </a:cxn>
                  <a:cxn ang="0">
                    <a:pos x="331" y="945"/>
                  </a:cxn>
                  <a:cxn ang="0">
                    <a:pos x="218" y="945"/>
                  </a:cxn>
                  <a:cxn ang="0">
                    <a:pos x="218" y="1059"/>
                  </a:cxn>
                  <a:cxn ang="0">
                    <a:pos x="331" y="1059"/>
                  </a:cxn>
                  <a:cxn ang="0">
                    <a:pos x="331" y="945"/>
                  </a:cxn>
                  <a:cxn ang="0">
                    <a:pos x="674" y="945"/>
                  </a:cxn>
                  <a:cxn ang="0">
                    <a:pos x="409" y="945"/>
                  </a:cxn>
                  <a:cxn ang="0">
                    <a:pos x="409" y="1059"/>
                  </a:cxn>
                  <a:cxn ang="0">
                    <a:pos x="674" y="1059"/>
                  </a:cxn>
                  <a:cxn ang="0">
                    <a:pos x="674" y="945"/>
                  </a:cxn>
                  <a:cxn ang="0">
                    <a:pos x="971" y="0"/>
                  </a:cxn>
                  <a:cxn ang="0">
                    <a:pos x="692" y="281"/>
                  </a:cxn>
                  <a:cxn ang="0">
                    <a:pos x="624" y="166"/>
                  </a:cxn>
                  <a:cxn ang="0">
                    <a:pos x="477" y="166"/>
                  </a:cxn>
                  <a:cxn ang="0">
                    <a:pos x="669" y="480"/>
                  </a:cxn>
                  <a:cxn ang="0">
                    <a:pos x="1148" y="0"/>
                  </a:cxn>
                  <a:cxn ang="0">
                    <a:pos x="971" y="0"/>
                  </a:cxn>
                </a:cxnLst>
                <a:rect l="0" t="0" r="r" b="b"/>
                <a:pathLst>
                  <a:path w="1148" h="1281">
                    <a:moveTo>
                      <a:pt x="976" y="1281"/>
                    </a:moveTo>
                    <a:lnTo>
                      <a:pt x="0" y="1281"/>
                    </a:lnTo>
                    <a:lnTo>
                      <a:pt x="0" y="260"/>
                    </a:lnTo>
                    <a:lnTo>
                      <a:pt x="144" y="260"/>
                    </a:lnTo>
                    <a:lnTo>
                      <a:pt x="428" y="260"/>
                    </a:lnTo>
                    <a:lnTo>
                      <a:pt x="501" y="385"/>
                    </a:lnTo>
                    <a:lnTo>
                      <a:pt x="144" y="385"/>
                    </a:lnTo>
                    <a:lnTo>
                      <a:pt x="144" y="1156"/>
                    </a:lnTo>
                    <a:lnTo>
                      <a:pt x="832" y="1156"/>
                    </a:lnTo>
                    <a:lnTo>
                      <a:pt x="832" y="447"/>
                    </a:lnTo>
                    <a:lnTo>
                      <a:pt x="976" y="305"/>
                    </a:lnTo>
                    <a:lnTo>
                      <a:pt x="976" y="1281"/>
                    </a:lnTo>
                    <a:close/>
                    <a:moveTo>
                      <a:pt x="674" y="752"/>
                    </a:moveTo>
                    <a:lnTo>
                      <a:pt x="409" y="752"/>
                    </a:lnTo>
                    <a:lnTo>
                      <a:pt x="409" y="865"/>
                    </a:lnTo>
                    <a:lnTo>
                      <a:pt x="674" y="865"/>
                    </a:lnTo>
                    <a:lnTo>
                      <a:pt x="674" y="752"/>
                    </a:lnTo>
                    <a:close/>
                    <a:moveTo>
                      <a:pt x="331" y="556"/>
                    </a:moveTo>
                    <a:lnTo>
                      <a:pt x="218" y="556"/>
                    </a:lnTo>
                    <a:lnTo>
                      <a:pt x="218" y="669"/>
                    </a:lnTo>
                    <a:lnTo>
                      <a:pt x="331" y="669"/>
                    </a:lnTo>
                    <a:lnTo>
                      <a:pt x="331" y="556"/>
                    </a:lnTo>
                    <a:close/>
                    <a:moveTo>
                      <a:pt x="331" y="752"/>
                    </a:moveTo>
                    <a:lnTo>
                      <a:pt x="218" y="752"/>
                    </a:lnTo>
                    <a:lnTo>
                      <a:pt x="218" y="865"/>
                    </a:lnTo>
                    <a:lnTo>
                      <a:pt x="331" y="865"/>
                    </a:lnTo>
                    <a:lnTo>
                      <a:pt x="331" y="752"/>
                    </a:lnTo>
                    <a:close/>
                    <a:moveTo>
                      <a:pt x="674" y="556"/>
                    </a:moveTo>
                    <a:lnTo>
                      <a:pt x="409" y="556"/>
                    </a:lnTo>
                    <a:lnTo>
                      <a:pt x="409" y="669"/>
                    </a:lnTo>
                    <a:lnTo>
                      <a:pt x="674" y="669"/>
                    </a:lnTo>
                    <a:lnTo>
                      <a:pt x="674" y="556"/>
                    </a:lnTo>
                    <a:close/>
                    <a:moveTo>
                      <a:pt x="331" y="945"/>
                    </a:moveTo>
                    <a:lnTo>
                      <a:pt x="218" y="945"/>
                    </a:lnTo>
                    <a:lnTo>
                      <a:pt x="218" y="1059"/>
                    </a:lnTo>
                    <a:lnTo>
                      <a:pt x="331" y="1059"/>
                    </a:lnTo>
                    <a:lnTo>
                      <a:pt x="331" y="945"/>
                    </a:lnTo>
                    <a:close/>
                    <a:moveTo>
                      <a:pt x="674" y="945"/>
                    </a:moveTo>
                    <a:lnTo>
                      <a:pt x="409" y="945"/>
                    </a:lnTo>
                    <a:lnTo>
                      <a:pt x="409" y="1059"/>
                    </a:lnTo>
                    <a:lnTo>
                      <a:pt x="674" y="1059"/>
                    </a:lnTo>
                    <a:lnTo>
                      <a:pt x="674" y="945"/>
                    </a:lnTo>
                    <a:close/>
                    <a:moveTo>
                      <a:pt x="971" y="0"/>
                    </a:moveTo>
                    <a:lnTo>
                      <a:pt x="692" y="281"/>
                    </a:lnTo>
                    <a:lnTo>
                      <a:pt x="624" y="166"/>
                    </a:lnTo>
                    <a:lnTo>
                      <a:pt x="477" y="166"/>
                    </a:lnTo>
                    <a:lnTo>
                      <a:pt x="669" y="480"/>
                    </a:lnTo>
                    <a:lnTo>
                      <a:pt x="1148" y="0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7CD"/>
                  </a:buClr>
                  <a:defRPr/>
                </a:pPr>
                <a:endParaRPr lang="en-IN" sz="1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BF8A5B-E19A-4688-8CD1-B679F6A92590}"/>
              </a:ext>
            </a:extLst>
          </p:cNvPr>
          <p:cNvGrpSpPr/>
          <p:nvPr/>
        </p:nvGrpSpPr>
        <p:grpSpPr>
          <a:xfrm>
            <a:off x="4950958" y="3068711"/>
            <a:ext cx="562062" cy="1468312"/>
            <a:chOff x="5022462" y="3068710"/>
            <a:chExt cx="562062" cy="146831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A2FAF55-B283-4946-BDAC-CF90118FD6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3493" y="3068710"/>
              <a:ext cx="0" cy="14683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18F302E-16CC-4D75-84C8-D76849FE1E57}"/>
                </a:ext>
              </a:extLst>
            </p:cNvPr>
            <p:cNvGrpSpPr/>
            <p:nvPr/>
          </p:nvGrpSpPr>
          <p:grpSpPr>
            <a:xfrm>
              <a:off x="5022462" y="3413381"/>
              <a:ext cx="562062" cy="562062"/>
              <a:chOff x="5036697" y="3413381"/>
              <a:chExt cx="56206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105A81D-5840-4432-8319-690C18B270A6}"/>
                  </a:ext>
                </a:extLst>
              </p:cNvPr>
              <p:cNvSpPr/>
              <p:nvPr/>
            </p:nvSpPr>
            <p:spPr>
              <a:xfrm>
                <a:off x="5036697" y="3413381"/>
                <a:ext cx="562062" cy="56206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7CD"/>
                  </a:buClr>
                  <a:defRPr/>
                </a:pPr>
                <a:endParaRPr lang="en-US" sz="16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A4DC38D7-825A-468E-966D-CF1D1F81E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36642" y="3580506"/>
                <a:ext cx="383596" cy="196716"/>
              </a:xfrm>
              <a:prstGeom prst="rect">
                <a:avLst/>
              </a:prstGeom>
            </p:spPr>
          </p:pic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0728BD2-B28D-40B9-A9F6-74FDE6A6DE5A}"/>
              </a:ext>
            </a:extLst>
          </p:cNvPr>
          <p:cNvSpPr txBox="1"/>
          <p:nvPr/>
        </p:nvSpPr>
        <p:spPr>
          <a:xfrm>
            <a:off x="457200" y="2694117"/>
            <a:ext cx="4114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FFFFFF"/>
                </a:solidFill>
                <a:latin typeface="Arial" panose="020B0604020202020204"/>
              </a:rPr>
              <a:t>ES Americas by System</a:t>
            </a:r>
          </a:p>
        </p:txBody>
      </p:sp>
    </p:spTree>
    <p:extLst>
      <p:ext uri="{BB962C8B-B14F-4D97-AF65-F5344CB8AC3E}">
        <p14:creationId xmlns:p14="http://schemas.microsoft.com/office/powerpoint/2010/main" val="29394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F3619B64-9BB9-477C-BE4C-1ED979FCB2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F3619B64-9BB9-477C-BE4C-1ED979FCB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C34D46-F4FD-4C8C-BE95-B5FC7E78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005EB8"/>
                </a:solidFill>
                <a:latin typeface="Ariel"/>
              </a:rPr>
              <a:t>The program roadmap establishes an ERP Order Hub as the foundation, builds ERP Plant Templates for scale, and deploys in phases to mitigate risk.</a:t>
            </a:r>
            <a:endParaRPr lang="en-US">
              <a:latin typeface="Arie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D479-ECA8-4E82-9496-D814844A6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>
                <a:latin typeface="Ariel"/>
              </a:rPr>
              <a:pPr/>
              <a:t>5</a:t>
            </a:fld>
            <a:endParaRPr lang="en-US">
              <a:latin typeface="Arie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332DC-2AAE-449F-9249-C84EAA2B2C63}"/>
              </a:ext>
            </a:extLst>
          </p:cNvPr>
          <p:cNvSpPr txBox="1"/>
          <p:nvPr/>
        </p:nvSpPr>
        <p:spPr>
          <a:xfrm>
            <a:off x="507402" y="1191636"/>
            <a:ext cx="2297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rgbClr val="12A0B2"/>
                </a:solidFill>
                <a:latin typeface="Ariel"/>
              </a:rPr>
              <a:t>Phase 1: ERP Order Hub</a:t>
            </a:r>
          </a:p>
          <a:p>
            <a:pPr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Establish the foundation for future plant migrations while delivering stand-alone benefits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1FD2D-096B-4F52-8B61-64A606ED487F}"/>
              </a:ext>
            </a:extLst>
          </p:cNvPr>
          <p:cNvCxnSpPr>
            <a:cxnSpLocks/>
          </p:cNvCxnSpPr>
          <p:nvPr/>
        </p:nvCxnSpPr>
        <p:spPr>
          <a:xfrm>
            <a:off x="507402" y="1185494"/>
            <a:ext cx="0" cy="3248943"/>
          </a:xfrm>
          <a:prstGeom prst="line">
            <a:avLst/>
          </a:prstGeom>
          <a:ln w="28575">
            <a:solidFill>
              <a:srgbClr val="12A0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1ED18A4-E911-4832-9470-AAABE874B8FD}"/>
              </a:ext>
            </a:extLst>
          </p:cNvPr>
          <p:cNvSpPr/>
          <p:nvPr/>
        </p:nvSpPr>
        <p:spPr>
          <a:xfrm>
            <a:off x="507404" y="1877425"/>
            <a:ext cx="2083756" cy="292608"/>
          </a:xfrm>
          <a:prstGeom prst="rect">
            <a:avLst/>
          </a:prstGeom>
          <a:solidFill>
            <a:srgbClr val="12A0B2"/>
          </a:solidFill>
          <a:ln>
            <a:solidFill>
              <a:srgbClr val="12A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>
                <a:solidFill>
                  <a:srgbClr val="FFFFFF"/>
                </a:solidFill>
                <a:latin typeface="Ariel"/>
              </a:rPr>
              <a:t>ERP Order Hub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922E2B4-F8A6-41E3-BD45-458CEE91AC42}"/>
              </a:ext>
            </a:extLst>
          </p:cNvPr>
          <p:cNvSpPr/>
          <p:nvPr/>
        </p:nvSpPr>
        <p:spPr>
          <a:xfrm>
            <a:off x="2410377" y="1787880"/>
            <a:ext cx="433882" cy="429768"/>
          </a:xfrm>
          <a:prstGeom prst="ellipse">
            <a:avLst/>
          </a:prstGeom>
          <a:solidFill>
            <a:srgbClr val="0B5E69"/>
          </a:solidFill>
          <a:ln>
            <a:solidFill>
              <a:srgbClr val="0B5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el"/>
            </a:endParaRPr>
          </a:p>
        </p:txBody>
      </p:sp>
      <p:pic>
        <p:nvPicPr>
          <p:cNvPr id="146" name="Graphic 145" descr="Money with solid fill">
            <a:extLst>
              <a:ext uri="{FF2B5EF4-FFF2-40B4-BE49-F238E27FC236}">
                <a16:creationId xmlns:a16="http://schemas.microsoft.com/office/drawing/2014/main" id="{9D01C30C-3294-4E68-BC62-2CA3887FC7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81282" y="1902789"/>
            <a:ext cx="292072" cy="246281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15974CF-BEB4-4EE3-87B3-4FE4E38908C1}"/>
              </a:ext>
            </a:extLst>
          </p:cNvPr>
          <p:cNvSpPr txBox="1"/>
          <p:nvPr/>
        </p:nvSpPr>
        <p:spPr>
          <a:xfrm>
            <a:off x="584885" y="2179773"/>
            <a:ext cx="2436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2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Capabilities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Order management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Credit management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Global trade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Accounts receivables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Intercompany purchasing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EDI</a:t>
            </a:r>
          </a:p>
          <a:p>
            <a:pPr marL="117472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Outcomes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 b="1">
                <a:solidFill>
                  <a:srgbClr val="000000"/>
                </a:solidFill>
                <a:latin typeface="Ariel"/>
              </a:rPr>
              <a:t>Foundation of One Eaton order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Reduced price increase times 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 b="1">
                <a:solidFill>
                  <a:srgbClr val="000000"/>
                </a:solidFill>
                <a:latin typeface="Ariel"/>
              </a:rPr>
              <a:t>Simplified M&amp;A integration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 b="1">
                <a:solidFill>
                  <a:srgbClr val="000000"/>
                </a:solidFill>
                <a:latin typeface="Ariel"/>
              </a:rPr>
              <a:t>Insulate customers from ERP changes</a:t>
            </a:r>
          </a:p>
          <a:p>
            <a:pPr marL="287331" lvl="1" indent="-117472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Isolate plants to create deployment flexibility</a:t>
            </a:r>
          </a:p>
          <a:p>
            <a:pPr marL="117472" indent="-117472">
              <a:buFont typeface="Arial" panose="020B0604020202020204" pitchFamily="34" charset="0"/>
              <a:buChar char="•"/>
              <a:defRPr/>
            </a:pPr>
            <a:endParaRPr lang="en-US" sz="900">
              <a:solidFill>
                <a:srgbClr val="000000"/>
              </a:solidFill>
              <a:latin typeface="Ariel"/>
            </a:endParaRPr>
          </a:p>
          <a:p>
            <a:pPr marL="285743" indent="-285743">
              <a:buFont typeface="Arial" panose="020B0604020202020204" pitchFamily="34" charset="0"/>
              <a:buChar char="•"/>
              <a:defRPr/>
            </a:pPr>
            <a:endParaRPr lang="en-US" sz="900">
              <a:solidFill>
                <a:srgbClr val="000000"/>
              </a:solidFill>
              <a:latin typeface="Ariel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B4E843C-E6CA-4AD6-8B56-17F162AA25D3}"/>
              </a:ext>
            </a:extLst>
          </p:cNvPr>
          <p:cNvCxnSpPr>
            <a:cxnSpLocks/>
          </p:cNvCxnSpPr>
          <p:nvPr/>
        </p:nvCxnSpPr>
        <p:spPr>
          <a:xfrm>
            <a:off x="493226" y="1185493"/>
            <a:ext cx="2346417" cy="0"/>
          </a:xfrm>
          <a:prstGeom prst="line">
            <a:avLst/>
          </a:prstGeom>
          <a:ln w="28575">
            <a:solidFill>
              <a:srgbClr val="12A0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B0234C9-6E34-4B3D-8928-0207AF85FB7F}"/>
              </a:ext>
            </a:extLst>
          </p:cNvPr>
          <p:cNvSpPr txBox="1"/>
          <p:nvPr/>
        </p:nvSpPr>
        <p:spPr>
          <a:xfrm>
            <a:off x="3454881" y="1192544"/>
            <a:ext cx="21534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1">
                <a:latin typeface="Ariel"/>
              </a:rPr>
              <a:t>Phase 2: ERP Plant template</a:t>
            </a:r>
            <a:r>
              <a:rPr lang="en-US" sz="1100" b="1">
                <a:solidFill>
                  <a:srgbClr val="000000"/>
                </a:solidFill>
                <a:latin typeface="Ariel"/>
              </a:rPr>
              <a:t> </a:t>
            </a:r>
          </a:p>
          <a:p>
            <a:pPr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Extend S/4 model to plants, base template &amp; pilot; prove the model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14AA6FB-5A82-4DFA-AE10-2110D63332AE}"/>
              </a:ext>
            </a:extLst>
          </p:cNvPr>
          <p:cNvSpPr/>
          <p:nvPr/>
        </p:nvSpPr>
        <p:spPr>
          <a:xfrm>
            <a:off x="3448656" y="1877426"/>
            <a:ext cx="2153482" cy="28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>
                <a:solidFill>
                  <a:srgbClr val="FFFFFF"/>
                </a:solidFill>
                <a:latin typeface="Ariel"/>
              </a:rPr>
              <a:t>Pilot 1.0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C079BD8-08D4-4636-A743-1AD015B691FB}"/>
              </a:ext>
            </a:extLst>
          </p:cNvPr>
          <p:cNvSpPr/>
          <p:nvPr/>
        </p:nvSpPr>
        <p:spPr>
          <a:xfrm>
            <a:off x="5453409" y="1806246"/>
            <a:ext cx="433882" cy="433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e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1E142D1-5DDE-4065-8C7A-89790B4A4C62}"/>
              </a:ext>
            </a:extLst>
          </p:cNvPr>
          <p:cNvSpPr txBox="1">
            <a:spLocks/>
          </p:cNvSpPr>
          <p:nvPr/>
        </p:nvSpPr>
        <p:spPr>
          <a:xfrm>
            <a:off x="3487878" y="2179342"/>
            <a:ext cx="2252821" cy="2362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7472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Capabilities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Logistics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Manufacturing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Procurement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Warehouse management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EH&amp;S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Made-to-Stock &amp; Made-to-Order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Simple Engineer-to-Order (ETO)</a:t>
            </a:r>
          </a:p>
          <a:p>
            <a:pPr marL="117472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Outcomes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Simplified user experience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Consolidated ES-A processes – governed template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Improved productivity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srgbClr val="000000"/>
                </a:solidFill>
                <a:latin typeface="Ariel"/>
              </a:rPr>
              <a:t>Detailed plant profitability</a:t>
            </a:r>
          </a:p>
          <a:p>
            <a:pPr marL="287331" lvl="1" indent="-117472">
              <a:buFont typeface="Arial" panose="020B0604020202020204" pitchFamily="34" charset="0"/>
              <a:buChar char="•"/>
              <a:defRPr/>
            </a:pPr>
            <a:r>
              <a:rPr lang="en-US" sz="900" b="1">
                <a:solidFill>
                  <a:srgbClr val="000000"/>
                </a:solidFill>
                <a:latin typeface="Ariel"/>
              </a:rPr>
              <a:t>Cleveland TN Pilot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51D50AE-D6EE-404B-9B70-6E47E77BA6C6}"/>
              </a:ext>
            </a:extLst>
          </p:cNvPr>
          <p:cNvCxnSpPr>
            <a:cxnSpLocks/>
          </p:cNvCxnSpPr>
          <p:nvPr/>
        </p:nvCxnSpPr>
        <p:spPr>
          <a:xfrm>
            <a:off x="6330837" y="1181394"/>
            <a:ext cx="23746" cy="32489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Factory outline">
            <a:extLst>
              <a:ext uri="{FF2B5EF4-FFF2-40B4-BE49-F238E27FC236}">
                <a16:creationId xmlns:a16="http://schemas.microsoft.com/office/drawing/2014/main" id="{0D453D17-804A-4FEE-B0AD-4B7CE93D95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630" y="1856460"/>
            <a:ext cx="292608" cy="292608"/>
          </a:xfrm>
          <a:prstGeom prst="rect">
            <a:avLst/>
          </a:prstGeom>
        </p:spPr>
      </p:pic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69FF0885-29C1-44F5-8F7C-330FDBB6F978}"/>
              </a:ext>
            </a:extLst>
          </p:cNvPr>
          <p:cNvSpPr/>
          <p:nvPr/>
        </p:nvSpPr>
        <p:spPr>
          <a:xfrm>
            <a:off x="520148" y="923924"/>
            <a:ext cx="2346417" cy="182880"/>
          </a:xfrm>
          <a:prstGeom prst="homePlate">
            <a:avLst/>
          </a:prstGeom>
          <a:solidFill>
            <a:srgbClr val="12A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00" b="1">
                <a:solidFill>
                  <a:prstClr val="white"/>
                </a:solidFill>
                <a:latin typeface="Ariel"/>
              </a:rPr>
              <a:t>2022 - 2023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7C1D66F-C0F6-4B9A-BED8-3189103353A3}"/>
              </a:ext>
            </a:extLst>
          </p:cNvPr>
          <p:cNvSpPr/>
          <p:nvPr/>
        </p:nvSpPr>
        <p:spPr>
          <a:xfrm>
            <a:off x="3414418" y="923924"/>
            <a:ext cx="2252400" cy="189113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00" b="1">
                <a:solidFill>
                  <a:prstClr val="white"/>
                </a:solidFill>
                <a:latin typeface="Ariel"/>
              </a:rPr>
              <a:t>2024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D17521CF-C21D-4776-AC22-20547B40E8A3}"/>
              </a:ext>
            </a:extLst>
          </p:cNvPr>
          <p:cNvSpPr/>
          <p:nvPr/>
        </p:nvSpPr>
        <p:spPr>
          <a:xfrm>
            <a:off x="6326414" y="923924"/>
            <a:ext cx="2286000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00" b="1">
                <a:solidFill>
                  <a:prstClr val="white"/>
                </a:solidFill>
                <a:latin typeface="Ariel"/>
              </a:rPr>
              <a:t>2024 +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B119736-C056-4BAB-A976-1EFEE7709CD3}"/>
              </a:ext>
            </a:extLst>
          </p:cNvPr>
          <p:cNvCxnSpPr>
            <a:cxnSpLocks/>
          </p:cNvCxnSpPr>
          <p:nvPr/>
        </p:nvCxnSpPr>
        <p:spPr>
          <a:xfrm>
            <a:off x="3427588" y="1185262"/>
            <a:ext cx="0" cy="32491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F2964CA-60A1-43C7-A1BE-1B7D39391912}"/>
              </a:ext>
            </a:extLst>
          </p:cNvPr>
          <p:cNvCxnSpPr>
            <a:cxnSpLocks/>
          </p:cNvCxnSpPr>
          <p:nvPr/>
        </p:nvCxnSpPr>
        <p:spPr>
          <a:xfrm>
            <a:off x="3414421" y="1185259"/>
            <a:ext cx="225228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DB06C-C9FD-4D95-B8C7-54470F994EC9}"/>
              </a:ext>
            </a:extLst>
          </p:cNvPr>
          <p:cNvGrpSpPr/>
          <p:nvPr/>
        </p:nvGrpSpPr>
        <p:grpSpPr>
          <a:xfrm>
            <a:off x="6316658" y="1181395"/>
            <a:ext cx="2397906" cy="3294121"/>
            <a:chOff x="5701487" y="971002"/>
            <a:chExt cx="2139441" cy="329412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8A1FE54-99DB-4297-AE96-54CE0F2BDBA0}"/>
                </a:ext>
              </a:extLst>
            </p:cNvPr>
            <p:cNvSpPr txBox="1"/>
            <p:nvPr/>
          </p:nvSpPr>
          <p:spPr>
            <a:xfrm>
              <a:off x="5714135" y="978286"/>
              <a:ext cx="202986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100" b="1">
                  <a:solidFill>
                    <a:srgbClr val="000000"/>
                  </a:solidFill>
                  <a:latin typeface="Ariel"/>
                </a:rPr>
                <a:t>Phase 3: ERP Rollout</a:t>
              </a:r>
            </a:p>
            <a:p>
              <a:pPr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Pilot ETO, implement localizations, scaled model and rollout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790F9F-4903-499E-86F0-D943B2EAAF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1487" y="971002"/>
              <a:ext cx="202986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242BDB0-5CFE-4E98-BC53-FC5EFD1A96B7}"/>
                </a:ext>
              </a:extLst>
            </p:cNvPr>
            <p:cNvSpPr/>
            <p:nvPr/>
          </p:nvSpPr>
          <p:spPr>
            <a:xfrm>
              <a:off x="5731559" y="1676553"/>
              <a:ext cx="1802731" cy="279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050">
                  <a:solidFill>
                    <a:srgbClr val="FFFFFF"/>
                  </a:solidFill>
                  <a:latin typeface="Ariel"/>
                </a:rPr>
                <a:t>Pilot 2.0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33598A7-3F0C-4FF9-9307-DCFF7925642F}"/>
                </a:ext>
              </a:extLst>
            </p:cNvPr>
            <p:cNvSpPr/>
            <p:nvPr/>
          </p:nvSpPr>
          <p:spPr>
            <a:xfrm>
              <a:off x="7457484" y="1605374"/>
              <a:ext cx="383444" cy="4297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el"/>
              </a:endParaRPr>
            </a:p>
          </p:txBody>
        </p:sp>
        <p:pic>
          <p:nvPicPr>
            <p:cNvPr id="245" name="Graphic 244" descr="Circles with arrows with solid fill">
              <a:extLst>
                <a:ext uri="{FF2B5EF4-FFF2-40B4-BE49-F238E27FC236}">
                  <a16:creationId xmlns:a16="http://schemas.microsoft.com/office/drawing/2014/main" id="{A557437E-9DFB-4ACE-8151-3177F6E8D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516791" y="1663251"/>
              <a:ext cx="292072" cy="292072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0EC637A-CE53-4ABF-BDD5-D19B53A8DABA}"/>
                </a:ext>
              </a:extLst>
            </p:cNvPr>
            <p:cNvSpPr txBox="1"/>
            <p:nvPr/>
          </p:nvSpPr>
          <p:spPr>
            <a:xfrm>
              <a:off x="5815364" y="1963592"/>
              <a:ext cx="18737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2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Capabilities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Complex ETO</a:t>
              </a:r>
            </a:p>
            <a:p>
              <a:pPr marL="117472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Outcomes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 b="1">
                  <a:solidFill>
                    <a:srgbClr val="000000"/>
                  </a:solidFill>
                  <a:latin typeface="Ariel"/>
                </a:rPr>
                <a:t>Laurens &amp; Hodges Pilot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 b="1">
                  <a:solidFill>
                    <a:srgbClr val="000000"/>
                  </a:solidFill>
                  <a:latin typeface="Ariel"/>
                </a:rPr>
                <a:t>Proven ETO model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Solution confidence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4CB92B9-3627-43F0-AEA8-F3C0A237379D}"/>
                </a:ext>
              </a:extLst>
            </p:cNvPr>
            <p:cNvSpPr/>
            <p:nvPr/>
          </p:nvSpPr>
          <p:spPr>
            <a:xfrm>
              <a:off x="5737883" y="2891980"/>
              <a:ext cx="1802731" cy="279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050">
                  <a:solidFill>
                    <a:srgbClr val="FFFFFF"/>
                  </a:solidFill>
                  <a:latin typeface="Ariel"/>
                </a:rPr>
                <a:t>ERP Rollout</a:t>
              </a: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F60D5-A04C-4B8F-8CD6-702245300D36}"/>
                </a:ext>
              </a:extLst>
            </p:cNvPr>
            <p:cNvSpPr/>
            <p:nvPr/>
          </p:nvSpPr>
          <p:spPr>
            <a:xfrm>
              <a:off x="7457484" y="2820801"/>
              <a:ext cx="383444" cy="4297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el"/>
              </a:endParaRPr>
            </a:p>
          </p:txBody>
        </p:sp>
        <p:pic>
          <p:nvPicPr>
            <p:cNvPr id="253" name="Graphic 252" descr="Chevron arrows with solid fill">
              <a:extLst>
                <a:ext uri="{FF2B5EF4-FFF2-40B4-BE49-F238E27FC236}">
                  <a16:creationId xmlns:a16="http://schemas.microsoft.com/office/drawing/2014/main" id="{CA4F85C3-44E5-4EC7-86DD-7B092ADB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516931" y="2907890"/>
              <a:ext cx="292072" cy="292072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3C58006-E4FD-4334-B883-AD7FDDED3CFA}"/>
                </a:ext>
              </a:extLst>
            </p:cNvPr>
            <p:cNvSpPr txBox="1"/>
            <p:nvPr/>
          </p:nvSpPr>
          <p:spPr>
            <a:xfrm>
              <a:off x="5822879" y="3203295"/>
              <a:ext cx="179492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2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Capabilities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Services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Localizations</a:t>
              </a:r>
            </a:p>
            <a:p>
              <a:pPr marL="117472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Outcomes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Site deployments at scale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Integrated supply chain</a:t>
              </a:r>
            </a:p>
            <a:p>
              <a:pPr marL="287331" lvl="1" indent="-117472">
                <a:buFont typeface="Arial" panose="020B0604020202020204" pitchFamily="34" charset="0"/>
                <a:buChar char="•"/>
                <a:defRPr/>
              </a:pPr>
              <a:r>
                <a:rPr lang="en-US" sz="900">
                  <a:solidFill>
                    <a:srgbClr val="000000"/>
                  </a:solidFill>
                  <a:latin typeface="Ariel"/>
                </a:rPr>
                <a:t>End-to-End visibility of inventory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7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F78-913F-4AF7-AAD0-6524906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Ariel"/>
              </a:rPr>
              <a:t>A series of workshops were completed to design the 40 level 2 business processes that define the ERP Order Hub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41005-7B73-4270-847F-62DB63791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>
                <a:latin typeface="Ariel"/>
              </a:rPr>
              <a:pPr/>
              <a:t>6</a:t>
            </a:fld>
            <a:endParaRPr lang="en-US">
              <a:latin typeface="Arie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FE60D-7A2B-4852-ACDF-316C47406183}"/>
              </a:ext>
            </a:extLst>
          </p:cNvPr>
          <p:cNvSpPr/>
          <p:nvPr/>
        </p:nvSpPr>
        <p:spPr>
          <a:xfrm>
            <a:off x="394875" y="1476231"/>
            <a:ext cx="1459327" cy="888538"/>
          </a:xfrm>
          <a:prstGeom prst="rect">
            <a:avLst/>
          </a:prstGeom>
          <a:solidFill>
            <a:srgbClr val="2C3F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schemeClr val="bg1"/>
                </a:solidFill>
                <a:latin typeface="Ariel"/>
              </a:rPr>
              <a:t>49</a:t>
            </a: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Total Workshops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1986C-C11F-4F35-ACAE-39A32070FCCB}"/>
              </a:ext>
            </a:extLst>
          </p:cNvPr>
          <p:cNvSpPr/>
          <p:nvPr/>
        </p:nvSpPr>
        <p:spPr>
          <a:xfrm>
            <a:off x="1953262" y="1476231"/>
            <a:ext cx="1459327" cy="88853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schemeClr val="bg1"/>
                </a:solidFill>
                <a:latin typeface="Ariel"/>
              </a:rPr>
              <a:t>2-4 hrs</a:t>
            </a:r>
            <a:endParaRPr lang="en-US">
              <a:solidFill>
                <a:schemeClr val="bg1"/>
              </a:solidFill>
              <a:latin typeface="Ariel"/>
            </a:endParaRP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Workshop Duration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FA61F-D1A6-488A-AD3F-BB92FEA2D5D8}"/>
              </a:ext>
            </a:extLst>
          </p:cNvPr>
          <p:cNvSpPr/>
          <p:nvPr/>
        </p:nvSpPr>
        <p:spPr>
          <a:xfrm>
            <a:off x="394875" y="2530329"/>
            <a:ext cx="1459327" cy="88853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schemeClr val="bg1"/>
                </a:solidFill>
                <a:latin typeface="Ariel"/>
              </a:rPr>
              <a:t>14</a:t>
            </a: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Maximum Workshops per Week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C5A897-7746-4437-935C-85E56DBE09B9}"/>
              </a:ext>
            </a:extLst>
          </p:cNvPr>
          <p:cNvSpPr/>
          <p:nvPr/>
        </p:nvSpPr>
        <p:spPr>
          <a:xfrm>
            <a:off x="1953261" y="2530329"/>
            <a:ext cx="1459327" cy="88853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schemeClr val="bg1"/>
                </a:solidFill>
                <a:latin typeface="Ariel"/>
              </a:rPr>
              <a:t>12</a:t>
            </a: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Total Align Workshops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08F8EB-AC1E-47A3-AD14-6BB58E5B0006}"/>
              </a:ext>
            </a:extLst>
          </p:cNvPr>
          <p:cNvCxnSpPr>
            <a:cxnSpLocks/>
          </p:cNvCxnSpPr>
          <p:nvPr/>
        </p:nvCxnSpPr>
        <p:spPr>
          <a:xfrm>
            <a:off x="3658756" y="898311"/>
            <a:ext cx="0" cy="3669677"/>
          </a:xfrm>
          <a:prstGeom prst="line">
            <a:avLst/>
          </a:prstGeom>
          <a:noFill/>
          <a:ln w="6350" cap="flat" cmpd="sng" algn="ctr">
            <a:solidFill>
              <a:srgbClr val="667C82"/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B18302-741D-4464-94A8-27D597061C62}"/>
              </a:ext>
            </a:extLst>
          </p:cNvPr>
          <p:cNvCxnSpPr>
            <a:cxnSpLocks/>
          </p:cNvCxnSpPr>
          <p:nvPr/>
        </p:nvCxnSpPr>
        <p:spPr>
          <a:xfrm>
            <a:off x="429284" y="1099976"/>
            <a:ext cx="298330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C46A2-7922-4C99-9A59-A4A1B71FBE37}"/>
              </a:ext>
            </a:extLst>
          </p:cNvPr>
          <p:cNvSpPr txBox="1"/>
          <p:nvPr/>
        </p:nvSpPr>
        <p:spPr>
          <a:xfrm>
            <a:off x="394874" y="754497"/>
            <a:ext cx="301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400" b="1" kern="0">
                <a:latin typeface="Ariel"/>
              </a:rPr>
              <a:t>Consolidated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3EEA6-FEFE-4AE5-A772-8FD3366FBD20}"/>
              </a:ext>
            </a:extLst>
          </p:cNvPr>
          <p:cNvSpPr txBox="1"/>
          <p:nvPr/>
        </p:nvSpPr>
        <p:spPr>
          <a:xfrm>
            <a:off x="4289225" y="754497"/>
            <a:ext cx="469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400" b="1" kern="0">
                <a:latin typeface="Ariel"/>
              </a:rPr>
              <a:t>Process Design Elements (In progress)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B18ED5-349D-4BEA-9811-39E7B04A1A5E}"/>
              </a:ext>
            </a:extLst>
          </p:cNvPr>
          <p:cNvSpPr/>
          <p:nvPr/>
        </p:nvSpPr>
        <p:spPr>
          <a:xfrm>
            <a:off x="394875" y="3582642"/>
            <a:ext cx="1459327" cy="888538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schemeClr val="bg1"/>
                </a:solidFill>
                <a:latin typeface="Ariel"/>
              </a:rPr>
              <a:t>143 </a:t>
            </a:r>
            <a:r>
              <a:rPr lang="en-US" sz="2400" kern="0" err="1">
                <a:solidFill>
                  <a:schemeClr val="bg1"/>
                </a:solidFill>
                <a:latin typeface="Ariel"/>
              </a:rPr>
              <a:t>hrs</a:t>
            </a:r>
            <a:endParaRPr lang="en-US" sz="2400" kern="0">
              <a:solidFill>
                <a:schemeClr val="bg1"/>
              </a:solidFill>
              <a:latin typeface="Ariel"/>
            </a:endParaRP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Total Design Duration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AC5E1-CBA6-4417-965A-9E0D9BA23C35}"/>
              </a:ext>
            </a:extLst>
          </p:cNvPr>
          <p:cNvSpPr/>
          <p:nvPr/>
        </p:nvSpPr>
        <p:spPr>
          <a:xfrm>
            <a:off x="1953261" y="3582642"/>
            <a:ext cx="1459327" cy="888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66">
              <a:defRPr/>
            </a:pPr>
            <a:r>
              <a:rPr lang="en-US" sz="2400" kern="0">
                <a:solidFill>
                  <a:prstClr val="white"/>
                </a:solidFill>
                <a:latin typeface="Ariel"/>
              </a:rPr>
              <a:t>184</a:t>
            </a:r>
          </a:p>
          <a:p>
            <a:pPr algn="ctr" defTabSz="685766">
              <a:defRPr/>
            </a:pPr>
            <a:r>
              <a:rPr lang="en-US" sz="1000" kern="0">
                <a:solidFill>
                  <a:prstClr val="white"/>
                </a:solidFill>
                <a:latin typeface="Ariel"/>
              </a:rPr>
              <a:t>SMEs engaged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60512-A824-4F81-82D7-62C95CB63D21}"/>
              </a:ext>
            </a:extLst>
          </p:cNvPr>
          <p:cNvSpPr txBox="1"/>
          <p:nvPr/>
        </p:nvSpPr>
        <p:spPr>
          <a:xfrm>
            <a:off x="4289224" y="1365373"/>
            <a:ext cx="469544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>
              <a:latin typeface="Ariel"/>
            </a:endParaRPr>
          </a:p>
          <a:p>
            <a:r>
              <a:rPr lang="en-US" sz="1050" b="1">
                <a:latin typeface="Ariel"/>
              </a:rPr>
              <a:t>Key Design Decision (KDD) </a:t>
            </a:r>
            <a:r>
              <a:rPr lang="en-US" sz="1050">
                <a:latin typeface="Ariel"/>
              </a:rPr>
              <a:t>– </a:t>
            </a:r>
            <a:r>
              <a:rPr lang="en-US" sz="1050" b="1" kern="0">
                <a:latin typeface="Ariel"/>
              </a:rPr>
              <a:t> </a:t>
            </a:r>
            <a:r>
              <a:rPr lang="en-US" sz="1050" kern="0">
                <a:latin typeface="Ariel"/>
              </a:rPr>
              <a:t>is an escalated design decision due to impacts on another workstream, project, or significant organizational change</a:t>
            </a:r>
          </a:p>
          <a:p>
            <a:endParaRPr lang="en-US" sz="1050">
              <a:latin typeface="Ariel"/>
            </a:endParaRPr>
          </a:p>
          <a:p>
            <a:r>
              <a:rPr lang="en-US" sz="1050" b="1">
                <a:latin typeface="Ariel"/>
              </a:rPr>
              <a:t>Requirements Disposition </a:t>
            </a:r>
            <a:r>
              <a:rPr lang="en-US" sz="1050">
                <a:latin typeface="Ariel"/>
              </a:rPr>
              <a:t>– is a categorization of requirements collected through the workshops to confirm whether they are a fit (met by standard S4HANA and industry best practice) or gap (require customization or process change) along with whether they should be included in the scope</a:t>
            </a:r>
          </a:p>
          <a:p>
            <a:endParaRPr lang="en-US" sz="1050">
              <a:latin typeface="Ariel"/>
            </a:endParaRPr>
          </a:p>
          <a:p>
            <a:r>
              <a:rPr lang="en-US" sz="1050" b="1">
                <a:latin typeface="Ariel"/>
              </a:rPr>
              <a:t>Change Impacts </a:t>
            </a:r>
            <a:r>
              <a:rPr lang="en-US" sz="1050">
                <a:latin typeface="Ariel"/>
              </a:rPr>
              <a:t>- describe what is changing between the current state and future state across people, process, and technology dimensions</a:t>
            </a:r>
          </a:p>
          <a:p>
            <a:endParaRPr lang="en-US" sz="1050">
              <a:latin typeface="Ariel"/>
            </a:endParaRPr>
          </a:p>
          <a:p>
            <a:r>
              <a:rPr lang="en-US" sz="1050" b="1">
                <a:latin typeface="Ariel"/>
              </a:rPr>
              <a:t>Process flows </a:t>
            </a:r>
            <a:r>
              <a:rPr lang="en-US" sz="1050">
                <a:latin typeface="Ariel"/>
              </a:rPr>
              <a:t>– depict an end-to-end visualization of future-state business processes, sub-processes, and tasks </a:t>
            </a:r>
          </a:p>
          <a:p>
            <a:endParaRPr lang="en-US" sz="1050" b="1">
              <a:latin typeface="Ariel"/>
            </a:endParaRPr>
          </a:p>
          <a:p>
            <a:r>
              <a:rPr lang="en-US" sz="1050" b="1">
                <a:latin typeface="Ariel"/>
              </a:rPr>
              <a:t>User Story </a:t>
            </a:r>
            <a:r>
              <a:rPr lang="en-US" sz="1050">
                <a:latin typeface="Ariel"/>
              </a:rPr>
              <a:t>– translates requirements into individual components that team members will design, build, and test during the deliver phase</a:t>
            </a:r>
          </a:p>
        </p:txBody>
      </p:sp>
      <p:pic>
        <p:nvPicPr>
          <p:cNvPr id="7" name="Graphic 6" descr="Old Key with solid fill">
            <a:extLst>
              <a:ext uri="{FF2B5EF4-FFF2-40B4-BE49-F238E27FC236}">
                <a16:creationId xmlns:a16="http://schemas.microsoft.com/office/drawing/2014/main" id="{500050F3-6EFC-46B9-82CB-76EFB4427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2032" y="1572581"/>
            <a:ext cx="365760" cy="365760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A71ADAEA-92ED-4557-BCF3-B4763AF41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5459" y="2146883"/>
            <a:ext cx="457149" cy="414654"/>
          </a:xfrm>
          <a:prstGeom prst="rect">
            <a:avLst/>
          </a:prstGeom>
        </p:spPr>
      </p:pic>
      <p:pic>
        <p:nvPicPr>
          <p:cNvPr id="11" name="Graphic 10" descr="Open book outline">
            <a:extLst>
              <a:ext uri="{FF2B5EF4-FFF2-40B4-BE49-F238E27FC236}">
                <a16:creationId xmlns:a16="http://schemas.microsoft.com/office/drawing/2014/main" id="{CD3F23C7-C84B-40D6-BBFF-181574DC2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4535" y="2835965"/>
            <a:ext cx="497038" cy="497038"/>
          </a:xfrm>
          <a:prstGeom prst="rect">
            <a:avLst/>
          </a:prstGeom>
        </p:spPr>
      </p:pic>
      <p:pic>
        <p:nvPicPr>
          <p:cNvPr id="13" name="Graphic 12" descr="Workflow outline">
            <a:extLst>
              <a:ext uri="{FF2B5EF4-FFF2-40B4-BE49-F238E27FC236}">
                <a16:creationId xmlns:a16="http://schemas.microsoft.com/office/drawing/2014/main" id="{51573674-D7F1-405F-AD58-5F572F250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5432" y="3449925"/>
            <a:ext cx="457200" cy="457200"/>
          </a:xfrm>
          <a:prstGeom prst="rect">
            <a:avLst/>
          </a:prstGeom>
        </p:spPr>
      </p:pic>
      <p:pic>
        <p:nvPicPr>
          <p:cNvPr id="15" name="Graphic 14" descr="Ui Ux with solid fill">
            <a:extLst>
              <a:ext uri="{FF2B5EF4-FFF2-40B4-BE49-F238E27FC236}">
                <a16:creationId xmlns:a16="http://schemas.microsoft.com/office/drawing/2014/main" id="{517BDBC0-E327-4BA7-AE36-1EB0C90DBF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672" y="3964204"/>
            <a:ext cx="377851" cy="37785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03B03D-3D7B-4A2C-A8B8-6298E767C3AF}"/>
              </a:ext>
            </a:extLst>
          </p:cNvPr>
          <p:cNvCxnSpPr>
            <a:cxnSpLocks/>
          </p:cNvCxnSpPr>
          <p:nvPr/>
        </p:nvCxnSpPr>
        <p:spPr>
          <a:xfrm>
            <a:off x="4377829" y="1105443"/>
            <a:ext cx="450986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9247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86FFF8-7322-4945-BD62-4B98B7C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920"/>
            <a:ext cx="8229600" cy="62745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5EB8"/>
                </a:solidFill>
                <a:latin typeface="Ariel"/>
              </a:rPr>
              <a:t>Segmentation Heatmap</a:t>
            </a:r>
            <a:endParaRPr lang="en-US" sz="2000">
              <a:latin typeface="Ariel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B298776-2DDB-4971-95BE-BDE7DACFE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1815" y="4767265"/>
            <a:ext cx="534987" cy="274637"/>
          </a:xfrm>
        </p:spPr>
        <p:txBody>
          <a:bodyPr/>
          <a:lstStyle/>
          <a:p>
            <a:fld id="{3F2A62CB-A42E-470E-A301-EA6420987B38}" type="slidenum">
              <a:rPr lang="en-US" smtClean="0">
                <a:latin typeface="Ariel"/>
              </a:rPr>
              <a:pPr/>
              <a:t>7</a:t>
            </a:fld>
            <a:endParaRPr lang="en-US">
              <a:latin typeface="Arie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A5BC2-0902-4528-AAFB-0BB46662A622}"/>
              </a:ext>
            </a:extLst>
          </p:cNvPr>
          <p:cNvSpPr/>
          <p:nvPr/>
        </p:nvSpPr>
        <p:spPr>
          <a:xfrm>
            <a:off x="2554267" y="808415"/>
            <a:ext cx="2057400" cy="205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800" b="1">
                <a:solidFill>
                  <a:srgbClr val="FFFFFF"/>
                </a:solidFill>
                <a:latin typeface="Ariel"/>
              </a:rPr>
              <a:t>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67FA1-483A-4321-9DB3-C62C618BBEC7}"/>
              </a:ext>
            </a:extLst>
          </p:cNvPr>
          <p:cNvSpPr/>
          <p:nvPr/>
        </p:nvSpPr>
        <p:spPr>
          <a:xfrm>
            <a:off x="6876995" y="813784"/>
            <a:ext cx="2057400" cy="205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66">
              <a:defRPr/>
            </a:pPr>
            <a:r>
              <a:rPr lang="en-US" sz="788" b="1">
                <a:solidFill>
                  <a:srgbClr val="FFFFFF"/>
                </a:solidFill>
                <a:latin typeface="Ariel"/>
              </a:rPr>
              <a:t>Plan to Produce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5D53-5E67-4B63-8688-79E522F1923D}"/>
              </a:ext>
            </a:extLst>
          </p:cNvPr>
          <p:cNvSpPr/>
          <p:nvPr/>
        </p:nvSpPr>
        <p:spPr>
          <a:xfrm>
            <a:off x="388558" y="811071"/>
            <a:ext cx="2057400" cy="205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800" b="1">
                <a:solidFill>
                  <a:srgbClr val="FFFFFF"/>
                </a:solidFill>
                <a:latin typeface="Ariel"/>
              </a:rPr>
              <a:t>Quote to Cash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000ED-6AE8-46B7-8D09-5C33CED53DF0}"/>
              </a:ext>
            </a:extLst>
          </p:cNvPr>
          <p:cNvSpPr/>
          <p:nvPr/>
        </p:nvSpPr>
        <p:spPr>
          <a:xfrm>
            <a:off x="4707910" y="808627"/>
            <a:ext cx="2057400" cy="205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800" b="1">
                <a:solidFill>
                  <a:srgbClr val="FFFFFF"/>
                </a:solidFill>
                <a:latin typeface="Ariel"/>
              </a:rPr>
              <a:t>Requisition to Check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FA170-5989-4AA5-B0CB-C06FF804BDB8}"/>
              </a:ext>
            </a:extLst>
          </p:cNvPr>
          <p:cNvSpPr/>
          <p:nvPr/>
        </p:nvSpPr>
        <p:spPr>
          <a:xfrm>
            <a:off x="3947189" y="1090961"/>
            <a:ext cx="617220" cy="41148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Enable Payment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300A5-948A-4F45-9C40-0C20E780AA41}"/>
              </a:ext>
            </a:extLst>
          </p:cNvPr>
          <p:cNvSpPr/>
          <p:nvPr/>
        </p:nvSpPr>
        <p:spPr>
          <a:xfrm>
            <a:off x="1827905" y="2939843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Chargebacks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8AB7-5674-4D7C-B610-307855C578A1}"/>
              </a:ext>
            </a:extLst>
          </p:cNvPr>
          <p:cNvSpPr/>
          <p:nvPr/>
        </p:nvSpPr>
        <p:spPr>
          <a:xfrm>
            <a:off x="3268088" y="1090961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Collections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DB75B-CFAA-44A3-BF17-F801E2A80140}"/>
              </a:ext>
            </a:extLst>
          </p:cNvPr>
          <p:cNvSpPr/>
          <p:nvPr/>
        </p:nvSpPr>
        <p:spPr>
          <a:xfrm>
            <a:off x="2576876" y="1090961"/>
            <a:ext cx="617220" cy="41148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Collect Revenue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DF7D02-6930-4633-B0A6-5E127E3C8768}"/>
              </a:ext>
            </a:extLst>
          </p:cNvPr>
          <p:cNvSpPr/>
          <p:nvPr/>
        </p:nvSpPr>
        <p:spPr>
          <a:xfrm>
            <a:off x="1108232" y="2934284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Rebates &amp; Settlements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4D92BF-A5F0-4014-BCBB-64B1B4FF9B19}"/>
              </a:ext>
            </a:extLst>
          </p:cNvPr>
          <p:cNvSpPr/>
          <p:nvPr/>
        </p:nvSpPr>
        <p:spPr>
          <a:xfrm>
            <a:off x="3958284" y="1548356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the General Ledger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D9AD4-1CC9-4D96-89B0-95200159EADF}"/>
              </a:ext>
            </a:extLst>
          </p:cNvPr>
          <p:cNvSpPr/>
          <p:nvPr/>
        </p:nvSpPr>
        <p:spPr>
          <a:xfrm>
            <a:off x="2577893" y="1545998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Deductions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1A39F6-BD19-41C5-9427-C06E0F17EDC3}"/>
              </a:ext>
            </a:extLst>
          </p:cNvPr>
          <p:cNvSpPr/>
          <p:nvPr/>
        </p:nvSpPr>
        <p:spPr>
          <a:xfrm>
            <a:off x="3275015" y="2018127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Perform Closing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034110-D0C8-41D9-B81D-AC328C674485}"/>
              </a:ext>
            </a:extLst>
          </p:cNvPr>
          <p:cNvSpPr/>
          <p:nvPr/>
        </p:nvSpPr>
        <p:spPr>
          <a:xfrm>
            <a:off x="3954780" y="2010578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Support Product Costing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1B913-8C24-462F-8290-6CF7E91776C9}"/>
              </a:ext>
            </a:extLst>
          </p:cNvPr>
          <p:cNvSpPr/>
          <p:nvPr/>
        </p:nvSpPr>
        <p:spPr>
          <a:xfrm>
            <a:off x="388558" y="2934284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Perform Billing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B3B130-CF07-40FA-8EF5-959EC9625FA4}"/>
              </a:ext>
            </a:extLst>
          </p:cNvPr>
          <p:cNvSpPr/>
          <p:nvPr/>
        </p:nvSpPr>
        <p:spPr>
          <a:xfrm>
            <a:off x="2581043" y="2476463"/>
            <a:ext cx="617220" cy="41148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Cash and Liquidity Management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5B0DE7-0C29-4494-B167-889159579248}"/>
              </a:ext>
            </a:extLst>
          </p:cNvPr>
          <p:cNvSpPr/>
          <p:nvPr/>
        </p:nvSpPr>
        <p:spPr>
          <a:xfrm>
            <a:off x="1831172" y="2494771"/>
            <a:ext cx="617220" cy="411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Perform Down Payment Request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37258-5651-441B-95B4-14AA51D33A67}"/>
              </a:ext>
            </a:extLst>
          </p:cNvPr>
          <p:cNvSpPr/>
          <p:nvPr/>
        </p:nvSpPr>
        <p:spPr>
          <a:xfrm>
            <a:off x="3281942" y="2480185"/>
            <a:ext cx="617220" cy="3937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Report and Analyze Business Performance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78F7F0-5C1C-486A-885D-4BAEA5DF8F69}"/>
              </a:ext>
            </a:extLst>
          </p:cNvPr>
          <p:cNvSpPr/>
          <p:nvPr/>
        </p:nvSpPr>
        <p:spPr>
          <a:xfrm>
            <a:off x="3962014" y="2462105"/>
            <a:ext cx="617220" cy="41148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Perform Customer and Product Profitability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46743C-EAF7-46D1-8354-6140A76D95CF}"/>
              </a:ext>
            </a:extLst>
          </p:cNvPr>
          <p:cNvSpPr/>
          <p:nvPr/>
        </p:nvSpPr>
        <p:spPr>
          <a:xfrm>
            <a:off x="2585260" y="2015862"/>
            <a:ext cx="617220" cy="39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Perform Transaction Processing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3157C-FB19-4F53-BB20-3EE56B4976FB}"/>
              </a:ext>
            </a:extLst>
          </p:cNvPr>
          <p:cNvSpPr/>
          <p:nvPr/>
        </p:nvSpPr>
        <p:spPr>
          <a:xfrm>
            <a:off x="1108232" y="1093617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Capture Orders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965E9-283A-4E2C-86A5-A3DC274FD482}"/>
              </a:ext>
            </a:extLst>
          </p:cNvPr>
          <p:cNvSpPr/>
          <p:nvPr/>
        </p:nvSpPr>
        <p:spPr>
          <a:xfrm>
            <a:off x="1831172" y="1093617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Initiate and Monitor Contract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D64F1-6055-492B-A716-CA0F6628382B}"/>
              </a:ext>
            </a:extLst>
          </p:cNvPr>
          <p:cNvSpPr/>
          <p:nvPr/>
        </p:nvSpPr>
        <p:spPr>
          <a:xfrm>
            <a:off x="388829" y="1093617"/>
            <a:ext cx="6172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Calculate Order Pricing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165B97-97EF-4E69-B576-0EB96B1BCD99}"/>
              </a:ext>
            </a:extLst>
          </p:cNvPr>
          <p:cNvSpPr/>
          <p:nvPr/>
        </p:nvSpPr>
        <p:spPr>
          <a:xfrm>
            <a:off x="1108232" y="1556941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Maintain Customer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36CCE-E139-4A98-BC96-82C21257279F}"/>
              </a:ext>
            </a:extLst>
          </p:cNvPr>
          <p:cNvSpPr/>
          <p:nvPr/>
        </p:nvSpPr>
        <p:spPr>
          <a:xfrm>
            <a:off x="1831172" y="1556941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&amp; Track 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0514F-0C4E-4E5E-86E9-5A25E35BE023}"/>
              </a:ext>
            </a:extLst>
          </p:cNvPr>
          <p:cNvSpPr/>
          <p:nvPr/>
        </p:nvSpPr>
        <p:spPr>
          <a:xfrm>
            <a:off x="388829" y="1556941"/>
            <a:ext cx="617220" cy="411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Initiate, Manage and Close Partner Sales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30657-80CD-462A-ABFD-5B392C625B22}"/>
              </a:ext>
            </a:extLst>
          </p:cNvPr>
          <p:cNvSpPr/>
          <p:nvPr/>
        </p:nvSpPr>
        <p:spPr>
          <a:xfrm>
            <a:off x="1108232" y="2028701"/>
            <a:ext cx="617220" cy="411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Contract Changes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4DC96-34F3-4232-9618-D2C57018F90B}"/>
              </a:ext>
            </a:extLst>
          </p:cNvPr>
          <p:cNvSpPr/>
          <p:nvPr/>
        </p:nvSpPr>
        <p:spPr>
          <a:xfrm>
            <a:off x="1831172" y="2028701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Quotations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378CFF-5F61-4B4A-9E4F-0FCAAD89241B}"/>
              </a:ext>
            </a:extLst>
          </p:cNvPr>
          <p:cNvSpPr/>
          <p:nvPr/>
        </p:nvSpPr>
        <p:spPr>
          <a:xfrm>
            <a:off x="1108232" y="2482043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Return Order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DC239-6CFE-4BAA-A9D1-4FDC78CF44B1}"/>
              </a:ext>
            </a:extLst>
          </p:cNvPr>
          <p:cNvSpPr/>
          <p:nvPr/>
        </p:nvSpPr>
        <p:spPr>
          <a:xfrm>
            <a:off x="388829" y="2482043"/>
            <a:ext cx="617220" cy="411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Provide Customer Reporting and Audit Support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BC35C-762F-47CE-8B03-0F7F464BF146}"/>
              </a:ext>
            </a:extLst>
          </p:cNvPr>
          <p:cNvSpPr/>
          <p:nvPr/>
        </p:nvSpPr>
        <p:spPr>
          <a:xfrm>
            <a:off x="6876995" y="1096330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Maintain Product Related Data</a:t>
            </a:r>
          </a:p>
          <a:p>
            <a:pPr algn="ctr" defTabSz="457166">
              <a:defRPr/>
            </a:pPr>
            <a:endParaRPr lang="en-US" sz="525">
              <a:solidFill>
                <a:schemeClr val="tx1"/>
              </a:solidFill>
              <a:latin typeface="Arie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505E0-F806-4084-BAA6-0A28812F30BA}"/>
              </a:ext>
            </a:extLst>
          </p:cNvPr>
          <p:cNvSpPr/>
          <p:nvPr/>
        </p:nvSpPr>
        <p:spPr>
          <a:xfrm>
            <a:off x="5436815" y="1091173"/>
            <a:ext cx="617220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Manage Vendor Master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2C3C9B-FD69-448C-9F13-22197B40A09B}"/>
              </a:ext>
            </a:extLst>
          </p:cNvPr>
          <p:cNvSpPr/>
          <p:nvPr/>
        </p:nvSpPr>
        <p:spPr>
          <a:xfrm>
            <a:off x="6148090" y="1091173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Purchase Materials and Services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4F3109-7B97-4D4F-A8E9-A3BF529F5ECB}"/>
              </a:ext>
            </a:extLst>
          </p:cNvPr>
          <p:cNvSpPr/>
          <p:nvPr/>
        </p:nvSpPr>
        <p:spPr>
          <a:xfrm>
            <a:off x="4713721" y="1091173"/>
            <a:ext cx="617220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Create and Maintain Purchasing Master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64A66F-8C65-4E45-B404-CFAD1031F9A8}"/>
              </a:ext>
            </a:extLst>
          </p:cNvPr>
          <p:cNvSpPr/>
          <p:nvPr/>
        </p:nvSpPr>
        <p:spPr>
          <a:xfrm>
            <a:off x="4713721" y="1554497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Return to Vendor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5E688-7974-42BC-AC78-B3C9773515EB}"/>
              </a:ext>
            </a:extLst>
          </p:cNvPr>
          <p:cNvSpPr/>
          <p:nvPr/>
        </p:nvSpPr>
        <p:spPr>
          <a:xfrm>
            <a:off x="390420" y="4255806"/>
            <a:ext cx="410360" cy="154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endParaRPr lang="en-US" sz="500">
              <a:solidFill>
                <a:schemeClr val="tx1"/>
              </a:solidFill>
              <a:latin typeface="Arie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E735C0-32BA-4912-9BCC-3401FFE0BAB0}"/>
              </a:ext>
            </a:extLst>
          </p:cNvPr>
          <p:cNvSpPr txBox="1"/>
          <p:nvPr/>
        </p:nvSpPr>
        <p:spPr>
          <a:xfrm>
            <a:off x="818371" y="4072983"/>
            <a:ext cx="1268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3">
              <a:defRPr/>
            </a:pPr>
            <a:r>
              <a:rPr lang="en-US" sz="700">
                <a:solidFill>
                  <a:srgbClr val="000000"/>
                </a:solidFill>
                <a:latin typeface="Ariel"/>
              </a:rPr>
              <a:t>Strategic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135A20-5ED5-49B9-AB5E-FAD3A5762524}"/>
              </a:ext>
            </a:extLst>
          </p:cNvPr>
          <p:cNvSpPr/>
          <p:nvPr/>
        </p:nvSpPr>
        <p:spPr>
          <a:xfrm>
            <a:off x="1503374" y="4085809"/>
            <a:ext cx="410976" cy="1659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endParaRPr lang="en-US" sz="500">
              <a:solidFill>
                <a:schemeClr val="tx1"/>
              </a:solidFill>
              <a:latin typeface="Arie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31E93-EEDF-49EB-A812-BA964DA98A83}"/>
              </a:ext>
            </a:extLst>
          </p:cNvPr>
          <p:cNvSpPr/>
          <p:nvPr/>
        </p:nvSpPr>
        <p:spPr>
          <a:xfrm>
            <a:off x="389802" y="4068263"/>
            <a:ext cx="410976" cy="165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endParaRPr lang="en-US" sz="500">
              <a:solidFill>
                <a:srgbClr val="FFFFFF"/>
              </a:solidFill>
              <a:latin typeface="Arie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FDDB37-6BAC-48FD-B032-B38CA86AF4D9}"/>
              </a:ext>
            </a:extLst>
          </p:cNvPr>
          <p:cNvSpPr/>
          <p:nvPr/>
        </p:nvSpPr>
        <p:spPr>
          <a:xfrm>
            <a:off x="1503374" y="4271025"/>
            <a:ext cx="410976" cy="16591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endParaRPr lang="en-US" sz="500">
              <a:solidFill>
                <a:srgbClr val="2C3F88"/>
              </a:solidFill>
              <a:latin typeface="Arie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28A95-C5B3-469B-9486-1F8953E8D728}"/>
              </a:ext>
            </a:extLst>
          </p:cNvPr>
          <p:cNvSpPr txBox="1"/>
          <p:nvPr/>
        </p:nvSpPr>
        <p:spPr>
          <a:xfrm>
            <a:off x="797872" y="4248870"/>
            <a:ext cx="1541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3">
              <a:defRPr/>
            </a:pPr>
            <a:r>
              <a:rPr lang="en-US" sz="700">
                <a:solidFill>
                  <a:srgbClr val="000000"/>
                </a:solidFill>
                <a:latin typeface="Ariel"/>
              </a:rPr>
              <a:t>Foundational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7402B8-4364-4E5D-AAA4-51536962CF2B}"/>
              </a:ext>
            </a:extLst>
          </p:cNvPr>
          <p:cNvSpPr txBox="1"/>
          <p:nvPr/>
        </p:nvSpPr>
        <p:spPr>
          <a:xfrm>
            <a:off x="1911442" y="4273038"/>
            <a:ext cx="14954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3">
              <a:defRPr/>
            </a:pPr>
            <a:r>
              <a:rPr lang="en-US" sz="700">
                <a:solidFill>
                  <a:srgbClr val="000000"/>
                </a:solidFill>
                <a:latin typeface="Ariel"/>
              </a:rPr>
              <a:t>Out of Scope for R1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B98979-9DF0-436F-8097-D4416679149E}"/>
              </a:ext>
            </a:extLst>
          </p:cNvPr>
          <p:cNvSpPr txBox="1"/>
          <p:nvPr/>
        </p:nvSpPr>
        <p:spPr>
          <a:xfrm>
            <a:off x="1931942" y="4071820"/>
            <a:ext cx="9018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3">
              <a:defRPr/>
            </a:pPr>
            <a:r>
              <a:rPr lang="en-US" sz="700">
                <a:solidFill>
                  <a:srgbClr val="000000"/>
                </a:solidFill>
                <a:latin typeface="Ariel"/>
              </a:rPr>
              <a:t>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279FF6-26E6-45C5-B5B6-F88B011E75A1}"/>
              </a:ext>
            </a:extLst>
          </p:cNvPr>
          <p:cNvSpPr/>
          <p:nvPr/>
        </p:nvSpPr>
        <p:spPr>
          <a:xfrm>
            <a:off x="3268088" y="1554284"/>
            <a:ext cx="617220" cy="411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tx1"/>
                </a:solidFill>
                <a:latin typeface="Ariel"/>
              </a:rPr>
              <a:t>Manage Customer Credit Exposure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C5D0B2-AED6-4DD0-AD5E-A262364B4036}"/>
              </a:ext>
            </a:extLst>
          </p:cNvPr>
          <p:cNvSpPr/>
          <p:nvPr/>
        </p:nvSpPr>
        <p:spPr>
          <a:xfrm>
            <a:off x="388829" y="2028701"/>
            <a:ext cx="617220" cy="41148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>
              <a:defRPr/>
            </a:pPr>
            <a:r>
              <a:rPr lang="en-US" sz="525">
                <a:solidFill>
                  <a:schemeClr val="bg1"/>
                </a:solidFill>
                <a:latin typeface="Ariel"/>
              </a:rPr>
              <a:t>Manage and Track Order Deliveries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606F15-DFB3-4158-8B40-614605E2227C}"/>
              </a:ext>
            </a:extLst>
          </p:cNvPr>
          <p:cNvGrpSpPr/>
          <p:nvPr/>
        </p:nvGrpSpPr>
        <p:grpSpPr>
          <a:xfrm>
            <a:off x="4524269" y="2516060"/>
            <a:ext cx="4410127" cy="1840238"/>
            <a:chOff x="4338624" y="2991247"/>
            <a:chExt cx="7093666" cy="3265812"/>
          </a:xfrm>
        </p:grpSpPr>
        <p:sp>
          <p:nvSpPr>
            <p:cNvPr id="55" name="TxtBox:24/210">
              <a:extLst>
                <a:ext uri="{FF2B5EF4-FFF2-40B4-BE49-F238E27FC236}">
                  <a16:creationId xmlns:a16="http://schemas.microsoft.com/office/drawing/2014/main" id="{139BA14E-B31E-4CDB-82B2-061DE543EA1E}"/>
                </a:ext>
              </a:extLst>
            </p:cNvPr>
            <p:cNvSpPr/>
            <p:nvPr/>
          </p:nvSpPr>
          <p:spPr bwMode="gray">
            <a:xfrm>
              <a:off x="7107921" y="2991247"/>
              <a:ext cx="2379251" cy="437753"/>
            </a:xfrm>
            <a:prstGeom prst="roundRect">
              <a:avLst/>
            </a:prstGeom>
            <a:noFill/>
            <a:ln w="12700" cap="rnd" algn="ctr">
              <a:noFill/>
              <a:miter lim="800000"/>
              <a:headEnd/>
              <a:tailEnd/>
            </a:ln>
          </p:spPr>
          <p:txBody>
            <a:bodyPr wrap="square" lIns="51435" tIns="0" rIns="51435" bIns="0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 eaLnBrk="0" hangingPunct="0">
                <a:lnSpc>
                  <a:spcPct val="106000"/>
                </a:lnSpc>
                <a:defRPr/>
              </a:pPr>
              <a:r>
                <a:rPr lang="en-US" sz="825" b="1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Capability Segmentation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662266-29D5-40B2-A4BE-921FFF27A2FD}"/>
                </a:ext>
              </a:extLst>
            </p:cNvPr>
            <p:cNvGrpSpPr/>
            <p:nvPr/>
          </p:nvGrpSpPr>
          <p:grpSpPr>
            <a:xfrm>
              <a:off x="6108303" y="3540248"/>
              <a:ext cx="1932689" cy="2237659"/>
              <a:chOff x="2007664" y="987552"/>
              <a:chExt cx="2537612" cy="2187596"/>
            </a:xfrm>
          </p:grpSpPr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5A490F3D-5D61-4128-8C76-90FDCFB4B0DD}"/>
                  </a:ext>
                </a:extLst>
              </p:cNvPr>
              <p:cNvSpPr/>
              <p:nvPr/>
            </p:nvSpPr>
            <p:spPr>
              <a:xfrm>
                <a:off x="2007664" y="987552"/>
                <a:ext cx="2537612" cy="2187596"/>
              </a:xfrm>
              <a:prstGeom prst="triangle">
                <a:avLst/>
              </a:prstGeom>
              <a:solidFill>
                <a:schemeClr val="accent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7C1196E-D2B5-48D0-9E29-ED0D53B8B8D2}"/>
                  </a:ext>
                </a:extLst>
              </p:cNvPr>
              <p:cNvSpPr/>
              <p:nvPr/>
            </p:nvSpPr>
            <p:spPr>
              <a:xfrm>
                <a:off x="2393581" y="987552"/>
                <a:ext cx="1765779" cy="1522223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68DF18F-E961-4E8A-BBAA-B308ABF811B9}"/>
                  </a:ext>
                </a:extLst>
              </p:cNvPr>
              <p:cNvSpPr/>
              <p:nvPr/>
            </p:nvSpPr>
            <p:spPr>
              <a:xfrm>
                <a:off x="2787423" y="987552"/>
                <a:ext cx="978095" cy="84318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60" name="TextBox 160">
              <a:extLst>
                <a:ext uri="{FF2B5EF4-FFF2-40B4-BE49-F238E27FC236}">
                  <a16:creationId xmlns:a16="http://schemas.microsoft.com/office/drawing/2014/main" id="{5CB84F65-269D-4AC0-983D-32A292069237}"/>
                </a:ext>
              </a:extLst>
            </p:cNvPr>
            <p:cNvSpPr txBox="1"/>
            <p:nvPr/>
          </p:nvSpPr>
          <p:spPr>
            <a:xfrm>
              <a:off x="4579398" y="3833391"/>
              <a:ext cx="2233298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Critical to Your Business - Competitive Advantage</a:t>
              </a:r>
            </a:p>
          </p:txBody>
        </p:sp>
        <p:sp>
          <p:nvSpPr>
            <p:cNvPr id="61" name="TextBox 161">
              <a:extLst>
                <a:ext uri="{FF2B5EF4-FFF2-40B4-BE49-F238E27FC236}">
                  <a16:creationId xmlns:a16="http://schemas.microsoft.com/office/drawing/2014/main" id="{9F51E0BA-DF53-4CC2-8DCF-33BB178AF04A}"/>
                </a:ext>
              </a:extLst>
            </p:cNvPr>
            <p:cNvSpPr txBox="1"/>
            <p:nvPr/>
          </p:nvSpPr>
          <p:spPr>
            <a:xfrm>
              <a:off x="4475579" y="4516674"/>
              <a:ext cx="2050808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Specific to ER&amp;I- Differentiate for Value</a:t>
              </a:r>
            </a:p>
          </p:txBody>
        </p:sp>
        <p:sp>
          <p:nvSpPr>
            <p:cNvPr id="62" name="TextBox 162">
              <a:extLst>
                <a:ext uri="{FF2B5EF4-FFF2-40B4-BE49-F238E27FC236}">
                  <a16:creationId xmlns:a16="http://schemas.microsoft.com/office/drawing/2014/main" id="{9B115A8F-4ACD-4B14-B097-1BADE7D7D596}"/>
                </a:ext>
              </a:extLst>
            </p:cNvPr>
            <p:cNvSpPr txBox="1"/>
            <p:nvPr/>
          </p:nvSpPr>
          <p:spPr>
            <a:xfrm>
              <a:off x="4338624" y="5181631"/>
              <a:ext cx="1883941" cy="53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Common Across Industries - No Differentiation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32CEEF-EBA6-418B-BF1A-5F9C70E5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755" y="4197065"/>
              <a:ext cx="971782" cy="143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Strategic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BDDBDE7-EC90-4B80-843C-51EDD334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6430" y="4681494"/>
              <a:ext cx="816432" cy="143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Core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DFF153-7953-4513-8D5E-62ABA6DE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935" y="5376485"/>
              <a:ext cx="1391422" cy="143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Foundational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DB0A7A-DD85-4A15-80C4-2CDC9228D3C0}"/>
                </a:ext>
              </a:extLst>
            </p:cNvPr>
            <p:cNvGrpSpPr/>
            <p:nvPr/>
          </p:nvGrpSpPr>
          <p:grpSpPr>
            <a:xfrm rot="10800000">
              <a:off x="9253142" y="3533841"/>
              <a:ext cx="2102873" cy="2237659"/>
              <a:chOff x="2007664" y="987552"/>
              <a:chExt cx="2578261" cy="2187596"/>
            </a:xfrm>
          </p:grpSpPr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C18D8E2E-4A44-4A07-A9E9-01D89E477AA3}"/>
                  </a:ext>
                </a:extLst>
              </p:cNvPr>
              <p:cNvSpPr/>
              <p:nvPr/>
            </p:nvSpPr>
            <p:spPr>
              <a:xfrm>
                <a:off x="2007664" y="987552"/>
                <a:ext cx="2578261" cy="2187596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794AF5A9-78C1-4EE3-B822-9EC268EF5744}"/>
                  </a:ext>
                </a:extLst>
              </p:cNvPr>
              <p:cNvSpPr/>
              <p:nvPr/>
            </p:nvSpPr>
            <p:spPr>
              <a:xfrm>
                <a:off x="2498608" y="996915"/>
                <a:ext cx="1579999" cy="1338146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F513E24C-E1CE-4970-9336-6CEC5F8A3846}"/>
                  </a:ext>
                </a:extLst>
              </p:cNvPr>
              <p:cNvSpPr/>
              <p:nvPr/>
            </p:nvSpPr>
            <p:spPr>
              <a:xfrm>
                <a:off x="2883699" y="987555"/>
                <a:ext cx="799065" cy="659109"/>
              </a:xfrm>
              <a:prstGeom prst="triangle">
                <a:avLst/>
              </a:prstGeom>
              <a:solidFill>
                <a:schemeClr val="accent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66">
                  <a:defRPr/>
                </a:pPr>
                <a:endParaRPr lang="en-US" sz="1050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0" name="TxtBox:24/210">
              <a:extLst>
                <a:ext uri="{FF2B5EF4-FFF2-40B4-BE49-F238E27FC236}">
                  <a16:creationId xmlns:a16="http://schemas.microsoft.com/office/drawing/2014/main" id="{7805EE0D-94A3-48B0-883E-C7E15B3FACAC}"/>
                </a:ext>
              </a:extLst>
            </p:cNvPr>
            <p:cNvSpPr/>
            <p:nvPr/>
          </p:nvSpPr>
          <p:spPr bwMode="gray">
            <a:xfrm>
              <a:off x="5951351" y="5819306"/>
              <a:ext cx="2233299" cy="437753"/>
            </a:xfrm>
            <a:prstGeom prst="roundRect">
              <a:avLst/>
            </a:prstGeom>
            <a:noFill/>
            <a:ln w="12700" cap="rnd" algn="ctr">
              <a:noFill/>
              <a:miter lim="800000"/>
              <a:headEnd/>
              <a:tailEnd/>
            </a:ln>
          </p:spPr>
          <p:txBody>
            <a:bodyPr wrap="square" lIns="51435" tIns="0" rIns="51435" bIns="0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 eaLnBrk="0" hangingPunct="0">
                <a:lnSpc>
                  <a:spcPct val="106000"/>
                </a:lnSpc>
                <a:defRPr/>
              </a:pPr>
              <a:r>
                <a:rPr lang="en-US" sz="675" b="1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71" name="TxtBox:24/210">
              <a:extLst>
                <a:ext uri="{FF2B5EF4-FFF2-40B4-BE49-F238E27FC236}">
                  <a16:creationId xmlns:a16="http://schemas.microsoft.com/office/drawing/2014/main" id="{89F21439-8953-4DD1-A82F-3D510D09BE4B}"/>
                </a:ext>
              </a:extLst>
            </p:cNvPr>
            <p:cNvSpPr/>
            <p:nvPr/>
          </p:nvSpPr>
          <p:spPr bwMode="gray">
            <a:xfrm>
              <a:off x="9198991" y="5819306"/>
              <a:ext cx="2233299" cy="437753"/>
            </a:xfrm>
            <a:prstGeom prst="roundRect">
              <a:avLst/>
            </a:prstGeom>
            <a:noFill/>
            <a:ln w="12700" cap="rnd" algn="ctr">
              <a:noFill/>
              <a:miter lim="800000"/>
              <a:headEnd/>
              <a:tailEnd/>
            </a:ln>
          </p:spPr>
          <p:txBody>
            <a:bodyPr wrap="square" lIns="51435" tIns="0" rIns="51435" bIns="0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 eaLnBrk="0" hangingPunct="0">
                <a:lnSpc>
                  <a:spcPct val="106000"/>
                </a:lnSpc>
                <a:defRPr/>
              </a:pPr>
              <a:r>
                <a:rPr lang="en-US" sz="675" b="1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Effort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A9453F-A9BC-49FA-AAEE-AD9AAAD0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024" y="3739209"/>
              <a:ext cx="971782" cy="4301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Business Transformation Driven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638F47-EC05-4E44-BC46-72A83FD8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1999" y="5134631"/>
              <a:ext cx="447271" cy="286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Adopt &amp; Go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E507F5-89B9-42F5-9A4A-A2823750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748" y="4560155"/>
              <a:ext cx="971782" cy="286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‘Why-Not’</a:t>
              </a:r>
            </a:p>
            <a:p>
              <a:pPr algn="ctr" defTabSz="493481">
                <a:buClr>
                  <a:srgbClr val="002776"/>
                </a:buClr>
                <a:defRPr/>
              </a:pPr>
              <a:r>
                <a:rPr lang="en-GB" sz="525" b="1" kern="0">
                  <a:solidFill>
                    <a:schemeClr val="bg1"/>
                  </a:solidFill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Driven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D1361E1-695B-4244-988A-FB6582492CF6}"/>
                </a:ext>
              </a:extLst>
            </p:cNvPr>
            <p:cNvCxnSpPr>
              <a:cxnSpLocks/>
            </p:cNvCxnSpPr>
            <p:nvPr/>
          </p:nvCxnSpPr>
          <p:spPr>
            <a:xfrm>
              <a:off x="7372354" y="3853678"/>
              <a:ext cx="183869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6" name="TextBox 54">
              <a:extLst>
                <a:ext uri="{FF2B5EF4-FFF2-40B4-BE49-F238E27FC236}">
                  <a16:creationId xmlns:a16="http://schemas.microsoft.com/office/drawing/2014/main" id="{3B6839C4-8E61-4118-8314-FB4A1D21352C}"/>
                </a:ext>
              </a:extLst>
            </p:cNvPr>
            <p:cNvSpPr txBox="1"/>
            <p:nvPr/>
          </p:nvSpPr>
          <p:spPr>
            <a:xfrm>
              <a:off x="7743893" y="3660890"/>
              <a:ext cx="1105867" cy="53254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b="1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Customize</a:t>
              </a: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 as Required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47AF51B-672A-4850-BAF1-7A7B1D17665B}"/>
                </a:ext>
              </a:extLst>
            </p:cNvPr>
            <p:cNvCxnSpPr>
              <a:cxnSpLocks/>
            </p:cNvCxnSpPr>
            <p:nvPr/>
          </p:nvCxnSpPr>
          <p:spPr>
            <a:xfrm>
              <a:off x="7909902" y="4683932"/>
              <a:ext cx="157727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8" name="TextBox 53">
              <a:extLst>
                <a:ext uri="{FF2B5EF4-FFF2-40B4-BE49-F238E27FC236}">
                  <a16:creationId xmlns:a16="http://schemas.microsoft.com/office/drawing/2014/main" id="{6B2F92B8-B8FA-4319-A16C-CC07264C5762}"/>
                </a:ext>
              </a:extLst>
            </p:cNvPr>
            <p:cNvSpPr txBox="1"/>
            <p:nvPr/>
          </p:nvSpPr>
          <p:spPr>
            <a:xfrm>
              <a:off x="8200358" y="4467217"/>
              <a:ext cx="1105867" cy="71689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b="1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Adopt</a:t>
              </a: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 Leading Practices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E9E859-E97A-4658-9D0E-FF63093B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650" y="5407033"/>
              <a:ext cx="1680375" cy="843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TextBox 58">
              <a:extLst>
                <a:ext uri="{FF2B5EF4-FFF2-40B4-BE49-F238E27FC236}">
                  <a16:creationId xmlns:a16="http://schemas.microsoft.com/office/drawing/2014/main" id="{AFD76A2F-31D1-4F9E-B9CE-FDA6FDB5C855}"/>
                </a:ext>
              </a:extLst>
            </p:cNvPr>
            <p:cNvSpPr txBox="1"/>
            <p:nvPr/>
          </p:nvSpPr>
          <p:spPr>
            <a:xfrm>
              <a:off x="8450622" y="5219261"/>
              <a:ext cx="1223091" cy="53254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66">
                <a:defRPr/>
              </a:pPr>
              <a:r>
                <a:rPr lang="en-US" sz="675" b="1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Adopt</a:t>
              </a:r>
              <a:r>
                <a:rPr lang="en-US" sz="675" kern="0">
                  <a:latin typeface="Ariel"/>
                  <a:ea typeface="Open Sans" panose="020B0606030504020204" pitchFamily="34" charset="0"/>
                  <a:cs typeface="Open Sans" panose="020B0606030504020204" pitchFamily="34" charset="0"/>
                </a:rPr>
                <a:t> ‘Out-of-Box’ 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2B2A9-2282-CFE7-5F1A-6665F7886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A62CB-A42E-470E-A301-EA6420987B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D438C-DB3B-99C4-8946-651A2EB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EAST - Aerospace Program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>
            <a:extLst>
              <a:ext uri="{FF2B5EF4-FFF2-40B4-BE49-F238E27FC236}">
                <a16:creationId xmlns:a16="http://schemas.microsoft.com/office/drawing/2014/main" id="{C23A1582-2F5F-4C5B-B534-7921489DF8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8" name="Object 47" hidden="1">
                        <a:extLst>
                          <a:ext uri="{FF2B5EF4-FFF2-40B4-BE49-F238E27FC236}">
                            <a16:creationId xmlns:a16="http://schemas.microsoft.com/office/drawing/2014/main" id="{C23A1582-2F5F-4C5B-B534-7921489DF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84A965-47CF-42C4-AC82-84F43FEA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9" y="105062"/>
            <a:ext cx="8229600" cy="627454"/>
          </a:xfrm>
        </p:spPr>
        <p:txBody>
          <a:bodyPr vert="horz">
            <a:noAutofit/>
          </a:bodyPr>
          <a:lstStyle/>
          <a:p>
            <a:r>
              <a:rPr lang="en-US" sz="2000"/>
              <a:t>Aerospace has an eye towards continued future growth but is hampered by its foundational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6044B-532F-4850-8AD2-32307EEE7A79}"/>
              </a:ext>
            </a:extLst>
          </p:cNvPr>
          <p:cNvSpPr/>
          <p:nvPr/>
        </p:nvSpPr>
        <p:spPr>
          <a:xfrm>
            <a:off x="4052317" y="3218937"/>
            <a:ext cx="4992254" cy="154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594" indent="-228594"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latin typeface="Arial" panose="020B0604020202020204"/>
              </a:rPr>
              <a:t>We are unable to meet government compliance mandates, we have cyber security risk and have attained maximum value from aged (20+ year old) systems</a:t>
            </a:r>
          </a:p>
          <a:p>
            <a:pPr marL="228594" indent="-228594"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latin typeface="Arial" panose="020B0604020202020204"/>
              </a:rPr>
              <a:t>Rapid acquisition integration is essential to synergy realization (GFSS, etc.) and require a common solution or incur interface &amp; support costs</a:t>
            </a:r>
          </a:p>
          <a:p>
            <a:pPr marL="228594" indent="-228594"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latin typeface="Arial" panose="020B0604020202020204"/>
              </a:rPr>
              <a:t>Our aged systems inhibit talent acquisition in today’s marketplace</a:t>
            </a:r>
          </a:p>
          <a:p>
            <a:pPr marL="228594" indent="-228594"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latin typeface="Arial" panose="020B0604020202020204"/>
              </a:rPr>
              <a:t>Lack of global visibility prevents operational growth: centralized procurement, customer service, finance, etc.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117D00-6A8B-4B83-8D89-9145ED81ABC9}"/>
              </a:ext>
            </a:extLst>
          </p:cNvPr>
          <p:cNvGraphicFramePr>
            <a:graphicFrameLocks noGrp="1"/>
          </p:cNvGraphicFramePr>
          <p:nvPr/>
        </p:nvGraphicFramePr>
        <p:xfrm>
          <a:off x="4074592" y="1433389"/>
          <a:ext cx="4991843" cy="16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410">
                  <a:extLst>
                    <a:ext uri="{9D8B030D-6E8A-4147-A177-3AD203B41FA5}">
                      <a16:colId xmlns:a16="http://schemas.microsoft.com/office/drawing/2014/main" val="2259462839"/>
                    </a:ext>
                  </a:extLst>
                </a:gridCol>
                <a:gridCol w="956103">
                  <a:extLst>
                    <a:ext uri="{9D8B030D-6E8A-4147-A177-3AD203B41FA5}">
                      <a16:colId xmlns:a16="http://schemas.microsoft.com/office/drawing/2014/main" val="1774608534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3863315264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2856567228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354307964"/>
                    </a:ext>
                  </a:extLst>
                </a:gridCol>
              </a:tblGrid>
              <a:tr h="41144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QAD MFG/Pro</a:t>
                      </a:r>
                    </a:p>
                    <a:p>
                      <a:pPr algn="ctr"/>
                      <a:r>
                        <a:rPr lang="en-US" sz="600" b="0" i="1">
                          <a:solidFill>
                            <a:schemeClr val="bg1"/>
                          </a:solidFill>
                        </a:rPr>
                        <a:t>Legacy AERO + ITD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Oracle 11i</a:t>
                      </a:r>
                    </a:p>
                    <a:p>
                      <a:pPr algn="ctr"/>
                      <a:r>
                        <a:rPr lang="en-US" sz="600" b="0" i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Davenport (MSD)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Oracle R12</a:t>
                      </a:r>
                    </a:p>
                    <a:p>
                      <a:pPr algn="ctr"/>
                      <a:r>
                        <a:rPr lang="en-US" sz="600" b="0" i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Orchard Park (MSD)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Avante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Wimborne (MSD)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SAP ECC</a:t>
                      </a:r>
                      <a:br>
                        <a:rPr lang="en-US" sz="9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600" b="0" i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Legacy Cooper/IPC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52994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3 Versions</a:t>
                      </a:r>
                    </a:p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34 Sites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 Version</a:t>
                      </a:r>
                    </a:p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 Site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 Version</a:t>
                      </a:r>
                    </a:p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 Site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1 Version</a:t>
                      </a:r>
                    </a:p>
                    <a:p>
                      <a:pPr algn="ctr"/>
                      <a:r>
                        <a:rPr lang="en-US" sz="800"/>
                        <a:t>1 Site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 Version</a:t>
                      </a:r>
                    </a:p>
                    <a:p>
                      <a:pPr algn="ctr"/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4 Sites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99717"/>
                  </a:ext>
                </a:extLst>
              </a:tr>
              <a:tr h="2213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chemeClr val="tx1"/>
                          </a:solidFill>
                        </a:rPr>
                        <a:t>System ability to meet US DoD CMMC Level 2 requirements 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i="0">
                          <a:solidFill>
                            <a:schemeClr val="tx1"/>
                          </a:solidFill>
                        </a:rPr>
                        <a:t>CMMC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i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3251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No</a:t>
                      </a:r>
                    </a:p>
                    <a:p>
                      <a:pPr algn="ctr"/>
                      <a:r>
                        <a:rPr lang="en-US" sz="900" i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Cannot </a:t>
                      </a:r>
                    </a:p>
                    <a:p>
                      <a:pPr algn="ctr"/>
                      <a:r>
                        <a:rPr lang="en-US" sz="900" i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Upgrade; Needs Replaced</a:t>
                      </a:r>
                      <a:endParaRPr lang="en-US" sz="900" i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  <a:p>
                      <a:pPr algn="ctr"/>
                      <a:r>
                        <a:rPr lang="en-US" sz="900" i="1">
                          <a:solidFill>
                            <a:schemeClr val="tx1"/>
                          </a:solidFill>
                        </a:rPr>
                        <a:t>Needs Replaced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  <a:p>
                      <a:pPr algn="ctr"/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N/A</a:t>
                      </a:r>
                    </a:p>
                    <a:p>
                      <a:pPr algn="ctr"/>
                      <a:r>
                        <a:rPr lang="en-US" sz="900" i="1">
                          <a:solidFill>
                            <a:schemeClr val="tx1"/>
                          </a:solidFill>
                        </a:rPr>
                        <a:t>Needs Replaced</a:t>
                      </a:r>
                    </a:p>
                    <a:p>
                      <a:pPr algn="ctr"/>
                      <a:endParaRPr lang="en-US" sz="900" i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513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AB91D96-C0C4-499A-A532-DBB9CFDA918C}"/>
              </a:ext>
            </a:extLst>
          </p:cNvPr>
          <p:cNvGrpSpPr/>
          <p:nvPr/>
        </p:nvGrpSpPr>
        <p:grpSpPr>
          <a:xfrm>
            <a:off x="4082475" y="816072"/>
            <a:ext cx="4931351" cy="290795"/>
            <a:chOff x="346338" y="1568515"/>
            <a:chExt cx="9406356" cy="2907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9967CE-E1B2-4324-AAAF-AED1CBF6BB1C}"/>
                </a:ext>
              </a:extLst>
            </p:cNvPr>
            <p:cNvCxnSpPr>
              <a:cxnSpLocks/>
            </p:cNvCxnSpPr>
            <p:nvPr/>
          </p:nvCxnSpPr>
          <p:spPr>
            <a:xfrm>
              <a:off x="346338" y="1720933"/>
              <a:ext cx="940635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E72371-6D88-468C-B84F-2189744A5998}"/>
                </a:ext>
              </a:extLst>
            </p:cNvPr>
            <p:cNvSpPr/>
            <p:nvPr/>
          </p:nvSpPr>
          <p:spPr>
            <a:xfrm>
              <a:off x="2893513" y="1568515"/>
              <a:ext cx="4312005" cy="29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b="1">
                  <a:solidFill>
                    <a:srgbClr val="000000"/>
                  </a:solidFill>
                  <a:latin typeface="Arial" panose="020B0604020202020204"/>
                </a:rPr>
                <a:t>Aerospace Revenue by System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398E9-75B7-4DDC-A4C8-DBF5DCAE5F7C}"/>
              </a:ext>
            </a:extLst>
          </p:cNvPr>
          <p:cNvSpPr/>
          <p:nvPr/>
        </p:nvSpPr>
        <p:spPr>
          <a:xfrm>
            <a:off x="4082474" y="1021922"/>
            <a:ext cx="1122939" cy="356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75% </a:t>
            </a:r>
            <a:br>
              <a:rPr lang="en-US" sz="700" b="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Revenue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4D3F1-1BC3-480E-ABBA-08142CC66E45}"/>
              </a:ext>
            </a:extLst>
          </p:cNvPr>
          <p:cNvSpPr/>
          <p:nvPr/>
        </p:nvSpPr>
        <p:spPr>
          <a:xfrm>
            <a:off x="5242995" y="2072935"/>
            <a:ext cx="2716870" cy="256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700" b="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16C0E-FA8A-4F07-AFDD-CBD687156042}"/>
              </a:ext>
            </a:extLst>
          </p:cNvPr>
          <p:cNvSpPr/>
          <p:nvPr/>
        </p:nvSpPr>
        <p:spPr>
          <a:xfrm>
            <a:off x="6028414" y="1049081"/>
            <a:ext cx="1122939" cy="356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22% </a:t>
            </a:r>
            <a:br>
              <a:rPr lang="en-US" sz="700" b="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Revenue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85FE4-50BB-48B8-A012-B2E6CD1B1444}"/>
              </a:ext>
            </a:extLst>
          </p:cNvPr>
          <p:cNvSpPr/>
          <p:nvPr/>
        </p:nvSpPr>
        <p:spPr>
          <a:xfrm>
            <a:off x="7974354" y="1016732"/>
            <a:ext cx="1099964" cy="356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3% </a:t>
            </a:r>
            <a:br>
              <a:rPr lang="en-US" sz="700" b="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700" b="1">
                <a:solidFill>
                  <a:srgbClr val="000000"/>
                </a:solidFill>
                <a:latin typeface="Arial" panose="020B0604020202020204"/>
              </a:rPr>
              <a:t>Revenue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0C3436-D4EC-4231-8BDE-FB885490EFF8}"/>
              </a:ext>
            </a:extLst>
          </p:cNvPr>
          <p:cNvGrpSpPr/>
          <p:nvPr/>
        </p:nvGrpSpPr>
        <p:grpSpPr>
          <a:xfrm>
            <a:off x="158539" y="818697"/>
            <a:ext cx="3623496" cy="3774902"/>
            <a:chOff x="-2915001" y="5432"/>
            <a:chExt cx="3623496" cy="39668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A39F62-A3FB-4C70-AC3F-918ED166CE47}"/>
                </a:ext>
              </a:extLst>
            </p:cNvPr>
            <p:cNvGrpSpPr/>
            <p:nvPr/>
          </p:nvGrpSpPr>
          <p:grpSpPr>
            <a:xfrm>
              <a:off x="-2915001" y="5432"/>
              <a:ext cx="3623496" cy="3966858"/>
              <a:chOff x="5427289" y="919156"/>
              <a:chExt cx="3623496" cy="396685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1D45263-8658-45D6-A517-4112BD8EC5D5}"/>
                  </a:ext>
                </a:extLst>
              </p:cNvPr>
              <p:cNvGrpSpPr/>
              <p:nvPr/>
            </p:nvGrpSpPr>
            <p:grpSpPr>
              <a:xfrm>
                <a:off x="5427289" y="919156"/>
                <a:ext cx="3623496" cy="3966858"/>
                <a:chOff x="5330529" y="1763100"/>
                <a:chExt cx="3623496" cy="3966858"/>
              </a:xfrm>
            </p:grpSpPr>
            <p:sp>
              <p:nvSpPr>
                <p:cNvPr id="17" name="Rectangle 2">
                  <a:extLst>
                    <a:ext uri="{FF2B5EF4-FFF2-40B4-BE49-F238E27FC236}">
                      <a16:creationId xmlns:a16="http://schemas.microsoft.com/office/drawing/2014/main" id="{3393C2D1-F1C3-4629-B062-6816C8F04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2211" y="1763100"/>
                  <a:ext cx="3561814" cy="3966858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90000"/>
                  </a:schemeClr>
                </a:solidFill>
                <a:ln>
                  <a:noFill/>
                </a:ln>
              </p:spPr>
              <p:txBody>
                <a:bodyPr lIns="530352" tIns="91440"/>
                <a:lstStyle/>
                <a:p>
                  <a:pPr>
                    <a:spcBef>
                      <a:spcPts val="400"/>
                    </a:spcBef>
                  </a:pPr>
                  <a:endParaRPr lang="en-US" altLang="en-US" sz="2200">
                    <a:solidFill>
                      <a:srgbClr val="F0B323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EB0EAAD-A5A7-48C0-A45C-9D91D47FB433}"/>
                    </a:ext>
                  </a:extLst>
                </p:cNvPr>
                <p:cNvGrpSpPr/>
                <p:nvPr/>
              </p:nvGrpSpPr>
              <p:grpSpPr>
                <a:xfrm>
                  <a:off x="5663461" y="3421991"/>
                  <a:ext cx="2923537" cy="555253"/>
                  <a:chOff x="4774259" y="3514502"/>
                  <a:chExt cx="2923537" cy="555253"/>
                </a:xfrm>
              </p:grpSpPr>
              <p:sp>
                <p:nvSpPr>
                  <p:cNvPr id="19" name="Rectangle 903">
                    <a:extLst>
                      <a:ext uri="{FF2B5EF4-FFF2-40B4-BE49-F238E27FC236}">
                        <a16:creationId xmlns:a16="http://schemas.microsoft.com/office/drawing/2014/main" id="{97F282AA-B07D-4B41-B16F-CF8980126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11047" y="3514502"/>
                    <a:ext cx="1243930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Aerospace Group Headquarters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F966DA9B-D295-4C1C-8BDC-783F900606C7}"/>
                      </a:ext>
                    </a:extLst>
                  </p:cNvPr>
                  <p:cNvGrpSpPr/>
                  <p:nvPr/>
                </p:nvGrpSpPr>
                <p:grpSpPr>
                  <a:xfrm>
                    <a:off x="4774259" y="3523339"/>
                    <a:ext cx="98965" cy="97743"/>
                    <a:chOff x="4774259" y="3529926"/>
                    <a:chExt cx="98965" cy="97743"/>
                  </a:xfrm>
                </p:grpSpPr>
                <p:sp>
                  <p:nvSpPr>
                    <p:cNvPr id="45" name="Oval 910">
                      <a:extLst>
                        <a:ext uri="{FF2B5EF4-FFF2-40B4-BE49-F238E27FC236}">
                          <a16:creationId xmlns:a16="http://schemas.microsoft.com/office/drawing/2014/main" id="{D0A45598-D775-4290-9919-884161793E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259" y="3529926"/>
                      <a:ext cx="98965" cy="97743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Oval 911">
                      <a:extLst>
                        <a:ext uri="{FF2B5EF4-FFF2-40B4-BE49-F238E27FC236}">
                          <a16:creationId xmlns:a16="http://schemas.microsoft.com/office/drawing/2014/main" id="{D90B7F10-48D2-465D-8C59-8627F8D5A8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7699" y="3542144"/>
                      <a:ext cx="72086" cy="73307"/>
                    </a:xfrm>
                    <a:prstGeom prst="ellipse">
                      <a:avLst/>
                    </a:prstGeom>
                    <a:solidFill>
                      <a:srgbClr val="DA332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826C500C-3CB5-4565-81B4-57B126494950}"/>
                      </a:ext>
                    </a:extLst>
                  </p:cNvPr>
                  <p:cNvGrpSpPr/>
                  <p:nvPr/>
                </p:nvGrpSpPr>
                <p:grpSpPr>
                  <a:xfrm>
                    <a:off x="4774259" y="3671170"/>
                    <a:ext cx="98965" cy="97743"/>
                    <a:chOff x="4774259" y="3667739"/>
                    <a:chExt cx="98965" cy="97743"/>
                  </a:xfrm>
                </p:grpSpPr>
                <p:sp>
                  <p:nvSpPr>
                    <p:cNvPr id="43" name="Oval 912">
                      <a:extLst>
                        <a:ext uri="{FF2B5EF4-FFF2-40B4-BE49-F238E27FC236}">
                          <a16:creationId xmlns:a16="http://schemas.microsoft.com/office/drawing/2014/main" id="{22F97F82-224C-4A9E-A794-D2E3DF7477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259" y="3667739"/>
                      <a:ext cx="98965" cy="97743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Oval 913">
                      <a:extLst>
                        <a:ext uri="{FF2B5EF4-FFF2-40B4-BE49-F238E27FC236}">
                          <a16:creationId xmlns:a16="http://schemas.microsoft.com/office/drawing/2014/main" id="{4AF1CFC3-ABC3-4A58-B8B4-E13071CE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7699" y="3679957"/>
                      <a:ext cx="72086" cy="73307"/>
                    </a:xfrm>
                    <a:prstGeom prst="ellipse">
                      <a:avLst/>
                    </a:prstGeom>
                    <a:solidFill>
                      <a:srgbClr val="0C477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7ED968C-F721-4DA7-8F74-BFBFA891F521}"/>
                      </a:ext>
                    </a:extLst>
                  </p:cNvPr>
                  <p:cNvGrpSpPr/>
                  <p:nvPr/>
                </p:nvGrpSpPr>
                <p:grpSpPr>
                  <a:xfrm>
                    <a:off x="4774259" y="3814579"/>
                    <a:ext cx="98965" cy="98965"/>
                    <a:chOff x="4774259" y="3807271"/>
                    <a:chExt cx="98965" cy="98965"/>
                  </a:xfrm>
                </p:grpSpPr>
                <p:sp>
                  <p:nvSpPr>
                    <p:cNvPr id="41" name="Oval 914">
                      <a:extLst>
                        <a:ext uri="{FF2B5EF4-FFF2-40B4-BE49-F238E27FC236}">
                          <a16:creationId xmlns:a16="http://schemas.microsoft.com/office/drawing/2014/main" id="{04944F77-4675-456A-8BCF-5006029C5D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259" y="3807271"/>
                      <a:ext cx="98965" cy="98965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Oval 915">
                      <a:extLst>
                        <a:ext uri="{FF2B5EF4-FFF2-40B4-BE49-F238E27FC236}">
                          <a16:creationId xmlns:a16="http://schemas.microsoft.com/office/drawing/2014/main" id="{F8131EA8-D531-4D39-B200-B20D7FF4E8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7699" y="3820711"/>
                      <a:ext cx="72086" cy="73307"/>
                    </a:xfrm>
                    <a:prstGeom prst="ellipse">
                      <a:avLst/>
                    </a:prstGeom>
                    <a:solidFill>
                      <a:srgbClr val="408A4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83C85D1-5911-4D08-B1D1-B69B9B137966}"/>
                      </a:ext>
                    </a:extLst>
                  </p:cNvPr>
                  <p:cNvGrpSpPr/>
                  <p:nvPr/>
                </p:nvGrpSpPr>
                <p:grpSpPr>
                  <a:xfrm>
                    <a:off x="4774259" y="3957307"/>
                    <a:ext cx="98965" cy="97743"/>
                    <a:chOff x="4774259" y="3951442"/>
                    <a:chExt cx="98965" cy="97743"/>
                  </a:xfrm>
                </p:grpSpPr>
                <p:sp>
                  <p:nvSpPr>
                    <p:cNvPr id="39" name="Oval 916">
                      <a:extLst>
                        <a:ext uri="{FF2B5EF4-FFF2-40B4-BE49-F238E27FC236}">
                          <a16:creationId xmlns:a16="http://schemas.microsoft.com/office/drawing/2014/main" id="{4296FE6A-6470-4D4B-BB51-FE592B3513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259" y="3951442"/>
                      <a:ext cx="98965" cy="97743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Oval 917">
                      <a:extLst>
                        <a:ext uri="{FF2B5EF4-FFF2-40B4-BE49-F238E27FC236}">
                          <a16:creationId xmlns:a16="http://schemas.microsoft.com/office/drawing/2014/main" id="{24576CA8-4F44-40F2-88D6-FE7B010F77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7699" y="3963660"/>
                      <a:ext cx="72086" cy="73307"/>
                    </a:xfrm>
                    <a:prstGeom prst="ellipse">
                      <a:avLst/>
                    </a:prstGeom>
                    <a:solidFill>
                      <a:srgbClr val="F7921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" name="Rectangle 903">
                    <a:extLst>
                      <a:ext uri="{FF2B5EF4-FFF2-40B4-BE49-F238E27FC236}">
                        <a16:creationId xmlns:a16="http://schemas.microsoft.com/office/drawing/2014/main" id="{750D5E6D-A7AC-4A32-A5FE-A7121FF97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11047" y="3662332"/>
                    <a:ext cx="1136530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APAC Regional Headquarters</a:t>
                    </a:r>
                  </a:p>
                </p:txBody>
              </p:sp>
              <p:sp>
                <p:nvSpPr>
                  <p:cNvPr id="25" name="Rectangle 903">
                    <a:extLst>
                      <a:ext uri="{FF2B5EF4-FFF2-40B4-BE49-F238E27FC236}">
                        <a16:creationId xmlns:a16="http://schemas.microsoft.com/office/drawing/2014/main" id="{406272E5-929E-4D26-AC7D-ED50076C26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11047" y="3806353"/>
                    <a:ext cx="939360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Divisional Headquarters</a:t>
                    </a:r>
                  </a:p>
                </p:txBody>
              </p:sp>
              <p:sp>
                <p:nvSpPr>
                  <p:cNvPr id="26" name="Rectangle 903">
                    <a:extLst>
                      <a:ext uri="{FF2B5EF4-FFF2-40B4-BE49-F238E27FC236}">
                        <a16:creationId xmlns:a16="http://schemas.microsoft.com/office/drawing/2014/main" id="{1D6FA776-0AC8-4E87-9C57-0592B37EA8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11047" y="3948470"/>
                    <a:ext cx="926536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Manufacturing facilities</a:t>
                    </a: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72904646-96F0-4AF8-B408-56672998B09E}"/>
                      </a:ext>
                    </a:extLst>
                  </p:cNvPr>
                  <p:cNvGrpSpPr/>
                  <p:nvPr/>
                </p:nvGrpSpPr>
                <p:grpSpPr>
                  <a:xfrm>
                    <a:off x="6544704" y="3523339"/>
                    <a:ext cx="98965" cy="97743"/>
                    <a:chOff x="6544704" y="3528217"/>
                    <a:chExt cx="98965" cy="97743"/>
                  </a:xfrm>
                </p:grpSpPr>
                <p:sp>
                  <p:nvSpPr>
                    <p:cNvPr id="37" name="Oval 918">
                      <a:extLst>
                        <a:ext uri="{FF2B5EF4-FFF2-40B4-BE49-F238E27FC236}">
                          <a16:creationId xmlns:a16="http://schemas.microsoft.com/office/drawing/2014/main" id="{4C1B0BCB-B03C-4709-967F-91ECEC53A5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4704" y="3528217"/>
                      <a:ext cx="98965" cy="97743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Oval 919">
                      <a:extLst>
                        <a:ext uri="{FF2B5EF4-FFF2-40B4-BE49-F238E27FC236}">
                          <a16:creationId xmlns:a16="http://schemas.microsoft.com/office/drawing/2014/main" id="{85F70035-4AFD-4751-BB60-644F890F3E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8144" y="3540435"/>
                      <a:ext cx="72086" cy="73307"/>
                    </a:xfrm>
                    <a:prstGeom prst="ellipse">
                      <a:avLst/>
                    </a:prstGeom>
                    <a:solidFill>
                      <a:srgbClr val="00A6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B66C006-1CF2-45C3-8AE0-A0CA36AD8CD0}"/>
                      </a:ext>
                    </a:extLst>
                  </p:cNvPr>
                  <p:cNvGrpSpPr/>
                  <p:nvPr/>
                </p:nvGrpSpPr>
                <p:grpSpPr>
                  <a:xfrm>
                    <a:off x="6544704" y="3670559"/>
                    <a:ext cx="98965" cy="98965"/>
                    <a:chOff x="6544704" y="3662613"/>
                    <a:chExt cx="98965" cy="98965"/>
                  </a:xfrm>
                </p:grpSpPr>
                <p:sp>
                  <p:nvSpPr>
                    <p:cNvPr id="35" name="Oval 920">
                      <a:extLst>
                        <a:ext uri="{FF2B5EF4-FFF2-40B4-BE49-F238E27FC236}">
                          <a16:creationId xmlns:a16="http://schemas.microsoft.com/office/drawing/2014/main" id="{2AD42DB6-A977-4E25-AAB0-B8D9C839C3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4704" y="3662613"/>
                      <a:ext cx="98965" cy="98965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Oval 921">
                      <a:extLst>
                        <a:ext uri="{FF2B5EF4-FFF2-40B4-BE49-F238E27FC236}">
                          <a16:creationId xmlns:a16="http://schemas.microsoft.com/office/drawing/2014/main" id="{E968ECCB-615E-4935-B7BA-2EF77B8095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8144" y="3676053"/>
                      <a:ext cx="72086" cy="72086"/>
                    </a:xfrm>
                    <a:prstGeom prst="ellipse">
                      <a:avLst/>
                    </a:prstGeom>
                    <a:solidFill>
                      <a:srgbClr val="9C1B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B4B66A46-E91A-416E-BD0E-01DC381F9DE9}"/>
                      </a:ext>
                    </a:extLst>
                  </p:cNvPr>
                  <p:cNvGrpSpPr/>
                  <p:nvPr/>
                </p:nvGrpSpPr>
                <p:grpSpPr>
                  <a:xfrm>
                    <a:off x="6544704" y="3815190"/>
                    <a:ext cx="98965" cy="97743"/>
                    <a:chOff x="6544704" y="3817780"/>
                    <a:chExt cx="98965" cy="97743"/>
                  </a:xfrm>
                </p:grpSpPr>
                <p:sp>
                  <p:nvSpPr>
                    <p:cNvPr id="33" name="Oval 922">
                      <a:extLst>
                        <a:ext uri="{FF2B5EF4-FFF2-40B4-BE49-F238E27FC236}">
                          <a16:creationId xmlns:a16="http://schemas.microsoft.com/office/drawing/2014/main" id="{DFF1930C-CAAB-439B-B664-8F351939C1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4704" y="3817780"/>
                      <a:ext cx="98965" cy="97743"/>
                    </a:xfrm>
                    <a:prstGeom prst="ellipse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Oval 923">
                      <a:extLst>
                        <a:ext uri="{FF2B5EF4-FFF2-40B4-BE49-F238E27FC236}">
                          <a16:creationId xmlns:a16="http://schemas.microsoft.com/office/drawing/2014/main" id="{9628C3D8-444C-498E-A37A-DF4C427391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8144" y="3829998"/>
                      <a:ext cx="72086" cy="72086"/>
                    </a:xfrm>
                    <a:prstGeom prst="ellipse">
                      <a:avLst/>
                    </a:prstGeom>
                    <a:solidFill>
                      <a:srgbClr val="5C696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" name="Rectangle 903">
                    <a:extLst>
                      <a:ext uri="{FF2B5EF4-FFF2-40B4-BE49-F238E27FC236}">
                        <a16:creationId xmlns:a16="http://schemas.microsoft.com/office/drawing/2014/main" id="{B5EB2DD6-AED6-414D-91A1-6D9ED47366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81492" y="3514502"/>
                    <a:ext cx="896079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Sales &amp; support ofﬁces</a:t>
                    </a:r>
                  </a:p>
                </p:txBody>
              </p:sp>
              <p:sp>
                <p:nvSpPr>
                  <p:cNvPr id="31" name="Rectangle 903">
                    <a:extLst>
                      <a:ext uri="{FF2B5EF4-FFF2-40B4-BE49-F238E27FC236}">
                        <a16:creationId xmlns:a16="http://schemas.microsoft.com/office/drawing/2014/main" id="{6127476E-985A-42DC-8F63-748500AD23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81492" y="3662333"/>
                    <a:ext cx="788677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Engineering Centers</a:t>
                    </a:r>
                  </a:p>
                </p:txBody>
              </p:sp>
              <p:sp>
                <p:nvSpPr>
                  <p:cNvPr id="32" name="Rectangle 903">
                    <a:extLst>
                      <a:ext uri="{FF2B5EF4-FFF2-40B4-BE49-F238E27FC236}">
                        <a16:creationId xmlns:a16="http://schemas.microsoft.com/office/drawing/2014/main" id="{11C3541A-0FEC-4342-9BFE-84921FF70A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81492" y="3806353"/>
                    <a:ext cx="1016304" cy="121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</a:pPr>
                    <a:r>
                      <a:rPr lang="en-US" sz="750">
                        <a:solidFill>
                          <a:schemeClr val="bg1"/>
                        </a:solidFill>
                        <a:latin typeface="Univers LT Std 55" pitchFamily="34" charset="0"/>
                        <a:cs typeface="Arial" pitchFamily="34" charset="0"/>
                      </a:rPr>
                      <a:t>Eaton SAMC joint venture</a:t>
                    </a:r>
                  </a:p>
                </p:txBody>
              </p:sp>
            </p:grp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5552B3C-D796-4699-B15A-E501AEA02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330529" y="1905065"/>
                  <a:ext cx="3424785" cy="1652566"/>
                </a:xfrm>
                <a:prstGeom prst="rect">
                  <a:avLst/>
                </a:prstGeom>
              </p:spPr>
            </p:pic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9E9812-D39E-46D8-ACEA-1AF933E4B66F}"/>
                  </a:ext>
                </a:extLst>
              </p:cNvPr>
              <p:cNvSpPr/>
              <p:nvPr/>
            </p:nvSpPr>
            <p:spPr>
              <a:xfrm>
                <a:off x="5488971" y="3202468"/>
                <a:ext cx="3561814" cy="339598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t">
                <a:spAutoFit/>
              </a:bodyPr>
              <a:lstStyle/>
              <a:p>
                <a:pPr marL="109725">
                  <a:spcBef>
                    <a:spcPts val="500"/>
                  </a:spcBef>
                  <a:buClr>
                    <a:schemeClr val="bg1"/>
                  </a:buClr>
                  <a:defRPr/>
                </a:pPr>
                <a:endParaRPr lang="en-US" sz="750">
                  <a:solidFill>
                    <a:schemeClr val="bg1"/>
                  </a:solidFill>
                  <a:latin typeface="Univers LT Std 55" pitchFamily="34" charset="0"/>
                  <a:cs typeface="Arial" pitchFamily="34" charset="0"/>
                </a:endParaRPr>
              </a:p>
              <a:p>
                <a:pPr marL="109725">
                  <a:buClr>
                    <a:schemeClr val="bg1"/>
                  </a:buClr>
                  <a:defRPr/>
                </a:pPr>
                <a:endParaRPr lang="en-US" sz="750">
                  <a:solidFill>
                    <a:schemeClr val="bg1"/>
                  </a:solidFill>
                  <a:latin typeface="Univers LT Std 55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729AFE-112C-451C-8D6B-09D3EBC33FBA}"/>
                </a:ext>
              </a:extLst>
            </p:cNvPr>
            <p:cNvCxnSpPr>
              <a:cxnSpLocks/>
            </p:cNvCxnSpPr>
            <p:nvPr/>
          </p:nvCxnSpPr>
          <p:spPr>
            <a:xfrm>
              <a:off x="-2582069" y="2303961"/>
              <a:ext cx="3145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9020C020-FA29-413B-81D4-35B0CAD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3652"/>
            <a:ext cx="2133600" cy="273844"/>
          </a:xfrm>
        </p:spPr>
        <p:txBody>
          <a:bodyPr/>
          <a:lstStyle/>
          <a:p>
            <a:fld id="{3F2A62CB-A42E-470E-A301-EA6420987B38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12C00B-2343-4BEB-9479-9A513BE5B937}"/>
              </a:ext>
            </a:extLst>
          </p:cNvPr>
          <p:cNvCxnSpPr>
            <a:cxnSpLocks/>
          </p:cNvCxnSpPr>
          <p:nvPr/>
        </p:nvCxnSpPr>
        <p:spPr>
          <a:xfrm>
            <a:off x="5242994" y="1373303"/>
            <a:ext cx="2669106" cy="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F2ED6F-A722-4B44-A157-65D6EAB94923}"/>
              </a:ext>
            </a:extLst>
          </p:cNvPr>
          <p:cNvCxnSpPr>
            <a:cxnSpLocks/>
          </p:cNvCxnSpPr>
          <p:nvPr/>
        </p:nvCxnSpPr>
        <p:spPr>
          <a:xfrm>
            <a:off x="4157134" y="1373303"/>
            <a:ext cx="941917" cy="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4274AD-026A-4B43-912B-7785EBA97669}"/>
              </a:ext>
            </a:extLst>
          </p:cNvPr>
          <p:cNvCxnSpPr>
            <a:cxnSpLocks/>
          </p:cNvCxnSpPr>
          <p:nvPr/>
        </p:nvCxnSpPr>
        <p:spPr>
          <a:xfrm>
            <a:off x="8032751" y="1373303"/>
            <a:ext cx="981075" cy="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aton Confidential">
  <a:themeElements>
    <a:clrScheme name="Evolution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10.xml><?xml version="1.0" encoding="utf-8"?>
<a:theme xmlns:a="http://schemas.openxmlformats.org/drawingml/2006/main" name="1_Eaton Confidential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11.xml><?xml version="1.0" encoding="utf-8"?>
<a:theme xmlns:a="http://schemas.openxmlformats.org/drawingml/2006/main" name="2_Eaton Confidential">
  <a:themeElements>
    <a:clrScheme name="Project Evolution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12.xml><?xml version="1.0" encoding="utf-8"?>
<a:theme xmlns:a="http://schemas.openxmlformats.org/drawingml/2006/main" name="3_Eaton Confidential">
  <a:themeElements>
    <a:clrScheme name="Evolution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Logo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3.xml><?xml version="1.0" encoding="utf-8"?>
<a:theme xmlns:a="http://schemas.openxmlformats.org/drawingml/2006/main" name="No Copyright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4.xml><?xml version="1.0" encoding="utf-8"?>
<a:theme xmlns:a="http://schemas.openxmlformats.org/drawingml/2006/main" name="No Page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5.xml><?xml version="1.0" encoding="utf-8"?>
<a:theme xmlns:a="http://schemas.openxmlformats.org/drawingml/2006/main" name="No Logo No Copyright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6.xml><?xml version="1.0" encoding="utf-8"?>
<a:theme xmlns:a="http://schemas.openxmlformats.org/drawingml/2006/main" name="No Logo, No Page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7.xml><?xml version="1.0" encoding="utf-8"?>
<a:theme xmlns:a="http://schemas.openxmlformats.org/drawingml/2006/main" name="No Logo, No Copyright, No Page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8.xml><?xml version="1.0" encoding="utf-8"?>
<a:theme xmlns:a="http://schemas.openxmlformats.org/drawingml/2006/main" name="Eaton Confidential">
  <a:themeElements>
    <a:clrScheme name="Evolution Presentations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10669C"/>
      </a:accent3>
      <a:accent4>
        <a:srgbClr val="2D95C6"/>
      </a:accent4>
      <a:accent5>
        <a:srgbClr val="5EAECB"/>
      </a:accent5>
      <a:accent6>
        <a:srgbClr val="4D585F"/>
      </a:accent6>
      <a:hlink>
        <a:srgbClr val="FFFF00"/>
      </a:hlink>
      <a:folHlink>
        <a:srgbClr val="FFF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060B5-87D9-477B-B3C3-DB3D12CACACE}" vid="{64CCBDFE-AFF5-4A32-A912-9D89078B17CD}"/>
    </a:ext>
  </a:extLst>
</a:theme>
</file>

<file path=ppt/theme/theme9.xml><?xml version="1.0" encoding="utf-8"?>
<a:theme xmlns:a="http://schemas.openxmlformats.org/drawingml/2006/main" name="Office Theme">
  <a:themeElements>
    <a:clrScheme name="Eaton">
      <a:dk1>
        <a:srgbClr val="000000"/>
      </a:dk1>
      <a:lt1>
        <a:srgbClr val="FFFFFF"/>
      </a:lt1>
      <a:dk2>
        <a:srgbClr val="5B6770"/>
      </a:dk2>
      <a:lt2>
        <a:srgbClr val="DDE0E3"/>
      </a:lt2>
      <a:accent1>
        <a:srgbClr val="005EB8"/>
      </a:accent1>
      <a:accent2>
        <a:srgbClr val="003865"/>
      </a:accent2>
      <a:accent3>
        <a:srgbClr val="71B2C9"/>
      </a:accent3>
      <a:accent4>
        <a:srgbClr val="ED8B00"/>
      </a:accent4>
      <a:accent5>
        <a:srgbClr val="4C8C2B"/>
      </a:accent5>
      <a:accent6>
        <a:srgbClr val="FFC72C"/>
      </a:accent6>
      <a:hlink>
        <a:srgbClr val="ED8B00"/>
      </a:hlink>
      <a:folHlink>
        <a:srgbClr val="9D22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ton_PowerPoint_template" id="{2473FEB0-C571-497B-A48A-1EFBCB94F593}" vid="{69315C22-BC33-426B-AEA2-1F3B3BEDCA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8afa00-c53d-4f15-ab89-5a7351c8f0f2">
      <UserInfo>
        <DisplayName>Datta, Sudeshna</DisplayName>
        <AccountId>28</AccountId>
        <AccountType/>
      </UserInfo>
      <UserInfo>
        <DisplayName>Racadio, Ricca</DisplayName>
        <AccountId>17</AccountId>
        <AccountType/>
      </UserInfo>
      <UserInfo>
        <DisplayName>Kelly, Alicia</DisplayName>
        <AccountId>155</AccountId>
        <AccountType/>
      </UserInfo>
      <UserInfo>
        <DisplayName>Mader, Katie</DisplayName>
        <AccountId>9</AccountId>
        <AccountType/>
      </UserInfo>
      <UserInfo>
        <DisplayName>Case, Izzy</DisplayName>
        <AccountId>119</AccountId>
        <AccountType/>
      </UserInfo>
      <UserInfo>
        <DisplayName>Chandrasekaran, Sundar</DisplayName>
        <AccountId>18</AccountId>
        <AccountType/>
      </UserInfo>
    </SharedWithUsers>
    <TaxCatchAll xmlns="5a8afa00-c53d-4f15-ab89-5a7351c8f0f2" xsi:nil="true"/>
    <DateandTime xmlns="52771f6f-f0f9-4460-bb37-832eb9f82ef2" xsi:nil="true"/>
    <Test xmlns="52771f6f-f0f9-4460-bb37-832eb9f82ef2" xsi:nil="true"/>
    <lcf76f155ced4ddcb4097134ff3c332f xmlns="52771f6f-f0f9-4460-bb37-832eb9f82ef2">
      <Terms xmlns="http://schemas.microsoft.com/office/infopath/2007/PartnerControls"/>
    </lcf76f155ced4ddcb4097134ff3c332f>
    <Comment xmlns="52771f6f-f0f9-4460-bb37-832eb9f82ef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B363BB4C3B44186C20E26BCB7EAA7" ma:contentTypeVersion="18" ma:contentTypeDescription="Create a new document." ma:contentTypeScope="" ma:versionID="15d5421a6f1c1fd2889eb27000d64708">
  <xsd:schema xmlns:xsd="http://www.w3.org/2001/XMLSchema" xmlns:xs="http://www.w3.org/2001/XMLSchema" xmlns:p="http://schemas.microsoft.com/office/2006/metadata/properties" xmlns:ns2="52771f6f-f0f9-4460-bb37-832eb9f82ef2" xmlns:ns3="5a8afa00-c53d-4f15-ab89-5a7351c8f0f2" targetNamespace="http://schemas.microsoft.com/office/2006/metadata/properties" ma:root="true" ma:fieldsID="b22ad9a44098568d3d6519c95bec7c29" ns2:_="" ns3:_="">
    <xsd:import namespace="52771f6f-f0f9-4460-bb37-832eb9f82ef2"/>
    <xsd:import namespace="5a8afa00-c53d-4f15-ab89-5a7351c8f0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est" minOccurs="0"/>
                <xsd:element ref="ns2:DateandTime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71f6f-f0f9-4460-bb37-832eb9f82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4df692a-cb56-4b31-ba11-798a39458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Test" ma:index="23" nillable="true" ma:displayName="Test " ma:format="Dropdown" ma:internalName="Test">
      <xsd:simpleType>
        <xsd:restriction base="dms:Text">
          <xsd:maxLength value="255"/>
        </xsd:restriction>
      </xsd:simpleType>
    </xsd:element>
    <xsd:element name="DateandTime" ma:index="24" nillable="true" ma:displayName="Date and Time " ma:format="DateTime" ma:internalName="DateandTime">
      <xsd:simpleType>
        <xsd:restriction base="dms:DateTime"/>
      </xsd:simpleType>
    </xsd:element>
    <xsd:element name="Comment" ma:index="25" nillable="true" ma:displayName="Comment" ma:format="Dropdown" ma:internalName="Comment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fa00-c53d-4f15-ab89-5a7351c8f0f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20b6165-4c12-46c5-9c24-3cd3d87b8dab}" ma:internalName="TaxCatchAll" ma:showField="CatchAllData" ma:web="5a8afa00-c53d-4f15-ab89-5a7351c8f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4B51C9-7D74-4C3A-8C31-8667AED0C170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52771f6f-f0f9-4460-bb37-832eb9f82ef2"/>
    <ds:schemaRef ds:uri="http://purl.org/dc/elements/1.1/"/>
    <ds:schemaRef ds:uri="http://schemas.openxmlformats.org/package/2006/metadata/core-properties"/>
    <ds:schemaRef ds:uri="5a8afa00-c53d-4f15-ab89-5a7351c8f0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EA7DF0-F544-4E49-941B-D44712B38F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8D506-12EC-4819-B5B5-5F81BECF6F36}">
  <ds:schemaRefs>
    <ds:schemaRef ds:uri="52771f6f-f0f9-4460-bb37-832eb9f82ef2"/>
    <ds:schemaRef ds:uri="5a8afa00-c53d-4f15-ab89-5a7351c8f0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Eaton</Template>
  <TotalTime>680</TotalTime>
  <Words>2924</Words>
  <Application>Microsoft Office PowerPoint</Application>
  <PresentationFormat>On-screen Show (16:9)</PresentationFormat>
  <Paragraphs>812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6" baseType="lpstr">
      <vt:lpstr>Arial</vt:lpstr>
      <vt:lpstr>Ariel</vt:lpstr>
      <vt:lpstr>Calibri</vt:lpstr>
      <vt:lpstr>Univers LT Std 55</vt:lpstr>
      <vt:lpstr>Verdana</vt:lpstr>
      <vt:lpstr>Wingdings</vt:lpstr>
      <vt:lpstr>Eaton Confidential</vt:lpstr>
      <vt:lpstr>No Logo</vt:lpstr>
      <vt:lpstr>No Copyright</vt:lpstr>
      <vt:lpstr>No Page</vt:lpstr>
      <vt:lpstr>No Logo No Copyright</vt:lpstr>
      <vt:lpstr>No Logo, No Page</vt:lpstr>
      <vt:lpstr>No Logo, No Copyright, No Page</vt:lpstr>
      <vt:lpstr>Eaton Confidential</vt:lpstr>
      <vt:lpstr>Office Theme</vt:lpstr>
      <vt:lpstr>1_Eaton Confidential</vt:lpstr>
      <vt:lpstr>2_Eaton Confidential</vt:lpstr>
      <vt:lpstr>3_Eaton Confidential</vt:lpstr>
      <vt:lpstr>think-cell Slide</vt:lpstr>
      <vt:lpstr>Worksheet</vt:lpstr>
      <vt:lpstr>Project EAST &amp; EVOLUTION S4Transformation Overview</vt:lpstr>
      <vt:lpstr>PowerPoint Presentation</vt:lpstr>
      <vt:lpstr>EVOLUTION – ESA Program Overview</vt:lpstr>
      <vt:lpstr>PowerPoint Presentation</vt:lpstr>
      <vt:lpstr>The program roadmap establishes an ERP Order Hub as the foundation, builds ERP Plant Templates for scale, and deploys in phases to mitigate risk.</vt:lpstr>
      <vt:lpstr>A series of workshops were completed to design the 40 level 2 business processes that define the ERP Order Hub model </vt:lpstr>
      <vt:lpstr>Segmentation Heatmap</vt:lpstr>
      <vt:lpstr>EAST - Aerospace Program Overview</vt:lpstr>
      <vt:lpstr>Aerospace has an eye towards continued future growth but is hampered by its foundational technology</vt:lpstr>
      <vt:lpstr>The proposed solution establishes an MVP Global Template as the foundation, then adds operational capabilities and localization requirements as we rollout</vt:lpstr>
      <vt:lpstr>Imagine Phase – At a Glance</vt:lpstr>
      <vt:lpstr>Capability Segmentation Heatmap</vt:lpstr>
      <vt:lpstr>Capability Segmentation Heatmap</vt:lpstr>
      <vt:lpstr>Landscape Overview</vt:lpstr>
      <vt:lpstr>1.2.2 To-Be Landscape</vt:lpstr>
      <vt:lpstr>High-Level Client Strategy</vt:lpstr>
      <vt:lpstr>Cloud Hosted Environments</vt:lpstr>
      <vt:lpstr>Composable Approach</vt:lpstr>
      <vt:lpstr>The target composable architecture enables faster time to value through best-in-class edge solutions and simplified integration with a clean, standard ERP core.</vt:lpstr>
      <vt:lpstr>ESA Order Hub Overview</vt:lpstr>
      <vt:lpstr>PowerPoint Presentation</vt:lpstr>
      <vt:lpstr>MVP Integrations</vt:lpstr>
      <vt:lpstr>ESA MVP Integrations and Addons</vt:lpstr>
      <vt:lpstr>Aerospace MVP Integrations and Addons</vt:lpstr>
      <vt:lpstr>New Capabilities</vt:lpstr>
      <vt:lpstr>Planned Implementation of Key New Capabilities</vt:lpstr>
    </vt:vector>
  </TitlesOfParts>
  <Company>Eaton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(Arial font, 32 points)</dc:title>
  <dc:creator>Evans, Ron D</dc:creator>
  <cp:lastModifiedBy>Vedula, Hari</cp:lastModifiedBy>
  <cp:revision>10</cp:revision>
  <dcterms:created xsi:type="dcterms:W3CDTF">2021-03-02T14:49:03Z</dcterms:created>
  <dcterms:modified xsi:type="dcterms:W3CDTF">2023-03-19T15:04:58Z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0x010100DC2B363BB4C3B44186C20E26BCB7EAA7</vt:lpwstr>
  </property>
  <property fmtid="{D5CDD505-2E9C-101B-9397-08002B2CF9AE}" pid="3" name="AuthorIds_UIVersion_512">
    <vt:lpwstr>79</vt:lpwstr>
  </property>
  <property fmtid="{D5CDD505-2E9C-101B-9397-08002B2CF9AE}" pid="4" name="AuthorIds_UIVersion_3072">
    <vt:lpwstr>29</vt:lpwstr>
  </property>
  <property fmtid="{D5CDD505-2E9C-101B-9397-08002B2CF9AE}" pid="5" name="MediaServiceImageTags">
    <vt:lpwstr/>
  </property>
  <property fmtid="{D5CDD505-2E9C-101B-9397-08002B2CF9AE}" pid="6" name="MSIP_Label_3599d043-8015-4ee7-b582-c3cf2054ae2e_ActionId">
    <vt:lpwstr>b686cd8e-4652-442e-a295-e27a72cf00b4</vt:lpwstr>
  </property>
  <property fmtid="{D5CDD505-2E9C-101B-9397-08002B2CF9AE}" pid="7" name="MSIP_Label_3599d043-8015-4ee7-b582-c3cf2054ae2e_Name">
    <vt:lpwstr>Restricted (IP4)</vt:lpwstr>
  </property>
  <property fmtid="{D5CDD505-2E9C-101B-9397-08002B2CF9AE}" pid="8" name="MSIP_Label_3599d043-8015-4ee7-b582-c3cf2054ae2e_SetDate">
    <vt:lpwstr>2023-09-30T02:02:38Z</vt:lpwstr>
  </property>
  <property fmtid="{D5CDD505-2E9C-101B-9397-08002B2CF9AE}" pid="9" name="MSIP_Label_3599d043-8015-4ee7-b582-c3cf2054ae2e_SiteId">
    <vt:lpwstr>d6525c95-b906-431a-b926-e9b51ba43cc4</vt:lpwstr>
  </property>
  <property fmtid="{D5CDD505-2E9C-101B-9397-08002B2CF9AE}" pid="10" name="MSIP_Label_3599d043-8015-4ee7-b582-c3cf2054ae2e_Enabled">
    <vt:lpwstr>True</vt:lpwstr>
  </property>
  <property fmtid="{D5CDD505-2E9C-101B-9397-08002B2CF9AE}" pid="11" name="MSIP_Label_3599d043-8015-4ee7-b582-c3cf2054ae2e_Removed">
    <vt:lpwstr>False</vt:lpwstr>
  </property>
  <property fmtid="{D5CDD505-2E9C-101B-9397-08002B2CF9AE}" pid="12" name="MSIP_Label_3599d043-8015-4ee7-b582-c3cf2054ae2e_Extended_MSFT_Method">
    <vt:lpwstr>Standard</vt:lpwstr>
  </property>
  <property fmtid="{D5CDD505-2E9C-101B-9397-08002B2CF9AE}" pid="13" name="Sensitivity">
    <vt:lpwstr>Restricted (IP4)</vt:lpwstr>
  </property>
</Properties>
</file>