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21"/>
  </p:notesMasterIdLst>
  <p:sldIdLst>
    <p:sldId id="256" r:id="rId2"/>
    <p:sldId id="257" r:id="rId3"/>
    <p:sldId id="258" r:id="rId4"/>
    <p:sldId id="265" r:id="rId5"/>
    <p:sldId id="259" r:id="rId6"/>
    <p:sldId id="260" r:id="rId7"/>
    <p:sldId id="261" r:id="rId8"/>
    <p:sldId id="263" r:id="rId9"/>
    <p:sldId id="264" r:id="rId10"/>
    <p:sldId id="267" r:id="rId11"/>
    <p:sldId id="268" r:id="rId12"/>
    <p:sldId id="269" r:id="rId13"/>
    <p:sldId id="270" r:id="rId14"/>
    <p:sldId id="271" r:id="rId15"/>
    <p:sldId id="272" r:id="rId16"/>
    <p:sldId id="26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B67F9E-00B4-45B2-AE02-9D681C7EA1C0}" type="datetimeFigureOut">
              <a:rPr lang="en-IN" smtClean="0"/>
              <a:t>11-08-20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E58C5-C181-4452-A88D-DF060FE03DAE}" type="slidenum">
              <a:rPr lang="en-IN" smtClean="0"/>
              <a:t>‹#›</a:t>
            </a:fld>
            <a:endParaRPr lang="en-IN"/>
          </a:p>
        </p:txBody>
      </p:sp>
    </p:spTree>
    <p:extLst>
      <p:ext uri="{BB962C8B-B14F-4D97-AF65-F5344CB8AC3E}">
        <p14:creationId xmlns:p14="http://schemas.microsoft.com/office/powerpoint/2010/main" val="2166147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4830FE-2B24-4158-95B7-733757C9B389}" type="datetime1">
              <a:rPr lang="en-IN" smtClean="0"/>
              <a:t>11-08-20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E2C9AFB3-77D8-4A21-96B7-7DB5AA0828B4}" type="slidenum">
              <a:rPr lang="en-IN" smtClean="0"/>
              <a:t>‹#›</a:t>
            </a:fld>
            <a:endParaRPr lang="en-IN"/>
          </a:p>
        </p:txBody>
      </p:sp>
    </p:spTree>
    <p:extLst>
      <p:ext uri="{BB962C8B-B14F-4D97-AF65-F5344CB8AC3E}">
        <p14:creationId xmlns:p14="http://schemas.microsoft.com/office/powerpoint/2010/main" val="2486572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A7E316-110A-4AA1-B7FC-2C33C21C1D94}" type="datetime1">
              <a:rPr lang="en-IN" smtClean="0"/>
              <a:t>11-08-20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C9AFB3-77D8-4A21-96B7-7DB5AA0828B4}" type="slidenum">
              <a:rPr lang="en-IN" smtClean="0"/>
              <a:t>‹#›</a:t>
            </a:fld>
            <a:endParaRPr lang="en-IN"/>
          </a:p>
        </p:txBody>
      </p:sp>
    </p:spTree>
    <p:extLst>
      <p:ext uri="{BB962C8B-B14F-4D97-AF65-F5344CB8AC3E}">
        <p14:creationId xmlns:p14="http://schemas.microsoft.com/office/powerpoint/2010/main" val="233252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2CF43-BDF4-489F-A7EF-A8BDA5B07FC0}" type="datetime1">
              <a:rPr lang="en-IN" smtClean="0"/>
              <a:t>11-08-20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C9AFB3-77D8-4A21-96B7-7DB5AA0828B4}" type="slidenum">
              <a:rPr lang="en-IN" smtClean="0"/>
              <a:t>‹#›</a:t>
            </a:fld>
            <a:endParaRPr lang="en-IN"/>
          </a:p>
        </p:txBody>
      </p:sp>
    </p:spTree>
    <p:extLst>
      <p:ext uri="{BB962C8B-B14F-4D97-AF65-F5344CB8AC3E}">
        <p14:creationId xmlns:p14="http://schemas.microsoft.com/office/powerpoint/2010/main" val="2993648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7648D0-C723-407F-B7AD-9A1C4B7D296C}" type="datetime1">
              <a:rPr lang="en-IN" smtClean="0"/>
              <a:t>11-08-20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C9AFB3-77D8-4A21-96B7-7DB5AA0828B4}" type="slidenum">
              <a:rPr lang="en-IN" smtClean="0"/>
              <a:t>‹#›</a:t>
            </a:fld>
            <a:endParaRPr lang="en-IN"/>
          </a:p>
        </p:txBody>
      </p:sp>
    </p:spTree>
    <p:extLst>
      <p:ext uri="{BB962C8B-B14F-4D97-AF65-F5344CB8AC3E}">
        <p14:creationId xmlns:p14="http://schemas.microsoft.com/office/powerpoint/2010/main" val="1001776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D881C72D-9BC6-44F1-929E-89FA962D59E2}" type="datetime1">
              <a:rPr lang="en-IN" smtClean="0"/>
              <a:t>11-08-20</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E2C9AFB3-77D8-4A21-96B7-7DB5AA0828B4}" type="slidenum">
              <a:rPr lang="en-IN" smtClean="0"/>
              <a:t>‹#›</a:t>
            </a:fld>
            <a:endParaRPr lang="en-IN"/>
          </a:p>
        </p:txBody>
      </p:sp>
    </p:spTree>
    <p:extLst>
      <p:ext uri="{BB962C8B-B14F-4D97-AF65-F5344CB8AC3E}">
        <p14:creationId xmlns:p14="http://schemas.microsoft.com/office/powerpoint/2010/main" val="1834396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6655B2-EFD8-423C-AFC0-760FA83B4ECD}" type="datetime1">
              <a:rPr lang="en-IN" smtClean="0"/>
              <a:t>11-08-20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C9AFB3-77D8-4A21-96B7-7DB5AA0828B4}" type="slidenum">
              <a:rPr lang="en-IN" smtClean="0"/>
              <a:t>‹#›</a:t>
            </a:fld>
            <a:endParaRPr lang="en-IN"/>
          </a:p>
        </p:txBody>
      </p:sp>
    </p:spTree>
    <p:extLst>
      <p:ext uri="{BB962C8B-B14F-4D97-AF65-F5344CB8AC3E}">
        <p14:creationId xmlns:p14="http://schemas.microsoft.com/office/powerpoint/2010/main" val="789160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4442A3-2D94-48A4-A99F-71FD03EA5B08}" type="datetime1">
              <a:rPr lang="en-IN" smtClean="0"/>
              <a:t>11-08-20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C9AFB3-77D8-4A21-96B7-7DB5AA0828B4}" type="slidenum">
              <a:rPr lang="en-IN" smtClean="0"/>
              <a:t>‹#›</a:t>
            </a:fld>
            <a:endParaRPr lang="en-IN"/>
          </a:p>
        </p:txBody>
      </p:sp>
    </p:spTree>
    <p:extLst>
      <p:ext uri="{BB962C8B-B14F-4D97-AF65-F5344CB8AC3E}">
        <p14:creationId xmlns:p14="http://schemas.microsoft.com/office/powerpoint/2010/main" val="3781434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688662-3977-4CAC-99D2-566774157497}" type="datetime1">
              <a:rPr lang="en-IN" smtClean="0"/>
              <a:t>11-08-20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C9AFB3-77D8-4A21-96B7-7DB5AA0828B4}" type="slidenum">
              <a:rPr lang="en-IN" smtClean="0"/>
              <a:t>‹#›</a:t>
            </a:fld>
            <a:endParaRPr lang="en-IN"/>
          </a:p>
        </p:txBody>
      </p:sp>
    </p:spTree>
    <p:extLst>
      <p:ext uri="{BB962C8B-B14F-4D97-AF65-F5344CB8AC3E}">
        <p14:creationId xmlns:p14="http://schemas.microsoft.com/office/powerpoint/2010/main" val="3932494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2F133-370D-49F0-854D-BC9F49016DE5}" type="datetime1">
              <a:rPr lang="en-IN" smtClean="0"/>
              <a:t>11-08-20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C9AFB3-77D8-4A21-96B7-7DB5AA0828B4}" type="slidenum">
              <a:rPr lang="en-IN" smtClean="0"/>
              <a:t>‹#›</a:t>
            </a:fld>
            <a:endParaRPr lang="en-IN"/>
          </a:p>
        </p:txBody>
      </p:sp>
    </p:spTree>
    <p:extLst>
      <p:ext uri="{BB962C8B-B14F-4D97-AF65-F5344CB8AC3E}">
        <p14:creationId xmlns:p14="http://schemas.microsoft.com/office/powerpoint/2010/main" val="4015736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F60EC4-EEE1-474C-8ED0-0931C3EFAE1A}" type="datetime1">
              <a:rPr lang="en-IN" smtClean="0"/>
              <a:t>11-08-20</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2C9AFB3-77D8-4A21-96B7-7DB5AA0828B4}" type="slidenum">
              <a:rPr lang="en-IN" smtClean="0"/>
              <a:t>‹#›</a:t>
            </a:fld>
            <a:endParaRPr lang="en-IN"/>
          </a:p>
        </p:txBody>
      </p:sp>
    </p:spTree>
    <p:extLst>
      <p:ext uri="{BB962C8B-B14F-4D97-AF65-F5344CB8AC3E}">
        <p14:creationId xmlns:p14="http://schemas.microsoft.com/office/powerpoint/2010/main" val="405140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E49DAF-D1DD-4946-92E9-2EB881542D3C}" type="datetime1">
              <a:rPr lang="en-IN" smtClean="0"/>
              <a:t>11-08-20</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2C9AFB3-77D8-4A21-96B7-7DB5AA0828B4}" type="slidenum">
              <a:rPr lang="en-IN" smtClean="0"/>
              <a:t>‹#›</a:t>
            </a:fld>
            <a:endParaRPr lang="en-IN"/>
          </a:p>
        </p:txBody>
      </p:sp>
    </p:spTree>
    <p:extLst>
      <p:ext uri="{BB962C8B-B14F-4D97-AF65-F5344CB8AC3E}">
        <p14:creationId xmlns:p14="http://schemas.microsoft.com/office/powerpoint/2010/main" val="172612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B78F7AA-4C05-49FA-98AB-AA772C7016F5}" type="datetime1">
              <a:rPr lang="en-IN" smtClean="0"/>
              <a:t>11-08-20</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2C9AFB3-77D8-4A21-96B7-7DB5AA0828B4}" type="slidenum">
              <a:rPr lang="en-IN" smtClean="0"/>
              <a:t>‹#›</a:t>
            </a:fld>
            <a:endParaRPr lang="en-IN"/>
          </a:p>
        </p:txBody>
      </p:sp>
    </p:spTree>
    <p:extLst>
      <p:ext uri="{BB962C8B-B14F-4D97-AF65-F5344CB8AC3E}">
        <p14:creationId xmlns:p14="http://schemas.microsoft.com/office/powerpoint/2010/main" val="206480740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www.w3schools.com/html/default.asp" TargetMode="External"/><Relationship Id="rId2" Type="http://schemas.openxmlformats.org/officeDocument/2006/relationships/image" Target="../media/image5.jpeg"/><Relationship Id="rId1" Type="http://schemas.openxmlformats.org/officeDocument/2006/relationships/slideLayout" Target="../slideLayouts/slideLayout6.xml"/><Relationship Id="rId5" Type="http://schemas.openxmlformats.org/officeDocument/2006/relationships/hyperlink" Target="https://www.coursera.org/learn/bootstrap-4/home/welcome" TargetMode="External"/><Relationship Id="rId4" Type="http://schemas.openxmlformats.org/officeDocument/2006/relationships/hyperlink" Target="https://www.javatpoint.com/phpmyadmi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7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521C6-D97D-476D-8A89-D023B4064E84}"/>
              </a:ext>
            </a:extLst>
          </p:cNvPr>
          <p:cNvSpPr>
            <a:spLocks noGrp="1"/>
          </p:cNvSpPr>
          <p:nvPr>
            <p:ph type="ctrTitle"/>
          </p:nvPr>
        </p:nvSpPr>
        <p:spPr/>
        <p:txBody>
          <a:bodyPr/>
          <a:lstStyle/>
          <a:p>
            <a:pPr algn="ctr"/>
            <a:r>
              <a:rPr lang="en-US" dirty="0"/>
              <a:t>College Database management system</a:t>
            </a:r>
            <a:endParaRPr lang="en-IN" dirty="0"/>
          </a:p>
        </p:txBody>
      </p:sp>
      <p:sp>
        <p:nvSpPr>
          <p:cNvPr id="3" name="Subtitle 2">
            <a:extLst>
              <a:ext uri="{FF2B5EF4-FFF2-40B4-BE49-F238E27FC236}">
                <a16:creationId xmlns:a16="http://schemas.microsoft.com/office/drawing/2014/main" id="{C92C2136-F955-408D-AF0E-9273F2F5F78C}"/>
              </a:ext>
            </a:extLst>
          </p:cNvPr>
          <p:cNvSpPr>
            <a:spLocks noGrp="1"/>
          </p:cNvSpPr>
          <p:nvPr>
            <p:ph type="subTitle" idx="1"/>
          </p:nvPr>
        </p:nvSpPr>
        <p:spPr>
          <a:xfrm>
            <a:off x="914400" y="5142450"/>
            <a:ext cx="3456264" cy="1577132"/>
          </a:xfrm>
        </p:spPr>
        <p:txBody>
          <a:bodyPr>
            <a:normAutofit/>
          </a:bodyPr>
          <a:lstStyle/>
          <a:p>
            <a:r>
              <a:rPr lang="en-US" b="1" u="sng" dirty="0">
                <a:solidFill>
                  <a:srgbClr val="C00000"/>
                </a:solidFill>
              </a:rPr>
              <a:t>P</a:t>
            </a:r>
            <a:r>
              <a:rPr lang="en-IN" b="1" u="sng" dirty="0">
                <a:solidFill>
                  <a:srgbClr val="C00000"/>
                </a:solidFill>
              </a:rPr>
              <a:t>resented by:</a:t>
            </a:r>
          </a:p>
          <a:p>
            <a:r>
              <a:rPr lang="en-IN" dirty="0">
                <a:latin typeface="Bahnschrift SemiLight" panose="020B0502040204020203" pitchFamily="34" charset="0"/>
              </a:rPr>
              <a:t>Kurla Hari Viswanadh</a:t>
            </a:r>
          </a:p>
          <a:p>
            <a:r>
              <a:rPr lang="en-IN" dirty="0">
                <a:latin typeface="Bahnschrift SemiLight" panose="020B0502040204020203" pitchFamily="34" charset="0"/>
              </a:rPr>
              <a:t>Reg no:37110396</a:t>
            </a:r>
          </a:p>
        </p:txBody>
      </p:sp>
      <p:sp>
        <p:nvSpPr>
          <p:cNvPr id="5" name="TextBox 4">
            <a:extLst>
              <a:ext uri="{FF2B5EF4-FFF2-40B4-BE49-F238E27FC236}">
                <a16:creationId xmlns:a16="http://schemas.microsoft.com/office/drawing/2014/main" id="{4472E657-5442-45F4-A96E-B0EC92583713}"/>
              </a:ext>
            </a:extLst>
          </p:cNvPr>
          <p:cNvSpPr txBox="1"/>
          <p:nvPr/>
        </p:nvSpPr>
        <p:spPr>
          <a:xfrm>
            <a:off x="7231308" y="5142450"/>
            <a:ext cx="2852257" cy="923330"/>
          </a:xfrm>
          <a:prstGeom prst="rect">
            <a:avLst/>
          </a:prstGeom>
          <a:noFill/>
        </p:spPr>
        <p:txBody>
          <a:bodyPr wrap="square" rtlCol="0">
            <a:spAutoFit/>
          </a:bodyPr>
          <a:lstStyle/>
          <a:p>
            <a:r>
              <a:rPr lang="en-US" b="1" u="sng" dirty="0">
                <a:solidFill>
                  <a:srgbClr val="C00000"/>
                </a:solidFill>
              </a:rPr>
              <a:t>Guided by:</a:t>
            </a:r>
          </a:p>
          <a:p>
            <a:r>
              <a:rPr lang="en-US" dirty="0">
                <a:latin typeface="Bahnschrift SemiLight" panose="020B0502040204020203" pitchFamily="34" charset="0"/>
              </a:rPr>
              <a:t>Dr .A. Viji Amutha Mary</a:t>
            </a:r>
          </a:p>
          <a:p>
            <a:r>
              <a:rPr lang="en-US" dirty="0">
                <a:latin typeface="Bahnschrift SemiLight" panose="020B0502040204020203" pitchFamily="34" charset="0"/>
              </a:rPr>
              <a:t>M.TECH., Ph</a:t>
            </a:r>
            <a:r>
              <a:rPr lang="en-US">
                <a:latin typeface="Bahnschrift SemiLight" panose="020B0502040204020203" pitchFamily="34" charset="0"/>
              </a:rPr>
              <a:t>.D</a:t>
            </a:r>
            <a:endParaRPr lang="en-IN" dirty="0">
              <a:latin typeface="Bahnschrift SemiLight" panose="020B0502040204020203" pitchFamily="34" charset="0"/>
            </a:endParaRPr>
          </a:p>
        </p:txBody>
      </p:sp>
    </p:spTree>
    <p:extLst>
      <p:ext uri="{BB962C8B-B14F-4D97-AF65-F5344CB8AC3E}">
        <p14:creationId xmlns:p14="http://schemas.microsoft.com/office/powerpoint/2010/main" val="858964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68A5E-35D1-4C75-8DAA-2D3AA39C6DC9}"/>
              </a:ext>
            </a:extLst>
          </p:cNvPr>
          <p:cNvSpPr>
            <a:spLocks noGrp="1"/>
          </p:cNvSpPr>
          <p:nvPr>
            <p:ph type="title"/>
          </p:nvPr>
        </p:nvSpPr>
        <p:spPr/>
        <p:txBody>
          <a:bodyPr/>
          <a:lstStyle/>
          <a:p>
            <a:r>
              <a:rPr lang="en-US" u="sng" dirty="0">
                <a:solidFill>
                  <a:srgbClr val="C00000"/>
                </a:solidFill>
              </a:rPr>
              <a:t>modules</a:t>
            </a:r>
            <a:endParaRPr lang="en-IN" u="sng" dirty="0">
              <a:solidFill>
                <a:srgbClr val="C00000"/>
              </a:solidFill>
            </a:endParaRPr>
          </a:p>
        </p:txBody>
      </p:sp>
      <p:sp>
        <p:nvSpPr>
          <p:cNvPr id="3" name="Text Placeholder 2">
            <a:extLst>
              <a:ext uri="{FF2B5EF4-FFF2-40B4-BE49-F238E27FC236}">
                <a16:creationId xmlns:a16="http://schemas.microsoft.com/office/drawing/2014/main" id="{1B760357-8F6F-462B-9AC0-54B01B98735B}"/>
              </a:ext>
            </a:extLst>
          </p:cNvPr>
          <p:cNvSpPr>
            <a:spLocks noGrp="1"/>
          </p:cNvSpPr>
          <p:nvPr>
            <p:ph type="body" idx="1"/>
          </p:nvPr>
        </p:nvSpPr>
        <p:spPr/>
        <p:txBody>
          <a:bodyPr>
            <a:normAutofit/>
          </a:bodyPr>
          <a:lstStyle/>
          <a:p>
            <a:r>
              <a:rPr lang="en-US" sz="2800" b="0" u="sng" dirty="0">
                <a:solidFill>
                  <a:srgbClr val="002060"/>
                </a:solidFill>
                <a:latin typeface="Algerian" panose="04020705040A02060702" pitchFamily="82" charset="0"/>
              </a:rPr>
              <a:t>Admin</a:t>
            </a:r>
            <a:endParaRPr lang="en-IN" sz="2800" b="0" u="sng" dirty="0">
              <a:solidFill>
                <a:srgbClr val="002060"/>
              </a:solidFill>
              <a:latin typeface="Algerian" panose="04020705040A02060702" pitchFamily="82" charset="0"/>
            </a:endParaRPr>
          </a:p>
        </p:txBody>
      </p:sp>
      <p:sp>
        <p:nvSpPr>
          <p:cNvPr id="4" name="Content Placeholder 3">
            <a:extLst>
              <a:ext uri="{FF2B5EF4-FFF2-40B4-BE49-F238E27FC236}">
                <a16:creationId xmlns:a16="http://schemas.microsoft.com/office/drawing/2014/main" id="{6710D724-FC96-48A7-A744-23AD1F03351A}"/>
              </a:ext>
            </a:extLst>
          </p:cNvPr>
          <p:cNvSpPr>
            <a:spLocks noGrp="1"/>
          </p:cNvSpPr>
          <p:nvPr>
            <p:ph sz="half" idx="2"/>
          </p:nvPr>
        </p:nvSpPr>
        <p:spPr/>
        <p:txBody>
          <a:bodyPr/>
          <a:lstStyle/>
          <a:p>
            <a:pPr marL="914400" lvl="1" indent="-457200">
              <a:buFont typeface="+mj-lt"/>
              <a:buAutoNum type="arabicPeriod"/>
            </a:pPr>
            <a:r>
              <a:rPr lang="en-IN" sz="2400" dirty="0">
                <a:latin typeface="Arial" panose="020B0604020202020204" pitchFamily="34" charset="0"/>
                <a:cs typeface="Arial" panose="020B0604020202020204" pitchFamily="34" charset="0"/>
              </a:rPr>
              <a:t>College information</a:t>
            </a:r>
          </a:p>
          <a:p>
            <a:pPr marL="914400" lvl="1" indent="-457200">
              <a:buFont typeface="+mj-lt"/>
              <a:buAutoNum type="arabicPeriod"/>
            </a:pPr>
            <a:r>
              <a:rPr lang="en-IN" sz="2400" dirty="0">
                <a:latin typeface="Arial" panose="020B0604020202020204" pitchFamily="34" charset="0"/>
                <a:cs typeface="Arial" panose="020B0604020202020204" pitchFamily="34" charset="0"/>
              </a:rPr>
              <a:t>Class</a:t>
            </a:r>
          </a:p>
          <a:p>
            <a:pPr marL="914400" lvl="1" indent="-457200">
              <a:buFont typeface="+mj-lt"/>
              <a:buAutoNum type="arabicPeriod"/>
            </a:pPr>
            <a:r>
              <a:rPr lang="en-IN" sz="2400" dirty="0">
                <a:latin typeface="Arial" panose="020B0604020202020204" pitchFamily="34" charset="0"/>
                <a:cs typeface="Arial" panose="020B0604020202020204" pitchFamily="34" charset="0"/>
              </a:rPr>
              <a:t>subject</a:t>
            </a:r>
          </a:p>
          <a:p>
            <a:pPr marL="914400" lvl="1" indent="-457200">
              <a:buFont typeface="+mj-lt"/>
              <a:buAutoNum type="arabicPeriod"/>
            </a:pPr>
            <a:r>
              <a:rPr lang="en-IN" sz="2400" dirty="0">
                <a:latin typeface="Arial" panose="020B0604020202020204" pitchFamily="34" charset="0"/>
                <a:cs typeface="Arial" panose="020B0604020202020204" pitchFamily="34" charset="0"/>
              </a:rPr>
              <a:t>Staff</a:t>
            </a:r>
          </a:p>
          <a:p>
            <a:pPr marL="914400" lvl="1" indent="-457200">
              <a:buFont typeface="+mj-lt"/>
              <a:buAutoNum type="arabicPeriod"/>
            </a:pPr>
            <a:r>
              <a:rPr lang="en-IN" sz="2400" dirty="0">
                <a:latin typeface="Arial" panose="020B0604020202020204" pitchFamily="34" charset="0"/>
                <a:cs typeface="Arial" panose="020B0604020202020204" pitchFamily="34" charset="0"/>
              </a:rPr>
              <a:t>View staff</a:t>
            </a:r>
          </a:p>
          <a:p>
            <a:pPr marL="914400" lvl="1" indent="-457200">
              <a:buFont typeface="+mj-lt"/>
              <a:buAutoNum type="arabicPeriod"/>
            </a:pPr>
            <a:r>
              <a:rPr lang="en-IN" sz="2400" dirty="0">
                <a:latin typeface="Arial" panose="020B0604020202020204" pitchFamily="34" charset="0"/>
                <a:cs typeface="Arial" panose="020B0604020202020204" pitchFamily="34" charset="0"/>
              </a:rPr>
              <a:t>Set Exams</a:t>
            </a:r>
          </a:p>
          <a:p>
            <a:pPr marL="914400" lvl="1" indent="-457200">
              <a:buFont typeface="+mj-lt"/>
              <a:buAutoNum type="arabicPeriod"/>
            </a:pPr>
            <a:r>
              <a:rPr lang="en-IN" sz="2400" dirty="0">
                <a:latin typeface="Arial" panose="020B0604020202020204" pitchFamily="34" charset="0"/>
                <a:cs typeface="Arial" panose="020B0604020202020204" pitchFamily="34" charset="0"/>
              </a:rPr>
              <a:t>View exams</a:t>
            </a:r>
          </a:p>
          <a:p>
            <a:pPr marL="914400" lvl="1" indent="-457200">
              <a:buFont typeface="+mj-lt"/>
              <a:buAutoNum type="arabicPeriod"/>
            </a:pPr>
            <a:r>
              <a:rPr lang="en-IN" sz="2400" dirty="0">
                <a:latin typeface="Arial" panose="020B0604020202020204" pitchFamily="34" charset="0"/>
                <a:cs typeface="Arial" panose="020B0604020202020204" pitchFamily="34" charset="0"/>
              </a:rPr>
              <a:t>View students</a:t>
            </a:r>
          </a:p>
          <a:p>
            <a:endParaRPr lang="en-IN" dirty="0"/>
          </a:p>
        </p:txBody>
      </p:sp>
      <p:sp>
        <p:nvSpPr>
          <p:cNvPr id="5" name="Text Placeholder 4">
            <a:extLst>
              <a:ext uri="{FF2B5EF4-FFF2-40B4-BE49-F238E27FC236}">
                <a16:creationId xmlns:a16="http://schemas.microsoft.com/office/drawing/2014/main" id="{DDAC9782-84B4-4905-B23E-B3B6A463754C}"/>
              </a:ext>
            </a:extLst>
          </p:cNvPr>
          <p:cNvSpPr>
            <a:spLocks noGrp="1"/>
          </p:cNvSpPr>
          <p:nvPr>
            <p:ph type="body" sz="quarter" idx="3"/>
          </p:nvPr>
        </p:nvSpPr>
        <p:spPr/>
        <p:txBody>
          <a:bodyPr>
            <a:normAutofit/>
          </a:bodyPr>
          <a:lstStyle/>
          <a:p>
            <a:r>
              <a:rPr lang="en-US" sz="2800" b="0" u="sng" dirty="0">
                <a:solidFill>
                  <a:srgbClr val="002060"/>
                </a:solidFill>
                <a:latin typeface="Algerian" panose="04020705040A02060702" pitchFamily="82" charset="0"/>
              </a:rPr>
              <a:t>Staff</a:t>
            </a:r>
            <a:endParaRPr lang="en-IN" sz="2800" b="0" u="sng" dirty="0">
              <a:solidFill>
                <a:srgbClr val="002060"/>
              </a:solidFill>
              <a:latin typeface="Algerian" panose="04020705040A02060702" pitchFamily="82" charset="0"/>
            </a:endParaRPr>
          </a:p>
        </p:txBody>
      </p:sp>
      <p:sp>
        <p:nvSpPr>
          <p:cNvPr id="6" name="Content Placeholder 5">
            <a:extLst>
              <a:ext uri="{FF2B5EF4-FFF2-40B4-BE49-F238E27FC236}">
                <a16:creationId xmlns:a16="http://schemas.microsoft.com/office/drawing/2014/main" id="{94A7C718-E69E-497A-9208-7A804202D7F1}"/>
              </a:ext>
            </a:extLst>
          </p:cNvPr>
          <p:cNvSpPr>
            <a:spLocks noGrp="1"/>
          </p:cNvSpPr>
          <p:nvPr>
            <p:ph sz="quarter" idx="4"/>
          </p:nvPr>
        </p:nvSpPr>
        <p:spPr/>
        <p:txBody>
          <a:bodyPr/>
          <a:lstStyle/>
          <a:p>
            <a:pPr marL="971550" lvl="1" indent="-514350">
              <a:buFont typeface="+mj-lt"/>
              <a:buAutoNum type="arabicPeriod"/>
            </a:pPr>
            <a:r>
              <a:rPr lang="en-IN" sz="2400" dirty="0">
                <a:latin typeface="Arial" panose="020B0604020202020204" pitchFamily="34" charset="0"/>
                <a:cs typeface="Arial" panose="020B0604020202020204" pitchFamily="34" charset="0"/>
              </a:rPr>
              <a:t>Profile</a:t>
            </a:r>
          </a:p>
          <a:p>
            <a:pPr marL="971550" lvl="1" indent="-514350">
              <a:buFont typeface="+mj-lt"/>
              <a:buAutoNum type="arabicPeriod"/>
            </a:pPr>
            <a:r>
              <a:rPr lang="en-IN" sz="2400" dirty="0">
                <a:latin typeface="Arial" panose="020B0604020202020204" pitchFamily="34" charset="0"/>
                <a:cs typeface="Arial" panose="020B0604020202020204" pitchFamily="34" charset="0"/>
              </a:rPr>
              <a:t>Class handled</a:t>
            </a:r>
          </a:p>
          <a:p>
            <a:pPr marL="971550" lvl="1" indent="-514350">
              <a:buFont typeface="+mj-lt"/>
              <a:buAutoNum type="arabicPeriod"/>
            </a:pPr>
            <a:r>
              <a:rPr lang="en-IN" sz="2400" dirty="0">
                <a:latin typeface="Arial" panose="020B0604020202020204" pitchFamily="34" charset="0"/>
                <a:cs typeface="Arial" panose="020B0604020202020204" pitchFamily="34" charset="0"/>
              </a:rPr>
              <a:t>Students</a:t>
            </a:r>
          </a:p>
          <a:p>
            <a:pPr marL="971550" lvl="1" indent="-514350">
              <a:buFont typeface="+mj-lt"/>
              <a:buAutoNum type="arabicPeriod"/>
            </a:pPr>
            <a:r>
              <a:rPr lang="en-IN" sz="2400" dirty="0">
                <a:latin typeface="Arial" panose="020B0604020202020204" pitchFamily="34" charset="0"/>
                <a:cs typeface="Arial" panose="020B0604020202020204" pitchFamily="34" charset="0"/>
              </a:rPr>
              <a:t>View students</a:t>
            </a:r>
          </a:p>
          <a:p>
            <a:pPr marL="971550" lvl="1" indent="-514350">
              <a:buFont typeface="+mj-lt"/>
              <a:buAutoNum type="arabicPeriod"/>
            </a:pPr>
            <a:r>
              <a:rPr lang="en-IN" sz="2400" dirty="0">
                <a:latin typeface="Arial" panose="020B0604020202020204" pitchFamily="34" charset="0"/>
                <a:cs typeface="Arial" panose="020B0604020202020204" pitchFamily="34" charset="0"/>
              </a:rPr>
              <a:t>Add marks</a:t>
            </a:r>
          </a:p>
          <a:p>
            <a:pPr marL="971550" lvl="1" indent="-514350">
              <a:buFont typeface="+mj-lt"/>
              <a:buAutoNum type="arabicPeriod"/>
            </a:pPr>
            <a:r>
              <a:rPr lang="en-IN" sz="2400" dirty="0">
                <a:latin typeface="Arial" panose="020B0604020202020204" pitchFamily="34" charset="0"/>
                <a:cs typeface="Arial" panose="020B0604020202020204" pitchFamily="34" charset="0"/>
              </a:rPr>
              <a:t>View marks</a:t>
            </a:r>
          </a:p>
          <a:p>
            <a:endParaRPr lang="en-IN" dirty="0"/>
          </a:p>
        </p:txBody>
      </p:sp>
      <p:sp>
        <p:nvSpPr>
          <p:cNvPr id="7" name="Slide Number Placeholder 6">
            <a:extLst>
              <a:ext uri="{FF2B5EF4-FFF2-40B4-BE49-F238E27FC236}">
                <a16:creationId xmlns:a16="http://schemas.microsoft.com/office/drawing/2014/main" id="{4C6B5CDC-7173-45A9-A020-EB3A1DAFF18B}"/>
              </a:ext>
            </a:extLst>
          </p:cNvPr>
          <p:cNvSpPr>
            <a:spLocks noGrp="1"/>
          </p:cNvSpPr>
          <p:nvPr>
            <p:ph type="sldNum" sz="quarter" idx="12"/>
          </p:nvPr>
        </p:nvSpPr>
        <p:spPr/>
        <p:txBody>
          <a:bodyPr/>
          <a:lstStyle/>
          <a:p>
            <a:fld id="{E2C9AFB3-77D8-4A21-96B7-7DB5AA0828B4}" type="slidenum">
              <a:rPr lang="en-IN" smtClean="0"/>
              <a:t>10</a:t>
            </a:fld>
            <a:endParaRPr lang="en-IN"/>
          </a:p>
        </p:txBody>
      </p:sp>
    </p:spTree>
    <p:extLst>
      <p:ext uri="{BB962C8B-B14F-4D97-AF65-F5344CB8AC3E}">
        <p14:creationId xmlns:p14="http://schemas.microsoft.com/office/powerpoint/2010/main" val="1837379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78026D-ADE9-42E6-A7A2-27A475926D45}"/>
              </a:ext>
            </a:extLst>
          </p:cNvPr>
          <p:cNvSpPr>
            <a:spLocks noGrp="1"/>
          </p:cNvSpPr>
          <p:nvPr>
            <p:ph type="sldNum" sz="quarter" idx="12"/>
          </p:nvPr>
        </p:nvSpPr>
        <p:spPr/>
        <p:txBody>
          <a:bodyPr/>
          <a:lstStyle/>
          <a:p>
            <a:fld id="{E2C9AFB3-77D8-4A21-96B7-7DB5AA0828B4}" type="slidenum">
              <a:rPr lang="en-IN" smtClean="0"/>
              <a:t>11</a:t>
            </a:fld>
            <a:endParaRPr lang="en-IN"/>
          </a:p>
        </p:txBody>
      </p:sp>
      <p:sp>
        <p:nvSpPr>
          <p:cNvPr id="3" name="TextBox 2">
            <a:extLst>
              <a:ext uri="{FF2B5EF4-FFF2-40B4-BE49-F238E27FC236}">
                <a16:creationId xmlns:a16="http://schemas.microsoft.com/office/drawing/2014/main" id="{794418F7-8713-47A9-828D-80F215DAB4FD}"/>
              </a:ext>
            </a:extLst>
          </p:cNvPr>
          <p:cNvSpPr txBox="1"/>
          <p:nvPr/>
        </p:nvSpPr>
        <p:spPr>
          <a:xfrm>
            <a:off x="1492898" y="2463281"/>
            <a:ext cx="9600705" cy="1200329"/>
          </a:xfrm>
          <a:prstGeom prst="rect">
            <a:avLst/>
          </a:prstGeom>
          <a:noFill/>
        </p:spPr>
        <p:txBody>
          <a:bodyPr wrap="none" rtlCol="0">
            <a:spAutoFit/>
          </a:bodyPr>
          <a:lstStyle/>
          <a:p>
            <a:r>
              <a:rPr lang="en-US" sz="7200" u="sng" dirty="0">
                <a:solidFill>
                  <a:srgbClr val="C00000"/>
                </a:solidFill>
              </a:rPr>
              <a:t>Application Snapshots</a:t>
            </a:r>
            <a:endParaRPr lang="en-IN" sz="7200" u="sng" dirty="0">
              <a:solidFill>
                <a:srgbClr val="C00000"/>
              </a:solidFill>
            </a:endParaRPr>
          </a:p>
        </p:txBody>
      </p:sp>
    </p:spTree>
    <p:extLst>
      <p:ext uri="{BB962C8B-B14F-4D97-AF65-F5344CB8AC3E}">
        <p14:creationId xmlns:p14="http://schemas.microsoft.com/office/powerpoint/2010/main" val="638718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6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2261C-A4B8-427D-A5AA-34019A5DBF5C}"/>
              </a:ext>
            </a:extLst>
          </p:cNvPr>
          <p:cNvSpPr>
            <a:spLocks noGrp="1"/>
          </p:cNvSpPr>
          <p:nvPr>
            <p:ph type="title"/>
          </p:nvPr>
        </p:nvSpPr>
        <p:spPr>
          <a:xfrm>
            <a:off x="1069848" y="195944"/>
            <a:ext cx="10058400" cy="737118"/>
          </a:xfrm>
        </p:spPr>
        <p:txBody>
          <a:bodyPr>
            <a:normAutofit fontScale="90000"/>
          </a:bodyPr>
          <a:lstStyle/>
          <a:p>
            <a:pPr algn="ctr"/>
            <a:r>
              <a:rPr lang="en-US" u="sng" dirty="0">
                <a:solidFill>
                  <a:srgbClr val="C00000"/>
                </a:solidFill>
              </a:rPr>
              <a:t>Login</a:t>
            </a:r>
            <a:r>
              <a:rPr lang="en-US" dirty="0"/>
              <a:t> </a:t>
            </a:r>
            <a:endParaRPr lang="en-IN" dirty="0"/>
          </a:p>
        </p:txBody>
      </p:sp>
      <p:pic>
        <p:nvPicPr>
          <p:cNvPr id="6" name="Content Placeholder 5">
            <a:extLst>
              <a:ext uri="{FF2B5EF4-FFF2-40B4-BE49-F238E27FC236}">
                <a16:creationId xmlns:a16="http://schemas.microsoft.com/office/drawing/2014/main" id="{C67A287D-0885-4488-BA6C-298F7341F50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19138" y="933450"/>
            <a:ext cx="8514112" cy="5729288"/>
          </a:xfrm>
        </p:spPr>
      </p:pic>
      <p:sp>
        <p:nvSpPr>
          <p:cNvPr id="4" name="Slide Number Placeholder 3">
            <a:extLst>
              <a:ext uri="{FF2B5EF4-FFF2-40B4-BE49-F238E27FC236}">
                <a16:creationId xmlns:a16="http://schemas.microsoft.com/office/drawing/2014/main" id="{28889121-93BB-47FB-87ED-548ED3D32283}"/>
              </a:ext>
            </a:extLst>
          </p:cNvPr>
          <p:cNvSpPr>
            <a:spLocks noGrp="1"/>
          </p:cNvSpPr>
          <p:nvPr>
            <p:ph type="sldNum" sz="quarter" idx="12"/>
          </p:nvPr>
        </p:nvSpPr>
        <p:spPr/>
        <p:txBody>
          <a:bodyPr/>
          <a:lstStyle/>
          <a:p>
            <a:fld id="{E2C9AFB3-77D8-4A21-96B7-7DB5AA0828B4}" type="slidenum">
              <a:rPr lang="en-IN" smtClean="0"/>
              <a:t>12</a:t>
            </a:fld>
            <a:endParaRPr lang="en-IN"/>
          </a:p>
        </p:txBody>
      </p:sp>
    </p:spTree>
    <p:extLst>
      <p:ext uri="{BB962C8B-B14F-4D97-AF65-F5344CB8AC3E}">
        <p14:creationId xmlns:p14="http://schemas.microsoft.com/office/powerpoint/2010/main" val="2622856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7B10-5B9B-40EF-98B8-FEF975F3ECE3}"/>
              </a:ext>
            </a:extLst>
          </p:cNvPr>
          <p:cNvSpPr>
            <a:spLocks noGrp="1"/>
          </p:cNvSpPr>
          <p:nvPr>
            <p:ph type="title"/>
          </p:nvPr>
        </p:nvSpPr>
        <p:spPr>
          <a:xfrm>
            <a:off x="1069848" y="65314"/>
            <a:ext cx="10058400" cy="839755"/>
          </a:xfrm>
        </p:spPr>
        <p:txBody>
          <a:bodyPr>
            <a:normAutofit/>
          </a:bodyPr>
          <a:lstStyle/>
          <a:p>
            <a:pPr algn="ctr"/>
            <a:r>
              <a:rPr lang="en-US" u="sng" dirty="0">
                <a:solidFill>
                  <a:srgbClr val="C00000"/>
                </a:solidFill>
              </a:rPr>
              <a:t>admin</a:t>
            </a:r>
            <a:endParaRPr lang="en-IN" u="sng" dirty="0">
              <a:solidFill>
                <a:srgbClr val="C00000"/>
              </a:solidFill>
            </a:endParaRPr>
          </a:p>
        </p:txBody>
      </p:sp>
      <p:pic>
        <p:nvPicPr>
          <p:cNvPr id="6" name="Content Placeholder 5">
            <a:extLst>
              <a:ext uri="{FF2B5EF4-FFF2-40B4-BE49-F238E27FC236}">
                <a16:creationId xmlns:a16="http://schemas.microsoft.com/office/drawing/2014/main" id="{C2E343EC-C9D1-468E-8CFD-129E8885AF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975" y="1215311"/>
            <a:ext cx="10058400" cy="5202078"/>
          </a:xfrm>
        </p:spPr>
      </p:pic>
      <p:sp>
        <p:nvSpPr>
          <p:cNvPr id="4" name="Slide Number Placeholder 3">
            <a:extLst>
              <a:ext uri="{FF2B5EF4-FFF2-40B4-BE49-F238E27FC236}">
                <a16:creationId xmlns:a16="http://schemas.microsoft.com/office/drawing/2014/main" id="{2BAAB54E-86BD-49B3-B67B-D25F2257BF56}"/>
              </a:ext>
            </a:extLst>
          </p:cNvPr>
          <p:cNvSpPr>
            <a:spLocks noGrp="1"/>
          </p:cNvSpPr>
          <p:nvPr>
            <p:ph type="sldNum" sz="quarter" idx="12"/>
          </p:nvPr>
        </p:nvSpPr>
        <p:spPr/>
        <p:txBody>
          <a:bodyPr/>
          <a:lstStyle/>
          <a:p>
            <a:fld id="{E2C9AFB3-77D8-4A21-96B7-7DB5AA0828B4}" type="slidenum">
              <a:rPr lang="en-IN" smtClean="0"/>
              <a:t>13</a:t>
            </a:fld>
            <a:endParaRPr lang="en-IN"/>
          </a:p>
        </p:txBody>
      </p:sp>
    </p:spTree>
    <p:extLst>
      <p:ext uri="{BB962C8B-B14F-4D97-AF65-F5344CB8AC3E}">
        <p14:creationId xmlns:p14="http://schemas.microsoft.com/office/powerpoint/2010/main" val="1469443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84196-384D-4A4C-A1D2-8A07D8C979DD}"/>
              </a:ext>
            </a:extLst>
          </p:cNvPr>
          <p:cNvSpPr>
            <a:spLocks noGrp="1"/>
          </p:cNvSpPr>
          <p:nvPr>
            <p:ph type="title"/>
          </p:nvPr>
        </p:nvSpPr>
        <p:spPr>
          <a:xfrm>
            <a:off x="1069848" y="83976"/>
            <a:ext cx="10058400" cy="849085"/>
          </a:xfrm>
        </p:spPr>
        <p:txBody>
          <a:bodyPr/>
          <a:lstStyle/>
          <a:p>
            <a:pPr algn="ctr"/>
            <a:r>
              <a:rPr lang="en-US" u="sng" dirty="0">
                <a:solidFill>
                  <a:srgbClr val="C00000"/>
                </a:solidFill>
              </a:rPr>
              <a:t>staff</a:t>
            </a:r>
            <a:endParaRPr lang="en-IN" u="sng" dirty="0">
              <a:solidFill>
                <a:srgbClr val="C00000"/>
              </a:solidFill>
            </a:endParaRPr>
          </a:p>
        </p:txBody>
      </p:sp>
      <p:sp>
        <p:nvSpPr>
          <p:cNvPr id="4" name="Slide Number Placeholder 3">
            <a:extLst>
              <a:ext uri="{FF2B5EF4-FFF2-40B4-BE49-F238E27FC236}">
                <a16:creationId xmlns:a16="http://schemas.microsoft.com/office/drawing/2014/main" id="{5B0D9E06-218E-439F-B84D-6D6AF6388125}"/>
              </a:ext>
            </a:extLst>
          </p:cNvPr>
          <p:cNvSpPr>
            <a:spLocks noGrp="1"/>
          </p:cNvSpPr>
          <p:nvPr>
            <p:ph type="sldNum" sz="quarter" idx="12"/>
          </p:nvPr>
        </p:nvSpPr>
        <p:spPr/>
        <p:txBody>
          <a:bodyPr/>
          <a:lstStyle/>
          <a:p>
            <a:fld id="{E2C9AFB3-77D8-4A21-96B7-7DB5AA0828B4}" type="slidenum">
              <a:rPr lang="en-IN" smtClean="0"/>
              <a:t>14</a:t>
            </a:fld>
            <a:endParaRPr lang="en-IN" dirty="0"/>
          </a:p>
        </p:txBody>
      </p:sp>
      <p:pic>
        <p:nvPicPr>
          <p:cNvPr id="10" name="Content Placeholder 9">
            <a:extLst>
              <a:ext uri="{FF2B5EF4-FFF2-40B4-BE49-F238E27FC236}">
                <a16:creationId xmlns:a16="http://schemas.microsoft.com/office/drawing/2014/main" id="{A64D26D2-94AC-46F4-AF3D-5DFDD4C9B6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975" y="1260544"/>
            <a:ext cx="10241153" cy="4997895"/>
          </a:xfrm>
        </p:spPr>
      </p:pic>
    </p:spTree>
    <p:extLst>
      <p:ext uri="{BB962C8B-B14F-4D97-AF65-F5344CB8AC3E}">
        <p14:creationId xmlns:p14="http://schemas.microsoft.com/office/powerpoint/2010/main" val="4004380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6D3D4-DE37-43D5-8E21-081075E630D4}"/>
              </a:ext>
            </a:extLst>
          </p:cNvPr>
          <p:cNvSpPr>
            <a:spLocks noGrp="1"/>
          </p:cNvSpPr>
          <p:nvPr>
            <p:ph type="title"/>
          </p:nvPr>
        </p:nvSpPr>
        <p:spPr>
          <a:xfrm>
            <a:off x="1069848" y="0"/>
            <a:ext cx="10058400" cy="793102"/>
          </a:xfrm>
        </p:spPr>
        <p:txBody>
          <a:bodyPr>
            <a:normAutofit fontScale="90000"/>
          </a:bodyPr>
          <a:lstStyle/>
          <a:p>
            <a:pPr algn="ctr"/>
            <a:r>
              <a:rPr lang="en-US" u="sng" dirty="0">
                <a:solidFill>
                  <a:srgbClr val="C00000"/>
                </a:solidFill>
              </a:rPr>
              <a:t>database</a:t>
            </a:r>
            <a:endParaRPr lang="en-IN" u="sng" dirty="0">
              <a:solidFill>
                <a:srgbClr val="C00000"/>
              </a:solidFill>
            </a:endParaRPr>
          </a:p>
        </p:txBody>
      </p:sp>
      <p:pic>
        <p:nvPicPr>
          <p:cNvPr id="6" name="Content Placeholder 5">
            <a:extLst>
              <a:ext uri="{FF2B5EF4-FFF2-40B4-BE49-F238E27FC236}">
                <a16:creationId xmlns:a16="http://schemas.microsoft.com/office/drawing/2014/main" id="{E5CAD86D-30F0-4BC6-B32D-33C3B88F31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8331" y="793750"/>
            <a:ext cx="9561688" cy="5378450"/>
          </a:xfrm>
        </p:spPr>
      </p:pic>
      <p:sp>
        <p:nvSpPr>
          <p:cNvPr id="4" name="Slide Number Placeholder 3">
            <a:extLst>
              <a:ext uri="{FF2B5EF4-FFF2-40B4-BE49-F238E27FC236}">
                <a16:creationId xmlns:a16="http://schemas.microsoft.com/office/drawing/2014/main" id="{C3FE4CD4-ECE5-4DB4-8845-8548C8C8C4EA}"/>
              </a:ext>
            </a:extLst>
          </p:cNvPr>
          <p:cNvSpPr>
            <a:spLocks noGrp="1"/>
          </p:cNvSpPr>
          <p:nvPr>
            <p:ph type="sldNum" sz="quarter" idx="12"/>
          </p:nvPr>
        </p:nvSpPr>
        <p:spPr/>
        <p:txBody>
          <a:bodyPr/>
          <a:lstStyle/>
          <a:p>
            <a:fld id="{E2C9AFB3-77D8-4A21-96B7-7DB5AA0828B4}" type="slidenum">
              <a:rPr lang="en-IN" smtClean="0"/>
              <a:t>15</a:t>
            </a:fld>
            <a:endParaRPr lang="en-IN"/>
          </a:p>
        </p:txBody>
      </p:sp>
    </p:spTree>
    <p:extLst>
      <p:ext uri="{BB962C8B-B14F-4D97-AF65-F5344CB8AC3E}">
        <p14:creationId xmlns:p14="http://schemas.microsoft.com/office/powerpoint/2010/main" val="680785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CADE9-787E-40E7-948D-171C368DB950}"/>
              </a:ext>
            </a:extLst>
          </p:cNvPr>
          <p:cNvSpPr>
            <a:spLocks noGrp="1"/>
          </p:cNvSpPr>
          <p:nvPr>
            <p:ph type="title"/>
          </p:nvPr>
        </p:nvSpPr>
        <p:spPr>
          <a:xfrm>
            <a:off x="1069848" y="484632"/>
            <a:ext cx="10058400" cy="1285445"/>
          </a:xfrm>
        </p:spPr>
        <p:txBody>
          <a:bodyPr/>
          <a:lstStyle/>
          <a:p>
            <a:r>
              <a:rPr lang="en-US" u="sng" dirty="0">
                <a:solidFill>
                  <a:srgbClr val="C00000"/>
                </a:solidFill>
              </a:rPr>
              <a:t>Future enhancement</a:t>
            </a:r>
            <a:endParaRPr lang="en-IN" u="sng" dirty="0">
              <a:solidFill>
                <a:srgbClr val="C00000"/>
              </a:solidFill>
            </a:endParaRPr>
          </a:p>
        </p:txBody>
      </p:sp>
      <p:sp>
        <p:nvSpPr>
          <p:cNvPr id="3" name="Slide Number Placeholder 2">
            <a:extLst>
              <a:ext uri="{FF2B5EF4-FFF2-40B4-BE49-F238E27FC236}">
                <a16:creationId xmlns:a16="http://schemas.microsoft.com/office/drawing/2014/main" id="{395CC368-F204-41DE-BF2A-0397470D6DAB}"/>
              </a:ext>
            </a:extLst>
          </p:cNvPr>
          <p:cNvSpPr>
            <a:spLocks noGrp="1"/>
          </p:cNvSpPr>
          <p:nvPr>
            <p:ph type="sldNum" sz="quarter" idx="12"/>
          </p:nvPr>
        </p:nvSpPr>
        <p:spPr/>
        <p:txBody>
          <a:bodyPr/>
          <a:lstStyle/>
          <a:p>
            <a:fld id="{E2C9AFB3-77D8-4A21-96B7-7DB5AA0828B4}" type="slidenum">
              <a:rPr lang="en-IN" smtClean="0"/>
              <a:t>16</a:t>
            </a:fld>
            <a:endParaRPr lang="en-IN"/>
          </a:p>
        </p:txBody>
      </p:sp>
      <p:sp>
        <p:nvSpPr>
          <p:cNvPr id="4" name="TextBox 3">
            <a:extLst>
              <a:ext uri="{FF2B5EF4-FFF2-40B4-BE49-F238E27FC236}">
                <a16:creationId xmlns:a16="http://schemas.microsoft.com/office/drawing/2014/main" id="{EBA9AB01-6A9E-4DD3-BA8A-59980C036CAF}"/>
              </a:ext>
            </a:extLst>
          </p:cNvPr>
          <p:cNvSpPr txBox="1"/>
          <p:nvPr/>
        </p:nvSpPr>
        <p:spPr>
          <a:xfrm>
            <a:off x="1166070" y="1837189"/>
            <a:ext cx="10345115" cy="4524315"/>
          </a:xfrm>
          <a:prstGeom prst="rect">
            <a:avLst/>
          </a:prstGeom>
          <a:noFill/>
        </p:spPr>
        <p:txBody>
          <a:bodyPr wrap="square" rtlCol="0">
            <a:spAutoFit/>
          </a:bodyPr>
          <a:lstStyle/>
          <a:p>
            <a:pPr marL="457200" indent="-457200">
              <a:buFont typeface="Wingdings" panose="05000000000000000000" pitchFamily="2" charset="2"/>
              <a:buChar char="v"/>
            </a:pPr>
            <a:r>
              <a:rPr lang="en-US" sz="3200" dirty="0"/>
              <a:t>Online examination module would be introduced to conduct online examination. </a:t>
            </a:r>
          </a:p>
          <a:p>
            <a:endParaRPr lang="en-US" sz="3200" dirty="0"/>
          </a:p>
          <a:p>
            <a:pPr marL="457200" indent="-457200">
              <a:buFont typeface="Wingdings" panose="05000000000000000000" pitchFamily="2" charset="2"/>
              <a:buChar char="v"/>
            </a:pPr>
            <a:r>
              <a:rPr lang="en-US" sz="3200" dirty="0"/>
              <a:t>Further, the faculty can upload the videos of their lectures on this site and students who had missed those classes can view those videos. </a:t>
            </a:r>
          </a:p>
          <a:p>
            <a:pPr marL="457200" indent="-457200">
              <a:buFont typeface="Wingdings" panose="05000000000000000000" pitchFamily="2" charset="2"/>
              <a:buChar char="v"/>
            </a:pPr>
            <a:endParaRPr lang="en-US" sz="3200" dirty="0"/>
          </a:p>
          <a:p>
            <a:pPr marL="457200" indent="-457200">
              <a:buFont typeface="Wingdings" panose="05000000000000000000" pitchFamily="2" charset="2"/>
              <a:buChar char="v"/>
            </a:pPr>
            <a:r>
              <a:rPr lang="en-US" sz="3200" dirty="0"/>
              <a:t>Attendance facility will also be included by using face recognition </a:t>
            </a:r>
            <a:endParaRPr lang="en-IN" sz="3200" dirty="0"/>
          </a:p>
        </p:txBody>
      </p:sp>
    </p:spTree>
    <p:extLst>
      <p:ext uri="{BB962C8B-B14F-4D97-AF65-F5344CB8AC3E}">
        <p14:creationId xmlns:p14="http://schemas.microsoft.com/office/powerpoint/2010/main" val="16050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D9551-D152-4F0B-AAC5-7C184E64B362}"/>
              </a:ext>
            </a:extLst>
          </p:cNvPr>
          <p:cNvSpPr>
            <a:spLocks noGrp="1"/>
          </p:cNvSpPr>
          <p:nvPr>
            <p:ph type="title"/>
          </p:nvPr>
        </p:nvSpPr>
        <p:spPr>
          <a:xfrm>
            <a:off x="1069848" y="74646"/>
            <a:ext cx="10058400" cy="942392"/>
          </a:xfrm>
        </p:spPr>
        <p:txBody>
          <a:bodyPr/>
          <a:lstStyle/>
          <a:p>
            <a:r>
              <a:rPr lang="en-US" u="sng" dirty="0">
                <a:solidFill>
                  <a:srgbClr val="C00000"/>
                </a:solidFill>
              </a:rPr>
              <a:t>conclusion</a:t>
            </a:r>
            <a:endParaRPr lang="en-IN" u="sng" dirty="0">
              <a:solidFill>
                <a:srgbClr val="C00000"/>
              </a:solidFill>
            </a:endParaRPr>
          </a:p>
        </p:txBody>
      </p:sp>
      <p:sp>
        <p:nvSpPr>
          <p:cNvPr id="3" name="Slide Number Placeholder 2">
            <a:extLst>
              <a:ext uri="{FF2B5EF4-FFF2-40B4-BE49-F238E27FC236}">
                <a16:creationId xmlns:a16="http://schemas.microsoft.com/office/drawing/2014/main" id="{9E1A6FA3-EE52-4EE2-99F5-22EB2F080884}"/>
              </a:ext>
            </a:extLst>
          </p:cNvPr>
          <p:cNvSpPr>
            <a:spLocks noGrp="1"/>
          </p:cNvSpPr>
          <p:nvPr>
            <p:ph type="sldNum" sz="quarter" idx="12"/>
          </p:nvPr>
        </p:nvSpPr>
        <p:spPr/>
        <p:txBody>
          <a:bodyPr/>
          <a:lstStyle/>
          <a:p>
            <a:fld id="{E2C9AFB3-77D8-4A21-96B7-7DB5AA0828B4}" type="slidenum">
              <a:rPr lang="en-IN" smtClean="0"/>
              <a:t>17</a:t>
            </a:fld>
            <a:endParaRPr lang="en-IN"/>
          </a:p>
        </p:txBody>
      </p:sp>
      <p:sp>
        <p:nvSpPr>
          <p:cNvPr id="4" name="TextBox 3">
            <a:extLst>
              <a:ext uri="{FF2B5EF4-FFF2-40B4-BE49-F238E27FC236}">
                <a16:creationId xmlns:a16="http://schemas.microsoft.com/office/drawing/2014/main" id="{BF21CE96-FDE8-47AF-B228-67A8B242A3D0}"/>
              </a:ext>
            </a:extLst>
          </p:cNvPr>
          <p:cNvSpPr txBox="1"/>
          <p:nvPr/>
        </p:nvSpPr>
        <p:spPr>
          <a:xfrm>
            <a:off x="966216" y="1017038"/>
            <a:ext cx="10696054" cy="5693866"/>
          </a:xfrm>
          <a:prstGeom prst="rect">
            <a:avLst/>
          </a:prstGeom>
          <a:noFill/>
        </p:spPr>
        <p:txBody>
          <a:bodyPr wrap="square" rtlCol="0">
            <a:spAutoFit/>
          </a:bodyPr>
          <a:lstStyle/>
          <a:p>
            <a:pPr marL="457200" indent="-457200">
              <a:buFont typeface="Wingdings" panose="05000000000000000000" pitchFamily="2" charset="2"/>
              <a:buChar char="§"/>
            </a:pPr>
            <a:r>
              <a:rPr lang="en-US" sz="2800" dirty="0"/>
              <a:t>The application provides appropriate information to users according to the chosen service.</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The project is designed keeping in view the day to day problems faced by a college. </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Deployment of our application will certainly help the college to reduce unnecessary wastage of time in personally going to each department for some information </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Awareness and right information about any college is essential for both the development of student as well as faculty. </a:t>
            </a:r>
            <a:endParaRPr lang="en-IN" sz="2800" dirty="0"/>
          </a:p>
        </p:txBody>
      </p:sp>
    </p:spTree>
    <p:extLst>
      <p:ext uri="{BB962C8B-B14F-4D97-AF65-F5344CB8AC3E}">
        <p14:creationId xmlns:p14="http://schemas.microsoft.com/office/powerpoint/2010/main" val="2761735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1BFCC-063B-427A-AC6C-FACF34EBC820}"/>
              </a:ext>
            </a:extLst>
          </p:cNvPr>
          <p:cNvSpPr>
            <a:spLocks noGrp="1"/>
          </p:cNvSpPr>
          <p:nvPr>
            <p:ph type="title"/>
          </p:nvPr>
        </p:nvSpPr>
        <p:spPr>
          <a:xfrm>
            <a:off x="1069848" y="484632"/>
            <a:ext cx="10058400" cy="868307"/>
          </a:xfrm>
        </p:spPr>
        <p:txBody>
          <a:bodyPr/>
          <a:lstStyle/>
          <a:p>
            <a:r>
              <a:rPr lang="en-US" u="sng" dirty="0">
                <a:solidFill>
                  <a:srgbClr val="C00000"/>
                </a:solidFill>
              </a:rPr>
              <a:t>reference</a:t>
            </a:r>
            <a:endParaRPr lang="en-IN" u="sng" dirty="0">
              <a:solidFill>
                <a:srgbClr val="C00000"/>
              </a:solidFill>
            </a:endParaRPr>
          </a:p>
        </p:txBody>
      </p:sp>
      <p:sp>
        <p:nvSpPr>
          <p:cNvPr id="3" name="Slide Number Placeholder 2">
            <a:extLst>
              <a:ext uri="{FF2B5EF4-FFF2-40B4-BE49-F238E27FC236}">
                <a16:creationId xmlns:a16="http://schemas.microsoft.com/office/drawing/2014/main" id="{CB299A97-9CBB-4F48-B042-F0B7A6C3060C}"/>
              </a:ext>
            </a:extLst>
          </p:cNvPr>
          <p:cNvSpPr>
            <a:spLocks noGrp="1"/>
          </p:cNvSpPr>
          <p:nvPr>
            <p:ph type="sldNum" sz="quarter" idx="12"/>
          </p:nvPr>
        </p:nvSpPr>
        <p:spPr/>
        <p:txBody>
          <a:bodyPr/>
          <a:lstStyle/>
          <a:p>
            <a:fld id="{E2C9AFB3-77D8-4A21-96B7-7DB5AA0828B4}" type="slidenum">
              <a:rPr lang="en-IN" smtClean="0"/>
              <a:t>18</a:t>
            </a:fld>
            <a:endParaRPr lang="en-IN"/>
          </a:p>
        </p:txBody>
      </p:sp>
      <p:sp>
        <p:nvSpPr>
          <p:cNvPr id="5" name="TextBox 4">
            <a:extLst>
              <a:ext uri="{FF2B5EF4-FFF2-40B4-BE49-F238E27FC236}">
                <a16:creationId xmlns:a16="http://schemas.microsoft.com/office/drawing/2014/main" id="{7D3E520A-7E66-4B49-85E9-822976FDDD22}"/>
              </a:ext>
            </a:extLst>
          </p:cNvPr>
          <p:cNvSpPr txBox="1"/>
          <p:nvPr/>
        </p:nvSpPr>
        <p:spPr>
          <a:xfrm>
            <a:off x="2045610" y="1987420"/>
            <a:ext cx="8005140" cy="523220"/>
          </a:xfrm>
          <a:prstGeom prst="rect">
            <a:avLst/>
          </a:prstGeom>
          <a:noFill/>
        </p:spPr>
        <p:txBody>
          <a:bodyPr wrap="none" rtlCol="0">
            <a:spAutoFit/>
          </a:bodyPr>
          <a:lstStyle/>
          <a:p>
            <a:pPr marL="285750" indent="-285750">
              <a:buFont typeface="Arial" panose="020B0604020202020204" pitchFamily="34" charset="0"/>
              <a:buChar char="•"/>
            </a:pPr>
            <a:r>
              <a:rPr lang="en-IN" sz="2800" dirty="0">
                <a:hlinkClick r:id="rId3">
                  <a:extLst>
                    <a:ext uri="{A12FA001-AC4F-418D-AE19-62706E023703}">
                      <ahyp:hlinkClr xmlns:ahyp="http://schemas.microsoft.com/office/drawing/2018/hyperlinkcolor" val="tx"/>
                    </a:ext>
                  </a:extLst>
                </a:hlinkClick>
              </a:rPr>
              <a:t>https://www.w3schools.com/html/default.asp</a:t>
            </a:r>
            <a:endParaRPr lang="en-IN" sz="2800" dirty="0"/>
          </a:p>
        </p:txBody>
      </p:sp>
      <p:sp>
        <p:nvSpPr>
          <p:cNvPr id="7" name="TextBox 6">
            <a:extLst>
              <a:ext uri="{FF2B5EF4-FFF2-40B4-BE49-F238E27FC236}">
                <a16:creationId xmlns:a16="http://schemas.microsoft.com/office/drawing/2014/main" id="{41E6966B-CDC1-4F2F-921D-BA35F39BDD00}"/>
              </a:ext>
            </a:extLst>
          </p:cNvPr>
          <p:cNvSpPr txBox="1"/>
          <p:nvPr/>
        </p:nvSpPr>
        <p:spPr>
          <a:xfrm>
            <a:off x="2045610" y="2777804"/>
            <a:ext cx="8100779" cy="1815882"/>
          </a:xfrm>
          <a:prstGeom prst="rect">
            <a:avLst/>
          </a:prstGeom>
          <a:noFill/>
        </p:spPr>
        <p:txBody>
          <a:bodyPr wrap="square">
            <a:spAutoFit/>
          </a:bodyPr>
          <a:lstStyle/>
          <a:p>
            <a:pPr marL="457200" indent="-457200">
              <a:buFont typeface="Arial" panose="020B0604020202020204" pitchFamily="34" charset="0"/>
              <a:buChar char="•"/>
            </a:pPr>
            <a:r>
              <a:rPr lang="en-IN" sz="2800" dirty="0">
                <a:hlinkClick r:id="rId4">
                  <a:extLst>
                    <a:ext uri="{A12FA001-AC4F-418D-AE19-62706E023703}">
                      <ahyp:hlinkClr xmlns:ahyp="http://schemas.microsoft.com/office/drawing/2018/hyperlinkcolor" val="tx"/>
                    </a:ext>
                  </a:extLst>
                </a:hlinkClick>
              </a:rPr>
              <a:t>https://www.javatpoint.com/phpmyadmin</a:t>
            </a: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hlinkClick r:id="rId5">
                  <a:extLst>
                    <a:ext uri="{A12FA001-AC4F-418D-AE19-62706E023703}">
                      <ahyp:hlinkClr xmlns:ahyp="http://schemas.microsoft.com/office/drawing/2018/hyperlinkcolor" val="tx"/>
                    </a:ext>
                  </a:extLst>
                </a:hlinkClick>
              </a:rPr>
              <a:t>https://www.coursera.org/learn/bootstrap-4/home/welcome</a:t>
            </a:r>
            <a:endParaRPr lang="en-IN" sz="2800" dirty="0"/>
          </a:p>
        </p:txBody>
      </p:sp>
    </p:spTree>
    <p:extLst>
      <p:ext uri="{BB962C8B-B14F-4D97-AF65-F5344CB8AC3E}">
        <p14:creationId xmlns:p14="http://schemas.microsoft.com/office/powerpoint/2010/main" val="3249357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FDCA0-3857-4DCD-AAFC-127E14339398}"/>
              </a:ext>
            </a:extLst>
          </p:cNvPr>
          <p:cNvSpPr>
            <a:spLocks noGrp="1"/>
          </p:cNvSpPr>
          <p:nvPr>
            <p:ph type="ctrTitle"/>
          </p:nvPr>
        </p:nvSpPr>
        <p:spPr/>
        <p:txBody>
          <a:bodyPr/>
          <a:lstStyle/>
          <a:p>
            <a:pPr algn="ctr"/>
            <a:r>
              <a:rPr lang="en-US" sz="11000" dirty="0"/>
              <a:t>Thank you</a:t>
            </a:r>
            <a:endParaRPr lang="en-IN" sz="11000" dirty="0"/>
          </a:p>
        </p:txBody>
      </p:sp>
    </p:spTree>
    <p:extLst>
      <p:ext uri="{BB962C8B-B14F-4D97-AF65-F5344CB8AC3E}">
        <p14:creationId xmlns:p14="http://schemas.microsoft.com/office/powerpoint/2010/main" val="504883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877F5-CE05-479C-9E7B-BA6A115607C3}"/>
              </a:ext>
            </a:extLst>
          </p:cNvPr>
          <p:cNvSpPr>
            <a:spLocks noGrp="1"/>
          </p:cNvSpPr>
          <p:nvPr>
            <p:ph type="title"/>
          </p:nvPr>
        </p:nvSpPr>
        <p:spPr>
          <a:xfrm>
            <a:off x="1069848" y="484632"/>
            <a:ext cx="10058400" cy="1017597"/>
          </a:xfrm>
        </p:spPr>
        <p:txBody>
          <a:bodyPr/>
          <a:lstStyle/>
          <a:p>
            <a:r>
              <a:rPr lang="en-US" b="1" u="sng" dirty="0">
                <a:solidFill>
                  <a:srgbClr val="C00000"/>
                </a:solidFill>
              </a:rPr>
              <a:t>Outline</a:t>
            </a:r>
            <a:endParaRPr lang="en-IN" b="1" u="sng" dirty="0">
              <a:solidFill>
                <a:srgbClr val="C00000"/>
              </a:solidFill>
            </a:endParaRPr>
          </a:p>
        </p:txBody>
      </p:sp>
      <p:sp>
        <p:nvSpPr>
          <p:cNvPr id="3" name="Slide Number Placeholder 2">
            <a:extLst>
              <a:ext uri="{FF2B5EF4-FFF2-40B4-BE49-F238E27FC236}">
                <a16:creationId xmlns:a16="http://schemas.microsoft.com/office/drawing/2014/main" id="{8A77A4E2-8C6C-4CA4-ADA2-9E27E62F7783}"/>
              </a:ext>
            </a:extLst>
          </p:cNvPr>
          <p:cNvSpPr>
            <a:spLocks noGrp="1"/>
          </p:cNvSpPr>
          <p:nvPr>
            <p:ph type="sldNum" sz="quarter" idx="12"/>
          </p:nvPr>
        </p:nvSpPr>
        <p:spPr/>
        <p:txBody>
          <a:bodyPr/>
          <a:lstStyle/>
          <a:p>
            <a:fld id="{E2C9AFB3-77D8-4A21-96B7-7DB5AA0828B4}" type="slidenum">
              <a:rPr lang="en-IN" smtClean="0"/>
              <a:t>2</a:t>
            </a:fld>
            <a:endParaRPr lang="en-IN"/>
          </a:p>
        </p:txBody>
      </p:sp>
      <p:sp>
        <p:nvSpPr>
          <p:cNvPr id="4" name="TextBox 3">
            <a:extLst>
              <a:ext uri="{FF2B5EF4-FFF2-40B4-BE49-F238E27FC236}">
                <a16:creationId xmlns:a16="http://schemas.microsoft.com/office/drawing/2014/main" id="{4052A90E-EFF1-4B82-9474-770C37C22982}"/>
              </a:ext>
            </a:extLst>
          </p:cNvPr>
          <p:cNvSpPr txBox="1"/>
          <p:nvPr/>
        </p:nvSpPr>
        <p:spPr>
          <a:xfrm>
            <a:off x="1063752" y="1429175"/>
            <a:ext cx="8237989" cy="5509200"/>
          </a:xfrm>
          <a:prstGeom prst="rect">
            <a:avLst/>
          </a:prstGeom>
          <a:noFill/>
        </p:spPr>
        <p:txBody>
          <a:bodyPr wrap="square" rtlCol="0">
            <a:spAutoFit/>
          </a:bodyPr>
          <a:lstStyle/>
          <a:p>
            <a:pPr>
              <a:buFont typeface="Arial" panose="020B0604020202020204" pitchFamily="34" charset="0"/>
              <a:buChar char="•"/>
            </a:pPr>
            <a:r>
              <a:rPr lang="en-US" sz="3200" dirty="0">
                <a:cs typeface="Arial" pitchFamily="34" charset="0"/>
              </a:rPr>
              <a:t>Introduction</a:t>
            </a:r>
          </a:p>
          <a:p>
            <a:pPr>
              <a:buFont typeface="Arial" panose="020B0604020202020204" pitchFamily="34" charset="0"/>
              <a:buChar char="•"/>
            </a:pPr>
            <a:r>
              <a:rPr lang="en-US" sz="3200" dirty="0">
                <a:cs typeface="Arial" pitchFamily="34" charset="0"/>
              </a:rPr>
              <a:t>Objective</a:t>
            </a:r>
          </a:p>
          <a:p>
            <a:pPr>
              <a:buFont typeface="Arial" panose="020B0604020202020204" pitchFamily="34" charset="0"/>
              <a:buChar char="•"/>
            </a:pPr>
            <a:r>
              <a:rPr lang="en-US" sz="3200" dirty="0">
                <a:cs typeface="Arial" pitchFamily="34" charset="0"/>
              </a:rPr>
              <a:t>Scope of the project</a:t>
            </a:r>
          </a:p>
          <a:p>
            <a:pPr>
              <a:buFont typeface="Arial" panose="020B0604020202020204" pitchFamily="34" charset="0"/>
              <a:buChar char="•"/>
            </a:pPr>
            <a:r>
              <a:rPr lang="en-US" sz="3200" dirty="0">
                <a:cs typeface="Arial" pitchFamily="34" charset="0"/>
              </a:rPr>
              <a:t>Software configuration</a:t>
            </a:r>
          </a:p>
          <a:p>
            <a:pPr>
              <a:buFont typeface="Arial" panose="020B0604020202020204" pitchFamily="34" charset="0"/>
              <a:buChar char="•"/>
            </a:pPr>
            <a:r>
              <a:rPr lang="en-US" sz="3200" dirty="0">
                <a:cs typeface="Arial" pitchFamily="34" charset="0"/>
              </a:rPr>
              <a:t>System 	</a:t>
            </a:r>
          </a:p>
          <a:p>
            <a:pPr marL="2286000" lvl="4" indent="-457200">
              <a:buFont typeface="Courier New" panose="02070309020205020404" pitchFamily="49" charset="0"/>
              <a:buChar char="o"/>
            </a:pPr>
            <a:r>
              <a:rPr lang="en-US" sz="3200" dirty="0">
                <a:cs typeface="Arial" pitchFamily="34" charset="0"/>
              </a:rPr>
              <a:t>Architecture </a:t>
            </a:r>
          </a:p>
          <a:p>
            <a:pPr marL="2286000" lvl="4" indent="-457200">
              <a:buFont typeface="Courier New" panose="02070309020205020404" pitchFamily="49" charset="0"/>
              <a:buChar char="o"/>
            </a:pPr>
            <a:r>
              <a:rPr lang="en-US" sz="3200" dirty="0">
                <a:cs typeface="Arial" pitchFamily="34" charset="0"/>
              </a:rPr>
              <a:t>Module Implementation</a:t>
            </a:r>
          </a:p>
          <a:p>
            <a:pPr>
              <a:buFont typeface="Arial" panose="020B0604020202020204" pitchFamily="34" charset="0"/>
              <a:buChar char="•"/>
            </a:pPr>
            <a:r>
              <a:rPr lang="en-US" sz="3200" dirty="0">
                <a:cs typeface="Arial" pitchFamily="34" charset="0"/>
              </a:rPr>
              <a:t>Application Snapshots</a:t>
            </a:r>
          </a:p>
          <a:p>
            <a:pPr>
              <a:buFont typeface="Arial" panose="020B0604020202020204" pitchFamily="34" charset="0"/>
              <a:buChar char="•"/>
            </a:pPr>
            <a:r>
              <a:rPr lang="en-US" sz="3200" dirty="0">
                <a:cs typeface="Arial" pitchFamily="34" charset="0"/>
              </a:rPr>
              <a:t>Future Enhancement</a:t>
            </a:r>
          </a:p>
          <a:p>
            <a:pPr>
              <a:buFont typeface="Arial" panose="020B0604020202020204" pitchFamily="34" charset="0"/>
              <a:buChar char="•"/>
            </a:pPr>
            <a:r>
              <a:rPr lang="en-US" sz="3200" dirty="0">
                <a:cs typeface="Arial" pitchFamily="34" charset="0"/>
              </a:rPr>
              <a:t>Conclusion </a:t>
            </a:r>
          </a:p>
          <a:p>
            <a:pPr>
              <a:buFont typeface="Arial" panose="020B0604020202020204" pitchFamily="34" charset="0"/>
              <a:buChar char="•"/>
            </a:pPr>
            <a:r>
              <a:rPr lang="en-US" sz="3200" dirty="0">
                <a:cs typeface="Arial" pitchFamily="34" charset="0"/>
              </a:rPr>
              <a:t>References</a:t>
            </a:r>
            <a:endParaRPr lang="en-IN" sz="3200" dirty="0"/>
          </a:p>
        </p:txBody>
      </p:sp>
    </p:spTree>
    <p:extLst>
      <p:ext uri="{BB962C8B-B14F-4D97-AF65-F5344CB8AC3E}">
        <p14:creationId xmlns:p14="http://schemas.microsoft.com/office/powerpoint/2010/main" val="274087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EB727-1764-4960-87AE-9E8D29170CF5}"/>
              </a:ext>
            </a:extLst>
          </p:cNvPr>
          <p:cNvSpPr>
            <a:spLocks noGrp="1"/>
          </p:cNvSpPr>
          <p:nvPr>
            <p:ph type="title"/>
          </p:nvPr>
        </p:nvSpPr>
        <p:spPr>
          <a:xfrm>
            <a:off x="1069848" y="484632"/>
            <a:ext cx="10058400" cy="1134443"/>
          </a:xfrm>
        </p:spPr>
        <p:txBody>
          <a:bodyPr/>
          <a:lstStyle/>
          <a:p>
            <a:r>
              <a:rPr lang="en-US" b="1" u="sng" dirty="0">
                <a:solidFill>
                  <a:srgbClr val="C00000"/>
                </a:solidFill>
              </a:rPr>
              <a:t>Introduction </a:t>
            </a:r>
            <a:endParaRPr lang="en-IN" b="1" u="sng" dirty="0">
              <a:solidFill>
                <a:srgbClr val="C00000"/>
              </a:solidFill>
            </a:endParaRPr>
          </a:p>
        </p:txBody>
      </p:sp>
      <p:sp>
        <p:nvSpPr>
          <p:cNvPr id="3" name="Slide Number Placeholder 2">
            <a:extLst>
              <a:ext uri="{FF2B5EF4-FFF2-40B4-BE49-F238E27FC236}">
                <a16:creationId xmlns:a16="http://schemas.microsoft.com/office/drawing/2014/main" id="{12DDD791-E489-4F63-AB81-1D74A7223DB6}"/>
              </a:ext>
            </a:extLst>
          </p:cNvPr>
          <p:cNvSpPr>
            <a:spLocks noGrp="1"/>
          </p:cNvSpPr>
          <p:nvPr>
            <p:ph type="sldNum" sz="quarter" idx="12"/>
          </p:nvPr>
        </p:nvSpPr>
        <p:spPr/>
        <p:txBody>
          <a:bodyPr/>
          <a:lstStyle/>
          <a:p>
            <a:fld id="{E2C9AFB3-77D8-4A21-96B7-7DB5AA0828B4}" type="slidenum">
              <a:rPr lang="en-IN" smtClean="0"/>
              <a:t>3</a:t>
            </a:fld>
            <a:endParaRPr lang="en-IN"/>
          </a:p>
        </p:txBody>
      </p:sp>
      <p:sp>
        <p:nvSpPr>
          <p:cNvPr id="4" name="TextBox 3">
            <a:extLst>
              <a:ext uri="{FF2B5EF4-FFF2-40B4-BE49-F238E27FC236}">
                <a16:creationId xmlns:a16="http://schemas.microsoft.com/office/drawing/2014/main" id="{AB3E8DAD-8AF9-4CE5-8D12-8CF2DA847724}"/>
              </a:ext>
            </a:extLst>
          </p:cNvPr>
          <p:cNvSpPr txBox="1"/>
          <p:nvPr/>
        </p:nvSpPr>
        <p:spPr>
          <a:xfrm>
            <a:off x="1063752" y="1619075"/>
            <a:ext cx="10773114" cy="4893647"/>
          </a:xfrm>
          <a:prstGeom prst="rect">
            <a:avLst/>
          </a:prstGeom>
          <a:noFill/>
        </p:spPr>
        <p:txBody>
          <a:bodyPr wrap="square" rtlCol="0">
            <a:spAutoFit/>
          </a:bodyPr>
          <a:lstStyle/>
          <a:p>
            <a:pPr marL="457200" indent="-457200">
              <a:buFont typeface="Wingdings" panose="05000000000000000000" pitchFamily="2" charset="2"/>
              <a:buChar char="v"/>
            </a:pPr>
            <a:r>
              <a:rPr lang="en-US" sz="2400" dirty="0"/>
              <a:t>Providing information to all the levels of management within an organization / institution </a:t>
            </a:r>
          </a:p>
          <a:p>
            <a:pPr marL="457200" indent="-457200">
              <a:buFont typeface="Wingdings" panose="05000000000000000000" pitchFamily="2" charset="2"/>
              <a:buChar char="v"/>
            </a:pPr>
            <a:r>
              <a:rPr lang="en-US" sz="2400" dirty="0"/>
              <a:t>It is required to Design of Computerized Management System, to speed up and make it easy to use system. </a:t>
            </a:r>
          </a:p>
          <a:p>
            <a:pPr marL="457200" indent="-457200">
              <a:buFont typeface="Wingdings" panose="05000000000000000000" pitchFamily="2" charset="2"/>
              <a:buChar char="v"/>
            </a:pPr>
            <a:r>
              <a:rPr lang="en-US" sz="2400" dirty="0"/>
              <a:t> It reduces the manpower needed to perform the entire admission and administration task by reducing the paper works needed. </a:t>
            </a:r>
          </a:p>
          <a:p>
            <a:pPr marL="457200" indent="-457200">
              <a:buFont typeface="Wingdings" panose="05000000000000000000" pitchFamily="2" charset="2"/>
              <a:buChar char="v"/>
            </a:pPr>
            <a:r>
              <a:rPr lang="en-US" sz="2400" dirty="0"/>
              <a:t>The main goal of the system is to automate the process carried out in the organization with improved performance and realize the vision of complete paperless work.</a:t>
            </a:r>
            <a:endParaRPr lang="en-IN" sz="2400" dirty="0"/>
          </a:p>
          <a:p>
            <a:pPr marL="457200" indent="-457200">
              <a:buFont typeface="Wingdings" panose="05000000000000000000" pitchFamily="2" charset="2"/>
              <a:buChar char="v"/>
            </a:pPr>
            <a:endParaRPr lang="en-US" sz="2400" dirty="0"/>
          </a:p>
          <a:p>
            <a:pPr marL="457200" indent="-457200">
              <a:buFont typeface="Wingdings" panose="05000000000000000000" pitchFamily="2" charset="2"/>
              <a:buChar char="Ø"/>
            </a:pPr>
            <a:r>
              <a:rPr lang="en-US" sz="2400" dirty="0">
                <a:solidFill>
                  <a:srgbClr val="00B050"/>
                </a:solidFill>
                <a:latin typeface="Algerian" panose="04020705040A02060702" pitchFamily="82" charset="0"/>
              </a:rPr>
              <a:t>Authorized Users </a:t>
            </a:r>
            <a:r>
              <a:rPr lang="en-US" sz="2400" dirty="0"/>
              <a:t>:- Staff ( Technical / Nontechnical),Admin</a:t>
            </a:r>
          </a:p>
          <a:p>
            <a:pPr marL="457200" indent="-457200">
              <a:buFont typeface="Wingdings" panose="05000000000000000000" pitchFamily="2" charset="2"/>
              <a:buChar char="Ø"/>
            </a:pPr>
            <a:r>
              <a:rPr lang="en-US" sz="2400" dirty="0">
                <a:solidFill>
                  <a:srgbClr val="00B050"/>
                </a:solidFill>
                <a:latin typeface="Algerian" panose="04020705040A02060702" pitchFamily="82" charset="0"/>
              </a:rPr>
              <a:t>Requirements for Authentication </a:t>
            </a:r>
            <a:r>
              <a:rPr lang="en-US" sz="2400" dirty="0"/>
              <a:t>:- Register by using “Login ID” &amp; 													“Password”</a:t>
            </a:r>
          </a:p>
        </p:txBody>
      </p:sp>
    </p:spTree>
    <p:extLst>
      <p:ext uri="{BB962C8B-B14F-4D97-AF65-F5344CB8AC3E}">
        <p14:creationId xmlns:p14="http://schemas.microsoft.com/office/powerpoint/2010/main" val="1846372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9D944-3C11-48FD-AD18-83CFE86A12C2}"/>
              </a:ext>
            </a:extLst>
          </p:cNvPr>
          <p:cNvSpPr>
            <a:spLocks noGrp="1"/>
          </p:cNvSpPr>
          <p:nvPr>
            <p:ph type="title"/>
          </p:nvPr>
        </p:nvSpPr>
        <p:spPr>
          <a:xfrm>
            <a:off x="849086" y="465971"/>
            <a:ext cx="10058400" cy="1101572"/>
          </a:xfrm>
        </p:spPr>
        <p:txBody>
          <a:bodyPr/>
          <a:lstStyle/>
          <a:p>
            <a:r>
              <a:rPr lang="en-US" sz="5400" u="sng" dirty="0">
                <a:solidFill>
                  <a:srgbClr val="C00000"/>
                </a:solidFill>
                <a:cs typeface="Arial" pitchFamily="34" charset="0"/>
              </a:rPr>
              <a:t>Scope of the project</a:t>
            </a:r>
            <a:endParaRPr lang="en-IN" u="sng" dirty="0">
              <a:solidFill>
                <a:srgbClr val="C00000"/>
              </a:solidFill>
            </a:endParaRPr>
          </a:p>
        </p:txBody>
      </p:sp>
      <p:sp>
        <p:nvSpPr>
          <p:cNvPr id="3" name="Slide Number Placeholder 2">
            <a:extLst>
              <a:ext uri="{FF2B5EF4-FFF2-40B4-BE49-F238E27FC236}">
                <a16:creationId xmlns:a16="http://schemas.microsoft.com/office/drawing/2014/main" id="{1EC02FC9-2DE0-40B3-BB7B-BE23B6C80ECD}"/>
              </a:ext>
            </a:extLst>
          </p:cNvPr>
          <p:cNvSpPr>
            <a:spLocks noGrp="1"/>
          </p:cNvSpPr>
          <p:nvPr>
            <p:ph type="sldNum" sz="quarter" idx="12"/>
          </p:nvPr>
        </p:nvSpPr>
        <p:spPr/>
        <p:txBody>
          <a:bodyPr/>
          <a:lstStyle/>
          <a:p>
            <a:fld id="{E2C9AFB3-77D8-4A21-96B7-7DB5AA0828B4}" type="slidenum">
              <a:rPr lang="en-IN" smtClean="0"/>
              <a:t>4</a:t>
            </a:fld>
            <a:endParaRPr lang="en-IN"/>
          </a:p>
        </p:txBody>
      </p:sp>
      <p:sp>
        <p:nvSpPr>
          <p:cNvPr id="4" name="TextBox 3">
            <a:extLst>
              <a:ext uri="{FF2B5EF4-FFF2-40B4-BE49-F238E27FC236}">
                <a16:creationId xmlns:a16="http://schemas.microsoft.com/office/drawing/2014/main" id="{FFD4326E-C95F-47B7-A84E-A96EEE15F5A7}"/>
              </a:ext>
            </a:extLst>
          </p:cNvPr>
          <p:cNvSpPr txBox="1"/>
          <p:nvPr/>
        </p:nvSpPr>
        <p:spPr>
          <a:xfrm>
            <a:off x="849086" y="1782147"/>
            <a:ext cx="10627567" cy="4832092"/>
          </a:xfrm>
          <a:prstGeom prst="rect">
            <a:avLst/>
          </a:prstGeom>
          <a:noFill/>
        </p:spPr>
        <p:txBody>
          <a:bodyPr wrap="square" rtlCol="0">
            <a:spAutoFit/>
          </a:bodyPr>
          <a:lstStyle/>
          <a:p>
            <a:r>
              <a:rPr lang="en-US" sz="2800" dirty="0"/>
              <a:t>The requirement of the user is to </a:t>
            </a:r>
          </a:p>
          <a:p>
            <a:pPr marL="285750" indent="-285750">
              <a:buFont typeface="Arial" panose="020B0604020202020204" pitchFamily="34" charset="0"/>
              <a:buChar char="•"/>
            </a:pPr>
            <a:r>
              <a:rPr lang="en-US" sz="2800" dirty="0"/>
              <a:t>Access / Search information. </a:t>
            </a:r>
          </a:p>
          <a:p>
            <a:pPr marL="285750" indent="-285750">
              <a:buFont typeface="Arial" panose="020B0604020202020204" pitchFamily="34" charset="0"/>
              <a:buChar char="•"/>
            </a:pPr>
            <a:r>
              <a:rPr lang="en-US" sz="2800" dirty="0"/>
              <a:t> Login to the system through the first page of the application.</a:t>
            </a:r>
          </a:p>
          <a:p>
            <a:pPr marL="285750" indent="-285750">
              <a:buFont typeface="Arial" panose="020B0604020202020204" pitchFamily="34" charset="0"/>
              <a:buChar char="•"/>
            </a:pPr>
            <a:r>
              <a:rPr lang="en-US" sz="2800" dirty="0"/>
              <a:t>Change the password after logging into the system.</a:t>
            </a:r>
          </a:p>
          <a:p>
            <a:pPr marL="285750" indent="-285750">
              <a:buFont typeface="Arial" panose="020B0604020202020204" pitchFamily="34" charset="0"/>
              <a:buChar char="•"/>
            </a:pPr>
            <a:r>
              <a:rPr lang="en-US" sz="2800" dirty="0"/>
              <a:t> View / change his / her details. </a:t>
            </a:r>
          </a:p>
          <a:p>
            <a:pPr marL="285750" indent="-285750">
              <a:buFont typeface="Arial" panose="020B0604020202020204" pitchFamily="34" charset="0"/>
              <a:buChar char="•"/>
            </a:pPr>
            <a:r>
              <a:rPr lang="en-US" sz="2800" dirty="0"/>
              <a:t>Can get help through the ‘HELP’ option to view different features of the system. </a:t>
            </a:r>
          </a:p>
          <a:p>
            <a:pPr marL="285750" indent="-285750">
              <a:buFont typeface="Arial" panose="020B0604020202020204" pitchFamily="34" charset="0"/>
              <a:buChar char="•"/>
            </a:pPr>
            <a:r>
              <a:rPr lang="en-US" sz="2800" dirty="0"/>
              <a:t> Students can give feedback on college / staff / any other student.</a:t>
            </a:r>
          </a:p>
          <a:p>
            <a:pPr marL="285750" indent="-285750">
              <a:buFont typeface="Arial" panose="020B0604020202020204" pitchFamily="34" charset="0"/>
              <a:buChar char="•"/>
            </a:pPr>
            <a:r>
              <a:rPr lang="en-US" sz="2800" dirty="0"/>
              <a:t>An admin login should be present who can read as well as remove any uploads. </a:t>
            </a:r>
            <a:endParaRPr lang="en-IN" sz="2800" dirty="0"/>
          </a:p>
        </p:txBody>
      </p:sp>
    </p:spTree>
    <p:extLst>
      <p:ext uri="{BB962C8B-B14F-4D97-AF65-F5344CB8AC3E}">
        <p14:creationId xmlns:p14="http://schemas.microsoft.com/office/powerpoint/2010/main" val="3430174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3FACC-184C-41BA-949F-EEF2839EF7FE}"/>
              </a:ext>
            </a:extLst>
          </p:cNvPr>
          <p:cNvSpPr>
            <a:spLocks noGrp="1"/>
          </p:cNvSpPr>
          <p:nvPr>
            <p:ph type="title"/>
          </p:nvPr>
        </p:nvSpPr>
        <p:spPr>
          <a:xfrm>
            <a:off x="1069848" y="484632"/>
            <a:ext cx="10058400" cy="949885"/>
          </a:xfrm>
        </p:spPr>
        <p:txBody>
          <a:bodyPr/>
          <a:lstStyle/>
          <a:p>
            <a:r>
              <a:rPr lang="en-US" b="1" u="sng" dirty="0">
                <a:solidFill>
                  <a:srgbClr val="C00000"/>
                </a:solidFill>
              </a:rPr>
              <a:t>objective</a:t>
            </a:r>
            <a:endParaRPr lang="en-IN" b="1" u="sng" dirty="0">
              <a:solidFill>
                <a:srgbClr val="C00000"/>
              </a:solidFill>
            </a:endParaRPr>
          </a:p>
        </p:txBody>
      </p:sp>
      <p:sp>
        <p:nvSpPr>
          <p:cNvPr id="3" name="Slide Number Placeholder 2">
            <a:extLst>
              <a:ext uri="{FF2B5EF4-FFF2-40B4-BE49-F238E27FC236}">
                <a16:creationId xmlns:a16="http://schemas.microsoft.com/office/drawing/2014/main" id="{A9AF1DD1-5186-4494-B292-8EA3B8F3FA1B}"/>
              </a:ext>
            </a:extLst>
          </p:cNvPr>
          <p:cNvSpPr>
            <a:spLocks noGrp="1"/>
          </p:cNvSpPr>
          <p:nvPr>
            <p:ph type="sldNum" sz="quarter" idx="12"/>
          </p:nvPr>
        </p:nvSpPr>
        <p:spPr/>
        <p:txBody>
          <a:bodyPr/>
          <a:lstStyle/>
          <a:p>
            <a:fld id="{E2C9AFB3-77D8-4A21-96B7-7DB5AA0828B4}" type="slidenum">
              <a:rPr lang="en-IN" smtClean="0"/>
              <a:t>5</a:t>
            </a:fld>
            <a:endParaRPr lang="en-IN"/>
          </a:p>
        </p:txBody>
      </p:sp>
      <p:sp>
        <p:nvSpPr>
          <p:cNvPr id="4" name="TextBox 3">
            <a:extLst>
              <a:ext uri="{FF2B5EF4-FFF2-40B4-BE49-F238E27FC236}">
                <a16:creationId xmlns:a16="http://schemas.microsoft.com/office/drawing/2014/main" id="{54321847-F791-42C8-8B3B-769556A37221}"/>
              </a:ext>
            </a:extLst>
          </p:cNvPr>
          <p:cNvSpPr txBox="1"/>
          <p:nvPr/>
        </p:nvSpPr>
        <p:spPr>
          <a:xfrm>
            <a:off x="1249962" y="1434517"/>
            <a:ext cx="9081903"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The objective of this project is to develop a Web based platform , user friendly and which can be fit into any college system. </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 It will remove data redundancy and will be fast in operation. </a:t>
            </a:r>
          </a:p>
          <a:p>
            <a:endParaRPr lang="en-US" sz="2400" dirty="0">
              <a:latin typeface="Arial" panose="020B0604020202020204" pitchFamily="34" charset="0"/>
              <a:cs typeface="Arial" panose="020B0604020202020204" pitchFamily="34" charset="0"/>
            </a:endParaRPr>
          </a:p>
          <a:p>
            <a:pPr marL="342900" indent="-342900">
              <a:buAutoNum type="arabicPeriod"/>
            </a:pPr>
            <a:r>
              <a:rPr lang="en-US" sz="2400" u="sng" dirty="0">
                <a:solidFill>
                  <a:srgbClr val="002060"/>
                </a:solidFill>
                <a:latin typeface="Algerian" panose="04020705040A02060702" pitchFamily="82" charset="0"/>
                <a:cs typeface="Arial" panose="020B0604020202020204" pitchFamily="34" charset="0"/>
              </a:rPr>
              <a:t>Purpose</a:t>
            </a:r>
            <a:r>
              <a:rPr lang="en-US" sz="2400" u="sng" dirty="0">
                <a:solidFill>
                  <a:srgbClr val="002060"/>
                </a:solidFill>
                <a:latin typeface="Arial" panose="020B0604020202020204" pitchFamily="34" charset="0"/>
                <a:cs typeface="Arial" panose="020B0604020202020204" pitchFamily="34" charset="0"/>
              </a:rPr>
              <a:t>:</a:t>
            </a:r>
          </a:p>
          <a:p>
            <a:pPr marL="1657350" lvl="3" indent="-285750" algn="just">
              <a:buFont typeface="Wingdings" panose="05000000000000000000" pitchFamily="2" charset="2"/>
              <a:buChar char="Ø"/>
            </a:pPr>
            <a:r>
              <a:rPr lang="en-US" sz="2400" dirty="0">
                <a:latin typeface="Arial" panose="020B0604020202020204" pitchFamily="34" charset="0"/>
                <a:cs typeface="Arial" panose="020B0604020202020204" pitchFamily="34" charset="0"/>
              </a:rPr>
              <a:t>Its purpose is to centralize the whole system of the department. We are attempting to improve our existing system that basically runs on pen  and papers or in a system which is not centralized. </a:t>
            </a:r>
          </a:p>
          <a:p>
            <a:pPr algn="just"/>
            <a:r>
              <a:rPr lang="en-US" sz="2400" dirty="0">
                <a:latin typeface="Arial" panose="020B0604020202020204" pitchFamily="34" charset="0"/>
                <a:cs typeface="Arial" panose="020B0604020202020204" pitchFamily="34" charset="0"/>
              </a:rPr>
              <a:t>			 </a:t>
            </a:r>
          </a:p>
          <a:p>
            <a:pPr marL="1657350" lvl="3" indent="-285750" algn="just">
              <a:buFont typeface="Wingdings" panose="05000000000000000000" pitchFamily="2" charset="2"/>
              <a:buChar char="Ø"/>
            </a:pPr>
            <a:r>
              <a:rPr lang="en-US" sz="2400" dirty="0">
                <a:latin typeface="Arial" panose="020B0604020202020204" pitchFamily="34" charset="0"/>
                <a:cs typeface="Arial" panose="020B0604020202020204" pitchFamily="34" charset="0"/>
              </a:rPr>
              <a:t>The main goal of the system is to automate the process carried out in  the organization with improved performance and realize the vision of  paperless works.</a:t>
            </a:r>
          </a:p>
        </p:txBody>
      </p:sp>
    </p:spTree>
    <p:extLst>
      <p:ext uri="{BB962C8B-B14F-4D97-AF65-F5344CB8AC3E}">
        <p14:creationId xmlns:p14="http://schemas.microsoft.com/office/powerpoint/2010/main" val="2321551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C0C7C2-7A98-41FD-9057-F7CA562F5B68}"/>
              </a:ext>
            </a:extLst>
          </p:cNvPr>
          <p:cNvSpPr>
            <a:spLocks noGrp="1"/>
          </p:cNvSpPr>
          <p:nvPr>
            <p:ph type="sldNum" sz="quarter" idx="12"/>
          </p:nvPr>
        </p:nvSpPr>
        <p:spPr/>
        <p:txBody>
          <a:bodyPr/>
          <a:lstStyle/>
          <a:p>
            <a:fld id="{E2C9AFB3-77D8-4A21-96B7-7DB5AA0828B4}" type="slidenum">
              <a:rPr lang="en-IN" smtClean="0"/>
              <a:t>6</a:t>
            </a:fld>
            <a:endParaRPr lang="en-IN"/>
          </a:p>
        </p:txBody>
      </p:sp>
      <p:sp>
        <p:nvSpPr>
          <p:cNvPr id="4" name="TextBox 3">
            <a:extLst>
              <a:ext uri="{FF2B5EF4-FFF2-40B4-BE49-F238E27FC236}">
                <a16:creationId xmlns:a16="http://schemas.microsoft.com/office/drawing/2014/main" id="{4BB01CEF-11C5-4EED-A23A-58832202CFD0}"/>
              </a:ext>
            </a:extLst>
          </p:cNvPr>
          <p:cNvSpPr txBox="1"/>
          <p:nvPr/>
        </p:nvSpPr>
        <p:spPr>
          <a:xfrm>
            <a:off x="1212981" y="411061"/>
            <a:ext cx="9055144" cy="5909310"/>
          </a:xfrm>
          <a:prstGeom prst="rect">
            <a:avLst/>
          </a:prstGeom>
          <a:noFill/>
        </p:spPr>
        <p:txBody>
          <a:bodyPr wrap="square">
            <a:spAutoFit/>
          </a:bodyPr>
          <a:lstStyle/>
          <a:p>
            <a:endParaRPr lang="en-US" dirty="0"/>
          </a:p>
          <a:p>
            <a:r>
              <a:rPr lang="en-US" dirty="0"/>
              <a:t>2</a:t>
            </a:r>
            <a:r>
              <a:rPr lang="en-US" sz="2000" dirty="0">
                <a:solidFill>
                  <a:srgbClr val="002060"/>
                </a:solidFill>
              </a:rPr>
              <a:t>. </a:t>
            </a:r>
            <a:r>
              <a:rPr lang="en-US" sz="2000" u="sng" dirty="0">
                <a:solidFill>
                  <a:srgbClr val="002060"/>
                </a:solidFill>
                <a:latin typeface="Algerian" panose="04020705040A02060702" pitchFamily="82" charset="0"/>
              </a:rPr>
              <a:t>Scope: </a:t>
            </a:r>
          </a:p>
          <a:p>
            <a:pPr marL="1200150" lvl="2" indent="-285750" algn="just">
              <a:buFont typeface="Wingdings" panose="05000000000000000000" pitchFamily="2" charset="2"/>
              <a:buChar char="Ø"/>
            </a:pPr>
            <a:r>
              <a:rPr lang="en-US" sz="2000" dirty="0"/>
              <a:t>	It is more efficient and convenient for the colleges. </a:t>
            </a:r>
          </a:p>
          <a:p>
            <a:pPr marL="1200150" lvl="2" indent="-285750" algn="just">
              <a:buFont typeface="Wingdings" panose="05000000000000000000" pitchFamily="2" charset="2"/>
              <a:buChar char="Ø"/>
            </a:pPr>
            <a:r>
              <a:rPr lang="en-US" sz="2000" dirty="0"/>
              <a:t>	It reduces the manpower needed to perform the entire 	administration task by  	reducing the paper works needed.</a:t>
            </a:r>
          </a:p>
          <a:p>
            <a:pPr marL="1200150" lvl="2" indent="-285750" algn="just">
              <a:buFont typeface="Wingdings" panose="05000000000000000000" pitchFamily="2" charset="2"/>
              <a:buChar char="Ø"/>
            </a:pPr>
            <a:r>
              <a:rPr lang="en-US" sz="2000" dirty="0"/>
              <a:t>	If all the work is done by the computer there will be no chance 	of errors. Moreover storing and retrieving of the information is 	easy, so work can be 	done speedily and in time.</a:t>
            </a:r>
          </a:p>
          <a:p>
            <a:pPr lvl="2"/>
            <a:endParaRPr lang="en-US" sz="2000" dirty="0"/>
          </a:p>
          <a:p>
            <a:r>
              <a:rPr lang="en-US" sz="2000" dirty="0"/>
              <a:t>3</a:t>
            </a:r>
            <a:r>
              <a:rPr lang="en-US" sz="2000" dirty="0">
                <a:solidFill>
                  <a:srgbClr val="002060"/>
                </a:solidFill>
              </a:rPr>
              <a:t>. </a:t>
            </a:r>
            <a:r>
              <a:rPr lang="en-US" sz="2000" u="sng" dirty="0">
                <a:solidFill>
                  <a:srgbClr val="002060"/>
                </a:solidFill>
                <a:latin typeface="Algerian" panose="04020705040A02060702" pitchFamily="82" charset="0"/>
              </a:rPr>
              <a:t>Need for the proposed system: </a:t>
            </a:r>
          </a:p>
          <a:p>
            <a:pPr marL="1200150" lvl="2" indent="-285750">
              <a:buFont typeface="Wingdings" panose="05000000000000000000" pitchFamily="2" charset="2"/>
              <a:buChar char="Ø"/>
            </a:pPr>
            <a:r>
              <a:rPr lang="en-US" sz="2000" dirty="0"/>
              <a:t>Automation for management system will use the centralized database of the whole system of the department. </a:t>
            </a:r>
          </a:p>
          <a:p>
            <a:endParaRPr lang="en-US" sz="2000" dirty="0"/>
          </a:p>
          <a:p>
            <a:r>
              <a:rPr lang="en-US" sz="2000" u="sng" dirty="0">
                <a:solidFill>
                  <a:srgbClr val="00B050"/>
                </a:solidFill>
                <a:latin typeface="Algerian" panose="04020705040A02060702" pitchFamily="82" charset="0"/>
              </a:rPr>
              <a:t>Features and Benefits: </a:t>
            </a:r>
          </a:p>
          <a:p>
            <a:endParaRPr lang="en-US" sz="2000" u="sng" dirty="0">
              <a:latin typeface="Algerian" panose="04020705040A02060702" pitchFamily="82" charset="0"/>
            </a:endParaRPr>
          </a:p>
          <a:p>
            <a:pPr marL="1200150" lvl="2" indent="-285750">
              <a:buFont typeface="Wingdings" panose="05000000000000000000" pitchFamily="2" charset="2"/>
              <a:buChar char="q"/>
            </a:pPr>
            <a:r>
              <a:rPr lang="en-US" sz="2000" dirty="0"/>
              <a:t>User friendly </a:t>
            </a:r>
          </a:p>
          <a:p>
            <a:pPr marL="1200150" lvl="2" indent="-285750">
              <a:buFont typeface="Wingdings" panose="05000000000000000000" pitchFamily="2" charset="2"/>
              <a:buChar char="q"/>
            </a:pPr>
            <a:r>
              <a:rPr lang="en-US" sz="2000" dirty="0"/>
              <a:t>Report are easily generated </a:t>
            </a:r>
          </a:p>
          <a:p>
            <a:pPr marL="1200150" lvl="2" indent="-285750">
              <a:buFont typeface="Wingdings" panose="05000000000000000000" pitchFamily="2" charset="2"/>
              <a:buChar char="q"/>
            </a:pPr>
            <a:r>
              <a:rPr lang="en-US" sz="2000" dirty="0"/>
              <a:t>Very less paper works </a:t>
            </a:r>
          </a:p>
          <a:p>
            <a:pPr marL="1200150" lvl="2" indent="-285750">
              <a:buFont typeface="Wingdings" panose="05000000000000000000" pitchFamily="2" charset="2"/>
              <a:buChar char="q"/>
            </a:pPr>
            <a:r>
              <a:rPr lang="en-US" sz="2000" dirty="0"/>
              <a:t>Computer operator control </a:t>
            </a:r>
            <a:endParaRPr lang="en-IN" sz="2000" dirty="0"/>
          </a:p>
        </p:txBody>
      </p:sp>
    </p:spTree>
    <p:extLst>
      <p:ext uri="{BB962C8B-B14F-4D97-AF65-F5344CB8AC3E}">
        <p14:creationId xmlns:p14="http://schemas.microsoft.com/office/powerpoint/2010/main" val="2806510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03774-009D-42CB-99EB-998F6B86E842}"/>
              </a:ext>
            </a:extLst>
          </p:cNvPr>
          <p:cNvSpPr>
            <a:spLocks noGrp="1"/>
          </p:cNvSpPr>
          <p:nvPr>
            <p:ph type="title"/>
          </p:nvPr>
        </p:nvSpPr>
        <p:spPr>
          <a:xfrm>
            <a:off x="1069848" y="484632"/>
            <a:ext cx="9508669" cy="1251889"/>
          </a:xfrm>
        </p:spPr>
        <p:txBody>
          <a:bodyPr>
            <a:normAutofit/>
          </a:bodyPr>
          <a:lstStyle/>
          <a:p>
            <a:r>
              <a:rPr lang="en-US" sz="4800" u="sng" dirty="0">
                <a:solidFill>
                  <a:srgbClr val="C00000"/>
                </a:solidFill>
                <a:latin typeface="+mn-lt"/>
              </a:rPr>
              <a:t>Software configuration</a:t>
            </a:r>
            <a:endParaRPr lang="en-IN" sz="4800" u="sng" dirty="0">
              <a:solidFill>
                <a:srgbClr val="C00000"/>
              </a:solidFill>
              <a:latin typeface="+mn-lt"/>
            </a:endParaRPr>
          </a:p>
        </p:txBody>
      </p:sp>
      <p:sp>
        <p:nvSpPr>
          <p:cNvPr id="3" name="Slide Number Placeholder 2">
            <a:extLst>
              <a:ext uri="{FF2B5EF4-FFF2-40B4-BE49-F238E27FC236}">
                <a16:creationId xmlns:a16="http://schemas.microsoft.com/office/drawing/2014/main" id="{FB705DCC-D139-46A0-BC72-969D7EAF829D}"/>
              </a:ext>
            </a:extLst>
          </p:cNvPr>
          <p:cNvSpPr>
            <a:spLocks noGrp="1"/>
          </p:cNvSpPr>
          <p:nvPr>
            <p:ph type="sldNum" sz="quarter" idx="12"/>
          </p:nvPr>
        </p:nvSpPr>
        <p:spPr/>
        <p:txBody>
          <a:bodyPr/>
          <a:lstStyle/>
          <a:p>
            <a:fld id="{E2C9AFB3-77D8-4A21-96B7-7DB5AA0828B4}" type="slidenum">
              <a:rPr lang="en-IN" smtClean="0"/>
              <a:t>7</a:t>
            </a:fld>
            <a:endParaRPr lang="en-IN"/>
          </a:p>
        </p:txBody>
      </p:sp>
      <p:sp>
        <p:nvSpPr>
          <p:cNvPr id="4" name="TextBox 3">
            <a:extLst>
              <a:ext uri="{FF2B5EF4-FFF2-40B4-BE49-F238E27FC236}">
                <a16:creationId xmlns:a16="http://schemas.microsoft.com/office/drawing/2014/main" id="{64135F3E-92FE-4094-8BF0-17B1AF2351A6}"/>
              </a:ext>
            </a:extLst>
          </p:cNvPr>
          <p:cNvSpPr txBox="1"/>
          <p:nvPr/>
        </p:nvSpPr>
        <p:spPr>
          <a:xfrm>
            <a:off x="1038514" y="2443824"/>
            <a:ext cx="9905360" cy="2862322"/>
          </a:xfrm>
          <a:prstGeom prst="rect">
            <a:avLst/>
          </a:prstGeom>
          <a:noFill/>
        </p:spPr>
        <p:txBody>
          <a:bodyPr wrap="square" rtlCol="0">
            <a:spAutoFit/>
          </a:bodyPr>
          <a:lstStyle/>
          <a:p>
            <a:pPr marL="457200" indent="-457200">
              <a:buFont typeface="Wingdings" panose="05000000000000000000" pitchFamily="2" charset="2"/>
              <a:buChar char="q"/>
            </a:pPr>
            <a:r>
              <a:rPr lang="en-IN" sz="3600" dirty="0">
                <a:solidFill>
                  <a:srgbClr val="002060"/>
                </a:solidFill>
                <a:latin typeface="Algerian" panose="04020705040A02060702" pitchFamily="82" charset="0"/>
              </a:rPr>
              <a:t>Front-End</a:t>
            </a:r>
            <a:r>
              <a:rPr lang="en-IN" sz="3600" dirty="0">
                <a:solidFill>
                  <a:srgbClr val="00B050"/>
                </a:solidFill>
                <a:latin typeface="Algerian" panose="04020705040A02060702" pitchFamily="82" charset="0"/>
              </a:rPr>
              <a:t> </a:t>
            </a:r>
            <a:r>
              <a:rPr lang="en-IN" sz="3600" dirty="0"/>
              <a:t>:- HTML ,CSS</a:t>
            </a:r>
          </a:p>
          <a:p>
            <a:pPr marL="457200" indent="-457200">
              <a:buFont typeface="Wingdings" panose="05000000000000000000" pitchFamily="2" charset="2"/>
              <a:buChar char="q"/>
            </a:pPr>
            <a:r>
              <a:rPr lang="en-IN" sz="3600" dirty="0">
                <a:solidFill>
                  <a:srgbClr val="002060"/>
                </a:solidFill>
                <a:latin typeface="Algerian" panose="04020705040A02060702" pitchFamily="82" charset="0"/>
              </a:rPr>
              <a:t>Database</a:t>
            </a:r>
            <a:r>
              <a:rPr lang="en-IN" sz="3600" dirty="0"/>
              <a:t> :- MySQL</a:t>
            </a:r>
          </a:p>
          <a:p>
            <a:pPr marL="457200" indent="-457200">
              <a:buFont typeface="Wingdings" panose="05000000000000000000" pitchFamily="2" charset="2"/>
              <a:buChar char="q"/>
            </a:pPr>
            <a:r>
              <a:rPr lang="en-IN" sz="3600" dirty="0">
                <a:solidFill>
                  <a:srgbClr val="002060"/>
                </a:solidFill>
                <a:latin typeface="Algerian" panose="04020705040A02060702" pitchFamily="82" charset="0"/>
              </a:rPr>
              <a:t>Web Server </a:t>
            </a:r>
            <a:r>
              <a:rPr lang="en-IN" sz="3600" dirty="0"/>
              <a:t>:- WampServer</a:t>
            </a:r>
          </a:p>
          <a:p>
            <a:pPr marL="457200" indent="-457200">
              <a:buFont typeface="Wingdings" panose="05000000000000000000" pitchFamily="2" charset="2"/>
              <a:buChar char="q"/>
            </a:pPr>
            <a:r>
              <a:rPr lang="en-IN" sz="3600" dirty="0">
                <a:solidFill>
                  <a:srgbClr val="002060"/>
                </a:solidFill>
                <a:latin typeface="Algerian" panose="04020705040A02060702" pitchFamily="82" charset="0"/>
              </a:rPr>
              <a:t>Devpt. Env. </a:t>
            </a:r>
            <a:r>
              <a:rPr lang="en-IN" sz="3600" dirty="0"/>
              <a:t>:- Microsoft visual studio 2017 </a:t>
            </a:r>
          </a:p>
          <a:p>
            <a:pPr marL="457200" indent="-457200">
              <a:buFont typeface="Wingdings" panose="05000000000000000000" pitchFamily="2" charset="2"/>
              <a:buChar char="q"/>
            </a:pPr>
            <a:r>
              <a:rPr lang="en-IN" sz="3600" dirty="0">
                <a:solidFill>
                  <a:srgbClr val="002060"/>
                </a:solidFill>
                <a:latin typeface="Algerian" panose="04020705040A02060702" pitchFamily="82" charset="0"/>
              </a:rPr>
              <a:t>Back-End</a:t>
            </a:r>
            <a:r>
              <a:rPr lang="en-IN" sz="3600" dirty="0">
                <a:solidFill>
                  <a:srgbClr val="002060"/>
                </a:solidFill>
              </a:rPr>
              <a:t> </a:t>
            </a:r>
            <a:r>
              <a:rPr lang="en-IN" sz="3600" dirty="0"/>
              <a:t>:- php</a:t>
            </a:r>
          </a:p>
        </p:txBody>
      </p:sp>
    </p:spTree>
    <p:extLst>
      <p:ext uri="{BB962C8B-B14F-4D97-AF65-F5344CB8AC3E}">
        <p14:creationId xmlns:p14="http://schemas.microsoft.com/office/powerpoint/2010/main" val="1970539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7000"/>
            <a:lum/>
          </a:blip>
          <a:srcRect/>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9C8025-D92D-481B-B07E-FB1769341669}"/>
              </a:ext>
            </a:extLst>
          </p:cNvPr>
          <p:cNvSpPr>
            <a:spLocks noGrp="1"/>
          </p:cNvSpPr>
          <p:nvPr>
            <p:ph idx="1"/>
          </p:nvPr>
        </p:nvSpPr>
        <p:spPr>
          <a:xfrm>
            <a:off x="2388636" y="2213854"/>
            <a:ext cx="5635689" cy="1478903"/>
          </a:xfrm>
        </p:spPr>
        <p:txBody>
          <a:bodyPr>
            <a:noAutofit/>
          </a:bodyPr>
          <a:lstStyle/>
          <a:p>
            <a:pPr marL="0" indent="0">
              <a:buNone/>
            </a:pPr>
            <a:r>
              <a:rPr lang="en-US" sz="9600" u="sng" dirty="0">
                <a:solidFill>
                  <a:srgbClr val="C00000"/>
                </a:solidFill>
                <a:latin typeface="+mj-lt"/>
              </a:rPr>
              <a:t>System</a:t>
            </a:r>
            <a:r>
              <a:rPr lang="en-US" sz="5400" b="1" u="sng" dirty="0">
                <a:solidFill>
                  <a:srgbClr val="C00000"/>
                </a:solidFill>
                <a:latin typeface="Algerian" panose="04020705040A02060702" pitchFamily="82" charset="0"/>
              </a:rPr>
              <a:t> </a:t>
            </a:r>
            <a:endParaRPr lang="en-IN" sz="5400" b="1" u="sng" dirty="0">
              <a:solidFill>
                <a:srgbClr val="C00000"/>
              </a:solidFill>
              <a:latin typeface="Algerian" panose="04020705040A02060702" pitchFamily="82" charset="0"/>
            </a:endParaRPr>
          </a:p>
        </p:txBody>
      </p:sp>
      <p:sp>
        <p:nvSpPr>
          <p:cNvPr id="5" name="Slide Number Placeholder 4">
            <a:extLst>
              <a:ext uri="{FF2B5EF4-FFF2-40B4-BE49-F238E27FC236}">
                <a16:creationId xmlns:a16="http://schemas.microsoft.com/office/drawing/2014/main" id="{D6805D2D-64C2-4394-85C5-DC3AEBDE018C}"/>
              </a:ext>
            </a:extLst>
          </p:cNvPr>
          <p:cNvSpPr>
            <a:spLocks noGrp="1"/>
          </p:cNvSpPr>
          <p:nvPr>
            <p:ph type="sldNum" sz="quarter" idx="12"/>
          </p:nvPr>
        </p:nvSpPr>
        <p:spPr/>
        <p:txBody>
          <a:bodyPr/>
          <a:lstStyle/>
          <a:p>
            <a:fld id="{E2C9AFB3-77D8-4A21-96B7-7DB5AA0828B4}" type="slidenum">
              <a:rPr lang="en-IN" smtClean="0"/>
              <a:t>8</a:t>
            </a:fld>
            <a:endParaRPr lang="en-IN"/>
          </a:p>
        </p:txBody>
      </p:sp>
      <p:sp>
        <p:nvSpPr>
          <p:cNvPr id="6" name="TextBox 5">
            <a:extLst>
              <a:ext uri="{FF2B5EF4-FFF2-40B4-BE49-F238E27FC236}">
                <a16:creationId xmlns:a16="http://schemas.microsoft.com/office/drawing/2014/main" id="{31DE2D4A-A27D-471B-861A-CC37E615C790}"/>
              </a:ext>
            </a:extLst>
          </p:cNvPr>
          <p:cNvSpPr txBox="1"/>
          <p:nvPr/>
        </p:nvSpPr>
        <p:spPr>
          <a:xfrm>
            <a:off x="8266922" y="1630514"/>
            <a:ext cx="3813110" cy="646331"/>
          </a:xfrm>
          <a:prstGeom prst="rect">
            <a:avLst/>
          </a:prstGeom>
          <a:noFill/>
        </p:spPr>
        <p:txBody>
          <a:bodyPr wrap="square" rtlCol="0">
            <a:spAutoFit/>
          </a:bodyPr>
          <a:lstStyle/>
          <a:p>
            <a:r>
              <a:rPr lang="en-US" sz="3600" dirty="0">
                <a:latin typeface="Algerian" panose="04020705040A02060702" pitchFamily="82" charset="0"/>
              </a:rPr>
              <a:t>architecture</a:t>
            </a:r>
            <a:endParaRPr lang="en-IN" sz="3600" dirty="0">
              <a:latin typeface="Algerian" panose="04020705040A02060702" pitchFamily="82" charset="0"/>
            </a:endParaRPr>
          </a:p>
        </p:txBody>
      </p:sp>
      <p:sp>
        <p:nvSpPr>
          <p:cNvPr id="8" name="TextBox 7">
            <a:extLst>
              <a:ext uri="{FF2B5EF4-FFF2-40B4-BE49-F238E27FC236}">
                <a16:creationId xmlns:a16="http://schemas.microsoft.com/office/drawing/2014/main" id="{26C1584A-42D1-4445-9968-A25447C79080}"/>
              </a:ext>
            </a:extLst>
          </p:cNvPr>
          <p:cNvSpPr txBox="1"/>
          <p:nvPr/>
        </p:nvSpPr>
        <p:spPr>
          <a:xfrm>
            <a:off x="8378890" y="3545926"/>
            <a:ext cx="3813110" cy="1077218"/>
          </a:xfrm>
          <a:prstGeom prst="rect">
            <a:avLst/>
          </a:prstGeom>
          <a:noFill/>
        </p:spPr>
        <p:txBody>
          <a:bodyPr wrap="square">
            <a:spAutoFit/>
          </a:bodyPr>
          <a:lstStyle/>
          <a:p>
            <a:pPr marL="0" indent="0">
              <a:buNone/>
            </a:pPr>
            <a:r>
              <a:rPr lang="en-US" sz="3200" dirty="0">
                <a:latin typeface="Algerian" panose="04020705040A02060702" pitchFamily="82" charset="0"/>
              </a:rPr>
              <a:t>Module</a:t>
            </a:r>
            <a:r>
              <a:rPr lang="en-US" sz="3200" u="sng" dirty="0">
                <a:latin typeface="Algerian" panose="04020705040A02060702" pitchFamily="82" charset="0"/>
              </a:rPr>
              <a:t> </a:t>
            </a:r>
            <a:r>
              <a:rPr lang="en-US" sz="3200" dirty="0">
                <a:latin typeface="Algerian" panose="04020705040A02060702" pitchFamily="82" charset="0"/>
              </a:rPr>
              <a:t>Implementation</a:t>
            </a:r>
            <a:endParaRPr lang="en-IN" sz="3200" dirty="0">
              <a:latin typeface="Algerian" panose="04020705040A02060702" pitchFamily="82" charset="0"/>
            </a:endParaRPr>
          </a:p>
        </p:txBody>
      </p:sp>
    </p:spTree>
    <p:extLst>
      <p:ext uri="{BB962C8B-B14F-4D97-AF65-F5344CB8AC3E}">
        <p14:creationId xmlns:p14="http://schemas.microsoft.com/office/powerpoint/2010/main" val="1706871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A4C3DA-08E1-4C05-97B9-9C18D8034B11}"/>
              </a:ext>
            </a:extLst>
          </p:cNvPr>
          <p:cNvSpPr>
            <a:spLocks noGrp="1"/>
          </p:cNvSpPr>
          <p:nvPr>
            <p:ph type="sldNum" sz="quarter" idx="12"/>
          </p:nvPr>
        </p:nvSpPr>
        <p:spPr/>
        <p:txBody>
          <a:bodyPr/>
          <a:lstStyle/>
          <a:p>
            <a:fld id="{E2C9AFB3-77D8-4A21-96B7-7DB5AA0828B4}" type="slidenum">
              <a:rPr lang="en-IN" smtClean="0"/>
              <a:t>9</a:t>
            </a:fld>
            <a:endParaRPr lang="en-IN"/>
          </a:p>
        </p:txBody>
      </p:sp>
      <p:sp>
        <p:nvSpPr>
          <p:cNvPr id="3" name="Rectangle 2">
            <a:extLst>
              <a:ext uri="{FF2B5EF4-FFF2-40B4-BE49-F238E27FC236}">
                <a16:creationId xmlns:a16="http://schemas.microsoft.com/office/drawing/2014/main" id="{AF761E03-FF17-4B9B-A620-927EBA838A20}"/>
              </a:ext>
            </a:extLst>
          </p:cNvPr>
          <p:cNvSpPr/>
          <p:nvPr/>
        </p:nvSpPr>
        <p:spPr>
          <a:xfrm>
            <a:off x="4509796" y="1139004"/>
            <a:ext cx="3172408" cy="522514"/>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College management</a:t>
            </a:r>
            <a:endParaRPr lang="en-IN" dirty="0">
              <a:solidFill>
                <a:schemeClr val="tx1"/>
              </a:solidFill>
            </a:endParaRPr>
          </a:p>
        </p:txBody>
      </p:sp>
      <p:sp>
        <p:nvSpPr>
          <p:cNvPr id="6" name="Rectangle 5">
            <a:extLst>
              <a:ext uri="{FF2B5EF4-FFF2-40B4-BE49-F238E27FC236}">
                <a16:creationId xmlns:a16="http://schemas.microsoft.com/office/drawing/2014/main" id="{038700E9-CD08-4C06-9DD8-72DF9C138656}"/>
              </a:ext>
            </a:extLst>
          </p:cNvPr>
          <p:cNvSpPr/>
          <p:nvPr/>
        </p:nvSpPr>
        <p:spPr>
          <a:xfrm>
            <a:off x="1659292" y="2401638"/>
            <a:ext cx="3172408" cy="522514"/>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Admin</a:t>
            </a:r>
            <a:endParaRPr lang="en-IN" dirty="0">
              <a:solidFill>
                <a:schemeClr val="tx1"/>
              </a:solidFill>
            </a:endParaRPr>
          </a:p>
        </p:txBody>
      </p:sp>
      <p:sp>
        <p:nvSpPr>
          <p:cNvPr id="8" name="Rectangle 7">
            <a:extLst>
              <a:ext uri="{FF2B5EF4-FFF2-40B4-BE49-F238E27FC236}">
                <a16:creationId xmlns:a16="http://schemas.microsoft.com/office/drawing/2014/main" id="{B443B0E1-7A57-4B89-9DF9-8F57652767D2}"/>
              </a:ext>
            </a:extLst>
          </p:cNvPr>
          <p:cNvSpPr/>
          <p:nvPr/>
        </p:nvSpPr>
        <p:spPr>
          <a:xfrm>
            <a:off x="6923314" y="2406242"/>
            <a:ext cx="3172408" cy="522514"/>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Staff</a:t>
            </a:r>
            <a:endParaRPr lang="en-IN" dirty="0">
              <a:solidFill>
                <a:schemeClr val="tx1"/>
              </a:solidFill>
            </a:endParaRPr>
          </a:p>
        </p:txBody>
      </p:sp>
      <p:cxnSp>
        <p:nvCxnSpPr>
          <p:cNvPr id="10" name="Connector: Elbow 9">
            <a:extLst>
              <a:ext uri="{FF2B5EF4-FFF2-40B4-BE49-F238E27FC236}">
                <a16:creationId xmlns:a16="http://schemas.microsoft.com/office/drawing/2014/main" id="{12CFBC43-3381-4933-AFC3-3E761492C2B0}"/>
              </a:ext>
            </a:extLst>
          </p:cNvPr>
          <p:cNvCxnSpPr>
            <a:stCxn id="3" idx="2"/>
            <a:endCxn id="8" idx="0"/>
          </p:cNvCxnSpPr>
          <p:nvPr/>
        </p:nvCxnSpPr>
        <p:spPr>
          <a:xfrm rot="16200000" flipH="1">
            <a:off x="6930397" y="827121"/>
            <a:ext cx="744724" cy="2413518"/>
          </a:xfrm>
          <a:prstGeom prst="bentConnector3">
            <a:avLst>
              <a:gd name="adj1" fmla="val 50000"/>
            </a:avLst>
          </a:prstGeom>
        </p:spPr>
        <p:style>
          <a:lnRef idx="3">
            <a:schemeClr val="accent6"/>
          </a:lnRef>
          <a:fillRef idx="0">
            <a:schemeClr val="accent6"/>
          </a:fillRef>
          <a:effectRef idx="2">
            <a:schemeClr val="accent6"/>
          </a:effectRef>
          <a:fontRef idx="minor">
            <a:schemeClr val="tx1"/>
          </a:fontRef>
        </p:style>
      </p:cxnSp>
      <p:cxnSp>
        <p:nvCxnSpPr>
          <p:cNvPr id="12" name="Connector: Elbow 11">
            <a:extLst>
              <a:ext uri="{FF2B5EF4-FFF2-40B4-BE49-F238E27FC236}">
                <a16:creationId xmlns:a16="http://schemas.microsoft.com/office/drawing/2014/main" id="{8F0B87EC-B93F-4966-9746-A635DC8EE0AD}"/>
              </a:ext>
            </a:extLst>
          </p:cNvPr>
          <p:cNvCxnSpPr>
            <a:cxnSpLocks/>
            <a:stCxn id="3" idx="2"/>
            <a:endCxn id="8" idx="0"/>
          </p:cNvCxnSpPr>
          <p:nvPr/>
        </p:nvCxnSpPr>
        <p:spPr>
          <a:xfrm rot="16200000" flipH="1">
            <a:off x="6930397" y="827121"/>
            <a:ext cx="744724" cy="241351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659CAC69-C4F7-4B30-9F91-6AC5E712313F}"/>
              </a:ext>
            </a:extLst>
          </p:cNvPr>
          <p:cNvCxnSpPr>
            <a:stCxn id="3" idx="2"/>
            <a:endCxn id="6" idx="0"/>
          </p:cNvCxnSpPr>
          <p:nvPr/>
        </p:nvCxnSpPr>
        <p:spPr>
          <a:xfrm rot="5400000">
            <a:off x="4300688" y="606326"/>
            <a:ext cx="740120" cy="2850504"/>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405AAAC-350A-4911-9037-0D09A6EE3F9E}"/>
              </a:ext>
            </a:extLst>
          </p:cNvPr>
          <p:cNvSpPr/>
          <p:nvPr/>
        </p:nvSpPr>
        <p:spPr>
          <a:xfrm>
            <a:off x="8802321" y="4408209"/>
            <a:ext cx="1826661" cy="522514"/>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students</a:t>
            </a:r>
            <a:endParaRPr lang="en-IN" dirty="0">
              <a:solidFill>
                <a:schemeClr val="tx1"/>
              </a:solidFill>
            </a:endParaRPr>
          </a:p>
        </p:txBody>
      </p:sp>
      <p:sp>
        <p:nvSpPr>
          <p:cNvPr id="18" name="Rectangle 17">
            <a:extLst>
              <a:ext uri="{FF2B5EF4-FFF2-40B4-BE49-F238E27FC236}">
                <a16:creationId xmlns:a16="http://schemas.microsoft.com/office/drawing/2014/main" id="{0167830E-17DD-4657-92C8-794C67D944FA}"/>
              </a:ext>
            </a:extLst>
          </p:cNvPr>
          <p:cNvSpPr/>
          <p:nvPr/>
        </p:nvSpPr>
        <p:spPr>
          <a:xfrm>
            <a:off x="8840106" y="3405966"/>
            <a:ext cx="2376196" cy="522514"/>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 marks</a:t>
            </a:r>
            <a:endParaRPr lang="en-IN" dirty="0">
              <a:solidFill>
                <a:schemeClr val="tx1"/>
              </a:solidFill>
            </a:endParaRPr>
          </a:p>
        </p:txBody>
      </p:sp>
      <p:sp>
        <p:nvSpPr>
          <p:cNvPr id="20" name="Rectangle 19">
            <a:extLst>
              <a:ext uri="{FF2B5EF4-FFF2-40B4-BE49-F238E27FC236}">
                <a16:creationId xmlns:a16="http://schemas.microsoft.com/office/drawing/2014/main" id="{3B88C2BD-F475-4240-8668-DF09C351AA4C}"/>
              </a:ext>
            </a:extLst>
          </p:cNvPr>
          <p:cNvSpPr/>
          <p:nvPr/>
        </p:nvSpPr>
        <p:spPr>
          <a:xfrm>
            <a:off x="6342635" y="4414252"/>
            <a:ext cx="1920247" cy="522514"/>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Classes handled</a:t>
            </a:r>
            <a:endParaRPr lang="en-IN" dirty="0">
              <a:solidFill>
                <a:schemeClr val="tx1"/>
              </a:solidFill>
            </a:endParaRPr>
          </a:p>
        </p:txBody>
      </p:sp>
      <p:sp>
        <p:nvSpPr>
          <p:cNvPr id="22" name="Rectangle 21">
            <a:extLst>
              <a:ext uri="{FF2B5EF4-FFF2-40B4-BE49-F238E27FC236}">
                <a16:creationId xmlns:a16="http://schemas.microsoft.com/office/drawing/2014/main" id="{5B2D2029-71F9-4E52-8675-EEF4C7003725}"/>
              </a:ext>
            </a:extLst>
          </p:cNvPr>
          <p:cNvSpPr/>
          <p:nvPr/>
        </p:nvSpPr>
        <p:spPr>
          <a:xfrm>
            <a:off x="6050816" y="3399700"/>
            <a:ext cx="2096278" cy="522514"/>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profile</a:t>
            </a:r>
            <a:endParaRPr lang="en-IN" dirty="0">
              <a:solidFill>
                <a:schemeClr val="tx1"/>
              </a:solidFill>
            </a:endParaRPr>
          </a:p>
        </p:txBody>
      </p:sp>
      <p:sp>
        <p:nvSpPr>
          <p:cNvPr id="24" name="Rectangle 23">
            <a:extLst>
              <a:ext uri="{FF2B5EF4-FFF2-40B4-BE49-F238E27FC236}">
                <a16:creationId xmlns:a16="http://schemas.microsoft.com/office/drawing/2014/main" id="{008FE466-CC9A-44E3-9827-FC7B98F94150}"/>
              </a:ext>
            </a:extLst>
          </p:cNvPr>
          <p:cNvSpPr/>
          <p:nvPr/>
        </p:nvSpPr>
        <p:spPr>
          <a:xfrm>
            <a:off x="3973203" y="3405966"/>
            <a:ext cx="1856792" cy="522514"/>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exams</a:t>
            </a:r>
            <a:endParaRPr lang="en-IN" dirty="0">
              <a:solidFill>
                <a:schemeClr val="tx1"/>
              </a:solidFill>
            </a:endParaRPr>
          </a:p>
        </p:txBody>
      </p:sp>
      <p:sp>
        <p:nvSpPr>
          <p:cNvPr id="26" name="Rectangle 25">
            <a:extLst>
              <a:ext uri="{FF2B5EF4-FFF2-40B4-BE49-F238E27FC236}">
                <a16:creationId xmlns:a16="http://schemas.microsoft.com/office/drawing/2014/main" id="{CABE8D26-7063-4473-8125-C8B7899CF34E}"/>
              </a:ext>
            </a:extLst>
          </p:cNvPr>
          <p:cNvSpPr/>
          <p:nvPr/>
        </p:nvSpPr>
        <p:spPr>
          <a:xfrm>
            <a:off x="3808315" y="4403166"/>
            <a:ext cx="1029479" cy="522514"/>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staff</a:t>
            </a:r>
            <a:endParaRPr lang="en-IN" dirty="0">
              <a:solidFill>
                <a:schemeClr val="tx1"/>
              </a:solidFill>
            </a:endParaRPr>
          </a:p>
        </p:txBody>
      </p:sp>
      <p:sp>
        <p:nvSpPr>
          <p:cNvPr id="28" name="Rectangle 27">
            <a:extLst>
              <a:ext uri="{FF2B5EF4-FFF2-40B4-BE49-F238E27FC236}">
                <a16:creationId xmlns:a16="http://schemas.microsoft.com/office/drawing/2014/main" id="{CB02C261-42BD-483D-9016-387A7C6CA042}"/>
              </a:ext>
            </a:extLst>
          </p:cNvPr>
          <p:cNvSpPr/>
          <p:nvPr/>
        </p:nvSpPr>
        <p:spPr>
          <a:xfrm>
            <a:off x="2676327" y="5166623"/>
            <a:ext cx="1138335" cy="522514"/>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subject</a:t>
            </a:r>
            <a:endParaRPr lang="en-IN" dirty="0">
              <a:solidFill>
                <a:schemeClr val="tx1"/>
              </a:solidFill>
            </a:endParaRPr>
          </a:p>
        </p:txBody>
      </p:sp>
      <p:sp>
        <p:nvSpPr>
          <p:cNvPr id="30" name="Rectangle 29">
            <a:extLst>
              <a:ext uri="{FF2B5EF4-FFF2-40B4-BE49-F238E27FC236}">
                <a16:creationId xmlns:a16="http://schemas.microsoft.com/office/drawing/2014/main" id="{CFB40B75-5BDB-4B5B-820E-0A3B8441DCDE}"/>
              </a:ext>
            </a:extLst>
          </p:cNvPr>
          <p:cNvSpPr/>
          <p:nvPr/>
        </p:nvSpPr>
        <p:spPr>
          <a:xfrm>
            <a:off x="1563018" y="4414252"/>
            <a:ext cx="1203649" cy="522514"/>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a:t>
            </a:r>
            <a:endParaRPr lang="en-IN" dirty="0">
              <a:solidFill>
                <a:schemeClr val="tx1"/>
              </a:solidFill>
            </a:endParaRPr>
          </a:p>
        </p:txBody>
      </p:sp>
      <p:sp>
        <p:nvSpPr>
          <p:cNvPr id="32" name="Rectangle 31">
            <a:extLst>
              <a:ext uri="{FF2B5EF4-FFF2-40B4-BE49-F238E27FC236}">
                <a16:creationId xmlns:a16="http://schemas.microsoft.com/office/drawing/2014/main" id="{AA115F56-F9FC-4DA6-8A8C-3C6016972F64}"/>
              </a:ext>
            </a:extLst>
          </p:cNvPr>
          <p:cNvSpPr/>
          <p:nvPr/>
        </p:nvSpPr>
        <p:spPr>
          <a:xfrm>
            <a:off x="756555" y="3407945"/>
            <a:ext cx="1651518" cy="522514"/>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College information</a:t>
            </a:r>
            <a:endParaRPr lang="en-IN" dirty="0">
              <a:solidFill>
                <a:schemeClr val="tx1"/>
              </a:solidFill>
            </a:endParaRPr>
          </a:p>
        </p:txBody>
      </p:sp>
      <p:cxnSp>
        <p:nvCxnSpPr>
          <p:cNvPr id="34" name="Connector: Elbow 33">
            <a:extLst>
              <a:ext uri="{FF2B5EF4-FFF2-40B4-BE49-F238E27FC236}">
                <a16:creationId xmlns:a16="http://schemas.microsoft.com/office/drawing/2014/main" id="{294D8F48-4BB9-4DB2-83A5-F1110ADCFA63}"/>
              </a:ext>
            </a:extLst>
          </p:cNvPr>
          <p:cNvCxnSpPr>
            <a:stCxn id="6" idx="2"/>
            <a:endCxn id="32" idx="0"/>
          </p:cNvCxnSpPr>
          <p:nvPr/>
        </p:nvCxnSpPr>
        <p:spPr>
          <a:xfrm rot="5400000">
            <a:off x="2172009" y="2334457"/>
            <a:ext cx="483793" cy="166318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1F0D73D0-43F2-434A-BF70-0AC77969F7DB}"/>
              </a:ext>
            </a:extLst>
          </p:cNvPr>
          <p:cNvCxnSpPr>
            <a:cxnSpLocks/>
            <a:stCxn id="6" idx="2"/>
            <a:endCxn id="24" idx="0"/>
          </p:cNvCxnSpPr>
          <p:nvPr/>
        </p:nvCxnSpPr>
        <p:spPr>
          <a:xfrm rot="16200000" flipH="1">
            <a:off x="3832640" y="2337007"/>
            <a:ext cx="481814" cy="1656103"/>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B78CCA7-C7B0-40C4-A93B-E6E44A2023E5}"/>
              </a:ext>
            </a:extLst>
          </p:cNvPr>
          <p:cNvCxnSpPr>
            <a:stCxn id="6" idx="2"/>
            <a:endCxn id="6" idx="2"/>
          </p:cNvCxnSpPr>
          <p:nvPr/>
        </p:nvCxnSpPr>
        <p:spPr>
          <a:xfrm>
            <a:off x="3245496" y="292415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B388E6B7-1189-4B20-BAB8-D122E0D4607D}"/>
              </a:ext>
            </a:extLst>
          </p:cNvPr>
          <p:cNvCxnSpPr>
            <a:stCxn id="6" idx="2"/>
            <a:endCxn id="28" idx="0"/>
          </p:cNvCxnSpPr>
          <p:nvPr/>
        </p:nvCxnSpPr>
        <p:spPr>
          <a:xfrm rot="5400000">
            <a:off x="2124261" y="4045387"/>
            <a:ext cx="2242471" cy="1"/>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13486C4B-0052-4DE4-9AA1-FB1E6CE7CA3D}"/>
              </a:ext>
            </a:extLst>
          </p:cNvPr>
          <p:cNvCxnSpPr>
            <a:stCxn id="6" idx="2"/>
            <a:endCxn id="30" idx="0"/>
          </p:cNvCxnSpPr>
          <p:nvPr/>
        </p:nvCxnSpPr>
        <p:spPr>
          <a:xfrm rot="5400000">
            <a:off x="1960120" y="3128876"/>
            <a:ext cx="1490100" cy="1080653"/>
          </a:xfrm>
          <a:prstGeom prst="bentConnector3">
            <a:avLst>
              <a:gd name="adj1" fmla="val 80964"/>
            </a:avLst>
          </a:prstGeom>
          <a:ln w="19050"/>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C16F53F0-B772-4664-B38B-20EAC04D9565}"/>
              </a:ext>
            </a:extLst>
          </p:cNvPr>
          <p:cNvCxnSpPr>
            <a:stCxn id="6" idx="2"/>
            <a:endCxn id="26" idx="0"/>
          </p:cNvCxnSpPr>
          <p:nvPr/>
        </p:nvCxnSpPr>
        <p:spPr>
          <a:xfrm rot="16200000" flipH="1">
            <a:off x="3044768" y="3124879"/>
            <a:ext cx="1479014" cy="1077559"/>
          </a:xfrm>
          <a:prstGeom prst="bentConnector3">
            <a:avLst>
              <a:gd name="adj1" fmla="val 81763"/>
            </a:avLst>
          </a:prstGeom>
          <a:ln w="19050"/>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CB9DA0CB-5376-4F1D-877A-3C70DFFD8AAA}"/>
              </a:ext>
            </a:extLst>
          </p:cNvPr>
          <p:cNvSpPr txBox="1"/>
          <p:nvPr/>
        </p:nvSpPr>
        <p:spPr>
          <a:xfrm>
            <a:off x="4842456" y="41291"/>
            <a:ext cx="2569934" cy="830997"/>
          </a:xfrm>
          <a:prstGeom prst="rect">
            <a:avLst/>
          </a:prstGeom>
          <a:noFill/>
        </p:spPr>
        <p:txBody>
          <a:bodyPr wrap="none" rtlCol="0">
            <a:spAutoFit/>
          </a:bodyPr>
          <a:lstStyle/>
          <a:p>
            <a:r>
              <a:rPr lang="en-US" sz="4800" u="sng" dirty="0">
                <a:solidFill>
                  <a:srgbClr val="C00000"/>
                </a:solidFill>
                <a:latin typeface="+mj-lt"/>
              </a:rPr>
              <a:t>Architecture</a:t>
            </a:r>
            <a:endParaRPr lang="en-IN" sz="4800" u="sng" dirty="0">
              <a:solidFill>
                <a:srgbClr val="C00000"/>
              </a:solidFill>
              <a:latin typeface="+mj-lt"/>
            </a:endParaRPr>
          </a:p>
        </p:txBody>
      </p:sp>
      <p:cxnSp>
        <p:nvCxnSpPr>
          <p:cNvPr id="17" name="Connector: Elbow 16">
            <a:extLst>
              <a:ext uri="{FF2B5EF4-FFF2-40B4-BE49-F238E27FC236}">
                <a16:creationId xmlns:a16="http://schemas.microsoft.com/office/drawing/2014/main" id="{29930FB8-1ABE-41B5-9D45-7521F70E5D47}"/>
              </a:ext>
            </a:extLst>
          </p:cNvPr>
          <p:cNvCxnSpPr>
            <a:stCxn id="8" idx="2"/>
            <a:endCxn id="22" idx="0"/>
          </p:cNvCxnSpPr>
          <p:nvPr/>
        </p:nvCxnSpPr>
        <p:spPr>
          <a:xfrm rot="5400000">
            <a:off x="7568765" y="2458947"/>
            <a:ext cx="470944" cy="1410563"/>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7FB39946-91D0-432D-A573-8B77511A61B3}"/>
              </a:ext>
            </a:extLst>
          </p:cNvPr>
          <p:cNvCxnSpPr>
            <a:stCxn id="8" idx="2"/>
            <a:endCxn id="18" idx="0"/>
          </p:cNvCxnSpPr>
          <p:nvPr/>
        </p:nvCxnSpPr>
        <p:spPr>
          <a:xfrm rot="16200000" flipH="1">
            <a:off x="9030256" y="2408018"/>
            <a:ext cx="477210" cy="1518686"/>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B8CB3EA3-DFCF-4A53-8FA0-C07DE7F9989C}"/>
              </a:ext>
            </a:extLst>
          </p:cNvPr>
          <p:cNvCxnSpPr>
            <a:stCxn id="8" idx="2"/>
            <a:endCxn id="20" idx="0"/>
          </p:cNvCxnSpPr>
          <p:nvPr/>
        </p:nvCxnSpPr>
        <p:spPr>
          <a:xfrm rot="5400000">
            <a:off x="7163391" y="3068125"/>
            <a:ext cx="1485496" cy="1206759"/>
          </a:xfrm>
          <a:prstGeom prst="bentConnector3">
            <a:avLst>
              <a:gd name="adj1" fmla="val 83319"/>
            </a:avLst>
          </a:prstGeom>
          <a:ln w="19050"/>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740F2174-B062-46C6-939E-FA26D4EF9277}"/>
              </a:ext>
            </a:extLst>
          </p:cNvPr>
          <p:cNvCxnSpPr>
            <a:stCxn id="8" idx="2"/>
            <a:endCxn id="16" idx="0"/>
          </p:cNvCxnSpPr>
          <p:nvPr/>
        </p:nvCxnSpPr>
        <p:spPr>
          <a:xfrm rot="16200000" flipH="1">
            <a:off x="8372859" y="3065415"/>
            <a:ext cx="1479453" cy="1206134"/>
          </a:xfrm>
          <a:prstGeom prst="bentConnector3">
            <a:avLst>
              <a:gd name="adj1" fmla="val 83455"/>
            </a:avLst>
          </a:prstGeom>
          <a:ln w="19050"/>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71EAEE80-A461-4A6F-B33E-CAAF0C010826}"/>
              </a:ext>
            </a:extLst>
          </p:cNvPr>
          <p:cNvSpPr/>
          <p:nvPr/>
        </p:nvSpPr>
        <p:spPr>
          <a:xfrm>
            <a:off x="7969251" y="5259897"/>
            <a:ext cx="1097129" cy="429240"/>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students</a:t>
            </a:r>
            <a:endParaRPr lang="en-IN" dirty="0">
              <a:solidFill>
                <a:schemeClr val="tx1">
                  <a:lumMod val="95000"/>
                  <a:lumOff val="5000"/>
                </a:schemeClr>
              </a:solidFill>
            </a:endParaRPr>
          </a:p>
        </p:txBody>
      </p:sp>
      <p:cxnSp>
        <p:nvCxnSpPr>
          <p:cNvPr id="55" name="Connector: Elbow 54">
            <a:extLst>
              <a:ext uri="{FF2B5EF4-FFF2-40B4-BE49-F238E27FC236}">
                <a16:creationId xmlns:a16="http://schemas.microsoft.com/office/drawing/2014/main" id="{8CD26849-D933-4BBA-8841-26D3AD3049D1}"/>
              </a:ext>
            </a:extLst>
          </p:cNvPr>
          <p:cNvCxnSpPr>
            <a:stCxn id="8" idx="2"/>
            <a:endCxn id="45" idx="0"/>
          </p:cNvCxnSpPr>
          <p:nvPr/>
        </p:nvCxnSpPr>
        <p:spPr>
          <a:xfrm rot="16200000" flipH="1">
            <a:off x="7348097" y="4090177"/>
            <a:ext cx="2331141" cy="8298"/>
          </a:xfrm>
          <a:prstGeom prst="bentConnector3">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4903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142</TotalTime>
  <Words>756</Words>
  <Application>Microsoft Office PowerPoint</Application>
  <PresentationFormat>Widescreen</PresentationFormat>
  <Paragraphs>141</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Algerian</vt:lpstr>
      <vt:lpstr>Arial</vt:lpstr>
      <vt:lpstr>Bahnschrift SemiLight</vt:lpstr>
      <vt:lpstr>Calibri</vt:lpstr>
      <vt:lpstr>Courier New</vt:lpstr>
      <vt:lpstr>Rockwell</vt:lpstr>
      <vt:lpstr>Rockwell Condensed</vt:lpstr>
      <vt:lpstr>Wingdings</vt:lpstr>
      <vt:lpstr>Wood Type</vt:lpstr>
      <vt:lpstr>College Database management system</vt:lpstr>
      <vt:lpstr>Outline</vt:lpstr>
      <vt:lpstr>Introduction </vt:lpstr>
      <vt:lpstr>Scope of the project</vt:lpstr>
      <vt:lpstr>objective</vt:lpstr>
      <vt:lpstr>PowerPoint Presentation</vt:lpstr>
      <vt:lpstr>Software configuration</vt:lpstr>
      <vt:lpstr>PowerPoint Presentation</vt:lpstr>
      <vt:lpstr>PowerPoint Presentation</vt:lpstr>
      <vt:lpstr>modules</vt:lpstr>
      <vt:lpstr>PowerPoint Presentation</vt:lpstr>
      <vt:lpstr>Login </vt:lpstr>
      <vt:lpstr>admin</vt:lpstr>
      <vt:lpstr>staff</vt:lpstr>
      <vt:lpstr>database</vt:lpstr>
      <vt:lpstr>Future enhancement</vt:lpstr>
      <vt:lpstr>conclusion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database management system</dc:title>
  <dc:creator>Hari Viswanadh</dc:creator>
  <cp:lastModifiedBy>Hari Viswanadh</cp:lastModifiedBy>
  <cp:revision>20</cp:revision>
  <dcterms:created xsi:type="dcterms:W3CDTF">2020-08-07T17:16:34Z</dcterms:created>
  <dcterms:modified xsi:type="dcterms:W3CDTF">2020-08-11T08:30:31Z</dcterms:modified>
</cp:coreProperties>
</file>