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950075" cy="9236075"/>
  <p:embeddedFontLst>
    <p:embeddedFont>
      <p:font typeface="Cambria Math" panose="02040503050406030204" pitchFamily="18" charset="0"/>
      <p:regular r:id="rId4"/>
    </p:embeddedFont>
    <p:embeddedFont>
      <p:font typeface="Corbel" panose="020B0503020204020204" pitchFamily="34" charset="0"/>
      <p:regular r:id="rId5"/>
      <p:bold r:id="rId6"/>
      <p:italic r:id="rId7"/>
      <p:boldItalic r:id="rId8"/>
    </p:embeddedFont>
    <p:embeddedFont>
      <p:font typeface="EB Garamond" panose="00000500000000000000" pitchFamily="2" charset="0"/>
      <p:regular r:id="rId9"/>
      <p:bold r:id="rId10"/>
      <p:italic r:id="rId11"/>
      <p:boldItalic r:id="rId12"/>
    </p:embeddedFont>
    <p:embeddedFont>
      <p:font typeface="Helvetica Neue"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WSjSeOX8ykGe4GBVg+ganuGxP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868BD-F9F7-49CA-A317-5B179EA2F347}" v="455" dt="2024-03-16T05:01:14.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024" y="-4264"/>
      </p:cViewPr>
      <p:guideLst>
        <p:guide orient="horz" pos="14124"/>
        <p:guide orient="horz" pos="20231"/>
        <p:guide orient="horz" pos="3912"/>
        <p:guide orient="horz" pos="8587"/>
        <p:guide orient="horz" pos="4163"/>
        <p:guide pos="26856"/>
        <p:guide pos="27200"/>
        <p:guide pos="13584"/>
        <p:guide pos="8556"/>
        <p:guide pos="716"/>
        <p:guide pos="7496"/>
        <p:guide pos="211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microsoft.com/office/2016/11/relationships/changesInfo" Target="changesInfos/changesInfo1.xml"/><Relationship Id="rId3" Type="http://schemas.openxmlformats.org/officeDocument/2006/relationships/notesMaster" Target="notesMasters/notesMaster1.xml"/><Relationship Id="rId21" Type="http://customschemas.google.com/relationships/presentationmetadata" Target="meta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viewProps" Target="viewProp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aksha Gunda" userId="c3d5802c32daedcc" providerId="LiveId" clId="{721868BD-F9F7-49CA-A317-5B179EA2F347}"/>
    <pc:docChg chg="undo redo custSel addSld delSld modSld">
      <pc:chgData name="Hariaksha Gunda" userId="c3d5802c32daedcc" providerId="LiveId" clId="{721868BD-F9F7-49CA-A317-5B179EA2F347}" dt="2024-03-16T05:02:09.439" v="6237" actId="1036"/>
      <pc:docMkLst>
        <pc:docMk/>
      </pc:docMkLst>
      <pc:sldChg chg="addSp delSp modSp mod">
        <pc:chgData name="Hariaksha Gunda" userId="c3d5802c32daedcc" providerId="LiveId" clId="{721868BD-F9F7-49CA-A317-5B179EA2F347}" dt="2024-03-16T05:02:09.439" v="6237" actId="1036"/>
        <pc:sldMkLst>
          <pc:docMk/>
          <pc:sldMk cId="0" sldId="256"/>
        </pc:sldMkLst>
        <pc:spChg chg="add mod">
          <ac:chgData name="Hariaksha Gunda" userId="c3d5802c32daedcc" providerId="LiveId" clId="{721868BD-F9F7-49CA-A317-5B179EA2F347}" dt="2024-03-16T04:41:10.105" v="6050" actId="1036"/>
          <ac:spMkLst>
            <pc:docMk/>
            <pc:sldMk cId="0" sldId="256"/>
            <ac:spMk id="2" creationId="{7D7E1AB2-8033-B250-0C06-DF75CFA627B2}"/>
          </ac:spMkLst>
        </pc:spChg>
        <pc:spChg chg="add">
          <ac:chgData name="Hariaksha Gunda" userId="c3d5802c32daedcc" providerId="LiveId" clId="{721868BD-F9F7-49CA-A317-5B179EA2F347}" dt="2024-03-16T03:36:20.477" v="4444"/>
          <ac:spMkLst>
            <pc:docMk/>
            <pc:sldMk cId="0" sldId="256"/>
            <ac:spMk id="6" creationId="{5B90C6C5-5F30-4C8D-5A8F-A0500D563E84}"/>
          </ac:spMkLst>
        </pc:spChg>
        <pc:spChg chg="add mod">
          <ac:chgData name="Hariaksha Gunda" userId="c3d5802c32daedcc" providerId="LiveId" clId="{721868BD-F9F7-49CA-A317-5B179EA2F347}" dt="2024-03-16T04:41:10.105" v="6050" actId="1036"/>
          <ac:spMkLst>
            <pc:docMk/>
            <pc:sldMk cId="0" sldId="256"/>
            <ac:spMk id="8" creationId="{0B7D1384-4D48-0FD2-6023-C0F1037547FB}"/>
          </ac:spMkLst>
        </pc:spChg>
        <pc:spChg chg="mod">
          <ac:chgData name="Hariaksha Gunda" userId="c3d5802c32daedcc" providerId="LiveId" clId="{721868BD-F9F7-49CA-A317-5B179EA2F347}" dt="2024-03-16T04:03:37.290" v="5060" actId="1076"/>
          <ac:spMkLst>
            <pc:docMk/>
            <pc:sldMk cId="0" sldId="256"/>
            <ac:spMk id="89" creationId="{00000000-0000-0000-0000-000000000000}"/>
          </ac:spMkLst>
        </pc:spChg>
        <pc:spChg chg="mod">
          <ac:chgData name="Hariaksha Gunda" userId="c3d5802c32daedcc" providerId="LiveId" clId="{721868BD-F9F7-49CA-A317-5B179EA2F347}" dt="2024-03-16T04:03:37.290" v="5060" actId="1076"/>
          <ac:spMkLst>
            <pc:docMk/>
            <pc:sldMk cId="0" sldId="256"/>
            <ac:spMk id="90" creationId="{00000000-0000-0000-0000-000000000000}"/>
          </ac:spMkLst>
        </pc:spChg>
        <pc:spChg chg="mod">
          <ac:chgData name="Hariaksha Gunda" userId="c3d5802c32daedcc" providerId="LiveId" clId="{721868BD-F9F7-49CA-A317-5B179EA2F347}" dt="2024-03-16T04:53:01.806" v="6072" actId="14100"/>
          <ac:spMkLst>
            <pc:docMk/>
            <pc:sldMk cId="0" sldId="256"/>
            <ac:spMk id="91" creationId="{00000000-0000-0000-0000-000000000000}"/>
          </ac:spMkLst>
        </pc:spChg>
        <pc:spChg chg="del mod">
          <ac:chgData name="Hariaksha Gunda" userId="c3d5802c32daedcc" providerId="LiveId" clId="{721868BD-F9F7-49CA-A317-5B179EA2F347}" dt="2024-03-16T03:30:54.664" v="4311" actId="478"/>
          <ac:spMkLst>
            <pc:docMk/>
            <pc:sldMk cId="0" sldId="256"/>
            <ac:spMk id="92" creationId="{00000000-0000-0000-0000-000000000000}"/>
          </ac:spMkLst>
        </pc:spChg>
        <pc:spChg chg="mod">
          <ac:chgData name="Hariaksha Gunda" userId="c3d5802c32daedcc" providerId="LiveId" clId="{721868BD-F9F7-49CA-A317-5B179EA2F347}" dt="2024-03-16T04:03:37.290" v="5060" actId="1076"/>
          <ac:spMkLst>
            <pc:docMk/>
            <pc:sldMk cId="0" sldId="256"/>
            <ac:spMk id="93" creationId="{00000000-0000-0000-0000-000000000000}"/>
          </ac:spMkLst>
        </pc:spChg>
        <pc:spChg chg="mod">
          <ac:chgData name="Hariaksha Gunda" userId="c3d5802c32daedcc" providerId="LiveId" clId="{721868BD-F9F7-49CA-A317-5B179EA2F347}" dt="2024-03-16T04:28:56.506" v="6003" actId="1035"/>
          <ac:spMkLst>
            <pc:docMk/>
            <pc:sldMk cId="0" sldId="256"/>
            <ac:spMk id="94" creationId="{00000000-0000-0000-0000-000000000000}"/>
          </ac:spMkLst>
        </pc:spChg>
        <pc:spChg chg="mod">
          <ac:chgData name="Hariaksha Gunda" userId="c3d5802c32daedcc" providerId="LiveId" clId="{721868BD-F9F7-49CA-A317-5B179EA2F347}" dt="2024-03-16T04:03:37.290" v="5060" actId="1076"/>
          <ac:spMkLst>
            <pc:docMk/>
            <pc:sldMk cId="0" sldId="256"/>
            <ac:spMk id="95" creationId="{00000000-0000-0000-0000-000000000000}"/>
          </ac:spMkLst>
        </pc:spChg>
        <pc:spChg chg="mod">
          <ac:chgData name="Hariaksha Gunda" userId="c3d5802c32daedcc" providerId="LiveId" clId="{721868BD-F9F7-49CA-A317-5B179EA2F347}" dt="2024-03-16T04:03:37.290" v="5060" actId="1076"/>
          <ac:spMkLst>
            <pc:docMk/>
            <pc:sldMk cId="0" sldId="256"/>
            <ac:spMk id="96" creationId="{00000000-0000-0000-0000-000000000000}"/>
          </ac:spMkLst>
        </pc:spChg>
        <pc:spChg chg="mod">
          <ac:chgData name="Hariaksha Gunda" userId="c3d5802c32daedcc" providerId="LiveId" clId="{721868BD-F9F7-49CA-A317-5B179EA2F347}" dt="2024-03-16T04:03:37.290" v="5060" actId="1076"/>
          <ac:spMkLst>
            <pc:docMk/>
            <pc:sldMk cId="0" sldId="256"/>
            <ac:spMk id="97" creationId="{00000000-0000-0000-0000-000000000000}"/>
          </ac:spMkLst>
        </pc:spChg>
        <pc:spChg chg="mod">
          <ac:chgData name="Hariaksha Gunda" userId="c3d5802c32daedcc" providerId="LiveId" clId="{721868BD-F9F7-49CA-A317-5B179EA2F347}" dt="2024-03-16T04:28:43.901" v="5980" actId="1035"/>
          <ac:spMkLst>
            <pc:docMk/>
            <pc:sldMk cId="0" sldId="256"/>
            <ac:spMk id="98" creationId="{00000000-0000-0000-0000-000000000000}"/>
          </ac:spMkLst>
        </pc:spChg>
        <pc:spChg chg="mod">
          <ac:chgData name="Hariaksha Gunda" userId="c3d5802c32daedcc" providerId="LiveId" clId="{721868BD-F9F7-49CA-A317-5B179EA2F347}" dt="2024-03-16T04:28:43.901" v="5980" actId="1035"/>
          <ac:spMkLst>
            <pc:docMk/>
            <pc:sldMk cId="0" sldId="256"/>
            <ac:spMk id="99" creationId="{00000000-0000-0000-0000-000000000000}"/>
          </ac:spMkLst>
        </pc:spChg>
        <pc:spChg chg="mod">
          <ac:chgData name="Hariaksha Gunda" userId="c3d5802c32daedcc" providerId="LiveId" clId="{721868BD-F9F7-49CA-A317-5B179EA2F347}" dt="2024-03-16T04:03:37.290" v="5060" actId="1076"/>
          <ac:spMkLst>
            <pc:docMk/>
            <pc:sldMk cId="0" sldId="256"/>
            <ac:spMk id="100" creationId="{00000000-0000-0000-0000-000000000000}"/>
          </ac:spMkLst>
        </pc:spChg>
        <pc:spChg chg="mod">
          <ac:chgData name="Hariaksha Gunda" userId="c3d5802c32daedcc" providerId="LiveId" clId="{721868BD-F9F7-49CA-A317-5B179EA2F347}" dt="2024-03-16T04:03:37.290" v="5060" actId="1076"/>
          <ac:spMkLst>
            <pc:docMk/>
            <pc:sldMk cId="0" sldId="256"/>
            <ac:spMk id="101" creationId="{00000000-0000-0000-0000-000000000000}"/>
          </ac:spMkLst>
        </pc:spChg>
        <pc:spChg chg="mod">
          <ac:chgData name="Hariaksha Gunda" userId="c3d5802c32daedcc" providerId="LiveId" clId="{721868BD-F9F7-49CA-A317-5B179EA2F347}" dt="2024-03-16T04:03:37.290" v="5060" actId="1076"/>
          <ac:spMkLst>
            <pc:docMk/>
            <pc:sldMk cId="0" sldId="256"/>
            <ac:spMk id="102" creationId="{00000000-0000-0000-0000-000000000000}"/>
          </ac:spMkLst>
        </pc:spChg>
        <pc:spChg chg="mod">
          <ac:chgData name="Hariaksha Gunda" userId="c3d5802c32daedcc" providerId="LiveId" clId="{721868BD-F9F7-49CA-A317-5B179EA2F347}" dt="2024-03-16T04:22:36.411" v="5666" actId="20577"/>
          <ac:spMkLst>
            <pc:docMk/>
            <pc:sldMk cId="0" sldId="256"/>
            <ac:spMk id="103" creationId="{00000000-0000-0000-0000-000000000000}"/>
          </ac:spMkLst>
        </pc:spChg>
        <pc:spChg chg="mod">
          <ac:chgData name="Hariaksha Gunda" userId="c3d5802c32daedcc" providerId="LiveId" clId="{721868BD-F9F7-49CA-A317-5B179EA2F347}" dt="2024-03-16T04:28:56.506" v="6003" actId="1035"/>
          <ac:spMkLst>
            <pc:docMk/>
            <pc:sldMk cId="0" sldId="256"/>
            <ac:spMk id="104" creationId="{00000000-0000-0000-0000-000000000000}"/>
          </ac:spMkLst>
        </pc:spChg>
        <pc:spChg chg="mod">
          <ac:chgData name="Hariaksha Gunda" userId="c3d5802c32daedcc" providerId="LiveId" clId="{721868BD-F9F7-49CA-A317-5B179EA2F347}" dt="2024-03-16T04:28:56.506" v="6003" actId="1035"/>
          <ac:spMkLst>
            <pc:docMk/>
            <pc:sldMk cId="0" sldId="256"/>
            <ac:spMk id="105" creationId="{00000000-0000-0000-0000-000000000000}"/>
          </ac:spMkLst>
        </pc:spChg>
        <pc:spChg chg="mod">
          <ac:chgData name="Hariaksha Gunda" userId="c3d5802c32daedcc" providerId="LiveId" clId="{721868BD-F9F7-49CA-A317-5B179EA2F347}" dt="2024-03-16T04:28:56.506" v="6003" actId="1035"/>
          <ac:spMkLst>
            <pc:docMk/>
            <pc:sldMk cId="0" sldId="256"/>
            <ac:spMk id="107" creationId="{00000000-0000-0000-0000-000000000000}"/>
          </ac:spMkLst>
        </pc:spChg>
        <pc:spChg chg="mod">
          <ac:chgData name="Hariaksha Gunda" userId="c3d5802c32daedcc" providerId="LiveId" clId="{721868BD-F9F7-49CA-A317-5B179EA2F347}" dt="2024-03-16T04:28:56.506" v="6003" actId="1035"/>
          <ac:spMkLst>
            <pc:docMk/>
            <pc:sldMk cId="0" sldId="256"/>
            <ac:spMk id="108" creationId="{00000000-0000-0000-0000-000000000000}"/>
          </ac:spMkLst>
        </pc:spChg>
        <pc:spChg chg="mod">
          <ac:chgData name="Hariaksha Gunda" userId="c3d5802c32daedcc" providerId="LiveId" clId="{721868BD-F9F7-49CA-A317-5B179EA2F347}" dt="2024-03-16T04:28:12.266" v="5957" actId="20577"/>
          <ac:spMkLst>
            <pc:docMk/>
            <pc:sldMk cId="0" sldId="256"/>
            <ac:spMk id="110" creationId="{00000000-0000-0000-0000-000000000000}"/>
          </ac:spMkLst>
        </pc:spChg>
        <pc:spChg chg="mod">
          <ac:chgData name="Hariaksha Gunda" userId="c3d5802c32daedcc" providerId="LiveId" clId="{721868BD-F9F7-49CA-A317-5B179EA2F347}" dt="2024-03-16T04:28:56.506" v="6003" actId="1035"/>
          <ac:spMkLst>
            <pc:docMk/>
            <pc:sldMk cId="0" sldId="256"/>
            <ac:spMk id="111" creationId="{00000000-0000-0000-0000-000000000000}"/>
          </ac:spMkLst>
        </pc:spChg>
        <pc:spChg chg="del">
          <ac:chgData name="Hariaksha Gunda" userId="c3d5802c32daedcc" providerId="LiveId" clId="{721868BD-F9F7-49CA-A317-5B179EA2F347}" dt="2024-03-14T17:59:42.562" v="1622" actId="478"/>
          <ac:spMkLst>
            <pc:docMk/>
            <pc:sldMk cId="0" sldId="256"/>
            <ac:spMk id="112" creationId="{00000000-0000-0000-0000-000000000000}"/>
          </ac:spMkLst>
        </pc:spChg>
        <pc:spChg chg="mod">
          <ac:chgData name="Hariaksha Gunda" userId="c3d5802c32daedcc" providerId="LiveId" clId="{721868BD-F9F7-49CA-A317-5B179EA2F347}" dt="2024-03-15T20:17:04.875" v="2190" actId="255"/>
          <ac:spMkLst>
            <pc:docMk/>
            <pc:sldMk cId="0" sldId="256"/>
            <ac:spMk id="115" creationId="{00000000-0000-0000-0000-000000000000}"/>
          </ac:spMkLst>
        </pc:spChg>
        <pc:spChg chg="mod">
          <ac:chgData name="Hariaksha Gunda" userId="c3d5802c32daedcc" providerId="LiveId" clId="{721868BD-F9F7-49CA-A317-5B179EA2F347}" dt="2024-03-15T23:19:43.915" v="3869" actId="20577"/>
          <ac:spMkLst>
            <pc:docMk/>
            <pc:sldMk cId="0" sldId="256"/>
            <ac:spMk id="119" creationId="{00000000-0000-0000-0000-000000000000}"/>
          </ac:spMkLst>
        </pc:spChg>
        <pc:spChg chg="mod">
          <ac:chgData name="Hariaksha Gunda" userId="c3d5802c32daedcc" providerId="LiveId" clId="{721868BD-F9F7-49CA-A317-5B179EA2F347}" dt="2024-03-15T20:17:12.157" v="2193" actId="255"/>
          <ac:spMkLst>
            <pc:docMk/>
            <pc:sldMk cId="0" sldId="256"/>
            <ac:spMk id="123" creationId="{00000000-0000-0000-0000-000000000000}"/>
          </ac:spMkLst>
        </pc:spChg>
        <pc:spChg chg="mod">
          <ac:chgData name="Hariaksha Gunda" userId="c3d5802c32daedcc" providerId="LiveId" clId="{721868BD-F9F7-49CA-A317-5B179EA2F347}" dt="2024-03-15T22:38:01.233" v="3298" actId="20577"/>
          <ac:spMkLst>
            <pc:docMk/>
            <pc:sldMk cId="0" sldId="256"/>
            <ac:spMk id="127" creationId="{00000000-0000-0000-0000-000000000000}"/>
          </ac:spMkLst>
        </pc:spChg>
        <pc:spChg chg="mod">
          <ac:chgData name="Hariaksha Gunda" userId="c3d5802c32daedcc" providerId="LiveId" clId="{721868BD-F9F7-49CA-A317-5B179EA2F347}" dt="2024-03-16T04:03:37.290" v="5060" actId="1076"/>
          <ac:spMkLst>
            <pc:docMk/>
            <pc:sldMk cId="0" sldId="256"/>
            <ac:spMk id="128" creationId="{00000000-0000-0000-0000-000000000000}"/>
          </ac:spMkLst>
        </pc:spChg>
        <pc:spChg chg="mod">
          <ac:chgData name="Hariaksha Gunda" userId="c3d5802c32daedcc" providerId="LiveId" clId="{721868BD-F9F7-49CA-A317-5B179EA2F347}" dt="2024-03-16T04:03:37.290" v="5060" actId="1076"/>
          <ac:spMkLst>
            <pc:docMk/>
            <pc:sldMk cId="0" sldId="256"/>
            <ac:spMk id="129" creationId="{00000000-0000-0000-0000-000000000000}"/>
          </ac:spMkLst>
        </pc:spChg>
        <pc:spChg chg="mod">
          <ac:chgData name="Hariaksha Gunda" userId="c3d5802c32daedcc" providerId="LiveId" clId="{721868BD-F9F7-49CA-A317-5B179EA2F347}" dt="2024-03-16T04:53:31.227" v="6080" actId="20577"/>
          <ac:spMkLst>
            <pc:docMk/>
            <pc:sldMk cId="0" sldId="256"/>
            <ac:spMk id="130" creationId="{00000000-0000-0000-0000-000000000000}"/>
          </ac:spMkLst>
        </pc:spChg>
        <pc:spChg chg="mod">
          <ac:chgData name="Hariaksha Gunda" userId="c3d5802c32daedcc" providerId="LiveId" clId="{721868BD-F9F7-49CA-A317-5B179EA2F347}" dt="2024-03-16T04:03:37.290" v="5060" actId="1076"/>
          <ac:spMkLst>
            <pc:docMk/>
            <pc:sldMk cId="0" sldId="256"/>
            <ac:spMk id="131" creationId="{00000000-0000-0000-0000-000000000000}"/>
          </ac:spMkLst>
        </pc:spChg>
        <pc:spChg chg="mod">
          <ac:chgData name="Hariaksha Gunda" userId="c3d5802c32daedcc" providerId="LiveId" clId="{721868BD-F9F7-49CA-A317-5B179EA2F347}" dt="2024-03-16T04:28:43.901" v="5980" actId="1035"/>
          <ac:spMkLst>
            <pc:docMk/>
            <pc:sldMk cId="0" sldId="256"/>
            <ac:spMk id="133" creationId="{00000000-0000-0000-0000-000000000000}"/>
          </ac:spMkLst>
        </pc:spChg>
        <pc:spChg chg="mod">
          <ac:chgData name="Hariaksha Gunda" userId="c3d5802c32daedcc" providerId="LiveId" clId="{721868BD-F9F7-49CA-A317-5B179EA2F347}" dt="2024-03-16T04:28:43.901" v="5980" actId="1035"/>
          <ac:spMkLst>
            <pc:docMk/>
            <pc:sldMk cId="0" sldId="256"/>
            <ac:spMk id="134" creationId="{00000000-0000-0000-0000-000000000000}"/>
          </ac:spMkLst>
        </pc:spChg>
        <pc:spChg chg="mod">
          <ac:chgData name="Hariaksha Gunda" userId="c3d5802c32daedcc" providerId="LiveId" clId="{721868BD-F9F7-49CA-A317-5B179EA2F347}" dt="2024-03-16T04:03:37.290" v="5060" actId="1076"/>
          <ac:spMkLst>
            <pc:docMk/>
            <pc:sldMk cId="0" sldId="256"/>
            <ac:spMk id="135" creationId="{00000000-0000-0000-0000-000000000000}"/>
          </ac:spMkLst>
        </pc:spChg>
        <pc:spChg chg="mod">
          <ac:chgData name="Hariaksha Gunda" userId="c3d5802c32daedcc" providerId="LiveId" clId="{721868BD-F9F7-49CA-A317-5B179EA2F347}" dt="2024-03-16T04:03:37.290" v="5060" actId="1076"/>
          <ac:spMkLst>
            <pc:docMk/>
            <pc:sldMk cId="0" sldId="256"/>
            <ac:spMk id="136" creationId="{00000000-0000-0000-0000-000000000000}"/>
          </ac:spMkLst>
        </pc:spChg>
        <pc:spChg chg="del">
          <ac:chgData name="Hariaksha Gunda" userId="c3d5802c32daedcc" providerId="LiveId" clId="{721868BD-F9F7-49CA-A317-5B179EA2F347}" dt="2024-03-14T17:59:37.951" v="1620" actId="478"/>
          <ac:spMkLst>
            <pc:docMk/>
            <pc:sldMk cId="0" sldId="256"/>
            <ac:spMk id="137" creationId="{00000000-0000-0000-0000-000000000000}"/>
          </ac:spMkLst>
        </pc:spChg>
        <pc:spChg chg="mod">
          <ac:chgData name="Hariaksha Gunda" userId="c3d5802c32daedcc" providerId="LiveId" clId="{721868BD-F9F7-49CA-A317-5B179EA2F347}" dt="2024-03-16T03:30:41.209" v="4309" actId="20577"/>
          <ac:spMkLst>
            <pc:docMk/>
            <pc:sldMk cId="0" sldId="256"/>
            <ac:spMk id="141" creationId="{00000000-0000-0000-0000-000000000000}"/>
          </ac:spMkLst>
        </pc:spChg>
        <pc:spChg chg="del">
          <ac:chgData name="Hariaksha Gunda" userId="c3d5802c32daedcc" providerId="LiveId" clId="{721868BD-F9F7-49CA-A317-5B179EA2F347}" dt="2024-03-14T17:59:34.545" v="1619" actId="478"/>
          <ac:spMkLst>
            <pc:docMk/>
            <pc:sldMk cId="0" sldId="256"/>
            <ac:spMk id="166" creationId="{00000000-0000-0000-0000-000000000000}"/>
          </ac:spMkLst>
        </pc:spChg>
        <pc:spChg chg="mod">
          <ac:chgData name="Hariaksha Gunda" userId="c3d5802c32daedcc" providerId="LiveId" clId="{721868BD-F9F7-49CA-A317-5B179EA2F347}" dt="2024-03-16T05:02:09.439" v="6237" actId="1036"/>
          <ac:spMkLst>
            <pc:docMk/>
            <pc:sldMk cId="0" sldId="256"/>
            <ac:spMk id="167" creationId="{00000000-0000-0000-0000-000000000000}"/>
          </ac:spMkLst>
        </pc:spChg>
        <pc:spChg chg="mod">
          <ac:chgData name="Hariaksha Gunda" userId="c3d5802c32daedcc" providerId="LiveId" clId="{721868BD-F9F7-49CA-A317-5B179EA2F347}" dt="2024-03-16T04:50:43.417" v="6064" actId="20577"/>
          <ac:spMkLst>
            <pc:docMk/>
            <pc:sldMk cId="0" sldId="256"/>
            <ac:spMk id="168" creationId="{00000000-0000-0000-0000-000000000000}"/>
          </ac:spMkLst>
        </pc:spChg>
        <pc:spChg chg="mod">
          <ac:chgData name="Hariaksha Gunda" userId="c3d5802c32daedcc" providerId="LiveId" clId="{721868BD-F9F7-49CA-A317-5B179EA2F347}" dt="2024-03-16T04:28:56.506" v="6003" actId="1035"/>
          <ac:spMkLst>
            <pc:docMk/>
            <pc:sldMk cId="0" sldId="256"/>
            <ac:spMk id="169" creationId="{00000000-0000-0000-0000-000000000000}"/>
          </ac:spMkLst>
        </pc:spChg>
        <pc:spChg chg="mod">
          <ac:chgData name="Hariaksha Gunda" userId="c3d5802c32daedcc" providerId="LiveId" clId="{721868BD-F9F7-49CA-A317-5B179EA2F347}" dt="2024-03-16T04:28:56.506" v="6003" actId="1035"/>
          <ac:spMkLst>
            <pc:docMk/>
            <pc:sldMk cId="0" sldId="256"/>
            <ac:spMk id="170" creationId="{00000000-0000-0000-0000-000000000000}"/>
          </ac:spMkLst>
        </pc:spChg>
        <pc:spChg chg="mod">
          <ac:chgData name="Hariaksha Gunda" userId="c3d5802c32daedcc" providerId="LiveId" clId="{721868BD-F9F7-49CA-A317-5B179EA2F347}" dt="2024-03-16T04:28:56.506" v="6003" actId="1035"/>
          <ac:spMkLst>
            <pc:docMk/>
            <pc:sldMk cId="0" sldId="256"/>
            <ac:spMk id="171" creationId="{00000000-0000-0000-0000-000000000000}"/>
          </ac:spMkLst>
        </pc:spChg>
        <pc:grpChg chg="mod">
          <ac:chgData name="Hariaksha Gunda" userId="c3d5802c32daedcc" providerId="LiveId" clId="{721868BD-F9F7-49CA-A317-5B179EA2F347}" dt="2024-03-16T04:03:37.290" v="5060" actId="1076"/>
          <ac:grpSpMkLst>
            <pc:docMk/>
            <pc:sldMk cId="0" sldId="256"/>
            <ac:grpSpMk id="113" creationId="{00000000-0000-0000-0000-000000000000}"/>
          </ac:grpSpMkLst>
        </pc:grpChg>
        <pc:grpChg chg="del">
          <ac:chgData name="Hariaksha Gunda" userId="c3d5802c32daedcc" providerId="LiveId" clId="{721868BD-F9F7-49CA-A317-5B179EA2F347}" dt="2024-03-16T03:30:43.835" v="4310" actId="478"/>
          <ac:grpSpMkLst>
            <pc:docMk/>
            <pc:sldMk cId="0" sldId="256"/>
            <ac:grpSpMk id="139" creationId="{00000000-0000-0000-0000-000000000000}"/>
          </ac:grpSpMkLst>
        </pc:grpChg>
        <pc:graphicFrameChg chg="add del modGraphic">
          <ac:chgData name="Hariaksha Gunda" userId="c3d5802c32daedcc" providerId="LiveId" clId="{721868BD-F9F7-49CA-A317-5B179EA2F347}" dt="2024-03-16T03:59:57.803" v="4791" actId="478"/>
          <ac:graphicFrameMkLst>
            <pc:docMk/>
            <pc:sldMk cId="0" sldId="256"/>
            <ac:graphicFrameMk id="9" creationId="{2405037E-E009-971D-F413-6CA4C9BAA3AD}"/>
          </ac:graphicFrameMkLst>
        </pc:graphicFrameChg>
        <pc:graphicFrameChg chg="add del modGraphic">
          <ac:chgData name="Hariaksha Gunda" userId="c3d5802c32daedcc" providerId="LiveId" clId="{721868BD-F9F7-49CA-A317-5B179EA2F347}" dt="2024-03-16T03:59:56.533" v="4790" actId="478"/>
          <ac:graphicFrameMkLst>
            <pc:docMk/>
            <pc:sldMk cId="0" sldId="256"/>
            <ac:graphicFrameMk id="10" creationId="{0BEB46EF-7C13-9B4E-53EE-F11F1C418BBE}"/>
          </ac:graphicFrameMkLst>
        </pc:graphicFrameChg>
        <pc:graphicFrameChg chg="add del mod">
          <ac:chgData name="Hariaksha Gunda" userId="c3d5802c32daedcc" providerId="LiveId" clId="{721868BD-F9F7-49CA-A317-5B179EA2F347}" dt="2024-03-16T03:59:54.868" v="4789" actId="478"/>
          <ac:graphicFrameMkLst>
            <pc:docMk/>
            <pc:sldMk cId="0" sldId="256"/>
            <ac:graphicFrameMk id="11" creationId="{3EAA4E0A-7778-B328-8090-390157B12A03}"/>
          </ac:graphicFrameMkLst>
        </pc:graphicFrameChg>
        <pc:graphicFrameChg chg="add mod modGraphic">
          <ac:chgData name="Hariaksha Gunda" userId="c3d5802c32daedcc" providerId="LiveId" clId="{721868BD-F9F7-49CA-A317-5B179EA2F347}" dt="2024-03-16T04:50:21.962" v="6058" actId="20577"/>
          <ac:graphicFrameMkLst>
            <pc:docMk/>
            <pc:sldMk cId="0" sldId="256"/>
            <ac:graphicFrameMk id="12" creationId="{AE49C644-9D36-EA05-FF38-AF1DBF4787AD}"/>
          </ac:graphicFrameMkLst>
        </pc:graphicFrameChg>
        <pc:graphicFrameChg chg="add mod modGraphic">
          <ac:chgData name="Hariaksha Gunda" userId="c3d5802c32daedcc" providerId="LiveId" clId="{721868BD-F9F7-49CA-A317-5B179EA2F347}" dt="2024-03-16T05:01:56.672" v="6220" actId="1036"/>
          <ac:graphicFrameMkLst>
            <pc:docMk/>
            <pc:sldMk cId="0" sldId="256"/>
            <ac:graphicFrameMk id="13" creationId="{D142EB76-012D-6B36-3088-9759EA3E14BD}"/>
          </ac:graphicFrameMkLst>
        </pc:graphicFrameChg>
        <pc:graphicFrameChg chg="add del modGraphic">
          <ac:chgData name="Hariaksha Gunda" userId="c3d5802c32daedcc" providerId="LiveId" clId="{721868BD-F9F7-49CA-A317-5B179EA2F347}" dt="2024-03-16T04:12:20.811" v="5342" actId="21"/>
          <ac:graphicFrameMkLst>
            <pc:docMk/>
            <pc:sldMk cId="0" sldId="256"/>
            <ac:graphicFrameMk id="14" creationId="{3FDE91CB-87D9-59F3-1448-9D59A3D89038}"/>
          </ac:graphicFrameMkLst>
        </pc:graphicFrameChg>
        <pc:graphicFrameChg chg="add del">
          <ac:chgData name="Hariaksha Gunda" userId="c3d5802c32daedcc" providerId="LiveId" clId="{721868BD-F9F7-49CA-A317-5B179EA2F347}" dt="2024-03-16T04:18:03.058" v="5382" actId="478"/>
          <ac:graphicFrameMkLst>
            <pc:docMk/>
            <pc:sldMk cId="0" sldId="256"/>
            <ac:graphicFrameMk id="16" creationId="{4B9A7692-D74F-F89A-542B-066229E0423E}"/>
          </ac:graphicFrameMkLst>
        </pc:graphicFrameChg>
        <pc:graphicFrameChg chg="add mod modGraphic">
          <ac:chgData name="Hariaksha Gunda" userId="c3d5802c32daedcc" providerId="LiveId" clId="{721868BD-F9F7-49CA-A317-5B179EA2F347}" dt="2024-03-16T05:02:06.433" v="6231" actId="1035"/>
          <ac:graphicFrameMkLst>
            <pc:docMk/>
            <pc:sldMk cId="0" sldId="256"/>
            <ac:graphicFrameMk id="17" creationId="{8F14349A-38C7-43F4-7882-3DAFAD7AC63E}"/>
          </ac:graphicFrameMkLst>
        </pc:graphicFrameChg>
        <pc:picChg chg="add del mod">
          <ac:chgData name="Hariaksha Gunda" userId="c3d5802c32daedcc" providerId="LiveId" clId="{721868BD-F9F7-49CA-A317-5B179EA2F347}" dt="2024-03-11T04:09:17.803" v="46" actId="478"/>
          <ac:picMkLst>
            <pc:docMk/>
            <pc:sldMk cId="0" sldId="256"/>
            <ac:picMk id="2" creationId="{4272945D-0216-09C0-F887-EC13BCDF2E45}"/>
          </ac:picMkLst>
        </pc:picChg>
        <pc:picChg chg="add mod">
          <ac:chgData name="Hariaksha Gunda" userId="c3d5802c32daedcc" providerId="LiveId" clId="{721868BD-F9F7-49CA-A317-5B179EA2F347}" dt="2024-03-16T04:03:37.290" v="5060" actId="1076"/>
          <ac:picMkLst>
            <pc:docMk/>
            <pc:sldMk cId="0" sldId="256"/>
            <ac:picMk id="3" creationId="{0F454FC8-6F81-FA71-B2C1-B7EC7489198F}"/>
          </ac:picMkLst>
        </pc:picChg>
        <pc:picChg chg="add mod">
          <ac:chgData name="Hariaksha Gunda" userId="c3d5802c32daedcc" providerId="LiveId" clId="{721868BD-F9F7-49CA-A317-5B179EA2F347}" dt="2024-03-16T04:30:36.801" v="6029" actId="1038"/>
          <ac:picMkLst>
            <pc:docMk/>
            <pc:sldMk cId="0" sldId="256"/>
            <ac:picMk id="4" creationId="{A09FCC25-E2AC-AE9F-2C65-58688AEA1119}"/>
          </ac:picMkLst>
        </pc:picChg>
        <pc:picChg chg="add del mod">
          <ac:chgData name="Hariaksha Gunda" userId="c3d5802c32daedcc" providerId="LiveId" clId="{721868BD-F9F7-49CA-A317-5B179EA2F347}" dt="2024-03-16T03:36:19.738" v="4443" actId="478"/>
          <ac:picMkLst>
            <pc:docMk/>
            <pc:sldMk cId="0" sldId="256"/>
            <ac:picMk id="5" creationId="{4514A148-11EE-C2EB-FE99-E0643BDBBCDC}"/>
          </ac:picMkLst>
        </pc:picChg>
        <pc:picChg chg="add mod">
          <ac:chgData name="Hariaksha Gunda" userId="c3d5802c32daedcc" providerId="LiveId" clId="{721868BD-F9F7-49CA-A317-5B179EA2F347}" dt="2024-03-16T04:30:12.328" v="6007" actId="1038"/>
          <ac:picMkLst>
            <pc:docMk/>
            <pc:sldMk cId="0" sldId="256"/>
            <ac:picMk id="7" creationId="{FFBDD742-4AF4-BE04-6165-F2C1F2975299}"/>
          </ac:picMkLst>
        </pc:picChg>
        <pc:picChg chg="add del mod">
          <ac:chgData name="Hariaksha Gunda" userId="c3d5802c32daedcc" providerId="LiveId" clId="{721868BD-F9F7-49CA-A317-5B179EA2F347}" dt="2024-03-16T04:17:14.556" v="5380" actId="478"/>
          <ac:picMkLst>
            <pc:docMk/>
            <pc:sldMk cId="0" sldId="256"/>
            <ac:picMk id="15" creationId="{53FAF450-5287-D64F-AEE0-956A6D4E6E00}"/>
          </ac:picMkLst>
        </pc:picChg>
        <pc:picChg chg="mod">
          <ac:chgData name="Hariaksha Gunda" userId="c3d5802c32daedcc" providerId="LiveId" clId="{721868BD-F9F7-49CA-A317-5B179EA2F347}" dt="2024-03-16T04:03:37.290" v="5060" actId="1076"/>
          <ac:picMkLst>
            <pc:docMk/>
            <pc:sldMk cId="0" sldId="256"/>
            <ac:picMk id="106" creationId="{00000000-0000-0000-0000-000000000000}"/>
          </ac:picMkLst>
        </pc:picChg>
        <pc:picChg chg="mod">
          <ac:chgData name="Hariaksha Gunda" userId="c3d5802c32daedcc" providerId="LiveId" clId="{721868BD-F9F7-49CA-A317-5B179EA2F347}" dt="2024-03-16T04:03:37.290" v="5060" actId="1076"/>
          <ac:picMkLst>
            <pc:docMk/>
            <pc:sldMk cId="0" sldId="256"/>
            <ac:picMk id="109" creationId="{00000000-0000-0000-0000-000000000000}"/>
          </ac:picMkLst>
        </pc:picChg>
        <pc:picChg chg="del">
          <ac:chgData name="Hariaksha Gunda" userId="c3d5802c32daedcc" providerId="LiveId" clId="{721868BD-F9F7-49CA-A317-5B179EA2F347}" dt="2024-03-11T04:20:28.493" v="143" actId="478"/>
          <ac:picMkLst>
            <pc:docMk/>
            <pc:sldMk cId="0" sldId="256"/>
            <ac:picMk id="132" creationId="{00000000-0000-0000-0000-000000000000}"/>
          </ac:picMkLst>
        </pc:picChg>
        <pc:picChg chg="del">
          <ac:chgData name="Hariaksha Gunda" userId="c3d5802c32daedcc" providerId="LiveId" clId="{721868BD-F9F7-49CA-A317-5B179EA2F347}" dt="2024-03-14T17:59:39.527" v="1621" actId="478"/>
          <ac:picMkLst>
            <pc:docMk/>
            <pc:sldMk cId="0" sldId="256"/>
            <ac:picMk id="138" creationId="{00000000-0000-0000-0000-000000000000}"/>
          </ac:picMkLst>
        </pc:picChg>
      </pc:sldChg>
      <pc:sldChg chg="addSp delSp modSp new del mod setBg">
        <pc:chgData name="Hariaksha Gunda" userId="c3d5802c32daedcc" providerId="LiveId" clId="{721868BD-F9F7-49CA-A317-5B179EA2F347}" dt="2024-03-12T04:09:56.657" v="1573" actId="47"/>
        <pc:sldMkLst>
          <pc:docMk/>
          <pc:sldMk cId="3697769384" sldId="257"/>
        </pc:sldMkLst>
        <pc:spChg chg="del">
          <ac:chgData name="Hariaksha Gunda" userId="c3d5802c32daedcc" providerId="LiveId" clId="{721868BD-F9F7-49CA-A317-5B179EA2F347}" dt="2024-03-11T04:05:47.783" v="28" actId="478"/>
          <ac:spMkLst>
            <pc:docMk/>
            <pc:sldMk cId="3697769384" sldId="257"/>
            <ac:spMk id="2" creationId="{14F2547A-DE24-2153-C060-2F58E2D2E39D}"/>
          </ac:spMkLst>
        </pc:spChg>
        <pc:spChg chg="del mod">
          <ac:chgData name="Hariaksha Gunda" userId="c3d5802c32daedcc" providerId="LiveId" clId="{721868BD-F9F7-49CA-A317-5B179EA2F347}" dt="2024-03-11T04:05:46.378" v="27" actId="478"/>
          <ac:spMkLst>
            <pc:docMk/>
            <pc:sldMk cId="3697769384" sldId="257"/>
            <ac:spMk id="3" creationId="{93638215-D025-843E-686B-6CDA7D8D8598}"/>
          </ac:spMkLst>
        </pc:spChg>
        <pc:spChg chg="add">
          <ac:chgData name="Hariaksha Gunda" userId="c3d5802c32daedcc" providerId="LiveId" clId="{721868BD-F9F7-49CA-A317-5B179EA2F347}" dt="2024-03-11T04:05:29.330" v="23"/>
          <ac:spMkLst>
            <pc:docMk/>
            <pc:sldMk cId="3697769384" sldId="257"/>
            <ac:spMk id="4" creationId="{B7A7DA59-F2B1-4417-29DE-FBCE770DFA28}"/>
          </ac:spMkLst>
        </pc:spChg>
        <pc:spChg chg="add del mod">
          <ac:chgData name="Hariaksha Gunda" userId="c3d5802c32daedcc" providerId="LiveId" clId="{721868BD-F9F7-49CA-A317-5B179EA2F347}" dt="2024-03-11T04:05:42.209" v="25" actId="478"/>
          <ac:spMkLst>
            <pc:docMk/>
            <pc:sldMk cId="3697769384" sldId="257"/>
            <ac:spMk id="5" creationId="{75738539-024A-FAB5-994C-31993B7C5C6B}"/>
          </ac:spMkLst>
        </pc:spChg>
        <pc:spChg chg="add del mod">
          <ac:chgData name="Hariaksha Gunda" userId="c3d5802c32daedcc" providerId="LiveId" clId="{721868BD-F9F7-49CA-A317-5B179EA2F347}" dt="2024-03-11T04:05:57.346" v="31" actId="478"/>
          <ac:spMkLst>
            <pc:docMk/>
            <pc:sldMk cId="3697769384" sldId="257"/>
            <ac:spMk id="6" creationId="{39E0B646-2F3A-7EA0-4043-3B1951EFAEF2}"/>
          </ac:spMkLst>
        </pc:spChg>
        <pc:spChg chg="add del mod">
          <ac:chgData name="Hariaksha Gunda" userId="c3d5802c32daedcc" providerId="LiveId" clId="{721868BD-F9F7-49CA-A317-5B179EA2F347}" dt="2024-03-11T04:07:06.144" v="35" actId="478"/>
          <ac:spMkLst>
            <pc:docMk/>
            <pc:sldMk cId="3697769384" sldId="257"/>
            <ac:spMk id="7" creationId="{5DAABD33-522B-76BD-DCB3-852CC3065318}"/>
          </ac:spMkLst>
        </pc:spChg>
        <pc:spChg chg="add mod">
          <ac:chgData name="Hariaksha Gunda" userId="c3d5802c32daedcc" providerId="LiveId" clId="{721868BD-F9F7-49CA-A317-5B179EA2F347}" dt="2024-03-11T04:20:48.242" v="153" actId="20577"/>
          <ac:spMkLst>
            <pc:docMk/>
            <pc:sldMk cId="3697769384" sldId="257"/>
            <ac:spMk id="10" creationId="{419A1673-2472-069B-630A-FCDA48C806F8}"/>
          </ac:spMkLst>
        </pc:spChg>
        <pc:picChg chg="add del mod">
          <ac:chgData name="Hariaksha Gunda" userId="c3d5802c32daedcc" providerId="LiveId" clId="{721868BD-F9F7-49CA-A317-5B179EA2F347}" dt="2024-03-11T04:16:09.927" v="66" actId="478"/>
          <ac:picMkLst>
            <pc:docMk/>
            <pc:sldMk cId="3697769384" sldId="257"/>
            <ac:picMk id="9" creationId="{72391338-A6CB-4EFF-5C7D-D76818DAD5DB}"/>
          </ac:picMkLst>
        </pc:picChg>
        <pc:picChg chg="add del mod">
          <ac:chgData name="Hariaksha Gunda" userId="c3d5802c32daedcc" providerId="LiveId" clId="{721868BD-F9F7-49CA-A317-5B179EA2F347}" dt="2024-03-11T04:17:34.096" v="84" actId="478"/>
          <ac:picMkLst>
            <pc:docMk/>
            <pc:sldMk cId="3697769384" sldId="257"/>
            <ac:picMk id="12" creationId="{9F34C0F5-80A7-0C62-F1FE-4ABA67AB91A1}"/>
          </ac:picMkLst>
        </pc:picChg>
        <pc:picChg chg="add mod">
          <ac:chgData name="Hariaksha Gunda" userId="c3d5802c32daedcc" providerId="LiveId" clId="{721868BD-F9F7-49CA-A317-5B179EA2F347}" dt="2024-03-11T04:20:58.223" v="154" actId="1076"/>
          <ac:picMkLst>
            <pc:docMk/>
            <pc:sldMk cId="3697769384" sldId="257"/>
            <ac:picMk id="14" creationId="{E626D29A-7252-DC6D-84FB-B68805986314}"/>
          </ac:picMkLst>
        </pc:picChg>
        <pc:picChg chg="add del mod">
          <ac:chgData name="Hariaksha Gunda" userId="c3d5802c32daedcc" providerId="LiveId" clId="{721868BD-F9F7-49CA-A317-5B179EA2F347}" dt="2024-03-11T04:10:53.182" v="50" actId="478"/>
          <ac:picMkLst>
            <pc:docMk/>
            <pc:sldMk cId="3697769384" sldId="257"/>
            <ac:picMk id="1034" creationId="{8B075210-236E-E942-2578-735D46CCCBFD}"/>
          </ac:picMkLst>
        </pc:picChg>
      </pc:sldChg>
      <pc:sldMasterChg chg="delSldLayout">
        <pc:chgData name="Hariaksha Gunda" userId="c3d5802c32daedcc" providerId="LiveId" clId="{721868BD-F9F7-49CA-A317-5B179EA2F347}" dt="2024-03-12T04:09:56.657" v="1573" actId="47"/>
        <pc:sldMasterMkLst>
          <pc:docMk/>
          <pc:sldMasterMk cId="0" sldId="2147483648"/>
        </pc:sldMasterMkLst>
        <pc:sldLayoutChg chg="del">
          <pc:chgData name="Hariaksha Gunda" userId="c3d5802c32daedcc" providerId="LiveId" clId="{721868BD-F9F7-49CA-A317-5B179EA2F347}" dt="2024-03-12T04:09:56.657" v="1573" actId="47"/>
          <pc:sldLayoutMkLst>
            <pc:docMk/>
            <pc:sldMasterMk cId="0" sldId="2147483648"/>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488" cy="463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11488" cy="4635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20" y="914405"/>
            <a:ext cx="28087320" cy="2889504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orbe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BF8B8E"/>
              </a:buClr>
              <a:buSzPts val="9600"/>
              <a:buNone/>
              <a:defRPr sz="9600">
                <a:solidFill>
                  <a:srgbClr val="BF8B8E"/>
                </a:solidFill>
              </a:defRPr>
            </a:lvl1pPr>
            <a:lvl2pPr marL="914400" lvl="1" indent="-228600" algn="l">
              <a:spcBef>
                <a:spcPts val="1720"/>
              </a:spcBef>
              <a:spcAft>
                <a:spcPts val="0"/>
              </a:spcAft>
              <a:buClr>
                <a:srgbClr val="BF8B8E"/>
              </a:buClr>
              <a:buSzPts val="8600"/>
              <a:buNone/>
              <a:defRPr sz="8600">
                <a:solidFill>
                  <a:srgbClr val="BF8B8E"/>
                </a:solidFill>
              </a:defRPr>
            </a:lvl2pPr>
            <a:lvl3pPr marL="1371600" lvl="2" indent="-228600" algn="l">
              <a:spcBef>
                <a:spcPts val="1540"/>
              </a:spcBef>
              <a:spcAft>
                <a:spcPts val="0"/>
              </a:spcAft>
              <a:buClr>
                <a:srgbClr val="BF8B8E"/>
              </a:buClr>
              <a:buSzPts val="7700"/>
              <a:buNone/>
              <a:defRPr sz="7700">
                <a:solidFill>
                  <a:srgbClr val="BF8B8E"/>
                </a:solidFill>
              </a:defRPr>
            </a:lvl3pPr>
            <a:lvl4pPr marL="1828800" lvl="3" indent="-228600" algn="l">
              <a:spcBef>
                <a:spcPts val="1340"/>
              </a:spcBef>
              <a:spcAft>
                <a:spcPts val="0"/>
              </a:spcAft>
              <a:buClr>
                <a:srgbClr val="BF8B8E"/>
              </a:buClr>
              <a:buSzPts val="6700"/>
              <a:buNone/>
              <a:defRPr sz="6700">
                <a:solidFill>
                  <a:srgbClr val="BF8B8E"/>
                </a:solidFill>
              </a:defRPr>
            </a:lvl4pPr>
            <a:lvl5pPr marL="2286000" lvl="4" indent="-228600" algn="l">
              <a:spcBef>
                <a:spcPts val="1340"/>
              </a:spcBef>
              <a:spcAft>
                <a:spcPts val="0"/>
              </a:spcAft>
              <a:buClr>
                <a:srgbClr val="BF8B8E"/>
              </a:buClr>
              <a:buSzPts val="6700"/>
              <a:buNone/>
              <a:defRPr sz="6700">
                <a:solidFill>
                  <a:srgbClr val="BF8B8E"/>
                </a:solidFill>
              </a:defRPr>
            </a:lvl5pPr>
            <a:lvl6pPr marL="2743200" lvl="5" indent="-228600" algn="l">
              <a:spcBef>
                <a:spcPts val="1340"/>
              </a:spcBef>
              <a:spcAft>
                <a:spcPts val="0"/>
              </a:spcAft>
              <a:buClr>
                <a:srgbClr val="BF8B8E"/>
              </a:buClr>
              <a:buSzPts val="6700"/>
              <a:buNone/>
              <a:defRPr sz="6700">
                <a:solidFill>
                  <a:srgbClr val="BF8B8E"/>
                </a:solidFill>
              </a:defRPr>
            </a:lvl6pPr>
            <a:lvl7pPr marL="3200400" lvl="6" indent="-228600" algn="l">
              <a:spcBef>
                <a:spcPts val="1340"/>
              </a:spcBef>
              <a:spcAft>
                <a:spcPts val="0"/>
              </a:spcAft>
              <a:buClr>
                <a:srgbClr val="BF8B8E"/>
              </a:buClr>
              <a:buSzPts val="6700"/>
              <a:buNone/>
              <a:defRPr sz="6700">
                <a:solidFill>
                  <a:srgbClr val="BF8B8E"/>
                </a:solidFill>
              </a:defRPr>
            </a:lvl7pPr>
            <a:lvl8pPr marL="3657600" lvl="7" indent="-228600" algn="l">
              <a:spcBef>
                <a:spcPts val="1340"/>
              </a:spcBef>
              <a:spcAft>
                <a:spcPts val="0"/>
              </a:spcAft>
              <a:buClr>
                <a:srgbClr val="BF8B8E"/>
              </a:buClr>
              <a:buSzPts val="6700"/>
              <a:buNone/>
              <a:defRPr sz="6700">
                <a:solidFill>
                  <a:srgbClr val="BF8B8E"/>
                </a:solidFill>
              </a:defRPr>
            </a:lvl8pPr>
            <a:lvl9pPr marL="4114800" lvl="8" indent="-228600" algn="l">
              <a:spcBef>
                <a:spcPts val="1340"/>
              </a:spcBef>
              <a:spcAft>
                <a:spcPts val="0"/>
              </a:spcAft>
              <a:buClr>
                <a:srgbClr val="BF8B8E"/>
              </a:buClr>
              <a:buSzPts val="6700"/>
              <a:buNone/>
              <a:defRPr sz="6700">
                <a:solidFill>
                  <a:srgbClr val="BF8B8E"/>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6"/>
          <p:cNvSpPr txBox="1">
            <a:spLocks noGrp="1"/>
          </p:cNvSpPr>
          <p:nvPr>
            <p:ph type="body" idx="2"/>
          </p:nvPr>
        </p:nvSpPr>
        <p:spPr>
          <a:xfrm>
            <a:off x="223113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7"/>
          <p:cNvSpPr txBox="1">
            <a:spLocks noGrp="1"/>
          </p:cNvSpPr>
          <p:nvPr>
            <p:ph type="body" idx="3"/>
          </p:nvPr>
        </p:nvSpPr>
        <p:spPr>
          <a:xfrm>
            <a:off x="22296122" y="7368542"/>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4"/>
          </p:nvPr>
        </p:nvSpPr>
        <p:spPr>
          <a:xfrm>
            <a:off x="22296122" y="10439400"/>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23042880"/>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2941320"/>
            <a:ext cx="26334720" cy="19751040"/>
          </a:xfrm>
          <a:prstGeom prst="rect">
            <a:avLst/>
          </a:prstGeom>
          <a:noFill/>
          <a:ln>
            <a:noFill/>
          </a:ln>
        </p:spPr>
      </p:sp>
      <p:sp>
        <p:nvSpPr>
          <p:cNvPr id="68" name="Google Shape;68;p11"/>
          <p:cNvSpPr txBox="1">
            <a:spLocks noGrp="1"/>
          </p:cNvSpPr>
          <p:nvPr>
            <p:ph type="body" idx="1"/>
          </p:nvPr>
        </p:nvSpPr>
        <p:spPr>
          <a:xfrm>
            <a:off x="8602982" y="25763222"/>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orbel"/>
              <a:buNone/>
              <a:defRPr sz="211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orbel"/>
                <a:ea typeface="Corbel"/>
                <a:cs typeface="Corbel"/>
                <a:sym typeface="Corbe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orbel"/>
                <a:ea typeface="Corbel"/>
                <a:cs typeface="Corbel"/>
                <a:sym typeface="Corbe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orbel"/>
                <a:ea typeface="Corbel"/>
                <a:cs typeface="Corbel"/>
                <a:sym typeface="Corbe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BF8B8E"/>
                </a:solidFill>
                <a:latin typeface="Corbel"/>
                <a:ea typeface="Corbel"/>
                <a:cs typeface="Corbel"/>
                <a:sym typeface="Corbel"/>
              </a:defRPr>
            </a:lvl1pPr>
            <a:lvl2pPr marL="0" marR="0" lvl="1" indent="0" algn="r" rtl="0">
              <a:spcBef>
                <a:spcPts val="0"/>
              </a:spcBef>
              <a:buNone/>
              <a:defRPr sz="5800" b="0" i="0" u="none" strike="noStrike" cap="none">
                <a:solidFill>
                  <a:srgbClr val="BF8B8E"/>
                </a:solidFill>
                <a:latin typeface="Corbel"/>
                <a:ea typeface="Corbel"/>
                <a:cs typeface="Corbel"/>
                <a:sym typeface="Corbel"/>
              </a:defRPr>
            </a:lvl2pPr>
            <a:lvl3pPr marL="0" marR="0" lvl="2" indent="0" algn="r" rtl="0">
              <a:spcBef>
                <a:spcPts val="0"/>
              </a:spcBef>
              <a:buNone/>
              <a:defRPr sz="5800" b="0" i="0" u="none" strike="noStrike" cap="none">
                <a:solidFill>
                  <a:srgbClr val="BF8B8E"/>
                </a:solidFill>
                <a:latin typeface="Corbel"/>
                <a:ea typeface="Corbel"/>
                <a:cs typeface="Corbel"/>
                <a:sym typeface="Corbel"/>
              </a:defRPr>
            </a:lvl3pPr>
            <a:lvl4pPr marL="0" marR="0" lvl="3" indent="0" algn="r" rtl="0">
              <a:spcBef>
                <a:spcPts val="0"/>
              </a:spcBef>
              <a:buNone/>
              <a:defRPr sz="5800" b="0" i="0" u="none" strike="noStrike" cap="none">
                <a:solidFill>
                  <a:srgbClr val="BF8B8E"/>
                </a:solidFill>
                <a:latin typeface="Corbel"/>
                <a:ea typeface="Corbel"/>
                <a:cs typeface="Corbel"/>
                <a:sym typeface="Corbel"/>
              </a:defRPr>
            </a:lvl4pPr>
            <a:lvl5pPr marL="0" marR="0" lvl="4" indent="0" algn="r" rtl="0">
              <a:spcBef>
                <a:spcPts val="0"/>
              </a:spcBef>
              <a:buNone/>
              <a:defRPr sz="5800" b="0" i="0" u="none" strike="noStrike" cap="none">
                <a:solidFill>
                  <a:srgbClr val="BF8B8E"/>
                </a:solidFill>
                <a:latin typeface="Corbel"/>
                <a:ea typeface="Corbel"/>
                <a:cs typeface="Corbel"/>
                <a:sym typeface="Corbel"/>
              </a:defRPr>
            </a:lvl5pPr>
            <a:lvl6pPr marL="0" marR="0" lvl="5" indent="0" algn="r" rtl="0">
              <a:spcBef>
                <a:spcPts val="0"/>
              </a:spcBef>
              <a:buNone/>
              <a:defRPr sz="5800" b="0" i="0" u="none" strike="noStrike" cap="none">
                <a:solidFill>
                  <a:srgbClr val="BF8B8E"/>
                </a:solidFill>
                <a:latin typeface="Corbel"/>
                <a:ea typeface="Corbel"/>
                <a:cs typeface="Corbel"/>
                <a:sym typeface="Corbel"/>
              </a:defRPr>
            </a:lvl6pPr>
            <a:lvl7pPr marL="0" marR="0" lvl="6" indent="0" algn="r" rtl="0">
              <a:spcBef>
                <a:spcPts val="0"/>
              </a:spcBef>
              <a:buNone/>
              <a:defRPr sz="5800" b="0" i="0" u="none" strike="noStrike" cap="none">
                <a:solidFill>
                  <a:srgbClr val="BF8B8E"/>
                </a:solidFill>
                <a:latin typeface="Corbel"/>
                <a:ea typeface="Corbel"/>
                <a:cs typeface="Corbel"/>
                <a:sym typeface="Corbel"/>
              </a:defRPr>
            </a:lvl7pPr>
            <a:lvl8pPr marL="0" marR="0" lvl="7" indent="0" algn="r" rtl="0">
              <a:spcBef>
                <a:spcPts val="0"/>
              </a:spcBef>
              <a:buNone/>
              <a:defRPr sz="5800" b="0" i="0" u="none" strike="noStrike" cap="none">
                <a:solidFill>
                  <a:srgbClr val="BF8B8E"/>
                </a:solidFill>
                <a:latin typeface="Corbel"/>
                <a:ea typeface="Corbel"/>
                <a:cs typeface="Corbel"/>
                <a:sym typeface="Corbel"/>
              </a:defRPr>
            </a:lvl8pPr>
            <a:lvl9pPr marL="0" marR="0" lvl="8" indent="0" algn="r" rtl="0">
              <a:spcBef>
                <a:spcPts val="0"/>
              </a:spcBef>
              <a:buNone/>
              <a:defRPr sz="5800" b="0" i="0" u="none" strike="noStrike" cap="none">
                <a:solidFill>
                  <a:srgbClr val="BF8B8E"/>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52999" y="657727"/>
            <a:ext cx="43898476" cy="622584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orbel"/>
              <a:ea typeface="Corbel"/>
              <a:cs typeface="Corbel"/>
              <a:sym typeface="Corbel"/>
            </a:endParaRPr>
          </a:p>
        </p:txBody>
      </p:sp>
      <p:sp>
        <p:nvSpPr>
          <p:cNvPr id="90" name="Google Shape;90;p1"/>
          <p:cNvSpPr txBox="1"/>
          <p:nvPr/>
        </p:nvSpPr>
        <p:spPr>
          <a:xfrm>
            <a:off x="1051256" y="8891062"/>
            <a:ext cx="9809348" cy="74789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0" i="0" u="none" strike="noStrike" cap="none" dirty="0">
                <a:solidFill>
                  <a:schemeClr val="accent6"/>
                </a:solidFill>
                <a:latin typeface="EB Garamond"/>
                <a:ea typeface="EB Garamond"/>
                <a:cs typeface="EB Garamond"/>
                <a:sym typeface="EB Garamond"/>
              </a:rPr>
              <a:t>This research project provides a better understanding of the impact of mission statements of tax-exempt organizations on fundraising, specifically in the United States, Australia, the United Kingdom, and Canada. We utilize the Python Requests and </a:t>
            </a:r>
            <a:r>
              <a:rPr lang="en-US" sz="3000" b="0" i="0" u="none" strike="noStrike" cap="none" dirty="0" err="1">
                <a:solidFill>
                  <a:schemeClr val="accent6"/>
                </a:solidFill>
                <a:latin typeface="EB Garamond"/>
                <a:ea typeface="EB Garamond"/>
                <a:cs typeface="EB Garamond"/>
                <a:sym typeface="EB Garamond"/>
              </a:rPr>
              <a:t>BeautifulSoup</a:t>
            </a:r>
            <a:r>
              <a:rPr lang="en-US" sz="3000" b="0" i="0" u="none" strike="noStrike" cap="none" dirty="0">
                <a:solidFill>
                  <a:schemeClr val="accent6"/>
                </a:solidFill>
                <a:latin typeface="EB Garamond"/>
                <a:ea typeface="EB Garamond"/>
                <a:cs typeface="EB Garamond"/>
                <a:sym typeface="EB Garamond"/>
              </a:rPr>
              <a:t> libraries to web scrape mission statements, names, revenue, and other relevant data from the IRS, GuideStar, and Charity Navigator. After generating the data, we use techniques drawing from Natural Language Processing (NLP) and statistics to identify patterns in mission statements across different categories of tax-exempt organizations like religious charities and medical nonprofits. NLP libraries used include Natural Language Toolkit (NLTK), Regular Expressions (</a:t>
            </a:r>
            <a:r>
              <a:rPr lang="en-US" sz="3000" b="0" i="0" u="none" strike="noStrike" cap="none" dirty="0" err="1">
                <a:solidFill>
                  <a:schemeClr val="accent6"/>
                </a:solidFill>
                <a:latin typeface="EB Garamond"/>
                <a:ea typeface="EB Garamond"/>
                <a:cs typeface="EB Garamond"/>
                <a:sym typeface="EB Garamond"/>
              </a:rPr>
              <a:t>RegEx</a:t>
            </a:r>
            <a:r>
              <a:rPr lang="en-US" sz="3000" b="0" i="0" u="none" strike="noStrike" cap="none" dirty="0">
                <a:solidFill>
                  <a:schemeClr val="accent6"/>
                </a:solidFill>
                <a:latin typeface="EB Garamond"/>
                <a:ea typeface="EB Garamond"/>
                <a:cs typeface="EB Garamond"/>
                <a:sym typeface="EB Garamond"/>
              </a:rPr>
              <a:t>), and </a:t>
            </a:r>
            <a:r>
              <a:rPr lang="en-US" sz="3000" b="0" i="0" u="none" strike="noStrike" cap="none" dirty="0" err="1">
                <a:solidFill>
                  <a:schemeClr val="accent6"/>
                </a:solidFill>
                <a:latin typeface="EB Garamond"/>
                <a:ea typeface="EB Garamond"/>
                <a:cs typeface="EB Garamond"/>
                <a:sym typeface="EB Garamond"/>
              </a:rPr>
              <a:t>SpaCy</a:t>
            </a:r>
            <a:r>
              <a:rPr lang="en-US" sz="3000" b="0" i="0" u="none" strike="noStrike" cap="none" dirty="0">
                <a:solidFill>
                  <a:schemeClr val="accent6"/>
                </a:solidFill>
                <a:latin typeface="EB Garamond"/>
                <a:ea typeface="EB Garamond"/>
                <a:cs typeface="EB Garamond"/>
                <a:sym typeface="EB Garamond"/>
              </a:rPr>
              <a:t>. In full, this project provides insight into the impact of mission statement language on fundraising efforts. All project code, data, and documentation can be found at github.com/Hariaksha/NLP-Charity-Research.</a:t>
            </a:r>
            <a:endParaRPr lang="en-US" dirty="0"/>
          </a:p>
        </p:txBody>
      </p:sp>
      <p:sp>
        <p:nvSpPr>
          <p:cNvPr id="91" name="Google Shape;91;p1"/>
          <p:cNvSpPr txBox="1"/>
          <p:nvPr/>
        </p:nvSpPr>
        <p:spPr>
          <a:xfrm>
            <a:off x="1051255" y="18079390"/>
            <a:ext cx="10018879" cy="732504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i="0" u="none" strike="noStrike" cap="none" dirty="0">
                <a:solidFill>
                  <a:schemeClr val="accent6"/>
                </a:solidFill>
                <a:latin typeface="EB Garamond"/>
                <a:ea typeface="EB Garamond"/>
                <a:cs typeface="EB Garamond"/>
                <a:sym typeface="EB Garamond"/>
              </a:rPr>
              <a:t>Natural Language Processing:</a:t>
            </a:r>
            <a:endParaRPr dirty="0"/>
          </a:p>
          <a:p>
            <a:pPr marL="457200" marR="0" lvl="0" indent="-457200" algn="just" rtl="0">
              <a:spcBef>
                <a:spcPts val="0"/>
              </a:spcBef>
              <a:spcAft>
                <a:spcPts val="0"/>
              </a:spcAft>
              <a:buClr>
                <a:schemeClr val="accent6"/>
              </a:buClr>
              <a:buSzPts val="3000"/>
              <a:buFont typeface="Arial"/>
              <a:buChar char="•"/>
            </a:pPr>
            <a:r>
              <a:rPr lang="en-US" sz="3000" b="0" i="0" u="none" strike="noStrike" cap="none" dirty="0">
                <a:solidFill>
                  <a:schemeClr val="accent6"/>
                </a:solidFill>
                <a:latin typeface="EB Garamond"/>
                <a:ea typeface="EB Garamond"/>
                <a:cs typeface="EB Garamond"/>
                <a:sym typeface="EB Garamond"/>
              </a:rPr>
              <a:t>Natural  Language Processing (NLP) is the branch of Artificial Intelligence that enables computers to understand, manipulate, and generate human language.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This technology is v</a:t>
            </a:r>
            <a:r>
              <a:rPr lang="en-US" sz="3000" b="0" i="0" u="none" strike="noStrike" cap="none" dirty="0">
                <a:solidFill>
                  <a:schemeClr val="accent6"/>
                </a:solidFill>
                <a:latin typeface="EB Garamond"/>
                <a:ea typeface="EB Garamond"/>
                <a:cs typeface="EB Garamond"/>
                <a:sym typeface="EB Garamond"/>
              </a:rPr>
              <a:t>ital for many applications involving unstructured and textual data.</a:t>
            </a:r>
            <a:endParaRPr dirty="0"/>
          </a:p>
          <a:p>
            <a:pPr marL="0" marR="0" lvl="0" indent="0" algn="just" rtl="0">
              <a:spcBef>
                <a:spcPts val="1200"/>
              </a:spcBef>
              <a:spcAft>
                <a:spcPts val="0"/>
              </a:spcAft>
              <a:buNone/>
            </a:pPr>
            <a:r>
              <a:rPr lang="en-US" sz="3000" b="1" i="0" u="none" strike="noStrike" cap="none" dirty="0">
                <a:solidFill>
                  <a:schemeClr val="accent6"/>
                </a:solidFill>
                <a:latin typeface="EB Garamond"/>
                <a:ea typeface="EB Garamond"/>
                <a:cs typeface="EB Garamond"/>
                <a:sym typeface="EB Garamond"/>
              </a:rPr>
              <a:t>Nonprofits in America:</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Most nonprofits are small and community-based, and 92% operate with less than $1 million a year.</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kumimoji="0" lang="en-US" sz="3000" b="0" i="0" u="none" strike="noStrike" kern="0" cap="none" spc="0" normalizeH="0" baseline="0" noProof="0" dirty="0">
                <a:ln>
                  <a:noFill/>
                </a:ln>
                <a:solidFill>
                  <a:schemeClr val="accent6"/>
                </a:solidFill>
                <a:effectLst/>
                <a:uLnTx/>
                <a:uFillTx/>
                <a:latin typeface="EB Garamond"/>
                <a:ea typeface="EB Garamond"/>
                <a:sym typeface="EB Garamond"/>
              </a:rPr>
              <a:t>There are 1,859,826 tax-exempt organizations in the country.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rtl="0">
              <a:spcBef>
                <a:spcPts val="1200"/>
              </a:spcBef>
              <a:spcAft>
                <a:spcPts val="0"/>
              </a:spcAft>
              <a:buNone/>
            </a:pPr>
            <a:r>
              <a:rPr lang="en-US" sz="3000" b="1" dirty="0">
                <a:latin typeface="EB Garamond"/>
                <a:ea typeface="EB Garamond"/>
                <a:cs typeface="EB Garamond"/>
                <a:sym typeface="EB Garamond"/>
              </a:rPr>
              <a:t>Language and Impact</a:t>
            </a:r>
            <a:r>
              <a:rPr lang="en-US" sz="3000" dirty="0">
                <a:latin typeface="EB Garamond"/>
                <a:ea typeface="EB Garamond"/>
                <a:cs typeface="EB Garamond"/>
                <a:sym typeface="EB Garamond"/>
              </a:rPr>
              <a:t>:</a:t>
            </a:r>
            <a:endParaRPr lang="en-US" sz="3000" b="1" i="0" u="none" strike="noStrike" cap="none" dirty="0">
              <a:solidFill>
                <a:schemeClr val="accent6"/>
              </a:solidFill>
              <a:latin typeface="EB Garamond"/>
              <a:ea typeface="EB Garamond"/>
              <a:cs typeface="EB Garamond"/>
              <a:sym typeface="EB Garamond"/>
            </a:endParaRP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Prior research suggests that mission statement language correlates with economic and organizational performance (2, 3).</a:t>
            </a:r>
          </a:p>
          <a:p>
            <a:pPr marR="0" lvl="0" algn="just" rtl="0">
              <a:spcBef>
                <a:spcPts val="0"/>
              </a:spcBef>
              <a:spcAft>
                <a:spcPts val="0"/>
              </a:spcAft>
              <a:buClr>
                <a:schemeClr val="accent6"/>
              </a:buClr>
              <a:buSzPts val="3000"/>
            </a:pPr>
            <a:endParaRPr lang="en-US" sz="3000" b="1" dirty="0">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endParaRPr lang="en-US" sz="3000" b="0" i="0" u="none" strike="noStrike" cap="none" dirty="0">
              <a:solidFill>
                <a:schemeClr val="accent6"/>
              </a:solidFill>
              <a:latin typeface="EB Garamond"/>
              <a:ea typeface="EB Garamond"/>
              <a:cs typeface="EB Garamond"/>
              <a:sym typeface="EB Garamond"/>
            </a:endParaRPr>
          </a:p>
        </p:txBody>
      </p:sp>
      <p:sp>
        <p:nvSpPr>
          <p:cNvPr id="93" name="Google Shape;93;p1"/>
          <p:cNvSpPr txBox="1"/>
          <p:nvPr/>
        </p:nvSpPr>
        <p:spPr>
          <a:xfrm>
            <a:off x="6568626" y="467218"/>
            <a:ext cx="184666"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600">
              <a:solidFill>
                <a:schemeClr val="dk1"/>
              </a:solidFill>
              <a:latin typeface="Corbel"/>
              <a:ea typeface="Corbel"/>
              <a:cs typeface="Corbel"/>
              <a:sym typeface="Corbel"/>
            </a:endParaRPr>
          </a:p>
        </p:txBody>
      </p:sp>
      <p:sp>
        <p:nvSpPr>
          <p:cNvPr id="94" name="Google Shape;94;p1"/>
          <p:cNvSpPr txBox="1"/>
          <p:nvPr/>
        </p:nvSpPr>
        <p:spPr>
          <a:xfrm>
            <a:off x="32820640" y="22375533"/>
            <a:ext cx="9885343" cy="375483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next steps are:</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Generate and process data from the United Kingdom, Australia, and Canada.</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Analyze the data for linguistic features and trends.</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Train ML model on training data to estimate revenue of tax-exempt organization given mission statement and asset code.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Test ML on testing data.</a:t>
            </a:r>
          </a:p>
          <a:p>
            <a:pPr marL="457200" marR="0" lvl="0" indent="-457200" algn="just" rtl="0">
              <a:spcBef>
                <a:spcPts val="0"/>
              </a:spcBef>
              <a:spcAft>
                <a:spcPts val="0"/>
              </a:spcAft>
              <a:buClr>
                <a:schemeClr val="accent6"/>
              </a:buClr>
              <a:buSzPts val="3000"/>
              <a:buFont typeface="Arial"/>
              <a:buChar char="•"/>
            </a:pPr>
            <a:endParaRPr dirty="0"/>
          </a:p>
          <a:p>
            <a:pPr marL="457200" marR="0" lvl="0" indent="-457200" algn="just" rtl="0">
              <a:spcBef>
                <a:spcPts val="0"/>
              </a:spcBef>
              <a:spcAft>
                <a:spcPts val="0"/>
              </a:spcAft>
              <a:buClr>
                <a:schemeClr val="accent6"/>
              </a:buClr>
              <a:buSzPts val="3000"/>
              <a:buFont typeface="Arial"/>
              <a:buChar char="•"/>
            </a:pPr>
            <a:endParaRPr dirty="0"/>
          </a:p>
        </p:txBody>
      </p:sp>
      <p:sp>
        <p:nvSpPr>
          <p:cNvPr id="95" name="Google Shape;95;p1"/>
          <p:cNvSpPr txBox="1"/>
          <p:nvPr/>
        </p:nvSpPr>
        <p:spPr>
          <a:xfrm>
            <a:off x="7013892" y="965916"/>
            <a:ext cx="28948613" cy="58169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400" b="1" dirty="0">
                <a:solidFill>
                  <a:schemeClr val="lt1"/>
                </a:solidFill>
                <a:latin typeface="Helvetica Neue"/>
                <a:ea typeface="Helvetica Neue"/>
                <a:cs typeface="Helvetica Neue"/>
                <a:sym typeface="Helvetica Neue"/>
              </a:rPr>
              <a:t>The Impact of Linguistic Features on Revenues using Natural Language Processing on Mission Statements of Tax-Exempt Organizations </a:t>
            </a:r>
          </a:p>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Hariaksha Gunda*, Dr. Michael Price</a:t>
            </a:r>
            <a:endParaRPr lang="en-US" sz="6000" dirty="0"/>
          </a:p>
          <a:p>
            <a:pPr marL="0" marR="0" lvl="0" indent="0" algn="ctr" rtl="0">
              <a:spcBef>
                <a:spcPts val="0"/>
              </a:spcBef>
              <a:spcAft>
                <a:spcPts val="0"/>
              </a:spcAft>
              <a:buNone/>
            </a:pPr>
            <a:r>
              <a:rPr lang="en-US" sz="4800" b="1" i="1" dirty="0">
                <a:solidFill>
                  <a:schemeClr val="lt1"/>
                </a:solidFill>
                <a:latin typeface="Helvetica Neue"/>
                <a:ea typeface="Helvetica Neue"/>
                <a:cs typeface="Helvetica Neue"/>
                <a:sym typeface="Helvetica Neue"/>
              </a:rPr>
              <a:t>Department of Economics, Finance, and Legal Studies</a:t>
            </a:r>
            <a:endParaRPr sz="4800" dirty="0">
              <a:solidFill>
                <a:schemeClr val="lt1"/>
              </a:solidFill>
              <a:latin typeface="Helvetica Neue"/>
              <a:ea typeface="Helvetica Neue"/>
              <a:cs typeface="Helvetica Neue"/>
              <a:sym typeface="Helvetica Neue"/>
            </a:endParaRPr>
          </a:p>
        </p:txBody>
      </p:sp>
      <p:sp>
        <p:nvSpPr>
          <p:cNvPr id="96" name="Google Shape;96;p1"/>
          <p:cNvSpPr/>
          <p:nvPr/>
        </p:nvSpPr>
        <p:spPr>
          <a:xfrm>
            <a:off x="861777" y="760707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7" name="Google Shape;97;p1"/>
          <p:cNvSpPr txBox="1"/>
          <p:nvPr/>
        </p:nvSpPr>
        <p:spPr>
          <a:xfrm>
            <a:off x="1361840" y="7665813"/>
            <a:ext cx="9083675" cy="769937"/>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861777" y="1692645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9" name="Google Shape;99;p1"/>
          <p:cNvSpPr txBox="1"/>
          <p:nvPr/>
        </p:nvSpPr>
        <p:spPr>
          <a:xfrm>
            <a:off x="1361840" y="1695419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037121" y="7607074"/>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1" name="Google Shape;101;p1"/>
          <p:cNvSpPr txBox="1"/>
          <p:nvPr/>
        </p:nvSpPr>
        <p:spPr>
          <a:xfrm>
            <a:off x="12554901" y="7663904"/>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METHODOLOGY</a:t>
            </a:r>
            <a:endParaRPr dirty="0"/>
          </a:p>
        </p:txBody>
      </p:sp>
      <p:sp>
        <p:nvSpPr>
          <p:cNvPr id="102" name="Google Shape;102;p1"/>
          <p:cNvSpPr/>
          <p:nvPr/>
        </p:nvSpPr>
        <p:spPr>
          <a:xfrm>
            <a:off x="32613171" y="760707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3" name="Google Shape;103;p1"/>
          <p:cNvSpPr txBox="1"/>
          <p:nvPr/>
        </p:nvSpPr>
        <p:spPr>
          <a:xfrm>
            <a:off x="33296114" y="7665812"/>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FORMULAS</a:t>
            </a:r>
            <a:endParaRPr dirty="0"/>
          </a:p>
        </p:txBody>
      </p:sp>
      <p:sp>
        <p:nvSpPr>
          <p:cNvPr id="104" name="Google Shape;104;p1"/>
          <p:cNvSpPr/>
          <p:nvPr/>
        </p:nvSpPr>
        <p:spPr>
          <a:xfrm>
            <a:off x="32613171" y="2111916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5" name="Google Shape;105;p1"/>
          <p:cNvSpPr txBox="1"/>
          <p:nvPr/>
        </p:nvSpPr>
        <p:spPr>
          <a:xfrm>
            <a:off x="32959728" y="21183094"/>
            <a:ext cx="9607873" cy="769441"/>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id="106" name="Google Shape;106;p1" descr="nameplate201_WHITE.eps"/>
          <p:cNvPicPr preferRelativeResize="0"/>
          <p:nvPr/>
        </p:nvPicPr>
        <p:blipFill rotWithShape="1">
          <a:blip r:embed="rId3">
            <a:alphaModFix/>
          </a:blip>
          <a:srcRect/>
          <a:stretch/>
        </p:blipFill>
        <p:spPr>
          <a:xfrm>
            <a:off x="33763623" y="5350030"/>
            <a:ext cx="9085603" cy="472535"/>
          </a:xfrm>
          <a:prstGeom prst="rect">
            <a:avLst/>
          </a:prstGeom>
          <a:noFill/>
          <a:ln>
            <a:noFill/>
          </a:ln>
        </p:spPr>
      </p:pic>
      <p:sp>
        <p:nvSpPr>
          <p:cNvPr id="107" name="Google Shape;107;p1"/>
          <p:cNvSpPr/>
          <p:nvPr/>
        </p:nvSpPr>
        <p:spPr>
          <a:xfrm>
            <a:off x="32612708" y="2609508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8" name="Google Shape;108;p1"/>
          <p:cNvSpPr txBox="1"/>
          <p:nvPr/>
        </p:nvSpPr>
        <p:spPr>
          <a:xfrm>
            <a:off x="32613172" y="25998247"/>
            <a:ext cx="10236053" cy="914400"/>
          </a:xfrm>
          <a:prstGeom prst="rect">
            <a:avLst/>
          </a:prstGeom>
          <a:solidFill>
            <a:srgbClr val="9C23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u="none">
                <a:solidFill>
                  <a:schemeClr val="lt1"/>
                </a:solidFill>
                <a:latin typeface="Verdana"/>
                <a:ea typeface="Verdana"/>
                <a:cs typeface="Verdana"/>
                <a:sym typeface="Verdana"/>
              </a:rPr>
              <a:t>REFERENCES</a:t>
            </a:r>
            <a:endParaRPr/>
          </a:p>
        </p:txBody>
      </p:sp>
      <p:pic>
        <p:nvPicPr>
          <p:cNvPr id="109" name="Google Shape;109;p1" descr="New URCA Logo_Square_White.eps"/>
          <p:cNvPicPr preferRelativeResize="0"/>
          <p:nvPr/>
        </p:nvPicPr>
        <p:blipFill rotWithShape="1">
          <a:blip r:embed="rId4">
            <a:alphaModFix/>
          </a:blip>
          <a:srcRect/>
          <a:stretch/>
        </p:blipFill>
        <p:spPr>
          <a:xfrm>
            <a:off x="19681499" y="13047042"/>
            <a:ext cx="2981934" cy="1375884"/>
          </a:xfrm>
          <a:prstGeom prst="rect">
            <a:avLst/>
          </a:prstGeom>
          <a:noFill/>
          <a:ln>
            <a:noFill/>
          </a:ln>
        </p:spPr>
      </p:pic>
      <mc:AlternateContent xmlns:mc="http://schemas.openxmlformats.org/markup-compatibility/2006" xmlns:a14="http://schemas.microsoft.com/office/drawing/2010/main">
        <mc:Choice Requires="a14">
          <p:sp>
            <p:nvSpPr>
              <p:cNvPr id="110" name="Google Shape;110;p1"/>
              <p:cNvSpPr/>
              <p:nvPr/>
            </p:nvSpPr>
            <p:spPr>
              <a:xfrm>
                <a:off x="32796053" y="8848013"/>
                <a:ext cx="9502898" cy="57709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dirty="0">
                    <a:solidFill>
                      <a:schemeClr val="accent6"/>
                    </a:solidFill>
                    <a:latin typeface="EB Garamond"/>
                    <a:ea typeface="EB Garamond"/>
                    <a:cs typeface="EB Garamond"/>
                    <a:sym typeface="EB Garamond"/>
                  </a:rPr>
                  <a:t>Flesch Reading Ease Score:</a:t>
                </a:r>
              </a:p>
              <a:p>
                <a:pPr marL="0" marR="0" lvl="0" indent="0" algn="just" rtl="0">
                  <a:spcBef>
                    <a:spcPts val="0"/>
                  </a:spcBef>
                  <a:spcAft>
                    <a:spcPts val="0"/>
                  </a:spcAft>
                  <a:buNone/>
                </a:pPr>
                <a:endParaRPr lang="en-US" sz="3000" dirty="0">
                  <a:solidFill>
                    <a:schemeClr val="accent6"/>
                  </a:solidFill>
                  <a:latin typeface="EB Garamond"/>
                  <a:ea typeface="EB Garamond"/>
                  <a:cs typeface="EB Garamond"/>
                  <a:sym typeface="EB Garamond"/>
                </a:endParaRPr>
              </a:p>
              <a:p>
                <a:pPr lvl="0" algn="just"/>
                <a14:m>
                  <m:oMathPara xmlns:m="http://schemas.openxmlformats.org/officeDocument/2006/math">
                    <m:oMathParaPr>
                      <m:jc m:val="centerGroup"/>
                    </m:oMathParaPr>
                    <m:oMath xmlns:m="http://schemas.openxmlformats.org/officeDocument/2006/math">
                      <m:r>
                        <a:rPr lang="en-US" sz="3000" b="0" i="1" smtClean="0">
                          <a:solidFill>
                            <a:schemeClr val="accent6"/>
                          </a:solidFill>
                          <a:latin typeface="Cambria Math" panose="02040503050406030204" pitchFamily="18" charset="0"/>
                          <a:ea typeface="EB Garamond"/>
                          <a:cs typeface="EB Garamond"/>
                          <a:sym typeface="EB Garamond"/>
                        </a:rPr>
                        <m:t>𝑆𝑐𝑜𝑟𝑒</m:t>
                      </m:r>
                      <m:r>
                        <a:rPr lang="en-US" sz="3000" b="0" i="1" smtClean="0">
                          <a:solidFill>
                            <a:schemeClr val="accent6"/>
                          </a:solidFill>
                          <a:latin typeface="Cambria Math" panose="02040503050406030204" pitchFamily="18" charset="0"/>
                          <a:ea typeface="EB Garamond"/>
                          <a:cs typeface="EB Garamond"/>
                          <a:sym typeface="EB Garamond"/>
                        </a:rPr>
                        <m:t>=1.015</m:t>
                      </m:r>
                      <m:d>
                        <m:dPr>
                          <m:ctrlPr>
                            <a:rPr lang="en-US" sz="3000" b="0" i="1" smtClean="0">
                              <a:solidFill>
                                <a:schemeClr val="accent6"/>
                              </a:solidFill>
                              <a:latin typeface="Cambria Math" panose="02040503050406030204" pitchFamily="18" charset="0"/>
                              <a:ea typeface="EB Garamond"/>
                              <a:cs typeface="EB Garamond"/>
                              <a:sym typeface="EB Garamond"/>
                            </a:rPr>
                          </m:ctrlPr>
                        </m:dPr>
                        <m:e>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num>
                            <m:den>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𝑠𝑒𝑛𝑡𝑒𝑛𝑐𝑒𝑠</m:t>
                              </m:r>
                            </m:den>
                          </m:f>
                        </m:e>
                      </m:d>
                      <m:r>
                        <a:rPr lang="en-US" sz="3000" b="0" i="1" smtClean="0">
                          <a:solidFill>
                            <a:schemeClr val="accent6"/>
                          </a:solidFill>
                          <a:latin typeface="Cambria Math" panose="02040503050406030204" pitchFamily="18" charset="0"/>
                          <a:ea typeface="EB Garamond"/>
                          <a:cs typeface="EB Garamond"/>
                          <a:sym typeface="EB Garamond"/>
                        </a:rPr>
                        <m:t>−84.6(</m:t>
                      </m:r>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i="1">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𝑠𝑦𝑙𝑙𝑎𝑏𝑙𝑒𝑠</m:t>
                          </m:r>
                        </m:num>
                        <m:den>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den>
                      </m:f>
                      <m:r>
                        <a:rPr lang="en-US" sz="3000" b="0" i="1" smtClean="0">
                          <a:solidFill>
                            <a:schemeClr val="accent6"/>
                          </a:solidFill>
                          <a:latin typeface="Cambria Math" panose="02040503050406030204" pitchFamily="18" charset="0"/>
                          <a:ea typeface="EB Garamond"/>
                          <a:cs typeface="EB Garamond"/>
                          <a:sym typeface="EB Garamond"/>
                        </a:rPr>
                        <m:t>)</m:t>
                      </m:r>
                    </m:oMath>
                  </m:oMathPara>
                </a14:m>
                <a:endParaRPr lang="en-US" sz="3000" dirty="0">
                  <a:solidFill>
                    <a:schemeClr val="accent6"/>
                  </a:solidFill>
                  <a:latin typeface="EB Garamond"/>
                  <a:ea typeface="EB Garamond"/>
                  <a:cs typeface="EB Garamond"/>
                  <a:sym typeface="EB Garamond"/>
                </a:endParaRPr>
              </a:p>
              <a:p>
                <a:pPr lvl="0" algn="just"/>
                <a:endParaRPr lang="en-US" sz="3000" dirty="0">
                  <a:solidFill>
                    <a:schemeClr val="accent6"/>
                  </a:solidFill>
                  <a:latin typeface="EB Garamond"/>
                  <a:ea typeface="EB Garamond"/>
                  <a:cs typeface="EB Garamond"/>
                  <a:sym typeface="EB Garamond"/>
                </a:endParaRPr>
              </a:p>
              <a:p>
                <a:pPr lvl="0" algn="just"/>
                <a:r>
                  <a:rPr lang="en-US" sz="3000" b="1" dirty="0">
                    <a:solidFill>
                      <a:schemeClr val="accent6"/>
                    </a:solidFill>
                    <a:latin typeface="EB Garamond"/>
                    <a:ea typeface="EB Garamond"/>
                    <a:cs typeface="EB Garamond"/>
                    <a:sym typeface="EB Garamond"/>
                  </a:rPr>
                  <a:t>Hapax Richness Score:</a:t>
                </a:r>
              </a:p>
              <a:p>
                <a:pPr lvl="0" algn="just"/>
                <a:endParaRPr lang="en-US" sz="3000" b="1" dirty="0">
                  <a:solidFill>
                    <a:schemeClr val="accent6"/>
                  </a:solidFill>
                  <a:latin typeface="EB Garamond"/>
                  <a:ea typeface="EB Garamond"/>
                  <a:cs typeface="EB Garamond"/>
                  <a:sym typeface="EB Garamond"/>
                </a:endParaRPr>
              </a:p>
              <a:p>
                <a:pPr lvl="0" algn="just"/>
                <a14:m>
                  <m:oMathPara xmlns:m="http://schemas.openxmlformats.org/officeDocument/2006/math">
                    <m:oMathParaPr>
                      <m:jc m:val="centerGroup"/>
                    </m:oMathParaPr>
                    <m:oMath xmlns:m="http://schemas.openxmlformats.org/officeDocument/2006/math">
                      <m:r>
                        <a:rPr lang="en-US" sz="3000" b="0" i="1" smtClean="0">
                          <a:solidFill>
                            <a:schemeClr val="accent6"/>
                          </a:solidFill>
                          <a:latin typeface="Cambria Math" panose="02040503050406030204" pitchFamily="18" charset="0"/>
                          <a:ea typeface="EB Garamond"/>
                          <a:cs typeface="EB Garamond"/>
                          <a:sym typeface="EB Garamond"/>
                        </a:rPr>
                        <m:t>𝑆𝑐𝑜𝑟𝑒</m:t>
                      </m:r>
                      <m:r>
                        <a:rPr lang="en-US" sz="3000" b="0" i="1" smtClean="0">
                          <a:solidFill>
                            <a:schemeClr val="accent6"/>
                          </a:solidFill>
                          <a:latin typeface="Cambria Math" panose="02040503050406030204" pitchFamily="18" charset="0"/>
                          <a:ea typeface="EB Garamond"/>
                          <a:cs typeface="EB Garamond"/>
                          <a:sym typeface="EB Garamond"/>
                        </a:rPr>
                        <m:t>=</m:t>
                      </m:r>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i="1">
                              <a:solidFill>
                                <a:schemeClr val="accent6"/>
                              </a:solidFill>
                              <a:latin typeface="Cambria Math" panose="02040503050406030204" pitchFamily="18" charset="0"/>
                              <a:ea typeface="EB Garamond"/>
                              <a:cs typeface="EB Garamond"/>
                              <a:sym typeface="EB Garamond"/>
                            </a:rPr>
                            <m:t>𝑛𝑢𝑚𝑏𝑒𝑟</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𝑜𝑓</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𝑤𝑜𝑟𝑑𝑠</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𝑡h𝑎𝑡</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𝑜𝑛𝑙𝑦</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𝑜𝑐𝑐𝑢𝑟</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𝑜𝑛𝑐𝑒</m:t>
                          </m:r>
                        </m:num>
                        <m:den>
                          <m:r>
                            <a:rPr lang="en-US" sz="3000" b="0" i="1" smtClean="0">
                              <a:solidFill>
                                <a:schemeClr val="accent6"/>
                              </a:solidFill>
                              <a:latin typeface="Cambria Math" panose="02040503050406030204" pitchFamily="18" charset="0"/>
                              <a:ea typeface="EB Garamond"/>
                              <a:cs typeface="EB Garamond"/>
                              <a:sym typeface="EB Garamond"/>
                            </a:rPr>
                            <m:t>𝑛𝑢𝑚𝑏𝑒𝑟</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𝑜𝑓</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den>
                      </m:f>
                    </m:oMath>
                  </m:oMathPara>
                </a14:m>
                <a:endParaRPr lang="en-US" sz="3000" b="0" dirty="0">
                  <a:solidFill>
                    <a:schemeClr val="accent6"/>
                  </a:solidFill>
                  <a:latin typeface="EB Garamond"/>
                  <a:ea typeface="EB Garamond"/>
                  <a:cs typeface="EB Garamond"/>
                  <a:sym typeface="EB Garamond"/>
                </a:endParaRPr>
              </a:p>
              <a:p>
                <a:pPr lvl="0" algn="just"/>
                <a:endParaRPr lang="en-US" sz="3000" dirty="0">
                  <a:solidFill>
                    <a:schemeClr val="accent6"/>
                  </a:solidFill>
                  <a:latin typeface="EB Garamond"/>
                  <a:ea typeface="EB Garamond"/>
                  <a:cs typeface="EB Garamond"/>
                  <a:sym typeface="EB Garamond"/>
                </a:endParaRPr>
              </a:p>
              <a:p>
                <a:pPr lvl="0" algn="just"/>
                <a:endParaRPr lang="en-US" sz="3000" b="1" dirty="0">
                  <a:solidFill>
                    <a:schemeClr val="accent6"/>
                  </a:solidFill>
                  <a:latin typeface="EB Garamond"/>
                  <a:ea typeface="EB Garamond"/>
                  <a:cs typeface="EB Garamond"/>
                  <a:sym typeface="EB Garamond"/>
                </a:endParaRPr>
              </a:p>
            </p:txBody>
          </p:sp>
        </mc:Choice>
        <mc:Fallback xmlns="">
          <p:sp>
            <p:nvSpPr>
              <p:cNvPr id="110" name="Google Shape;110;p1"/>
              <p:cNvSpPr>
                <a:spLocks noRot="1" noChangeAspect="1" noMove="1" noResize="1" noEditPoints="1" noAdjustHandles="1" noChangeArrowheads="1" noChangeShapeType="1" noTextEdit="1"/>
              </p:cNvSpPr>
              <p:nvPr/>
            </p:nvSpPr>
            <p:spPr>
              <a:xfrm>
                <a:off x="32796053" y="8848013"/>
                <a:ext cx="9502898" cy="5770963"/>
              </a:xfrm>
              <a:prstGeom prst="rect">
                <a:avLst/>
              </a:prstGeom>
              <a:blipFill>
                <a:blip r:embed="rId5"/>
                <a:stretch>
                  <a:fillRect l="-1539" t="-1267"/>
                </a:stretch>
              </a:blipFill>
              <a:ln>
                <a:noFill/>
              </a:ln>
            </p:spPr>
            <p:txBody>
              <a:bodyPr/>
              <a:lstStyle/>
              <a:p>
                <a:r>
                  <a:rPr lang="en-US">
                    <a:noFill/>
                  </a:rPr>
                  <a:t> </a:t>
                </a:r>
              </a:p>
            </p:txBody>
          </p:sp>
        </mc:Fallback>
      </mc:AlternateContent>
      <p:sp>
        <p:nvSpPr>
          <p:cNvPr id="111" name="Google Shape;111;p1"/>
          <p:cNvSpPr/>
          <p:nvPr/>
        </p:nvSpPr>
        <p:spPr>
          <a:xfrm>
            <a:off x="32796052" y="27343869"/>
            <a:ext cx="9583737" cy="4893607"/>
          </a:xfrm>
          <a:prstGeom prst="rect">
            <a:avLst/>
          </a:prstGeom>
          <a:noFill/>
          <a:ln>
            <a:noFill/>
          </a:ln>
        </p:spPr>
        <p:txBody>
          <a:bodyPr spcFirstLastPara="1" wrap="square" lIns="91425" tIns="45700" rIns="91425" bIns="45700" anchor="t" anchorCtr="0">
            <a:spAutoFit/>
          </a:bodyPr>
          <a:lstStyle/>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[1] </a:t>
            </a:r>
            <a:r>
              <a:rPr lang="en-US" sz="2400" dirty="0" err="1">
                <a:solidFill>
                  <a:schemeClr val="accent6"/>
                </a:solidFill>
                <a:latin typeface="EB Garamond"/>
                <a:ea typeface="EB Garamond"/>
                <a:cs typeface="EB Garamond"/>
                <a:sym typeface="EB Garamond"/>
              </a:rPr>
              <a:t>Yaden</a:t>
            </a:r>
            <a:r>
              <a:rPr lang="en-US" sz="2400" dirty="0">
                <a:solidFill>
                  <a:schemeClr val="accent6"/>
                </a:solidFill>
                <a:latin typeface="EB Garamond"/>
                <a:ea typeface="EB Garamond"/>
                <a:cs typeface="EB Garamond"/>
                <a:sym typeface="EB Garamond"/>
              </a:rPr>
              <a:t>, D. B., Giorgi, S., Jordan, M., </a:t>
            </a:r>
            <a:r>
              <a:rPr lang="en-US" sz="2400" dirty="0" err="1">
                <a:solidFill>
                  <a:schemeClr val="accent6"/>
                </a:solidFill>
                <a:latin typeface="EB Garamond"/>
                <a:ea typeface="EB Garamond"/>
                <a:cs typeface="EB Garamond"/>
                <a:sym typeface="EB Garamond"/>
              </a:rPr>
              <a:t>Buffone</a:t>
            </a:r>
            <a:r>
              <a:rPr lang="en-US" sz="2400" dirty="0">
                <a:solidFill>
                  <a:schemeClr val="accent6"/>
                </a:solidFill>
                <a:latin typeface="EB Garamond"/>
                <a:ea typeface="EB Garamond"/>
                <a:cs typeface="EB Garamond"/>
                <a:sym typeface="EB Garamond"/>
              </a:rPr>
              <a:t>, A., Eichstaedt, J. C., Schwartz, H. A., Ungar, L., &amp; Bloom, P. (2024). Characterizing empathy and compassion using computational linguistic analysis. Emotion, 24(1), 106–115. https://doi-org.libdata.lib.ua.edu/10.1037/emo0001205.supp (Supplemental)</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[2] Baek, Y. M., </a:t>
            </a:r>
            <a:r>
              <a:rPr lang="en-US" sz="2400" dirty="0" err="1">
                <a:solidFill>
                  <a:schemeClr val="accent6"/>
                </a:solidFill>
                <a:latin typeface="EB Garamond"/>
                <a:ea typeface="EB Garamond"/>
                <a:cs typeface="EB Garamond"/>
                <a:sym typeface="EB Garamond"/>
              </a:rPr>
              <a:t>Ihm</a:t>
            </a:r>
            <a:r>
              <a:rPr lang="en-US" sz="2400" dirty="0">
                <a:solidFill>
                  <a:schemeClr val="accent6"/>
                </a:solidFill>
                <a:latin typeface="EB Garamond"/>
                <a:ea typeface="EB Garamond"/>
                <a:cs typeface="EB Garamond"/>
                <a:sym typeface="EB Garamond"/>
              </a:rPr>
              <a:t>, J., &amp; Kang, C. H. (2023). Does mission concreteness make a difference in nonprofit performance? Automated text analysis approach to the importance of concrete mission statements. Nonprofit Management &amp; Leadership, 34(2), 409–431. https://doi-org.libdata.lib.ua.edu/10.1002/nml.21570</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[3] Ward, B. (2023). Relationship Between Mission Statement Components and ROA: A Study of Small-Cap Financial Firms. IUP Journal of Business Strategy, 20(4), 5–19.</a:t>
            </a:r>
            <a:endParaRPr dirty="0"/>
          </a:p>
        </p:txBody>
      </p:sp>
      <p:grpSp>
        <p:nvGrpSpPr>
          <p:cNvPr id="113" name="Google Shape;113;p1"/>
          <p:cNvGrpSpPr/>
          <p:nvPr/>
        </p:nvGrpSpPr>
        <p:grpSpPr>
          <a:xfrm>
            <a:off x="12529314" y="9049976"/>
            <a:ext cx="18598029" cy="2142032"/>
            <a:chOff x="-25587" y="899918"/>
            <a:chExt cx="18598029" cy="2142032"/>
          </a:xfrm>
        </p:grpSpPr>
        <p:sp>
          <p:nvSpPr>
            <p:cNvPr id="114" name="Google Shape;114;p1"/>
            <p:cNvSpPr/>
            <p:nvPr/>
          </p:nvSpPr>
          <p:spPr>
            <a:xfrm>
              <a:off x="8165"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txBox="1"/>
            <p:nvPr/>
          </p:nvSpPr>
          <p:spPr>
            <a:xfrm>
              <a:off x="-25587" y="962656"/>
              <a:ext cx="3637265"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Data Generation</a:t>
              </a:r>
              <a:endParaRPr sz="4400" dirty="0"/>
            </a:p>
          </p:txBody>
        </p:sp>
        <p:sp>
          <p:nvSpPr>
            <p:cNvPr id="116" name="Google Shape;116;p1"/>
            <p:cNvSpPr/>
            <p:nvPr/>
          </p:nvSpPr>
          <p:spPr>
            <a:xfrm>
              <a:off x="393522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txBox="1"/>
            <p:nvPr/>
          </p:nvSpPr>
          <p:spPr>
            <a:xfrm>
              <a:off x="393522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txBox="1"/>
            <p:nvPr/>
          </p:nvSpPr>
          <p:spPr>
            <a:xfrm>
              <a:off x="4603698" y="908862"/>
              <a:ext cx="4329600"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sym typeface="Corbel"/>
                </a:rPr>
                <a:t>Text Preprocessing</a:t>
              </a:r>
              <a:endParaRPr sz="4400" dirty="0"/>
            </a:p>
          </p:txBody>
        </p:sp>
        <p:sp>
          <p:nvSpPr>
            <p:cNvPr id="120" name="Google Shape;120;p1"/>
            <p:cNvSpPr/>
            <p:nvPr/>
          </p:nvSpPr>
          <p:spPr>
            <a:xfrm>
              <a:off x="8933298"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p:nvPr/>
          </p:nvSpPr>
          <p:spPr>
            <a:xfrm>
              <a:off x="8933298"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p:nvPr/>
          </p:nvSpPr>
          <p:spPr>
            <a:xfrm>
              <a:off x="10006565" y="962656"/>
              <a:ext cx="358233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Preliminary Analysis</a:t>
              </a:r>
              <a:endParaRPr sz="4400" dirty="0"/>
            </a:p>
          </p:txBody>
        </p:sp>
        <p:sp>
          <p:nvSpPr>
            <p:cNvPr id="124" name="Google Shape;124;p1"/>
            <p:cNvSpPr/>
            <p:nvPr/>
          </p:nvSpPr>
          <p:spPr>
            <a:xfrm>
              <a:off x="1393137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p:nvPr/>
          </p:nvSpPr>
          <p:spPr>
            <a:xfrm>
              <a:off x="1393137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1506512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Machine Learning</a:t>
              </a:r>
              <a:endParaRPr sz="4400" dirty="0"/>
            </a:p>
          </p:txBody>
        </p:sp>
      </p:grpSp>
      <p:sp>
        <p:nvSpPr>
          <p:cNvPr id="128" name="Google Shape;128;p1"/>
          <p:cNvSpPr txBox="1"/>
          <p:nvPr/>
        </p:nvSpPr>
        <p:spPr>
          <a:xfrm>
            <a:off x="12310261" y="11779755"/>
            <a:ext cx="4070646" cy="5793853"/>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Generate data by web scraping from the IRS, GuideStar, and Charity Navigator. </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Use Python script with open-source libraries Requests, </a:t>
            </a:r>
            <a:r>
              <a:rPr lang="en-US" sz="3000" dirty="0" err="1">
                <a:solidFill>
                  <a:schemeClr val="accent6"/>
                </a:solidFill>
                <a:latin typeface="EB Garamond"/>
                <a:ea typeface="EB Garamond"/>
                <a:cs typeface="EB Garamond"/>
                <a:sym typeface="EB Garamond"/>
              </a:rPr>
              <a:t>BeautifulSoup</a:t>
            </a:r>
            <a:r>
              <a:rPr lang="en-US" sz="3000" dirty="0">
                <a:solidFill>
                  <a:schemeClr val="accent6"/>
                </a:solidFill>
                <a:latin typeface="EB Garamond"/>
                <a:ea typeface="EB Garamond"/>
                <a:cs typeface="EB Garamond"/>
                <a:sym typeface="EB Garamond"/>
              </a:rPr>
              <a:t>, and csv.</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Store mission statements, revenue, assets, and other data in spreadsheets.</a:t>
            </a:r>
            <a:endParaRPr sz="3000" dirty="0">
              <a:solidFill>
                <a:schemeClr val="accent6"/>
              </a:solidFill>
              <a:latin typeface="EB Garamond"/>
              <a:ea typeface="EB Garamond"/>
              <a:cs typeface="EB Garamond"/>
              <a:sym typeface="EB Garamond"/>
            </a:endParaRPr>
          </a:p>
        </p:txBody>
      </p:sp>
      <p:sp>
        <p:nvSpPr>
          <p:cNvPr id="129" name="Google Shape;129;p1"/>
          <p:cNvSpPr txBox="1"/>
          <p:nvPr/>
        </p:nvSpPr>
        <p:spPr>
          <a:xfrm>
            <a:off x="17309494" y="11637380"/>
            <a:ext cx="4688091" cy="623243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Text preprocessing is an essential step in NLP to transform unstructured data to clean data ready for analysis.</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Use Python library </a:t>
            </a:r>
            <a:r>
              <a:rPr lang="en-US" sz="3000" dirty="0" err="1">
                <a:solidFill>
                  <a:schemeClr val="accent6"/>
                </a:solidFill>
                <a:latin typeface="EB Garamond"/>
                <a:ea typeface="EB Garamond"/>
                <a:cs typeface="EB Garamond"/>
                <a:sym typeface="EB Garamond"/>
              </a:rPr>
              <a:t>SpaCy</a:t>
            </a:r>
            <a:r>
              <a:rPr lang="en-US" sz="3000" dirty="0">
                <a:solidFill>
                  <a:schemeClr val="accent6"/>
                </a:solidFill>
                <a:latin typeface="EB Garamond"/>
                <a:ea typeface="EB Garamond"/>
                <a:cs typeface="EB Garamond"/>
                <a:sym typeface="EB Garamond"/>
              </a:rPr>
              <a:t>.</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b="1" dirty="0">
                <a:solidFill>
                  <a:schemeClr val="accent6"/>
                </a:solidFill>
                <a:latin typeface="EB Garamond"/>
                <a:ea typeface="EB Garamond"/>
                <a:cs typeface="EB Garamond"/>
                <a:sym typeface="EB Garamond"/>
              </a:rPr>
              <a:t>Steps include:</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Tokenization</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Lowercasing</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Lemmatization</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Stop-Word Removal</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Part-of-Speech tagging</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sym typeface="EB Garamond"/>
              </a:rPr>
              <a:t>Named Entity Recognition</a:t>
            </a:r>
            <a:endParaRPr dirty="0"/>
          </a:p>
        </p:txBody>
      </p:sp>
      <p:sp>
        <p:nvSpPr>
          <p:cNvPr id="130" name="Google Shape;130;p1"/>
          <p:cNvSpPr txBox="1"/>
          <p:nvPr/>
        </p:nvSpPr>
        <p:spPr>
          <a:xfrm>
            <a:off x="22376281" y="11714324"/>
            <a:ext cx="4688092" cy="643249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Perform linear regression to find relationships between linguistic features and revenue.</a:t>
            </a:r>
            <a:endParaRPr dirty="0"/>
          </a:p>
          <a:p>
            <a:pPr marL="0" marR="0" lvl="0" indent="0" algn="l" rtl="0">
              <a:lnSpc>
                <a:spcPct val="95000"/>
              </a:lnSpc>
              <a:spcBef>
                <a:spcPts val="1200"/>
              </a:spcBef>
              <a:spcAft>
                <a:spcPts val="0"/>
              </a:spcAft>
              <a:buNone/>
            </a:pPr>
            <a:r>
              <a:rPr lang="en-US" sz="3000" b="1" dirty="0">
                <a:solidFill>
                  <a:schemeClr val="accent6"/>
                </a:solidFill>
                <a:latin typeface="EB Garamond"/>
                <a:ea typeface="EB Garamond"/>
                <a:cs typeface="EB Garamond"/>
                <a:sym typeface="EB Garamond"/>
              </a:rPr>
              <a:t>Readability Features: </a:t>
            </a:r>
            <a:endParaRPr dirty="0"/>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Flesch Reading Ease score</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sym typeface="EB Garamond"/>
              </a:rPr>
              <a:t>Flesch-Kincaid Readability</a:t>
            </a:r>
          </a:p>
          <a:p>
            <a:pPr marR="0" lvl="0" algn="l" rtl="0">
              <a:lnSpc>
                <a:spcPct val="95000"/>
              </a:lnSpc>
              <a:spcBef>
                <a:spcPts val="1200"/>
              </a:spcBef>
              <a:spcAft>
                <a:spcPts val="0"/>
              </a:spcAft>
              <a:buClr>
                <a:schemeClr val="accent6"/>
              </a:buClr>
              <a:buSzPts val="3000"/>
            </a:pPr>
            <a:r>
              <a:rPr lang="en-US" sz="3000" b="1" dirty="0">
                <a:solidFill>
                  <a:schemeClr val="accent6"/>
                </a:solidFill>
                <a:latin typeface="EB Garamond"/>
                <a:ea typeface="EB Garamond"/>
                <a:cs typeface="EB Garamond"/>
                <a:sym typeface="EB Garamond"/>
              </a:rPr>
              <a:t>Richness Features</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Type-Token Ratio</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sym typeface="EB Garamond"/>
              </a:rPr>
              <a:t>Hapax Richness</a:t>
            </a:r>
            <a:endParaRPr lang="en-US" sz="3000" dirty="0">
              <a:solidFill>
                <a:schemeClr val="accent6"/>
              </a:solidFill>
              <a:latin typeface="EB Garamond"/>
              <a:ea typeface="EB Garamond"/>
              <a:cs typeface="EB Garamond"/>
              <a:sym typeface="EB Garamond"/>
            </a:endParaRPr>
          </a:p>
          <a:p>
            <a:pPr marR="0" lvl="0" algn="l" rtl="0">
              <a:lnSpc>
                <a:spcPct val="95000"/>
              </a:lnSpc>
              <a:spcBef>
                <a:spcPts val="1200"/>
              </a:spcBef>
              <a:spcAft>
                <a:spcPts val="0"/>
              </a:spcAft>
              <a:buClr>
                <a:schemeClr val="accent6"/>
              </a:buClr>
              <a:buSzPts val="3000"/>
            </a:pPr>
            <a:r>
              <a:rPr lang="en-US" sz="3000" b="1" dirty="0">
                <a:solidFill>
                  <a:schemeClr val="accent6"/>
                </a:solidFill>
                <a:latin typeface="EB Garamond"/>
                <a:ea typeface="EB Garamond"/>
                <a:cs typeface="EB Garamond"/>
                <a:sym typeface="EB Garamond"/>
              </a:rPr>
              <a:t>Empathy Features</a:t>
            </a:r>
            <a:endParaRPr lang="en-US" sz="3000" dirty="0">
              <a:solidFill>
                <a:schemeClr val="accent6"/>
              </a:solidFill>
              <a:latin typeface="EB Garamond"/>
              <a:ea typeface="EB Garamond"/>
              <a:cs typeface="EB Garamond"/>
              <a:sym typeface="EB Garamond"/>
            </a:endParaRPr>
          </a:p>
          <a:p>
            <a:pPr marL="457200" marR="0" lvl="0" indent="-457200" algn="l" rtl="0">
              <a:lnSpc>
                <a:spcPct val="95000"/>
              </a:lnSpc>
              <a:spcBef>
                <a:spcPts val="1200"/>
              </a:spcBef>
              <a:spcAft>
                <a:spcPts val="0"/>
              </a:spcAft>
              <a:buClr>
                <a:schemeClr val="accent6"/>
              </a:buClr>
              <a:buSzPts val="3000"/>
              <a:buFont typeface="Arial" panose="020B0604020202020204" pitchFamily="34" charset="0"/>
              <a:buChar char="•"/>
            </a:pPr>
            <a:r>
              <a:rPr lang="en-US" sz="3000" dirty="0">
                <a:solidFill>
                  <a:schemeClr val="accent6"/>
                </a:solidFill>
                <a:latin typeface="EB Garamond"/>
                <a:ea typeface="EB Garamond"/>
                <a:cs typeface="EB Garamond"/>
                <a:sym typeface="EB Garamond"/>
              </a:rPr>
              <a:t>Donor-serving VS Society-serving missions</a:t>
            </a:r>
          </a:p>
        </p:txBody>
      </p:sp>
      <p:sp>
        <p:nvSpPr>
          <p:cNvPr id="131" name="Google Shape;131;p1"/>
          <p:cNvSpPr txBox="1"/>
          <p:nvPr/>
        </p:nvSpPr>
        <p:spPr>
          <a:xfrm>
            <a:off x="27474582" y="11715200"/>
            <a:ext cx="4092448" cy="623243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Separate data randomly into training and testing sets. </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Verdana"/>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Create and evaluate a machine learning model that takes nonprofit information (asset code, state, mission statement, etc.) as input and outputs expected revenue.</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Verdana"/>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Use Python library TensorFlow.</a:t>
            </a:r>
            <a:endParaRPr lang="en-US" sz="3000" dirty="0">
              <a:solidFill>
                <a:schemeClr val="accent6"/>
              </a:solidFill>
              <a:latin typeface="Verdana"/>
              <a:ea typeface="Verdana"/>
              <a:cs typeface="Verdana"/>
              <a:sym typeface="Verdana"/>
            </a:endParaRPr>
          </a:p>
        </p:txBody>
      </p:sp>
      <p:sp>
        <p:nvSpPr>
          <p:cNvPr id="133" name="Google Shape;133;p1"/>
          <p:cNvSpPr/>
          <p:nvPr/>
        </p:nvSpPr>
        <p:spPr>
          <a:xfrm>
            <a:off x="867624" y="2496435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4" name="Google Shape;134;p1"/>
          <p:cNvSpPr txBox="1"/>
          <p:nvPr/>
        </p:nvSpPr>
        <p:spPr>
          <a:xfrm>
            <a:off x="1550567" y="25023087"/>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037121" y="18286243"/>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6" name="Google Shape;136;p1"/>
          <p:cNvSpPr txBox="1"/>
          <p:nvPr/>
        </p:nvSpPr>
        <p:spPr>
          <a:xfrm>
            <a:off x="12554901" y="18343073"/>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PRELIMINARY RESULTS</a:t>
            </a:r>
            <a:endParaRPr dirty="0"/>
          </a:p>
        </p:txBody>
      </p:sp>
      <p:sp>
        <p:nvSpPr>
          <p:cNvPr id="167" name="Google Shape;167;p1"/>
          <p:cNvSpPr/>
          <p:nvPr/>
        </p:nvSpPr>
        <p:spPr>
          <a:xfrm>
            <a:off x="14489015" y="32084775"/>
            <a:ext cx="14618652"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accent6"/>
                </a:solidFill>
                <a:latin typeface="EB Garamond"/>
                <a:ea typeface="EB Garamond"/>
                <a:cs typeface="EB Garamond"/>
                <a:sym typeface="EB Garamond"/>
              </a:rPr>
              <a:t>Table 1: Preprocessed Missions and Revenues of Tax-Exempt Organizations</a:t>
            </a:r>
            <a:endParaRPr dirty="0"/>
          </a:p>
        </p:txBody>
      </p:sp>
      <p:sp>
        <p:nvSpPr>
          <p:cNvPr id="168" name="Google Shape;168;p1"/>
          <p:cNvSpPr/>
          <p:nvPr/>
        </p:nvSpPr>
        <p:spPr>
          <a:xfrm>
            <a:off x="1080319" y="26028805"/>
            <a:ext cx="9809347" cy="60939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nonprofit sector largely consists of small, community-based organizations working with meager resources. For this reason, nonprofits rely on resources and research to operate more effectively. Prior researchers have begun to understand the impact of different linguistic structures and patterns on economic and organizational performance. This project furthers these efforts by addressing a research gap surrounding empathy and compassion in mission statements. We evaluate the impact of “Self VS Other" linguistic structures on revenues of tax-exempt organizations. This research will provide a better understanding of the impact of linguistic features and can be applied to increase charitable donations and elevate the impact of a wide array of nonprofits, thereby touching the lives of countless individuals.</a:t>
            </a:r>
          </a:p>
        </p:txBody>
      </p:sp>
      <p:sp>
        <p:nvSpPr>
          <p:cNvPr id="169" name="Google Shape;169;p1"/>
          <p:cNvSpPr/>
          <p:nvPr/>
        </p:nvSpPr>
        <p:spPr>
          <a:xfrm>
            <a:off x="32607945" y="14329746"/>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70" name="Google Shape;170;p1"/>
          <p:cNvSpPr txBox="1"/>
          <p:nvPr/>
        </p:nvSpPr>
        <p:spPr>
          <a:xfrm>
            <a:off x="33290888" y="1438848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HYPOTHESES</a:t>
            </a:r>
            <a:endParaRPr dirty="0"/>
          </a:p>
        </p:txBody>
      </p:sp>
      <p:sp>
        <p:nvSpPr>
          <p:cNvPr id="171" name="Google Shape;171;p1"/>
          <p:cNvSpPr/>
          <p:nvPr/>
        </p:nvSpPr>
        <p:spPr>
          <a:xfrm>
            <a:off x="32790827" y="15570684"/>
            <a:ext cx="9502898" cy="5170606"/>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 language will correlate with revenue of tax-exempt organizations.</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statements with language identifying as more donor-serving will correlate with higher revenue.</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be less powerful for tax-exempt organizations with higher asset codes. </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differ slightly among categories of tax-exempt organizations, such as education versus health nonprofits.</a:t>
            </a:r>
            <a:endParaRPr dirty="0"/>
          </a:p>
        </p:txBody>
      </p:sp>
      <p:pic>
        <p:nvPicPr>
          <p:cNvPr id="3" name="Picture 2" descr="A black and white sign with grey text&#10;&#10;Description automatically generated">
            <a:extLst>
              <a:ext uri="{FF2B5EF4-FFF2-40B4-BE49-F238E27FC236}">
                <a16:creationId xmlns:a16="http://schemas.microsoft.com/office/drawing/2014/main" id="{0F454FC8-6F81-FA71-B2C1-B7EC7489198F}"/>
              </a:ext>
            </a:extLst>
          </p:cNvPr>
          <p:cNvPicPr>
            <a:picLocks noChangeAspect="1"/>
          </p:cNvPicPr>
          <p:nvPr/>
        </p:nvPicPr>
        <p:blipFill>
          <a:blip r:embed="rId6"/>
          <a:stretch>
            <a:fillRect/>
          </a:stretch>
        </p:blipFill>
        <p:spPr>
          <a:xfrm>
            <a:off x="484225" y="4486183"/>
            <a:ext cx="6477976" cy="1769034"/>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D7E1AB2-8033-B250-0C06-DF75CFA627B2}"/>
                  </a:ext>
                </a:extLst>
              </p:cNvPr>
              <p:cNvSpPr txBox="1"/>
              <p:nvPr/>
            </p:nvSpPr>
            <p:spPr>
              <a:xfrm>
                <a:off x="11356985" y="25295172"/>
                <a:ext cx="10493477" cy="5386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𝑅𝑒𝑣𝑒𝑛𝑢</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𝑒</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𝛼</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𝛽</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𝐹𝑙𝑒𝑠𝑐</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h</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𝜖</m:t>
                          </m:r>
                        </m:e>
                        <m:sub>
                          <m:r>
                            <a:rPr lang="en-US" sz="3500" b="0" i="1" smtClean="0">
                              <a:latin typeface="Cambria Math" panose="02040503050406030204" pitchFamily="18" charset="0"/>
                            </a:rPr>
                            <m:t>𝑖</m:t>
                          </m:r>
                        </m:sub>
                      </m:sSub>
                    </m:oMath>
                  </m:oMathPara>
                </a14:m>
                <a:endParaRPr lang="en-US" sz="3500" dirty="0"/>
              </a:p>
            </p:txBody>
          </p:sp>
        </mc:Choice>
        <mc:Fallback>
          <p:sp>
            <p:nvSpPr>
              <p:cNvPr id="2" name="TextBox 1">
                <a:extLst>
                  <a:ext uri="{FF2B5EF4-FFF2-40B4-BE49-F238E27FC236}">
                    <a16:creationId xmlns:a16="http://schemas.microsoft.com/office/drawing/2014/main" id="{7D7E1AB2-8033-B250-0C06-DF75CFA627B2}"/>
                  </a:ext>
                </a:extLst>
              </p:cNvPr>
              <p:cNvSpPr txBox="1">
                <a:spLocks noRot="1" noChangeAspect="1" noMove="1" noResize="1" noEditPoints="1" noAdjustHandles="1" noChangeArrowheads="1" noChangeShapeType="1" noTextEdit="1"/>
              </p:cNvSpPr>
              <p:nvPr/>
            </p:nvSpPr>
            <p:spPr>
              <a:xfrm>
                <a:off x="11356985" y="25295172"/>
                <a:ext cx="10493477" cy="538609"/>
              </a:xfrm>
              <a:prstGeom prst="rect">
                <a:avLst/>
              </a:prstGeom>
              <a:blipFill>
                <a:blip r:embed="rId7"/>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9FCC25-E2AC-AE9F-2C65-58688AEA1119}"/>
              </a:ext>
            </a:extLst>
          </p:cNvPr>
          <p:cNvPicPr>
            <a:picLocks noChangeAspect="1"/>
          </p:cNvPicPr>
          <p:nvPr/>
        </p:nvPicPr>
        <p:blipFill>
          <a:blip r:embed="rId8"/>
          <a:stretch>
            <a:fillRect/>
          </a:stretch>
        </p:blipFill>
        <p:spPr>
          <a:xfrm>
            <a:off x="11925390" y="19466713"/>
            <a:ext cx="9383615" cy="5489775"/>
          </a:xfrm>
          <a:prstGeom prst="rect">
            <a:avLst/>
          </a:prstGeom>
        </p:spPr>
      </p:pic>
      <p:pic>
        <p:nvPicPr>
          <p:cNvPr id="7" name="Picture 6">
            <a:extLst>
              <a:ext uri="{FF2B5EF4-FFF2-40B4-BE49-F238E27FC236}">
                <a16:creationId xmlns:a16="http://schemas.microsoft.com/office/drawing/2014/main" id="{FFBDD742-4AF4-BE04-6165-F2C1F2975299}"/>
              </a:ext>
            </a:extLst>
          </p:cNvPr>
          <p:cNvPicPr>
            <a:picLocks noChangeAspect="1"/>
          </p:cNvPicPr>
          <p:nvPr/>
        </p:nvPicPr>
        <p:blipFill>
          <a:blip r:embed="rId9"/>
          <a:stretch>
            <a:fillRect/>
          </a:stretch>
        </p:blipFill>
        <p:spPr>
          <a:xfrm>
            <a:off x="21786251" y="19466713"/>
            <a:ext cx="9613381" cy="5624197"/>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B7D1384-4D48-0FD2-6023-C0F1037547FB}"/>
                  </a:ext>
                </a:extLst>
              </p:cNvPr>
              <p:cNvSpPr txBox="1"/>
              <p:nvPr/>
            </p:nvSpPr>
            <p:spPr>
              <a:xfrm>
                <a:off x="21648836" y="25287945"/>
                <a:ext cx="10493477" cy="5386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𝑅𝑒𝑣𝑒𝑛𝑢</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𝑒</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𝛼</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𝛽</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𝐻𝑎𝑝𝑎</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𝑥</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𝜖</m:t>
                          </m:r>
                        </m:e>
                        <m:sub>
                          <m:r>
                            <a:rPr lang="en-US" sz="3500" b="0" i="1" smtClean="0">
                              <a:latin typeface="Cambria Math" panose="02040503050406030204" pitchFamily="18" charset="0"/>
                            </a:rPr>
                            <m:t>𝑖</m:t>
                          </m:r>
                        </m:sub>
                      </m:sSub>
                    </m:oMath>
                  </m:oMathPara>
                </a14:m>
                <a:endParaRPr lang="en-US" sz="3500" dirty="0"/>
              </a:p>
            </p:txBody>
          </p:sp>
        </mc:Choice>
        <mc:Fallback>
          <p:sp>
            <p:nvSpPr>
              <p:cNvPr id="8" name="TextBox 7">
                <a:extLst>
                  <a:ext uri="{FF2B5EF4-FFF2-40B4-BE49-F238E27FC236}">
                    <a16:creationId xmlns:a16="http://schemas.microsoft.com/office/drawing/2014/main" id="{0B7D1384-4D48-0FD2-6023-C0F1037547FB}"/>
                  </a:ext>
                </a:extLst>
              </p:cNvPr>
              <p:cNvSpPr txBox="1">
                <a:spLocks noRot="1" noChangeAspect="1" noMove="1" noResize="1" noEditPoints="1" noAdjustHandles="1" noChangeArrowheads="1" noChangeShapeType="1" noTextEdit="1"/>
              </p:cNvSpPr>
              <p:nvPr/>
            </p:nvSpPr>
            <p:spPr>
              <a:xfrm>
                <a:off x="21648836" y="25287945"/>
                <a:ext cx="10493477" cy="538609"/>
              </a:xfrm>
              <a:prstGeom prst="rect">
                <a:avLst/>
              </a:prstGeom>
              <a:blipFill>
                <a:blip r:embed="rId10"/>
                <a:stretch>
                  <a:fillRect/>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AE49C644-9D36-EA05-FF38-AF1DBF4787AD}"/>
              </a:ext>
            </a:extLst>
          </p:cNvPr>
          <p:cNvGraphicFramePr>
            <a:graphicFrameLocks noGrp="1"/>
          </p:cNvGraphicFramePr>
          <p:nvPr>
            <p:extLst>
              <p:ext uri="{D42A27DB-BD31-4B8C-83A1-F6EECF244321}">
                <p14:modId xmlns:p14="http://schemas.microsoft.com/office/powerpoint/2010/main" val="2517924007"/>
              </p:ext>
            </p:extLst>
          </p:nvPr>
        </p:nvGraphicFramePr>
        <p:xfrm>
          <a:off x="12654542" y="26118775"/>
          <a:ext cx="9184865" cy="1765557"/>
        </p:xfrm>
        <a:graphic>
          <a:graphicData uri="http://schemas.openxmlformats.org/drawingml/2006/table">
            <a:tbl>
              <a:tblPr firstRow="1" bandRow="1">
                <a:tableStyleId>{073A0DAA-6AF3-43AB-8588-CEC1D06C72B9}</a:tableStyleId>
              </a:tblPr>
              <a:tblGrid>
                <a:gridCol w="1836973">
                  <a:extLst>
                    <a:ext uri="{9D8B030D-6E8A-4147-A177-3AD203B41FA5}">
                      <a16:colId xmlns:a16="http://schemas.microsoft.com/office/drawing/2014/main" val="183964192"/>
                    </a:ext>
                  </a:extLst>
                </a:gridCol>
                <a:gridCol w="1836973">
                  <a:extLst>
                    <a:ext uri="{9D8B030D-6E8A-4147-A177-3AD203B41FA5}">
                      <a16:colId xmlns:a16="http://schemas.microsoft.com/office/drawing/2014/main" val="1310211548"/>
                    </a:ext>
                  </a:extLst>
                </a:gridCol>
                <a:gridCol w="1836973">
                  <a:extLst>
                    <a:ext uri="{9D8B030D-6E8A-4147-A177-3AD203B41FA5}">
                      <a16:colId xmlns:a16="http://schemas.microsoft.com/office/drawing/2014/main" val="2456665291"/>
                    </a:ext>
                  </a:extLst>
                </a:gridCol>
                <a:gridCol w="1836973">
                  <a:extLst>
                    <a:ext uri="{9D8B030D-6E8A-4147-A177-3AD203B41FA5}">
                      <a16:colId xmlns:a16="http://schemas.microsoft.com/office/drawing/2014/main" val="3522645735"/>
                    </a:ext>
                  </a:extLst>
                </a:gridCol>
                <a:gridCol w="1836973">
                  <a:extLst>
                    <a:ext uri="{9D8B030D-6E8A-4147-A177-3AD203B41FA5}">
                      <a16:colId xmlns:a16="http://schemas.microsoft.com/office/drawing/2014/main" val="2190784184"/>
                    </a:ext>
                  </a:extLst>
                </a:gridCol>
              </a:tblGrid>
              <a:tr h="588519">
                <a:tc>
                  <a:txBody>
                    <a:bodyPr/>
                    <a:lstStyle/>
                    <a:p>
                      <a:r>
                        <a:rPr lang="en-US" sz="2000" dirty="0"/>
                        <a:t>Coefficients:</a:t>
                      </a:r>
                    </a:p>
                  </a:txBody>
                  <a:tcPr/>
                </a:tc>
                <a:tc>
                  <a:txBody>
                    <a:bodyPr/>
                    <a:lstStyle/>
                    <a:p>
                      <a:r>
                        <a:rPr lang="en-US" sz="2000" dirty="0"/>
                        <a:t>Estimate</a:t>
                      </a:r>
                    </a:p>
                  </a:txBody>
                  <a:tcPr/>
                </a:tc>
                <a:tc>
                  <a:txBody>
                    <a:bodyPr/>
                    <a:lstStyle/>
                    <a:p>
                      <a:r>
                        <a:rPr lang="en-US" sz="2000" dirty="0"/>
                        <a:t>Std. Error</a:t>
                      </a:r>
                    </a:p>
                  </a:txBody>
                  <a:tcPr/>
                </a:tc>
                <a:tc>
                  <a:txBody>
                    <a:bodyPr/>
                    <a:lstStyle/>
                    <a:p>
                      <a:r>
                        <a:rPr lang="en-US" sz="2000" dirty="0"/>
                        <a:t>T-value</a:t>
                      </a:r>
                    </a:p>
                  </a:txBody>
                  <a:tcPr/>
                </a:tc>
                <a:tc>
                  <a:txBody>
                    <a:bodyPr/>
                    <a:lstStyle/>
                    <a:p>
                      <a:r>
                        <a:rPr lang="en-US" sz="2000" dirty="0"/>
                        <a:t>P-value</a:t>
                      </a:r>
                    </a:p>
                  </a:txBody>
                  <a:tcPr/>
                </a:tc>
                <a:extLst>
                  <a:ext uri="{0D108BD9-81ED-4DB2-BD59-A6C34878D82A}">
                    <a16:rowId xmlns:a16="http://schemas.microsoft.com/office/drawing/2014/main" val="926823721"/>
                  </a:ext>
                </a:extLst>
              </a:tr>
              <a:tr h="588519">
                <a:tc>
                  <a:txBody>
                    <a:bodyPr/>
                    <a:lstStyle/>
                    <a:p>
                      <a:r>
                        <a:rPr lang="en-US" sz="2000" dirty="0"/>
                        <a:t>Intercept</a:t>
                      </a:r>
                    </a:p>
                  </a:txBody>
                  <a:tcPr/>
                </a:tc>
                <a:tc>
                  <a:txBody>
                    <a:bodyPr/>
                    <a:lstStyle/>
                    <a:p>
                      <a:r>
                        <a:rPr lang="en-US" sz="2000" dirty="0"/>
                        <a:t>5259616</a:t>
                      </a:r>
                    </a:p>
                  </a:txBody>
                  <a:tcPr/>
                </a:tc>
                <a:tc>
                  <a:txBody>
                    <a:bodyPr/>
                    <a:lstStyle/>
                    <a:p>
                      <a:r>
                        <a:rPr lang="en-US" sz="2000" dirty="0"/>
                        <a:t>336827</a:t>
                      </a:r>
                    </a:p>
                  </a:txBody>
                  <a:tcPr/>
                </a:tc>
                <a:tc>
                  <a:txBody>
                    <a:bodyPr/>
                    <a:lstStyle/>
                    <a:p>
                      <a:r>
                        <a:rPr lang="en-US" sz="2000" dirty="0"/>
                        <a:t>15.615</a:t>
                      </a:r>
                    </a:p>
                  </a:txBody>
                  <a:tcPr/>
                </a:tc>
                <a:tc>
                  <a:txBody>
                    <a:bodyPr/>
                    <a:lstStyle/>
                    <a:p>
                      <a:r>
                        <a:rPr lang="en-US" sz="2000" dirty="0"/>
                        <a:t>&lt; 2e^-16</a:t>
                      </a:r>
                    </a:p>
                  </a:txBody>
                  <a:tcPr/>
                </a:tc>
                <a:extLst>
                  <a:ext uri="{0D108BD9-81ED-4DB2-BD59-A6C34878D82A}">
                    <a16:rowId xmlns:a16="http://schemas.microsoft.com/office/drawing/2014/main" val="2811439347"/>
                  </a:ext>
                </a:extLst>
              </a:tr>
              <a:tr h="588519">
                <a:tc>
                  <a:txBody>
                    <a:bodyPr/>
                    <a:lstStyle/>
                    <a:p>
                      <a:r>
                        <a:rPr lang="en-US" sz="2000" dirty="0"/>
                        <a:t>Flesch Score</a:t>
                      </a:r>
                    </a:p>
                  </a:txBody>
                  <a:tcPr/>
                </a:tc>
                <a:tc>
                  <a:txBody>
                    <a:bodyPr/>
                    <a:lstStyle/>
                    <a:p>
                      <a:r>
                        <a:rPr lang="en-US" sz="2000" dirty="0"/>
                        <a:t>34417</a:t>
                      </a:r>
                    </a:p>
                  </a:txBody>
                  <a:tcPr/>
                </a:tc>
                <a:tc>
                  <a:txBody>
                    <a:bodyPr/>
                    <a:lstStyle/>
                    <a:p>
                      <a:r>
                        <a:rPr lang="en-US" sz="2000" dirty="0"/>
                        <a:t>10224</a:t>
                      </a:r>
                    </a:p>
                  </a:txBody>
                  <a:tcPr/>
                </a:tc>
                <a:tc>
                  <a:txBody>
                    <a:bodyPr/>
                    <a:lstStyle/>
                    <a:p>
                      <a:r>
                        <a:rPr lang="en-US" sz="2000" dirty="0"/>
                        <a:t>3.366</a:t>
                      </a:r>
                    </a:p>
                  </a:txBody>
                  <a:tcPr/>
                </a:tc>
                <a:tc>
                  <a:txBody>
                    <a:bodyPr/>
                    <a:lstStyle/>
                    <a:p>
                      <a:r>
                        <a:rPr lang="en-US" sz="2000" dirty="0"/>
                        <a:t>0.000762</a:t>
                      </a:r>
                    </a:p>
                  </a:txBody>
                  <a:tcPr/>
                </a:tc>
                <a:extLst>
                  <a:ext uri="{0D108BD9-81ED-4DB2-BD59-A6C34878D82A}">
                    <a16:rowId xmlns:a16="http://schemas.microsoft.com/office/drawing/2014/main" val="3123955569"/>
                  </a:ext>
                </a:extLst>
              </a:tr>
            </a:tbl>
          </a:graphicData>
        </a:graphic>
      </p:graphicFrame>
      <p:graphicFrame>
        <p:nvGraphicFramePr>
          <p:cNvPr id="13" name="Table 12">
            <a:extLst>
              <a:ext uri="{FF2B5EF4-FFF2-40B4-BE49-F238E27FC236}">
                <a16:creationId xmlns:a16="http://schemas.microsoft.com/office/drawing/2014/main" id="{D142EB76-012D-6B36-3088-9759EA3E14BD}"/>
              </a:ext>
            </a:extLst>
          </p:cNvPr>
          <p:cNvGraphicFramePr>
            <a:graphicFrameLocks noGrp="1"/>
          </p:cNvGraphicFramePr>
          <p:nvPr>
            <p:extLst>
              <p:ext uri="{D42A27DB-BD31-4B8C-83A1-F6EECF244321}">
                <p14:modId xmlns:p14="http://schemas.microsoft.com/office/powerpoint/2010/main" val="1169831868"/>
              </p:ext>
            </p:extLst>
          </p:nvPr>
        </p:nvGraphicFramePr>
        <p:xfrm>
          <a:off x="22449882" y="26099516"/>
          <a:ext cx="9228030" cy="1878078"/>
        </p:xfrm>
        <a:graphic>
          <a:graphicData uri="http://schemas.openxmlformats.org/drawingml/2006/table">
            <a:tbl>
              <a:tblPr firstRow="1" bandRow="1">
                <a:tableStyleId>{073A0DAA-6AF3-43AB-8588-CEC1D06C72B9}</a:tableStyleId>
              </a:tblPr>
              <a:tblGrid>
                <a:gridCol w="1845606">
                  <a:extLst>
                    <a:ext uri="{9D8B030D-6E8A-4147-A177-3AD203B41FA5}">
                      <a16:colId xmlns:a16="http://schemas.microsoft.com/office/drawing/2014/main" val="183964192"/>
                    </a:ext>
                  </a:extLst>
                </a:gridCol>
                <a:gridCol w="1845606">
                  <a:extLst>
                    <a:ext uri="{9D8B030D-6E8A-4147-A177-3AD203B41FA5}">
                      <a16:colId xmlns:a16="http://schemas.microsoft.com/office/drawing/2014/main" val="1310211548"/>
                    </a:ext>
                  </a:extLst>
                </a:gridCol>
                <a:gridCol w="1845606">
                  <a:extLst>
                    <a:ext uri="{9D8B030D-6E8A-4147-A177-3AD203B41FA5}">
                      <a16:colId xmlns:a16="http://schemas.microsoft.com/office/drawing/2014/main" val="2456665291"/>
                    </a:ext>
                  </a:extLst>
                </a:gridCol>
                <a:gridCol w="1845606">
                  <a:extLst>
                    <a:ext uri="{9D8B030D-6E8A-4147-A177-3AD203B41FA5}">
                      <a16:colId xmlns:a16="http://schemas.microsoft.com/office/drawing/2014/main" val="3522645735"/>
                    </a:ext>
                  </a:extLst>
                </a:gridCol>
                <a:gridCol w="1845606">
                  <a:extLst>
                    <a:ext uri="{9D8B030D-6E8A-4147-A177-3AD203B41FA5}">
                      <a16:colId xmlns:a16="http://schemas.microsoft.com/office/drawing/2014/main" val="2190784184"/>
                    </a:ext>
                  </a:extLst>
                </a:gridCol>
              </a:tblGrid>
              <a:tr h="588519">
                <a:tc>
                  <a:txBody>
                    <a:bodyPr/>
                    <a:lstStyle/>
                    <a:p>
                      <a:r>
                        <a:rPr lang="en-US" sz="2000" dirty="0"/>
                        <a:t>Coefficients:</a:t>
                      </a:r>
                    </a:p>
                  </a:txBody>
                  <a:tcPr/>
                </a:tc>
                <a:tc>
                  <a:txBody>
                    <a:bodyPr/>
                    <a:lstStyle/>
                    <a:p>
                      <a:r>
                        <a:rPr lang="en-US" sz="2000" dirty="0"/>
                        <a:t>Estimate</a:t>
                      </a:r>
                    </a:p>
                  </a:txBody>
                  <a:tcPr/>
                </a:tc>
                <a:tc>
                  <a:txBody>
                    <a:bodyPr/>
                    <a:lstStyle/>
                    <a:p>
                      <a:r>
                        <a:rPr lang="en-US" sz="2000" dirty="0"/>
                        <a:t>Std. Error</a:t>
                      </a:r>
                    </a:p>
                  </a:txBody>
                  <a:tcPr/>
                </a:tc>
                <a:tc>
                  <a:txBody>
                    <a:bodyPr/>
                    <a:lstStyle/>
                    <a:p>
                      <a:r>
                        <a:rPr lang="en-US" sz="2000" dirty="0"/>
                        <a:t>T-value</a:t>
                      </a:r>
                    </a:p>
                  </a:txBody>
                  <a:tcPr/>
                </a:tc>
                <a:tc>
                  <a:txBody>
                    <a:bodyPr/>
                    <a:lstStyle/>
                    <a:p>
                      <a:r>
                        <a:rPr lang="en-US" sz="2000" dirty="0"/>
                        <a:t>P-value</a:t>
                      </a:r>
                    </a:p>
                  </a:txBody>
                  <a:tcPr/>
                </a:tc>
                <a:extLst>
                  <a:ext uri="{0D108BD9-81ED-4DB2-BD59-A6C34878D82A}">
                    <a16:rowId xmlns:a16="http://schemas.microsoft.com/office/drawing/2014/main" val="926823721"/>
                  </a:ext>
                </a:extLst>
              </a:tr>
              <a:tr h="588519">
                <a:tc>
                  <a:txBody>
                    <a:bodyPr/>
                    <a:lstStyle/>
                    <a:p>
                      <a:r>
                        <a:rPr lang="en-US" sz="2000" dirty="0"/>
                        <a:t>Intercept</a:t>
                      </a:r>
                    </a:p>
                  </a:txBody>
                  <a:tcPr/>
                </a:tc>
                <a:tc>
                  <a:txBody>
                    <a:bodyPr/>
                    <a:lstStyle/>
                    <a:p>
                      <a:r>
                        <a:rPr lang="en-US" sz="2000" dirty="0"/>
                        <a:t>10571871</a:t>
                      </a:r>
                    </a:p>
                  </a:txBody>
                  <a:tcPr/>
                </a:tc>
                <a:tc>
                  <a:txBody>
                    <a:bodyPr/>
                    <a:lstStyle/>
                    <a:p>
                      <a:r>
                        <a:rPr lang="en-US" sz="2000" dirty="0"/>
                        <a:t>1708334</a:t>
                      </a:r>
                    </a:p>
                  </a:txBody>
                  <a:tcPr/>
                </a:tc>
                <a:tc>
                  <a:txBody>
                    <a:bodyPr/>
                    <a:lstStyle/>
                    <a:p>
                      <a:r>
                        <a:rPr lang="en-US" sz="2000" dirty="0"/>
                        <a:t>6.188</a:t>
                      </a:r>
                    </a:p>
                  </a:txBody>
                  <a:tcPr/>
                </a:tc>
                <a:tc>
                  <a:txBody>
                    <a:bodyPr/>
                    <a:lstStyle/>
                    <a:p>
                      <a:r>
                        <a:rPr lang="en-US" sz="2000" dirty="0"/>
                        <a:t>6.1e^-10</a:t>
                      </a:r>
                    </a:p>
                  </a:txBody>
                  <a:tcPr/>
                </a:tc>
                <a:extLst>
                  <a:ext uri="{0D108BD9-81ED-4DB2-BD59-A6C34878D82A}">
                    <a16:rowId xmlns:a16="http://schemas.microsoft.com/office/drawing/2014/main" val="2811439347"/>
                  </a:ext>
                </a:extLst>
              </a:tr>
              <a:tr h="588519">
                <a:tc>
                  <a:txBody>
                    <a:bodyPr/>
                    <a:lstStyle/>
                    <a:p>
                      <a:r>
                        <a:rPr lang="en-US" sz="2000" dirty="0"/>
                        <a:t>Hapax Richness</a:t>
                      </a:r>
                    </a:p>
                  </a:txBody>
                  <a:tcPr/>
                </a:tc>
                <a:tc>
                  <a:txBody>
                    <a:bodyPr/>
                    <a:lstStyle/>
                    <a:p>
                      <a:r>
                        <a:rPr lang="en-US" sz="2000" dirty="0"/>
                        <a:t>-5152904</a:t>
                      </a:r>
                    </a:p>
                  </a:txBody>
                  <a:tcPr/>
                </a:tc>
                <a:tc>
                  <a:txBody>
                    <a:bodyPr/>
                    <a:lstStyle/>
                    <a:p>
                      <a:r>
                        <a:rPr lang="en-US" sz="2000" dirty="0"/>
                        <a:t>1893517</a:t>
                      </a:r>
                    </a:p>
                  </a:txBody>
                  <a:tcPr/>
                </a:tc>
                <a:tc>
                  <a:txBody>
                    <a:bodyPr/>
                    <a:lstStyle/>
                    <a:p>
                      <a:r>
                        <a:rPr lang="en-US" sz="2000" dirty="0"/>
                        <a:t>-2.721</a:t>
                      </a:r>
                    </a:p>
                  </a:txBody>
                  <a:tcPr/>
                </a:tc>
                <a:tc>
                  <a:txBody>
                    <a:bodyPr/>
                    <a:lstStyle/>
                    <a:p>
                      <a:r>
                        <a:rPr lang="en-US" sz="2000" dirty="0"/>
                        <a:t>0.0065</a:t>
                      </a:r>
                    </a:p>
                  </a:txBody>
                  <a:tcPr/>
                </a:tc>
                <a:extLst>
                  <a:ext uri="{0D108BD9-81ED-4DB2-BD59-A6C34878D82A}">
                    <a16:rowId xmlns:a16="http://schemas.microsoft.com/office/drawing/2014/main" val="3123955569"/>
                  </a:ext>
                </a:extLst>
              </a:tr>
            </a:tbl>
          </a:graphicData>
        </a:graphic>
      </p:graphicFrame>
      <p:graphicFrame>
        <p:nvGraphicFramePr>
          <p:cNvPr id="17" name="Table 16">
            <a:extLst>
              <a:ext uri="{FF2B5EF4-FFF2-40B4-BE49-F238E27FC236}">
                <a16:creationId xmlns:a16="http://schemas.microsoft.com/office/drawing/2014/main" id="{8F14349A-38C7-43F4-7882-3DAFAD7AC63E}"/>
              </a:ext>
            </a:extLst>
          </p:cNvPr>
          <p:cNvGraphicFramePr>
            <a:graphicFrameLocks noGrp="1"/>
          </p:cNvGraphicFramePr>
          <p:nvPr>
            <p:extLst>
              <p:ext uri="{D42A27DB-BD31-4B8C-83A1-F6EECF244321}">
                <p14:modId xmlns:p14="http://schemas.microsoft.com/office/powerpoint/2010/main" val="3714982079"/>
              </p:ext>
            </p:extLst>
          </p:nvPr>
        </p:nvGraphicFramePr>
        <p:xfrm>
          <a:off x="12557266" y="28074571"/>
          <a:ext cx="19213273" cy="3940622"/>
        </p:xfrm>
        <a:graphic>
          <a:graphicData uri="http://schemas.openxmlformats.org/drawingml/2006/table">
            <a:tbl>
              <a:tblPr firstRow="1" bandRow="1">
                <a:tableStyleId>{073A0DAA-6AF3-43AB-8588-CEC1D06C72B9}</a:tableStyleId>
              </a:tblPr>
              <a:tblGrid>
                <a:gridCol w="3370374">
                  <a:extLst>
                    <a:ext uri="{9D8B030D-6E8A-4147-A177-3AD203B41FA5}">
                      <a16:colId xmlns:a16="http://schemas.microsoft.com/office/drawing/2014/main" val="989323731"/>
                    </a:ext>
                  </a:extLst>
                </a:gridCol>
                <a:gridCol w="1541505">
                  <a:extLst>
                    <a:ext uri="{9D8B030D-6E8A-4147-A177-3AD203B41FA5}">
                      <a16:colId xmlns:a16="http://schemas.microsoft.com/office/drawing/2014/main" val="4087679865"/>
                    </a:ext>
                  </a:extLst>
                </a:gridCol>
                <a:gridCol w="1956223">
                  <a:extLst>
                    <a:ext uri="{9D8B030D-6E8A-4147-A177-3AD203B41FA5}">
                      <a16:colId xmlns:a16="http://schemas.microsoft.com/office/drawing/2014/main" val="3513889336"/>
                    </a:ext>
                  </a:extLst>
                </a:gridCol>
                <a:gridCol w="12345171">
                  <a:extLst>
                    <a:ext uri="{9D8B030D-6E8A-4147-A177-3AD203B41FA5}">
                      <a16:colId xmlns:a16="http://schemas.microsoft.com/office/drawing/2014/main" val="3809310180"/>
                    </a:ext>
                  </a:extLst>
                </a:gridCol>
              </a:tblGrid>
              <a:tr h="679262">
                <a:tc>
                  <a:txBody>
                    <a:bodyPr/>
                    <a:lstStyle/>
                    <a:p>
                      <a:r>
                        <a:rPr lang="en-US" sz="2800" dirty="0"/>
                        <a:t>Name</a:t>
                      </a:r>
                    </a:p>
                  </a:txBody>
                  <a:tcPr/>
                </a:tc>
                <a:tc>
                  <a:txBody>
                    <a:bodyPr/>
                    <a:lstStyle/>
                    <a:p>
                      <a:r>
                        <a:rPr lang="en-US" sz="2800" dirty="0"/>
                        <a:t>NTEE</a:t>
                      </a:r>
                    </a:p>
                  </a:txBody>
                  <a:tcPr/>
                </a:tc>
                <a:tc>
                  <a:txBody>
                    <a:bodyPr/>
                    <a:lstStyle/>
                    <a:p>
                      <a:r>
                        <a:rPr lang="en-US" sz="2800" dirty="0"/>
                        <a:t>Revenue</a:t>
                      </a:r>
                    </a:p>
                  </a:txBody>
                  <a:tcPr/>
                </a:tc>
                <a:tc>
                  <a:txBody>
                    <a:bodyPr/>
                    <a:lstStyle/>
                    <a:p>
                      <a:r>
                        <a:rPr lang="en-US" sz="2800" dirty="0"/>
                        <a:t>Preprocessed Mission</a:t>
                      </a:r>
                    </a:p>
                  </a:txBody>
                  <a:tcPr/>
                </a:tc>
                <a:extLst>
                  <a:ext uri="{0D108BD9-81ED-4DB2-BD59-A6C34878D82A}">
                    <a16:rowId xmlns:a16="http://schemas.microsoft.com/office/drawing/2014/main" val="695158152"/>
                  </a:ext>
                </a:extLst>
              </a:tr>
              <a:tr h="679262">
                <a:tc>
                  <a:txBody>
                    <a:bodyPr/>
                    <a:lstStyle/>
                    <a:p>
                      <a:r>
                        <a:rPr lang="en-US" sz="2800" dirty="0"/>
                        <a:t>Alaska Veterans Museum</a:t>
                      </a:r>
                    </a:p>
                  </a:txBody>
                  <a:tcPr/>
                </a:tc>
                <a:tc>
                  <a:txBody>
                    <a:bodyPr/>
                    <a:lstStyle/>
                    <a:p>
                      <a:r>
                        <a:rPr lang="en-US" sz="2800" dirty="0"/>
                        <a:t>A54</a:t>
                      </a:r>
                    </a:p>
                  </a:txBody>
                  <a:tcPr/>
                </a:tc>
                <a:tc>
                  <a:txBody>
                    <a:bodyPr/>
                    <a:lstStyle/>
                    <a:p>
                      <a:r>
                        <a:rPr lang="en-US" sz="2800" dirty="0"/>
                        <a:t>$99949</a:t>
                      </a:r>
                    </a:p>
                  </a:txBody>
                  <a:tcPr/>
                </a:tc>
                <a:tc>
                  <a:txBody>
                    <a:bodyPr/>
                    <a:lstStyle/>
                    <a:p>
                      <a:r>
                        <a:rPr lang="en-US" sz="2800" dirty="0"/>
                        <a:t>create museum inspiration, remembrance preservation veterans sacrifices </a:t>
                      </a:r>
                      <a:r>
                        <a:rPr lang="en-US" sz="2800" dirty="0" err="1"/>
                        <a:t>america</a:t>
                      </a:r>
                      <a:r>
                        <a:rPr lang="en-US" sz="2800" dirty="0"/>
                        <a:t> freedom</a:t>
                      </a:r>
                    </a:p>
                  </a:txBody>
                  <a:tcPr/>
                </a:tc>
                <a:extLst>
                  <a:ext uri="{0D108BD9-81ED-4DB2-BD59-A6C34878D82A}">
                    <a16:rowId xmlns:a16="http://schemas.microsoft.com/office/drawing/2014/main" val="4133675837"/>
                  </a:ext>
                </a:extLst>
              </a:tr>
              <a:tr h="679262">
                <a:tc>
                  <a:txBody>
                    <a:bodyPr/>
                    <a:lstStyle/>
                    <a:p>
                      <a:r>
                        <a:rPr lang="en-US" sz="2800" dirty="0"/>
                        <a:t>Alaska Childrens Alliance</a:t>
                      </a:r>
                    </a:p>
                  </a:txBody>
                  <a:tcPr/>
                </a:tc>
                <a:tc>
                  <a:txBody>
                    <a:bodyPr/>
                    <a:lstStyle/>
                    <a:p>
                      <a:r>
                        <a:rPr lang="en-US" sz="2800" dirty="0"/>
                        <a:t>I72</a:t>
                      </a:r>
                    </a:p>
                  </a:txBody>
                  <a:tcPr/>
                </a:tc>
                <a:tc>
                  <a:txBody>
                    <a:bodyPr/>
                    <a:lstStyle/>
                    <a:p>
                      <a:r>
                        <a:rPr lang="en-US" sz="2800" dirty="0"/>
                        <a:t>333022</a:t>
                      </a:r>
                    </a:p>
                  </a:txBody>
                  <a:tcPr/>
                </a:tc>
                <a:tc>
                  <a:txBody>
                    <a:bodyPr/>
                    <a:lstStyle/>
                    <a:p>
                      <a:r>
                        <a:rPr lang="en-US" sz="2800" dirty="0"/>
                        <a:t>dedicate strengthen multi-disciplinary response child abuse.</a:t>
                      </a:r>
                    </a:p>
                  </a:txBody>
                  <a:tcPr/>
                </a:tc>
                <a:extLst>
                  <a:ext uri="{0D108BD9-81ED-4DB2-BD59-A6C34878D82A}">
                    <a16:rowId xmlns:a16="http://schemas.microsoft.com/office/drawing/2014/main" val="3585294609"/>
                  </a:ext>
                </a:extLst>
              </a:tr>
              <a:tr h="679262">
                <a:tc>
                  <a:txBody>
                    <a:bodyPr/>
                    <a:lstStyle/>
                    <a:p>
                      <a:r>
                        <a:rPr lang="en-US" sz="2800" dirty="0"/>
                        <a:t>Sacred Valley Health</a:t>
                      </a:r>
                    </a:p>
                  </a:txBody>
                  <a:tcPr/>
                </a:tc>
                <a:tc>
                  <a:txBody>
                    <a:bodyPr/>
                    <a:lstStyle/>
                    <a:p>
                      <a:r>
                        <a:rPr lang="en-US" sz="2800" dirty="0"/>
                        <a:t>Q33</a:t>
                      </a:r>
                    </a:p>
                    <a:p>
                      <a:endParaRPr lang="en-US" sz="2800" dirty="0"/>
                    </a:p>
                  </a:txBody>
                  <a:tcPr/>
                </a:tc>
                <a:tc>
                  <a:txBody>
                    <a:bodyPr/>
                    <a:lstStyle/>
                    <a:p>
                      <a:r>
                        <a:rPr lang="en-US" sz="2800" dirty="0"/>
                        <a:t>173068</a:t>
                      </a:r>
                    </a:p>
                  </a:txBody>
                  <a:tcPr/>
                </a:tc>
                <a:tc>
                  <a:txBody>
                    <a:bodyPr/>
                    <a:lstStyle/>
                    <a:p>
                      <a:r>
                        <a:rPr lang="en-US" sz="2800" dirty="0"/>
                        <a:t>mission Sacred Valley Health improve health under-served rural of Peru's Sacred through health and education increased access to health services community empowerment</a:t>
                      </a:r>
                    </a:p>
                  </a:txBody>
                  <a:tcPr/>
                </a:tc>
                <a:extLst>
                  <a:ext uri="{0D108BD9-81ED-4DB2-BD59-A6C34878D82A}">
                    <a16:rowId xmlns:a16="http://schemas.microsoft.com/office/drawing/2014/main" val="204093237"/>
                  </a:ext>
                </a:extLst>
              </a:tr>
            </a:tbl>
          </a:graphicData>
        </a:graphic>
      </p:graphicFrame>
    </p:spTree>
  </p:cSld>
  <p:clrMapOvr>
    <a:masterClrMapping/>
  </p:clrMapOvr>
</p:sld>
</file>

<file path=ppt/theme/theme1.xml><?xml version="1.0" encoding="utf-8"?>
<a:theme xmlns:a="http://schemas.openxmlformats.org/drawingml/2006/main"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TotalTime>
  <Words>1054</Words>
  <Application>Microsoft Office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Corbel</vt:lpstr>
      <vt:lpstr>EB Garamond</vt:lpstr>
      <vt:lpstr>Helvetica Neue</vt:lpstr>
      <vt:lpstr>Calibri</vt:lpstr>
      <vt:lpstr>Verdana</vt:lpstr>
      <vt:lpstr>Arial</vt:lpstr>
      <vt:lpstr>Cambria Math</vt:lpstr>
      <vt:lpstr>UATheme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Sanford Media Center</dc:creator>
  <cp:lastModifiedBy>Hariaksha Gunda</cp:lastModifiedBy>
  <cp:revision>1</cp:revision>
  <cp:lastPrinted>2024-03-16T04:47:16Z</cp:lastPrinted>
  <dcterms:created xsi:type="dcterms:W3CDTF">2013-11-01T13:54:30Z</dcterms:created>
  <dcterms:modified xsi:type="dcterms:W3CDTF">2024-03-16T05:02:13Z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