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950075" cy="9236075"/>
  <p:embeddedFontLst>
    <p:embeddedFont>
      <p:font typeface="Corbel"/>
      <p:regular r:id="rId7"/>
      <p:bold r:id="rId8"/>
      <p:italic r:id="rId9"/>
      <p:boldItalic r:id="rId10"/>
    </p:embeddedFont>
    <p:embeddedFont>
      <p:font typeface="EB Garamond"/>
      <p:regular r:id="rId11"/>
      <p:bold r:id="rId12"/>
      <p:italic r:id="rId13"/>
      <p:boldItalic r:id="rId14"/>
    </p:embeddedFont>
    <p:embeddedFont>
      <p:font typeface="Helvetica Neu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124">
          <p15:clr>
            <a:srgbClr val="A4A3A4"/>
          </p15:clr>
        </p15:guide>
        <p15:guide id="2" orient="horz" pos="20231">
          <p15:clr>
            <a:srgbClr val="A4A3A4"/>
          </p15:clr>
        </p15:guide>
        <p15:guide id="3" orient="horz" pos="3912">
          <p15:clr>
            <a:srgbClr val="A4A3A4"/>
          </p15:clr>
        </p15:guide>
        <p15:guide id="4" orient="horz" pos="8587">
          <p15:clr>
            <a:srgbClr val="A4A3A4"/>
          </p15:clr>
        </p15:guide>
        <p15:guide id="5" orient="horz" pos="4163">
          <p15:clr>
            <a:srgbClr val="A4A3A4"/>
          </p15:clr>
        </p15:guide>
        <p15:guide id="6" pos="26856">
          <p15:clr>
            <a:srgbClr val="A4A3A4"/>
          </p15:clr>
        </p15:guide>
        <p15:guide id="7" pos="27200">
          <p15:clr>
            <a:srgbClr val="A4A3A4"/>
          </p15:clr>
        </p15:guide>
        <p15:guide id="8" pos="13584">
          <p15:clr>
            <a:srgbClr val="A4A3A4"/>
          </p15:clr>
        </p15:guide>
        <p15:guide id="9" pos="8556">
          <p15:clr>
            <a:srgbClr val="A4A3A4"/>
          </p15:clr>
        </p15:guide>
        <p15:guide id="10" pos="716">
          <p15:clr>
            <a:srgbClr val="A4A3A4"/>
          </p15:clr>
        </p15:guide>
        <p15:guide id="11" pos="7496">
          <p15:clr>
            <a:srgbClr val="A4A3A4"/>
          </p15:clr>
        </p15:guide>
        <p15:guide id="12" pos="21156">
          <p15:clr>
            <a:srgbClr val="A4A3A4"/>
          </p15:clr>
        </p15:guide>
      </p15:sldGuideLst>
    </p:ext>
    <p:ext uri="GoogleSlidesCustomDataVersion2">
      <go:slidesCustomData xmlns:go="http://customooxmlschemas.google.com/" r:id="rId19" roundtripDataSignature="AMtx7mgWSjSeOX8ykGe4GBVg+ganuGxP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124" orient="horz"/>
        <p:guide pos="20231" orient="horz"/>
        <p:guide pos="3912" orient="horz"/>
        <p:guide pos="8587" orient="horz"/>
        <p:guide pos="4163" orient="horz"/>
        <p:guide pos="26856"/>
        <p:guide pos="27200"/>
        <p:guide pos="13584"/>
        <p:guide pos="8556"/>
        <p:guide pos="716"/>
        <p:guide pos="7496"/>
        <p:guide pos="21156"/>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BGaramond-regular.fntdata"/><Relationship Id="rId10" Type="http://schemas.openxmlformats.org/officeDocument/2006/relationships/font" Target="fonts/Corbel-boldItalic.fntdata"/><Relationship Id="rId13" Type="http://schemas.openxmlformats.org/officeDocument/2006/relationships/font" Target="fonts/EBGaramond-italic.fntdata"/><Relationship Id="rId12" Type="http://schemas.openxmlformats.org/officeDocument/2006/relationships/font" Target="fonts/EBGaramo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Corbel-italic.fntdata"/><Relationship Id="rId15" Type="http://schemas.openxmlformats.org/officeDocument/2006/relationships/font" Target="fonts/HelveticaNeue-regular.fntdata"/><Relationship Id="rId14" Type="http://schemas.openxmlformats.org/officeDocument/2006/relationships/font" Target="fonts/EBGaramond-boldItalic.fntdata"/><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HelveticaNeue-boldItalic.fntdata"/><Relationship Id="rId7" Type="http://schemas.openxmlformats.org/officeDocument/2006/relationships/font" Target="fonts/Corbel-regular.fntdata"/><Relationship Id="rId8" Type="http://schemas.openxmlformats.org/officeDocument/2006/relationships/font" Target="fonts/Corbel-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11488" cy="4635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37000" y="0"/>
            <a:ext cx="3011488" cy="4635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97000" y="1154113"/>
            <a:ext cx="4156075" cy="31178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95325" y="4445000"/>
            <a:ext cx="5559425" cy="36369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772525"/>
            <a:ext cx="3011488" cy="4635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37000" y="8772525"/>
            <a:ext cx="3011488" cy="4635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97000" y="1154113"/>
            <a:ext cx="4156075" cy="31178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95325" y="4445000"/>
            <a:ext cx="5559425" cy="3636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937000" y="8772525"/>
            <a:ext cx="3011488" cy="4635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291840" y="10226042"/>
            <a:ext cx="37307520" cy="705612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6583680" y="18653760"/>
            <a:ext cx="30723840" cy="8412480"/>
          </a:xfrm>
          <a:prstGeom prst="rect">
            <a:avLst/>
          </a:prstGeom>
          <a:noFill/>
          <a:ln>
            <a:noFill/>
          </a:ln>
        </p:spPr>
        <p:txBody>
          <a:bodyPr anchorCtr="0" anchor="t" bIns="219450" lIns="438900" spcFirstLastPara="1" rIns="438900" wrap="square" tIns="219450">
            <a:normAutofit/>
          </a:bodyPr>
          <a:lstStyle>
            <a:lvl1pPr lvl="0" algn="ctr">
              <a:spcBef>
                <a:spcPts val="3080"/>
              </a:spcBef>
              <a:spcAft>
                <a:spcPts val="0"/>
              </a:spcAft>
              <a:buClr>
                <a:srgbClr val="BF8B8E"/>
              </a:buClr>
              <a:buSzPts val="15400"/>
              <a:buNone/>
              <a:defRPr>
                <a:solidFill>
                  <a:srgbClr val="BF8B8E"/>
                </a:solidFill>
              </a:defRPr>
            </a:lvl1pPr>
            <a:lvl2pPr lvl="1" algn="ctr">
              <a:spcBef>
                <a:spcPts val="2680"/>
              </a:spcBef>
              <a:spcAft>
                <a:spcPts val="0"/>
              </a:spcAft>
              <a:buClr>
                <a:srgbClr val="BF8B8E"/>
              </a:buClr>
              <a:buSzPts val="13400"/>
              <a:buNone/>
              <a:defRPr>
                <a:solidFill>
                  <a:srgbClr val="BF8B8E"/>
                </a:solidFill>
              </a:defRPr>
            </a:lvl2pPr>
            <a:lvl3pPr lvl="2" algn="ctr">
              <a:spcBef>
                <a:spcPts val="2300"/>
              </a:spcBef>
              <a:spcAft>
                <a:spcPts val="0"/>
              </a:spcAft>
              <a:buClr>
                <a:srgbClr val="BF8B8E"/>
              </a:buClr>
              <a:buSzPts val="11500"/>
              <a:buNone/>
              <a:defRPr>
                <a:solidFill>
                  <a:srgbClr val="BF8B8E"/>
                </a:solidFill>
              </a:defRPr>
            </a:lvl3pPr>
            <a:lvl4pPr lvl="3" algn="ctr">
              <a:spcBef>
                <a:spcPts val="1920"/>
              </a:spcBef>
              <a:spcAft>
                <a:spcPts val="0"/>
              </a:spcAft>
              <a:buClr>
                <a:srgbClr val="BF8B8E"/>
              </a:buClr>
              <a:buSzPts val="9600"/>
              <a:buNone/>
              <a:defRPr>
                <a:solidFill>
                  <a:srgbClr val="BF8B8E"/>
                </a:solidFill>
              </a:defRPr>
            </a:lvl4pPr>
            <a:lvl5pPr lvl="4" algn="ctr">
              <a:spcBef>
                <a:spcPts val="1920"/>
              </a:spcBef>
              <a:spcAft>
                <a:spcPts val="0"/>
              </a:spcAft>
              <a:buClr>
                <a:srgbClr val="BF8B8E"/>
              </a:buClr>
              <a:buSzPts val="9600"/>
              <a:buNone/>
              <a:defRPr>
                <a:solidFill>
                  <a:srgbClr val="BF8B8E"/>
                </a:solidFill>
              </a:defRPr>
            </a:lvl5pPr>
            <a:lvl6pPr lvl="5" algn="ctr">
              <a:spcBef>
                <a:spcPts val="1920"/>
              </a:spcBef>
              <a:spcAft>
                <a:spcPts val="0"/>
              </a:spcAft>
              <a:buClr>
                <a:srgbClr val="BF8B8E"/>
              </a:buClr>
              <a:buSzPts val="9600"/>
              <a:buNone/>
              <a:defRPr>
                <a:solidFill>
                  <a:srgbClr val="BF8B8E"/>
                </a:solidFill>
              </a:defRPr>
            </a:lvl6pPr>
            <a:lvl7pPr lvl="6" algn="ctr">
              <a:spcBef>
                <a:spcPts val="1920"/>
              </a:spcBef>
              <a:spcAft>
                <a:spcPts val="0"/>
              </a:spcAft>
              <a:buClr>
                <a:srgbClr val="BF8B8E"/>
              </a:buClr>
              <a:buSzPts val="9600"/>
              <a:buNone/>
              <a:defRPr>
                <a:solidFill>
                  <a:srgbClr val="BF8B8E"/>
                </a:solidFill>
              </a:defRPr>
            </a:lvl7pPr>
            <a:lvl8pPr lvl="7" algn="ctr">
              <a:spcBef>
                <a:spcPts val="1920"/>
              </a:spcBef>
              <a:spcAft>
                <a:spcPts val="0"/>
              </a:spcAft>
              <a:buClr>
                <a:srgbClr val="BF8B8E"/>
              </a:buClr>
              <a:buSzPts val="9600"/>
              <a:buNone/>
              <a:defRPr>
                <a:solidFill>
                  <a:srgbClr val="BF8B8E"/>
                </a:solidFill>
              </a:defRPr>
            </a:lvl8pPr>
            <a:lvl9pPr lvl="8" algn="ctr">
              <a:spcBef>
                <a:spcPts val="1920"/>
              </a:spcBef>
              <a:spcAft>
                <a:spcPts val="0"/>
              </a:spcAft>
              <a:buClr>
                <a:srgbClr val="BF8B8E"/>
              </a:buClr>
              <a:buSzPts val="9600"/>
              <a:buNone/>
              <a:defRPr>
                <a:solidFill>
                  <a:srgbClr val="BF8B8E"/>
                </a:solidFill>
              </a:defRPr>
            </a:lvl9pPr>
          </a:lstStyle>
          <a:p/>
        </p:txBody>
      </p:sp>
      <p:sp>
        <p:nvSpPr>
          <p:cNvPr id="18" name="Google Shape;18;p3"/>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1083289" y="-1207766"/>
            <a:ext cx="21724622" cy="39502080"/>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2715220" y="10424165"/>
            <a:ext cx="28087320" cy="987552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2598420" y="914405"/>
            <a:ext cx="28087320" cy="28895040"/>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467102" y="21153122"/>
            <a:ext cx="37307520" cy="6537960"/>
          </a:xfrm>
          <a:prstGeom prst="rect">
            <a:avLst/>
          </a:prstGeom>
          <a:noFill/>
          <a:ln>
            <a:noFill/>
          </a:ln>
        </p:spPr>
        <p:txBody>
          <a:bodyPr anchorCtr="0" anchor="t" bIns="219450" lIns="438900" spcFirstLastPara="1" rIns="438900" wrap="square" tIns="219450">
            <a:normAutofit/>
          </a:bodyPr>
          <a:lstStyle>
            <a:lvl1pPr lvl="0" algn="l">
              <a:spcBef>
                <a:spcPts val="0"/>
              </a:spcBef>
              <a:spcAft>
                <a:spcPts val="0"/>
              </a:spcAft>
              <a:buClr>
                <a:schemeClr val="dk1"/>
              </a:buClr>
              <a:buSzPts val="19200"/>
              <a:buFont typeface="Corbel"/>
              <a:buNone/>
              <a:defRPr b="1" sz="19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3467102" y="13952225"/>
            <a:ext cx="37307520" cy="7200898"/>
          </a:xfrm>
          <a:prstGeom prst="rect">
            <a:avLst/>
          </a:prstGeom>
          <a:noFill/>
          <a:ln>
            <a:noFill/>
          </a:ln>
        </p:spPr>
        <p:txBody>
          <a:bodyPr anchorCtr="0" anchor="b" bIns="219450" lIns="438900" spcFirstLastPara="1" rIns="438900" wrap="square" tIns="219450">
            <a:normAutofit/>
          </a:bodyPr>
          <a:lstStyle>
            <a:lvl1pPr indent="-228600" lvl="0" marL="457200" algn="l">
              <a:spcBef>
                <a:spcPts val="1920"/>
              </a:spcBef>
              <a:spcAft>
                <a:spcPts val="0"/>
              </a:spcAft>
              <a:buClr>
                <a:srgbClr val="BF8B8E"/>
              </a:buClr>
              <a:buSzPts val="9600"/>
              <a:buNone/>
              <a:defRPr sz="9600">
                <a:solidFill>
                  <a:srgbClr val="BF8B8E"/>
                </a:solidFill>
              </a:defRPr>
            </a:lvl1pPr>
            <a:lvl2pPr indent="-228600" lvl="1" marL="914400" algn="l">
              <a:spcBef>
                <a:spcPts val="1720"/>
              </a:spcBef>
              <a:spcAft>
                <a:spcPts val="0"/>
              </a:spcAft>
              <a:buClr>
                <a:srgbClr val="BF8B8E"/>
              </a:buClr>
              <a:buSzPts val="8600"/>
              <a:buNone/>
              <a:defRPr sz="8600">
                <a:solidFill>
                  <a:srgbClr val="BF8B8E"/>
                </a:solidFill>
              </a:defRPr>
            </a:lvl2pPr>
            <a:lvl3pPr indent="-228600" lvl="2" marL="1371600" algn="l">
              <a:spcBef>
                <a:spcPts val="1540"/>
              </a:spcBef>
              <a:spcAft>
                <a:spcPts val="0"/>
              </a:spcAft>
              <a:buClr>
                <a:srgbClr val="BF8B8E"/>
              </a:buClr>
              <a:buSzPts val="7700"/>
              <a:buNone/>
              <a:defRPr sz="7700">
                <a:solidFill>
                  <a:srgbClr val="BF8B8E"/>
                </a:solidFill>
              </a:defRPr>
            </a:lvl3pPr>
            <a:lvl4pPr indent="-228600" lvl="3" marL="1828800" algn="l">
              <a:spcBef>
                <a:spcPts val="1340"/>
              </a:spcBef>
              <a:spcAft>
                <a:spcPts val="0"/>
              </a:spcAft>
              <a:buClr>
                <a:srgbClr val="BF8B8E"/>
              </a:buClr>
              <a:buSzPts val="6700"/>
              <a:buNone/>
              <a:defRPr sz="6700">
                <a:solidFill>
                  <a:srgbClr val="BF8B8E"/>
                </a:solidFill>
              </a:defRPr>
            </a:lvl4pPr>
            <a:lvl5pPr indent="-228600" lvl="4" marL="2286000" algn="l">
              <a:spcBef>
                <a:spcPts val="1340"/>
              </a:spcBef>
              <a:spcAft>
                <a:spcPts val="0"/>
              </a:spcAft>
              <a:buClr>
                <a:srgbClr val="BF8B8E"/>
              </a:buClr>
              <a:buSzPts val="6700"/>
              <a:buNone/>
              <a:defRPr sz="6700">
                <a:solidFill>
                  <a:srgbClr val="BF8B8E"/>
                </a:solidFill>
              </a:defRPr>
            </a:lvl5pPr>
            <a:lvl6pPr indent="-228600" lvl="5" marL="2743200" algn="l">
              <a:spcBef>
                <a:spcPts val="1340"/>
              </a:spcBef>
              <a:spcAft>
                <a:spcPts val="0"/>
              </a:spcAft>
              <a:buClr>
                <a:srgbClr val="BF8B8E"/>
              </a:buClr>
              <a:buSzPts val="6700"/>
              <a:buNone/>
              <a:defRPr sz="6700">
                <a:solidFill>
                  <a:srgbClr val="BF8B8E"/>
                </a:solidFill>
              </a:defRPr>
            </a:lvl6pPr>
            <a:lvl7pPr indent="-228600" lvl="6" marL="3200400" algn="l">
              <a:spcBef>
                <a:spcPts val="1340"/>
              </a:spcBef>
              <a:spcAft>
                <a:spcPts val="0"/>
              </a:spcAft>
              <a:buClr>
                <a:srgbClr val="BF8B8E"/>
              </a:buClr>
              <a:buSzPts val="6700"/>
              <a:buNone/>
              <a:defRPr sz="6700">
                <a:solidFill>
                  <a:srgbClr val="BF8B8E"/>
                </a:solidFill>
              </a:defRPr>
            </a:lvl7pPr>
            <a:lvl8pPr indent="-228600" lvl="7" marL="3657600" algn="l">
              <a:spcBef>
                <a:spcPts val="1340"/>
              </a:spcBef>
              <a:spcAft>
                <a:spcPts val="0"/>
              </a:spcAft>
              <a:buClr>
                <a:srgbClr val="BF8B8E"/>
              </a:buClr>
              <a:buSzPts val="6700"/>
              <a:buNone/>
              <a:defRPr sz="6700">
                <a:solidFill>
                  <a:srgbClr val="BF8B8E"/>
                </a:solidFill>
              </a:defRPr>
            </a:lvl8pPr>
            <a:lvl9pPr indent="-228600" lvl="8" marL="4114800" algn="l">
              <a:spcBef>
                <a:spcPts val="1340"/>
              </a:spcBef>
              <a:spcAft>
                <a:spcPts val="0"/>
              </a:spcAft>
              <a:buClr>
                <a:srgbClr val="BF8B8E"/>
              </a:buClr>
              <a:buSzPts val="6700"/>
              <a:buNone/>
              <a:defRPr sz="6700">
                <a:solidFill>
                  <a:srgbClr val="BF8B8E"/>
                </a:solidFill>
              </a:defRPr>
            </a:lvl9pPr>
          </a:lstStyle>
          <a:p/>
        </p:txBody>
      </p:sp>
      <p:sp>
        <p:nvSpPr>
          <p:cNvPr id="30" name="Google Shape;30;p5"/>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2194560" y="7680963"/>
            <a:ext cx="19385280" cy="21724622"/>
          </a:xfrm>
          <a:prstGeom prst="rect">
            <a:avLst/>
          </a:prstGeom>
          <a:noFill/>
          <a:ln>
            <a:noFill/>
          </a:ln>
        </p:spPr>
        <p:txBody>
          <a:bodyPr anchorCtr="0" anchor="t" bIns="219450" lIns="438900" spcFirstLastPara="1" rIns="438900" wrap="square" tIns="219450">
            <a:norm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6" name="Google Shape;36;p6"/>
          <p:cNvSpPr txBox="1"/>
          <p:nvPr>
            <p:ph idx="2" type="body"/>
          </p:nvPr>
        </p:nvSpPr>
        <p:spPr>
          <a:xfrm>
            <a:off x="22311360" y="7680963"/>
            <a:ext cx="19385280" cy="21724622"/>
          </a:xfrm>
          <a:prstGeom prst="rect">
            <a:avLst/>
          </a:prstGeom>
          <a:noFill/>
          <a:ln>
            <a:noFill/>
          </a:ln>
        </p:spPr>
        <p:txBody>
          <a:bodyPr anchorCtr="0" anchor="t" bIns="219450" lIns="438900" spcFirstLastPara="1" rIns="438900" wrap="square" tIns="219450">
            <a:norm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7" name="Google Shape;37;p6"/>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211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2194560" y="7368542"/>
            <a:ext cx="19392902" cy="3070858"/>
          </a:xfrm>
          <a:prstGeom prst="rect">
            <a:avLst/>
          </a:prstGeom>
          <a:noFill/>
          <a:ln>
            <a:noFill/>
          </a:ln>
        </p:spPr>
        <p:txBody>
          <a:bodyPr anchorCtr="0" anchor="b" bIns="219450" lIns="438900" spcFirstLastPara="1" rIns="438900" wrap="square" tIns="219450">
            <a:norm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3" name="Google Shape;43;p7"/>
          <p:cNvSpPr txBox="1"/>
          <p:nvPr>
            <p:ph idx="2" type="body"/>
          </p:nvPr>
        </p:nvSpPr>
        <p:spPr>
          <a:xfrm>
            <a:off x="2194560" y="10439400"/>
            <a:ext cx="19392902" cy="18966182"/>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4" name="Google Shape;44;p7"/>
          <p:cNvSpPr txBox="1"/>
          <p:nvPr>
            <p:ph idx="3" type="body"/>
          </p:nvPr>
        </p:nvSpPr>
        <p:spPr>
          <a:xfrm>
            <a:off x="22296122" y="7368542"/>
            <a:ext cx="19400520" cy="3070858"/>
          </a:xfrm>
          <a:prstGeom prst="rect">
            <a:avLst/>
          </a:prstGeom>
          <a:noFill/>
          <a:ln>
            <a:noFill/>
          </a:ln>
        </p:spPr>
        <p:txBody>
          <a:bodyPr anchorCtr="0" anchor="b" bIns="219450" lIns="438900" spcFirstLastPara="1" rIns="438900" wrap="square" tIns="219450">
            <a:norm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5" name="Google Shape;45;p7"/>
          <p:cNvSpPr txBox="1"/>
          <p:nvPr>
            <p:ph idx="4" type="body"/>
          </p:nvPr>
        </p:nvSpPr>
        <p:spPr>
          <a:xfrm>
            <a:off x="22296122" y="10439400"/>
            <a:ext cx="19400520" cy="18966182"/>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6" name="Google Shape;46;p7"/>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194563" y="1310640"/>
            <a:ext cx="14439902" cy="5577840"/>
          </a:xfrm>
          <a:prstGeom prst="rect">
            <a:avLst/>
          </a:prstGeom>
          <a:noFill/>
          <a:ln>
            <a:noFill/>
          </a:ln>
        </p:spPr>
        <p:txBody>
          <a:bodyPr anchorCtr="0" anchor="b" bIns="219450" lIns="438900" spcFirstLastPara="1" rIns="438900" wrap="square" tIns="219450">
            <a:normAutofit/>
          </a:bodyPr>
          <a:lstStyle>
            <a:lvl1pPr lvl="0" algn="l">
              <a:spcBef>
                <a:spcPts val="0"/>
              </a:spcBef>
              <a:spcAft>
                <a:spcPts val="0"/>
              </a:spcAft>
              <a:buClr>
                <a:schemeClr val="dk1"/>
              </a:buClr>
              <a:buSzPts val="9600"/>
              <a:buFont typeface="Corbel"/>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7160240" y="1310643"/>
            <a:ext cx="24536400" cy="28094942"/>
          </a:xfrm>
          <a:prstGeom prst="rect">
            <a:avLst/>
          </a:prstGeom>
          <a:noFill/>
          <a:ln>
            <a:noFill/>
          </a:ln>
        </p:spPr>
        <p:txBody>
          <a:bodyPr anchorCtr="0" anchor="t" bIns="219450" lIns="438900" spcFirstLastPara="1" rIns="438900" wrap="square" tIns="219450">
            <a:normAutofit/>
          </a:bodyPr>
          <a:lstStyle>
            <a:lvl1pPr indent="-1206500" lvl="0" marL="457200" algn="l">
              <a:spcBef>
                <a:spcPts val="3080"/>
              </a:spcBef>
              <a:spcAft>
                <a:spcPts val="0"/>
              </a:spcAft>
              <a:buClr>
                <a:schemeClr val="dk1"/>
              </a:buClr>
              <a:buSzPts val="15400"/>
              <a:buChar char="•"/>
              <a:defRPr sz="15400"/>
            </a:lvl1pPr>
            <a:lvl2pPr indent="-1079500" lvl="1" marL="914400" algn="l">
              <a:spcBef>
                <a:spcPts val="2680"/>
              </a:spcBef>
              <a:spcAft>
                <a:spcPts val="0"/>
              </a:spcAft>
              <a:buClr>
                <a:schemeClr val="dk1"/>
              </a:buClr>
              <a:buSzPts val="13400"/>
              <a:buChar char="–"/>
              <a:defRPr sz="13400"/>
            </a:lvl2pPr>
            <a:lvl3pPr indent="-958850" lvl="2" marL="1371600" algn="l">
              <a:spcBef>
                <a:spcPts val="2300"/>
              </a:spcBef>
              <a:spcAft>
                <a:spcPts val="0"/>
              </a:spcAft>
              <a:buClr>
                <a:schemeClr val="dk1"/>
              </a:buClr>
              <a:buSzPts val="11500"/>
              <a:buChar char="•"/>
              <a:defRPr sz="11500"/>
            </a:lvl3pPr>
            <a:lvl4pPr indent="-838200" lvl="3" marL="1828800" algn="l">
              <a:spcBef>
                <a:spcPts val="1920"/>
              </a:spcBef>
              <a:spcAft>
                <a:spcPts val="0"/>
              </a:spcAft>
              <a:buClr>
                <a:schemeClr val="dk1"/>
              </a:buClr>
              <a:buSzPts val="9600"/>
              <a:buChar char="–"/>
              <a:defRPr sz="9600"/>
            </a:lvl4pPr>
            <a:lvl5pPr indent="-838200" lvl="4" marL="2286000" algn="l">
              <a:spcBef>
                <a:spcPts val="1920"/>
              </a:spcBef>
              <a:spcAft>
                <a:spcPts val="0"/>
              </a:spcAft>
              <a:buClr>
                <a:schemeClr val="dk1"/>
              </a:buClr>
              <a:buSzPts val="9600"/>
              <a:buChar char="»"/>
              <a:defRPr sz="9600"/>
            </a:lvl5pPr>
            <a:lvl6pPr indent="-838200" lvl="5" marL="2743200" algn="l">
              <a:spcBef>
                <a:spcPts val="1920"/>
              </a:spcBef>
              <a:spcAft>
                <a:spcPts val="0"/>
              </a:spcAft>
              <a:buClr>
                <a:schemeClr val="dk1"/>
              </a:buClr>
              <a:buSzPts val="9600"/>
              <a:buChar char="•"/>
              <a:defRPr sz="9600"/>
            </a:lvl6pPr>
            <a:lvl7pPr indent="-838200" lvl="6" marL="3200400" algn="l">
              <a:spcBef>
                <a:spcPts val="1920"/>
              </a:spcBef>
              <a:spcAft>
                <a:spcPts val="0"/>
              </a:spcAft>
              <a:buClr>
                <a:schemeClr val="dk1"/>
              </a:buClr>
              <a:buSzPts val="9600"/>
              <a:buChar char="•"/>
              <a:defRPr sz="9600"/>
            </a:lvl7pPr>
            <a:lvl8pPr indent="-838200" lvl="7" marL="3657600" algn="l">
              <a:spcBef>
                <a:spcPts val="1920"/>
              </a:spcBef>
              <a:spcAft>
                <a:spcPts val="0"/>
              </a:spcAft>
              <a:buClr>
                <a:schemeClr val="dk1"/>
              </a:buClr>
              <a:buSzPts val="9600"/>
              <a:buChar char="•"/>
              <a:defRPr sz="9600"/>
            </a:lvl8pPr>
            <a:lvl9pPr indent="-838200" lvl="8" marL="4114800" algn="l">
              <a:spcBef>
                <a:spcPts val="1920"/>
              </a:spcBef>
              <a:spcAft>
                <a:spcPts val="0"/>
              </a:spcAft>
              <a:buClr>
                <a:schemeClr val="dk1"/>
              </a:buClr>
              <a:buSzPts val="9600"/>
              <a:buChar char="•"/>
              <a:defRPr sz="9600"/>
            </a:lvl9pPr>
          </a:lstStyle>
          <a:p/>
        </p:txBody>
      </p:sp>
      <p:sp>
        <p:nvSpPr>
          <p:cNvPr id="61" name="Google Shape;61;p10"/>
          <p:cNvSpPr txBox="1"/>
          <p:nvPr>
            <p:ph idx="2" type="body"/>
          </p:nvPr>
        </p:nvSpPr>
        <p:spPr>
          <a:xfrm>
            <a:off x="2194563" y="6888483"/>
            <a:ext cx="14439902" cy="22517102"/>
          </a:xfrm>
          <a:prstGeom prst="rect">
            <a:avLst/>
          </a:prstGeom>
          <a:noFill/>
          <a:ln>
            <a:noFill/>
          </a:ln>
        </p:spPr>
        <p:txBody>
          <a:bodyPr anchorCtr="0" anchor="t" bIns="219450" lIns="438900" spcFirstLastPara="1" rIns="438900" wrap="square" tIns="219450">
            <a:norm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2" name="Google Shape;62;p10"/>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602982" y="23042880"/>
            <a:ext cx="26334720" cy="2720342"/>
          </a:xfrm>
          <a:prstGeom prst="rect">
            <a:avLst/>
          </a:prstGeom>
          <a:noFill/>
          <a:ln>
            <a:noFill/>
          </a:ln>
        </p:spPr>
        <p:txBody>
          <a:bodyPr anchorCtr="0" anchor="b" bIns="219450" lIns="438900" spcFirstLastPara="1" rIns="438900" wrap="square" tIns="219450">
            <a:normAutofit/>
          </a:bodyPr>
          <a:lstStyle>
            <a:lvl1pPr lvl="0" algn="l">
              <a:spcBef>
                <a:spcPts val="0"/>
              </a:spcBef>
              <a:spcAft>
                <a:spcPts val="0"/>
              </a:spcAft>
              <a:buClr>
                <a:schemeClr val="dk1"/>
              </a:buClr>
              <a:buSzPts val="9600"/>
              <a:buFont typeface="Corbel"/>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8602982" y="2941320"/>
            <a:ext cx="26334720" cy="19751040"/>
          </a:xfrm>
          <a:prstGeom prst="rect">
            <a:avLst/>
          </a:prstGeom>
          <a:noFill/>
          <a:ln>
            <a:noFill/>
          </a:ln>
        </p:spPr>
      </p:sp>
      <p:sp>
        <p:nvSpPr>
          <p:cNvPr id="68" name="Google Shape;68;p11"/>
          <p:cNvSpPr txBox="1"/>
          <p:nvPr>
            <p:ph idx="1" type="body"/>
          </p:nvPr>
        </p:nvSpPr>
        <p:spPr>
          <a:xfrm>
            <a:off x="8602982" y="25763222"/>
            <a:ext cx="26334720" cy="3863338"/>
          </a:xfrm>
          <a:prstGeom prst="rect">
            <a:avLst/>
          </a:prstGeom>
          <a:noFill/>
          <a:ln>
            <a:noFill/>
          </a:ln>
        </p:spPr>
        <p:txBody>
          <a:bodyPr anchorCtr="0" anchor="t" bIns="219450" lIns="438900" spcFirstLastPara="1" rIns="438900" wrap="square" tIns="219450">
            <a:norm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9" name="Google Shape;69;p11"/>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marR="0" rtl="0" algn="ctr">
              <a:spcBef>
                <a:spcPts val="0"/>
              </a:spcBef>
              <a:spcAft>
                <a:spcPts val="0"/>
              </a:spcAft>
              <a:buClr>
                <a:schemeClr val="dk1"/>
              </a:buClr>
              <a:buSzPts val="21100"/>
              <a:buFont typeface="Corbel"/>
              <a:buNone/>
              <a:defRPr b="0" i="0" sz="211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orbel"/>
                <a:ea typeface="Corbel"/>
                <a:cs typeface="Corbel"/>
                <a:sym typeface="Corbe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orbel"/>
                <a:ea typeface="Corbel"/>
                <a:cs typeface="Corbel"/>
                <a:sym typeface="Corbe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orbel"/>
                <a:ea typeface="Corbel"/>
                <a:cs typeface="Corbel"/>
                <a:sym typeface="Corbe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orbel"/>
                <a:ea typeface="Corbel"/>
                <a:cs typeface="Corbel"/>
                <a:sym typeface="Corbe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orbel"/>
                <a:ea typeface="Corbel"/>
                <a:cs typeface="Corbel"/>
                <a:sym typeface="Corbe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orbel"/>
                <a:ea typeface="Corbel"/>
                <a:cs typeface="Corbel"/>
                <a:sym typeface="Corbe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orbel"/>
                <a:ea typeface="Corbel"/>
                <a:cs typeface="Corbel"/>
                <a:sym typeface="Corbe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orbel"/>
                <a:ea typeface="Corbel"/>
                <a:cs typeface="Corbel"/>
                <a:sym typeface="Corbe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orbel"/>
                <a:ea typeface="Corbel"/>
                <a:cs typeface="Corbel"/>
                <a:sym typeface="Corbel"/>
              </a:defRPr>
            </a:lvl9pPr>
          </a:lstStyle>
          <a:p/>
        </p:txBody>
      </p:sp>
      <p:sp>
        <p:nvSpPr>
          <p:cNvPr id="12" name="Google Shape;12;p2"/>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marR="0" rtl="0" algn="l">
              <a:spcBef>
                <a:spcPts val="0"/>
              </a:spcBef>
              <a:spcAft>
                <a:spcPts val="0"/>
              </a:spcAft>
              <a:buSzPts val="1400"/>
              <a:buNone/>
              <a:defRPr b="0" i="0" sz="5800" u="none" cap="none" strike="noStrike">
                <a:solidFill>
                  <a:srgbClr val="BF8B8E"/>
                </a:solidFill>
                <a:latin typeface="Corbel"/>
                <a:ea typeface="Corbel"/>
                <a:cs typeface="Corbel"/>
                <a:sym typeface="Corbel"/>
              </a:defRPr>
            </a:lvl1pPr>
            <a:lvl2pPr lvl="1"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9pPr>
          </a:lstStyle>
          <a:p/>
        </p:txBody>
      </p:sp>
      <p:sp>
        <p:nvSpPr>
          <p:cNvPr id="13" name="Google Shape;13;p2"/>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5800" u="none" cap="none" strike="noStrike">
                <a:solidFill>
                  <a:srgbClr val="BF8B8E"/>
                </a:solidFill>
                <a:latin typeface="Corbel"/>
                <a:ea typeface="Corbel"/>
                <a:cs typeface="Corbel"/>
                <a:sym typeface="Corbel"/>
              </a:defRPr>
            </a:lvl1pPr>
            <a:lvl2pPr lvl="1"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8600" u="none" cap="none" strike="noStrike">
                <a:solidFill>
                  <a:schemeClr val="dk1"/>
                </a:solidFill>
                <a:latin typeface="Corbel"/>
                <a:ea typeface="Corbel"/>
                <a:cs typeface="Corbel"/>
                <a:sym typeface="Corbel"/>
              </a:defRPr>
            </a:lvl9pPr>
          </a:lstStyle>
          <a:p/>
        </p:txBody>
      </p:sp>
      <p:sp>
        <p:nvSpPr>
          <p:cNvPr id="14" name="Google Shape;14;p2"/>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b="0" i="0" sz="5800" u="none" cap="none" strike="noStrike">
                <a:solidFill>
                  <a:srgbClr val="BF8B8E"/>
                </a:solidFill>
                <a:latin typeface="Corbel"/>
                <a:ea typeface="Corbel"/>
                <a:cs typeface="Corbel"/>
                <a:sym typeface="Corbel"/>
              </a:defRPr>
            </a:lvl1pPr>
            <a:lvl2pPr indent="0" lvl="1" marL="0" marR="0" rtl="0" algn="r">
              <a:spcBef>
                <a:spcPts val="0"/>
              </a:spcBef>
              <a:buNone/>
              <a:defRPr b="0" i="0" sz="5800" u="none" cap="none" strike="noStrike">
                <a:solidFill>
                  <a:srgbClr val="BF8B8E"/>
                </a:solidFill>
                <a:latin typeface="Corbel"/>
                <a:ea typeface="Corbel"/>
                <a:cs typeface="Corbel"/>
                <a:sym typeface="Corbel"/>
              </a:defRPr>
            </a:lvl2pPr>
            <a:lvl3pPr indent="0" lvl="2" marL="0" marR="0" rtl="0" algn="r">
              <a:spcBef>
                <a:spcPts val="0"/>
              </a:spcBef>
              <a:buNone/>
              <a:defRPr b="0" i="0" sz="5800" u="none" cap="none" strike="noStrike">
                <a:solidFill>
                  <a:srgbClr val="BF8B8E"/>
                </a:solidFill>
                <a:latin typeface="Corbel"/>
                <a:ea typeface="Corbel"/>
                <a:cs typeface="Corbel"/>
                <a:sym typeface="Corbel"/>
              </a:defRPr>
            </a:lvl3pPr>
            <a:lvl4pPr indent="0" lvl="3" marL="0" marR="0" rtl="0" algn="r">
              <a:spcBef>
                <a:spcPts val="0"/>
              </a:spcBef>
              <a:buNone/>
              <a:defRPr b="0" i="0" sz="5800" u="none" cap="none" strike="noStrike">
                <a:solidFill>
                  <a:srgbClr val="BF8B8E"/>
                </a:solidFill>
                <a:latin typeface="Corbel"/>
                <a:ea typeface="Corbel"/>
                <a:cs typeface="Corbel"/>
                <a:sym typeface="Corbel"/>
              </a:defRPr>
            </a:lvl4pPr>
            <a:lvl5pPr indent="0" lvl="4" marL="0" marR="0" rtl="0" algn="r">
              <a:spcBef>
                <a:spcPts val="0"/>
              </a:spcBef>
              <a:buNone/>
              <a:defRPr b="0" i="0" sz="5800" u="none" cap="none" strike="noStrike">
                <a:solidFill>
                  <a:srgbClr val="BF8B8E"/>
                </a:solidFill>
                <a:latin typeface="Corbel"/>
                <a:ea typeface="Corbel"/>
                <a:cs typeface="Corbel"/>
                <a:sym typeface="Corbel"/>
              </a:defRPr>
            </a:lvl5pPr>
            <a:lvl6pPr indent="0" lvl="5" marL="0" marR="0" rtl="0" algn="r">
              <a:spcBef>
                <a:spcPts val="0"/>
              </a:spcBef>
              <a:buNone/>
              <a:defRPr b="0" i="0" sz="5800" u="none" cap="none" strike="noStrike">
                <a:solidFill>
                  <a:srgbClr val="BF8B8E"/>
                </a:solidFill>
                <a:latin typeface="Corbel"/>
                <a:ea typeface="Corbel"/>
                <a:cs typeface="Corbel"/>
                <a:sym typeface="Corbel"/>
              </a:defRPr>
            </a:lvl6pPr>
            <a:lvl7pPr indent="0" lvl="6" marL="0" marR="0" rtl="0" algn="r">
              <a:spcBef>
                <a:spcPts val="0"/>
              </a:spcBef>
              <a:buNone/>
              <a:defRPr b="0" i="0" sz="5800" u="none" cap="none" strike="noStrike">
                <a:solidFill>
                  <a:srgbClr val="BF8B8E"/>
                </a:solidFill>
                <a:latin typeface="Corbel"/>
                <a:ea typeface="Corbel"/>
                <a:cs typeface="Corbel"/>
                <a:sym typeface="Corbel"/>
              </a:defRPr>
            </a:lvl7pPr>
            <a:lvl8pPr indent="0" lvl="7" marL="0" marR="0" rtl="0" algn="r">
              <a:spcBef>
                <a:spcPts val="0"/>
              </a:spcBef>
              <a:buNone/>
              <a:defRPr b="0" i="0" sz="5800" u="none" cap="none" strike="noStrike">
                <a:solidFill>
                  <a:srgbClr val="BF8B8E"/>
                </a:solidFill>
                <a:latin typeface="Corbel"/>
                <a:ea typeface="Corbel"/>
                <a:cs typeface="Corbel"/>
                <a:sym typeface="Corbel"/>
              </a:defRPr>
            </a:lvl8pPr>
            <a:lvl9pPr indent="0" lvl="8" marL="0" marR="0" rtl="0" algn="r">
              <a:spcBef>
                <a:spcPts val="0"/>
              </a:spcBef>
              <a:buNone/>
              <a:defRPr b="0" i="0" sz="5800" u="none" cap="none" strike="noStrike">
                <a:solidFill>
                  <a:srgbClr val="BF8B8E"/>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0" y="0"/>
            <a:ext cx="43898476" cy="6225840"/>
          </a:xfrm>
          <a:prstGeom prst="rect">
            <a:avLst/>
          </a:prstGeom>
          <a:solidFill>
            <a:srgbClr val="9C2334"/>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orbel"/>
              <a:ea typeface="Corbel"/>
              <a:cs typeface="Corbel"/>
              <a:sym typeface="Corbel"/>
            </a:endParaRPr>
          </a:p>
        </p:txBody>
      </p:sp>
      <p:sp>
        <p:nvSpPr>
          <p:cNvPr id="90" name="Google Shape;90;p1"/>
          <p:cNvSpPr txBox="1"/>
          <p:nvPr/>
        </p:nvSpPr>
        <p:spPr>
          <a:xfrm>
            <a:off x="1404255" y="8102707"/>
            <a:ext cx="9809348" cy="88639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000" u="none" cap="none" strike="noStrike">
                <a:solidFill>
                  <a:schemeClr val="accent6"/>
                </a:solidFill>
                <a:latin typeface="EB Garamond"/>
                <a:ea typeface="EB Garamond"/>
                <a:cs typeface="EB Garamond"/>
                <a:sym typeface="EB Garamond"/>
              </a:rPr>
              <a:t>Human decision making plays an integral role in the world around us. Many models for it rely on assumptions of rational behavior. Specifically, backwards induction solutions assume sequential rationality: that people behave rationally and strategically at every decision point and consider this common knowledge among everyone. However, humans often break from this. Our research will investigate one relatively unexplored aspect for why by examining the role that an individual’s perception of their opponent’s intelligence has on their thought processes and decisions. This will be measured quantitatively through a series of 2 player centipede game variations as well as qualitatively through a survey asking about the players motivations. The central hypothesis is that being told their opponent’s IQ will lead to a difference in both their decisions and thought processes. In full, this project will yield a deeper understanding of the effects that someone’s perception of others’ intelligence has on their decisions and reasoning. This can then be applied to better understand and shape a myriad of real-world interactions.</a:t>
            </a:r>
            <a:endParaRPr/>
          </a:p>
        </p:txBody>
      </p:sp>
      <p:sp>
        <p:nvSpPr>
          <p:cNvPr id="91" name="Google Shape;91;p1"/>
          <p:cNvSpPr txBox="1"/>
          <p:nvPr/>
        </p:nvSpPr>
        <p:spPr>
          <a:xfrm>
            <a:off x="1404255" y="18368720"/>
            <a:ext cx="9809348" cy="640175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000" u="none" cap="none" strike="noStrike">
                <a:solidFill>
                  <a:schemeClr val="accent6"/>
                </a:solidFill>
                <a:latin typeface="EB Garamond"/>
                <a:ea typeface="EB Garamond"/>
                <a:cs typeface="EB Garamond"/>
                <a:sym typeface="EB Garamond"/>
              </a:rPr>
              <a:t>Backwards Induction:</a:t>
            </a:r>
            <a:endParaRPr/>
          </a:p>
          <a:p>
            <a:pPr indent="-457200" lvl="0" marL="457200" marR="0" rtl="0" algn="just">
              <a:spcBef>
                <a:spcPts val="0"/>
              </a:spcBef>
              <a:spcAft>
                <a:spcPts val="0"/>
              </a:spcAft>
              <a:buClr>
                <a:schemeClr val="accent6"/>
              </a:buClr>
              <a:buSzPts val="3000"/>
              <a:buFont typeface="Arial"/>
              <a:buChar char="•"/>
            </a:pPr>
            <a:r>
              <a:rPr b="0" i="0" lang="en-US" sz="3000" u="none" cap="none" strike="noStrike">
                <a:solidFill>
                  <a:schemeClr val="accent6"/>
                </a:solidFill>
                <a:latin typeface="EB Garamond"/>
                <a:ea typeface="EB Garamond"/>
                <a:cs typeface="EB Garamond"/>
                <a:sym typeface="EB Garamond"/>
              </a:rPr>
              <a:t>In a sequential perfect information game (ex. Chess), you can use backwards induction to determine the best possible choice under subgame perfection. </a:t>
            </a:r>
            <a:endParaRPr/>
          </a:p>
          <a:p>
            <a:pPr indent="0" lvl="0" marL="0" marR="0" rtl="0" algn="just">
              <a:spcBef>
                <a:spcPts val="1200"/>
              </a:spcBef>
              <a:spcAft>
                <a:spcPts val="0"/>
              </a:spcAft>
              <a:buNone/>
            </a:pPr>
            <a:r>
              <a:rPr b="1" i="0" lang="en-US" sz="3000" u="none" cap="none" strike="noStrike">
                <a:solidFill>
                  <a:schemeClr val="accent6"/>
                </a:solidFill>
                <a:latin typeface="EB Garamond"/>
                <a:ea typeface="EB Garamond"/>
                <a:cs typeface="EB Garamond"/>
                <a:sym typeface="EB Garamond"/>
              </a:rPr>
              <a:t>Assumptions:</a:t>
            </a:r>
            <a:endParaRPr/>
          </a:p>
          <a:p>
            <a:pPr indent="-457200" lvl="0" marL="457200" marR="0" rtl="0" algn="just">
              <a:spcBef>
                <a:spcPts val="0"/>
              </a:spcBef>
              <a:spcAft>
                <a:spcPts val="0"/>
              </a:spcAft>
              <a:buClr>
                <a:schemeClr val="accent6"/>
              </a:buClr>
              <a:buSzPts val="3000"/>
              <a:buFont typeface="Arial"/>
              <a:buChar char="•"/>
            </a:pPr>
            <a:r>
              <a:rPr b="0" i="0" lang="en-US" sz="3000" u="none" cap="none" strike="noStrike">
                <a:solidFill>
                  <a:schemeClr val="accent6"/>
                </a:solidFill>
                <a:latin typeface="EB Garamond"/>
                <a:ea typeface="EB Garamond"/>
                <a:cs typeface="EB Garamond"/>
                <a:sym typeface="EB Garamond"/>
              </a:rPr>
              <a:t>Sequential rationality</a:t>
            </a:r>
            <a:endParaRPr/>
          </a:p>
          <a:p>
            <a:pPr indent="-457200" lvl="0" marL="457200" marR="0" rtl="0" algn="just">
              <a:spcBef>
                <a:spcPts val="0"/>
              </a:spcBef>
              <a:spcAft>
                <a:spcPts val="0"/>
              </a:spcAft>
              <a:buClr>
                <a:schemeClr val="accent6"/>
              </a:buClr>
              <a:buSzPts val="3000"/>
              <a:buFont typeface="Arial"/>
              <a:buChar char="•"/>
            </a:pPr>
            <a:r>
              <a:rPr b="0" i="0" lang="en-US" sz="3000" u="none" cap="none" strike="noStrike">
                <a:solidFill>
                  <a:schemeClr val="accent6"/>
                </a:solidFill>
                <a:latin typeface="EB Garamond"/>
                <a:ea typeface="EB Garamond"/>
                <a:cs typeface="EB Garamond"/>
                <a:sym typeface="EB Garamond"/>
              </a:rPr>
              <a:t>In other words, each player will strategically maximize their reward at any possible choice point, and they assume this is common knowledge between the players</a:t>
            </a:r>
            <a:endParaRPr/>
          </a:p>
          <a:p>
            <a:pPr indent="0" lvl="0" marL="0" marR="0" rtl="0" algn="just">
              <a:spcBef>
                <a:spcPts val="1200"/>
              </a:spcBef>
              <a:spcAft>
                <a:spcPts val="0"/>
              </a:spcAft>
              <a:buNone/>
            </a:pPr>
            <a:r>
              <a:rPr b="1" i="0" lang="en-US" sz="3000" u="none" cap="none" strike="noStrike">
                <a:solidFill>
                  <a:schemeClr val="accent6"/>
                </a:solidFill>
                <a:latin typeface="EB Garamond"/>
                <a:ea typeface="EB Garamond"/>
                <a:cs typeface="EB Garamond"/>
                <a:sym typeface="EB Garamond"/>
              </a:rPr>
              <a:t>Human Behavior:</a:t>
            </a:r>
            <a:endParaRPr/>
          </a:p>
          <a:p>
            <a:pPr indent="-457200" lvl="0" marL="457200" marR="0" rtl="0" algn="just">
              <a:spcBef>
                <a:spcPts val="0"/>
              </a:spcBef>
              <a:spcAft>
                <a:spcPts val="0"/>
              </a:spcAft>
              <a:buClr>
                <a:schemeClr val="accent6"/>
              </a:buClr>
              <a:buSzPts val="3000"/>
              <a:buFont typeface="Arial"/>
              <a:buChar char="•"/>
            </a:pPr>
            <a:r>
              <a:rPr b="0" i="0" lang="en-US" sz="3000" u="none" cap="none" strike="noStrike">
                <a:solidFill>
                  <a:schemeClr val="accent6"/>
                </a:solidFill>
                <a:latin typeface="EB Garamond"/>
                <a:ea typeface="EB Garamond"/>
                <a:cs typeface="EB Garamond"/>
                <a:sym typeface="EB Garamond"/>
              </a:rPr>
              <a:t>Humans don’t behave this way</a:t>
            </a:r>
            <a:endParaRPr/>
          </a:p>
          <a:p>
            <a:pPr indent="-457200" lvl="0" marL="457200" marR="0" rtl="0" algn="just">
              <a:spcBef>
                <a:spcPts val="0"/>
              </a:spcBef>
              <a:spcAft>
                <a:spcPts val="0"/>
              </a:spcAft>
              <a:buClr>
                <a:schemeClr val="accent6"/>
              </a:buClr>
              <a:buSzPts val="3000"/>
              <a:buFont typeface="Arial"/>
              <a:buChar char="•"/>
            </a:pPr>
            <a:r>
              <a:rPr b="0" i="0" lang="en-US" sz="3000" u="none" cap="none" strike="noStrike">
                <a:solidFill>
                  <a:schemeClr val="accent6"/>
                </a:solidFill>
                <a:latin typeface="EB Garamond"/>
                <a:ea typeface="EB Garamond"/>
                <a:cs typeface="EB Garamond"/>
                <a:sym typeface="EB Garamond"/>
              </a:rPr>
              <a:t>Real World examples: Entry deterrence, blackmail</a:t>
            </a:r>
            <a:endParaRPr/>
          </a:p>
          <a:p>
            <a:pPr indent="-457200" lvl="0" marL="457200" marR="0" rtl="0" algn="just">
              <a:spcBef>
                <a:spcPts val="0"/>
              </a:spcBef>
              <a:spcAft>
                <a:spcPts val="0"/>
              </a:spcAft>
              <a:buClr>
                <a:schemeClr val="accent6"/>
              </a:buClr>
              <a:buSzPts val="3000"/>
              <a:buFont typeface="Arial"/>
              <a:buChar char="•"/>
            </a:pPr>
            <a:r>
              <a:rPr b="0" i="0" lang="en-US" sz="3000" u="none" cap="none" strike="noStrike">
                <a:solidFill>
                  <a:schemeClr val="accent6"/>
                </a:solidFill>
                <a:latin typeface="EB Garamond"/>
                <a:ea typeface="EB Garamond"/>
                <a:cs typeface="EB Garamond"/>
                <a:sym typeface="EB Garamond"/>
              </a:rPr>
              <a:t>Experimental evidence: Chainstore and Centipede Games</a:t>
            </a:r>
            <a:r>
              <a:rPr b="0" baseline="30000" i="0" lang="en-US" sz="3000" u="none" cap="none" strike="noStrike">
                <a:solidFill>
                  <a:schemeClr val="accent6"/>
                </a:solidFill>
                <a:latin typeface="EB Garamond"/>
                <a:ea typeface="EB Garamond"/>
                <a:cs typeface="EB Garamond"/>
                <a:sym typeface="EB Garamond"/>
              </a:rPr>
              <a:t>1</a:t>
            </a:r>
            <a:endParaRPr b="0" i="0" sz="3000" u="none" cap="none" strike="noStrike">
              <a:solidFill>
                <a:schemeClr val="accent6"/>
              </a:solidFill>
              <a:latin typeface="EB Garamond"/>
              <a:ea typeface="EB Garamond"/>
              <a:cs typeface="EB Garamond"/>
              <a:sym typeface="EB Garamond"/>
            </a:endParaRPr>
          </a:p>
        </p:txBody>
      </p:sp>
      <p:sp>
        <p:nvSpPr>
          <p:cNvPr id="92" name="Google Shape;92;p1"/>
          <p:cNvSpPr txBox="1"/>
          <p:nvPr/>
        </p:nvSpPr>
        <p:spPr>
          <a:xfrm>
            <a:off x="12861250" y="19008291"/>
            <a:ext cx="9654523" cy="424731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000" u="none" cap="none" strike="noStrike">
                <a:solidFill>
                  <a:schemeClr val="accent6"/>
                </a:solidFill>
                <a:latin typeface="EB Garamond"/>
                <a:ea typeface="EB Garamond"/>
                <a:cs typeface="EB Garamond"/>
                <a:sym typeface="EB Garamond"/>
              </a:rPr>
              <a:t>RESEARCH QUESTION</a:t>
            </a:r>
            <a:endParaRPr/>
          </a:p>
          <a:p>
            <a:pPr indent="0" lvl="0" marL="0" marR="0" rtl="0" algn="just">
              <a:spcBef>
                <a:spcPts val="0"/>
              </a:spcBef>
              <a:spcAft>
                <a:spcPts val="0"/>
              </a:spcAft>
              <a:buNone/>
            </a:pPr>
            <a:r>
              <a:rPr b="0" i="0" lang="en-US" sz="3000" u="none" cap="none" strike="noStrike">
                <a:solidFill>
                  <a:schemeClr val="accent6"/>
                </a:solidFill>
                <a:latin typeface="EB Garamond"/>
                <a:ea typeface="EB Garamond"/>
                <a:cs typeface="EB Garamond"/>
                <a:sym typeface="EB Garamond"/>
              </a:rPr>
              <a:t>How does a participant’s perception of their opponent’s IQ affect their own choices? </a:t>
            </a:r>
            <a:endParaRPr/>
          </a:p>
          <a:p>
            <a:pPr indent="0" lvl="0" marL="0" marR="0" rtl="0" algn="just">
              <a:spcBef>
                <a:spcPts val="0"/>
              </a:spcBef>
              <a:spcAft>
                <a:spcPts val="0"/>
              </a:spcAft>
              <a:buNone/>
            </a:pPr>
            <a:r>
              <a:t/>
            </a:r>
            <a:endParaRPr b="0" i="0" sz="3000" u="none" cap="none" strike="noStrike">
              <a:solidFill>
                <a:schemeClr val="accent6"/>
              </a:solidFill>
              <a:latin typeface="EB Garamond"/>
              <a:ea typeface="EB Garamond"/>
              <a:cs typeface="EB Garamond"/>
              <a:sym typeface="EB Garamond"/>
            </a:endParaRPr>
          </a:p>
          <a:p>
            <a:pPr indent="-457200" lvl="0" marL="457200" marR="0" rtl="0" algn="just">
              <a:spcBef>
                <a:spcPts val="0"/>
              </a:spcBef>
              <a:spcAft>
                <a:spcPts val="0"/>
              </a:spcAft>
              <a:buClr>
                <a:schemeClr val="accent6"/>
              </a:buClr>
              <a:buSzPts val="3000"/>
              <a:buFont typeface="Arial"/>
              <a:buChar char="•"/>
            </a:pPr>
            <a:r>
              <a:rPr b="0" i="0" lang="en-US" sz="3000" u="none" cap="none" strike="noStrike">
                <a:solidFill>
                  <a:schemeClr val="accent6"/>
                </a:solidFill>
                <a:latin typeface="EB Garamond"/>
                <a:ea typeface="EB Garamond"/>
                <a:cs typeface="EB Garamond"/>
                <a:sym typeface="EB Garamond"/>
              </a:rPr>
              <a:t>TIDE (The Interactive Decision Experiment) Lab</a:t>
            </a:r>
            <a:endParaRPr/>
          </a:p>
          <a:p>
            <a:pPr indent="-457200" lvl="0" marL="457200" marR="0" rtl="0" algn="just">
              <a:spcBef>
                <a:spcPts val="0"/>
              </a:spcBef>
              <a:spcAft>
                <a:spcPts val="0"/>
              </a:spcAft>
              <a:buClr>
                <a:schemeClr val="accent6"/>
              </a:buClr>
              <a:buSzPts val="3000"/>
              <a:buFont typeface="Arial"/>
              <a:buChar char="•"/>
            </a:pPr>
            <a:r>
              <a:rPr b="0" i="0" lang="en-US" sz="3000" u="none" cap="none" strike="noStrike">
                <a:solidFill>
                  <a:schemeClr val="accent6"/>
                </a:solidFill>
                <a:latin typeface="EB Garamond"/>
                <a:ea typeface="EB Garamond"/>
                <a:cs typeface="EB Garamond"/>
                <a:sym typeface="EB Garamond"/>
              </a:rPr>
              <a:t>Undergraduates recruited with monetary incentive  </a:t>
            </a:r>
            <a:endParaRPr/>
          </a:p>
          <a:p>
            <a:pPr indent="-457200" lvl="0" marL="457200" marR="0" rtl="0" algn="just">
              <a:spcBef>
                <a:spcPts val="0"/>
              </a:spcBef>
              <a:spcAft>
                <a:spcPts val="0"/>
              </a:spcAft>
              <a:buClr>
                <a:schemeClr val="accent6"/>
              </a:buClr>
              <a:buSzPts val="3000"/>
              <a:buFont typeface="Arial"/>
              <a:buChar char="•"/>
            </a:pPr>
            <a:r>
              <a:rPr b="0" i="0" lang="en-US" sz="3000" u="none" cap="none" strike="noStrike">
                <a:solidFill>
                  <a:schemeClr val="accent6"/>
                </a:solidFill>
                <a:latin typeface="EB Garamond"/>
                <a:ea typeface="EB Garamond"/>
                <a:cs typeface="EB Garamond"/>
                <a:sym typeface="EB Garamond"/>
              </a:rPr>
              <a:t>Interact anonymously on computers using z-Tree software</a:t>
            </a:r>
            <a:endParaRPr/>
          </a:p>
          <a:p>
            <a:pPr indent="-266700" lvl="0" marL="457200" marR="0" rtl="0" algn="just">
              <a:spcBef>
                <a:spcPts val="0"/>
              </a:spcBef>
              <a:spcAft>
                <a:spcPts val="0"/>
              </a:spcAft>
              <a:buClr>
                <a:schemeClr val="dk1"/>
              </a:buClr>
              <a:buSzPts val="3000"/>
              <a:buFont typeface="Arial"/>
              <a:buNone/>
            </a:pPr>
            <a:r>
              <a:t/>
            </a:r>
            <a:endParaRPr b="0" i="0" sz="3000" u="none" cap="none" strike="noStrike">
              <a:solidFill>
                <a:schemeClr val="accent6"/>
              </a:solidFill>
              <a:latin typeface="EB Garamond"/>
              <a:ea typeface="EB Garamond"/>
              <a:cs typeface="EB Garamond"/>
              <a:sym typeface="EB Garamond"/>
            </a:endParaRPr>
          </a:p>
          <a:p>
            <a:pPr indent="190500" lvl="0" marL="0" marR="0" rtl="0" algn="just">
              <a:spcBef>
                <a:spcPts val="0"/>
              </a:spcBef>
              <a:spcAft>
                <a:spcPts val="0"/>
              </a:spcAft>
              <a:buClr>
                <a:schemeClr val="dk1"/>
              </a:buClr>
              <a:buSzPts val="3000"/>
              <a:buFont typeface="Arial"/>
              <a:buNone/>
            </a:pPr>
            <a:r>
              <a:t/>
            </a:r>
            <a:endParaRPr b="0" i="0" sz="3000" u="none" cap="none" strike="noStrike">
              <a:solidFill>
                <a:schemeClr val="accent6"/>
              </a:solidFill>
              <a:latin typeface="EB Garamond"/>
              <a:ea typeface="EB Garamond"/>
              <a:cs typeface="EB Garamond"/>
              <a:sym typeface="EB Garamond"/>
            </a:endParaRPr>
          </a:p>
        </p:txBody>
      </p:sp>
      <p:sp>
        <p:nvSpPr>
          <p:cNvPr id="93" name="Google Shape;93;p1"/>
          <p:cNvSpPr txBox="1"/>
          <p:nvPr/>
        </p:nvSpPr>
        <p:spPr>
          <a:xfrm>
            <a:off x="6921625" y="-190509"/>
            <a:ext cx="184666" cy="14157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8600">
              <a:solidFill>
                <a:schemeClr val="dk1"/>
              </a:solidFill>
              <a:latin typeface="Corbel"/>
              <a:ea typeface="Corbel"/>
              <a:cs typeface="Corbel"/>
              <a:sym typeface="Corbel"/>
            </a:endParaRPr>
          </a:p>
        </p:txBody>
      </p:sp>
      <p:sp>
        <p:nvSpPr>
          <p:cNvPr id="94" name="Google Shape;94;p1"/>
          <p:cNvSpPr txBox="1"/>
          <p:nvPr/>
        </p:nvSpPr>
        <p:spPr>
          <a:xfrm>
            <a:off x="33173639" y="23546598"/>
            <a:ext cx="9885343" cy="24049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000">
                <a:solidFill>
                  <a:schemeClr val="accent6"/>
                </a:solidFill>
                <a:latin typeface="EB Garamond"/>
                <a:ea typeface="EB Garamond"/>
                <a:cs typeface="EB Garamond"/>
                <a:sym typeface="EB Garamond"/>
              </a:rPr>
              <a:t>The next steps are:</a:t>
            </a:r>
            <a:endParaRPr/>
          </a:p>
          <a:p>
            <a:pPr indent="-457200" lvl="0" marL="457200" marR="0" rtl="0" algn="just">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Obtaining IRB approval</a:t>
            </a:r>
            <a:endParaRPr/>
          </a:p>
          <a:p>
            <a:pPr indent="-457200" lvl="0" marL="457200" marR="0" rtl="0" algn="just">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Code the experiment</a:t>
            </a:r>
            <a:endParaRPr/>
          </a:p>
          <a:p>
            <a:pPr indent="-457200" lvl="0" marL="457200" marR="0" rtl="0" algn="just">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Run the experiment</a:t>
            </a:r>
            <a:endParaRPr/>
          </a:p>
          <a:p>
            <a:pPr indent="-457200" lvl="0" marL="457200" marR="0" rtl="0" algn="just">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Analyze the data</a:t>
            </a:r>
            <a:endParaRPr/>
          </a:p>
        </p:txBody>
      </p:sp>
      <p:sp>
        <p:nvSpPr>
          <p:cNvPr id="95" name="Google Shape;95;p1"/>
          <p:cNvSpPr txBox="1"/>
          <p:nvPr/>
        </p:nvSpPr>
        <p:spPr>
          <a:xfrm>
            <a:off x="7524750" y="1385888"/>
            <a:ext cx="29686200" cy="4402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0">
                <a:solidFill>
                  <a:schemeClr val="lt1"/>
                </a:solidFill>
                <a:latin typeface="Helvetica Neue"/>
                <a:ea typeface="Helvetica Neue"/>
                <a:cs typeface="Helvetica Neue"/>
                <a:sym typeface="Helvetica Neue"/>
              </a:rPr>
              <a:t>Perceptions of Opponent’s IQ and Rational Play </a:t>
            </a:r>
            <a:r>
              <a:rPr b="1" lang="en-US" sz="7200">
                <a:solidFill>
                  <a:schemeClr val="lt1"/>
                </a:solidFill>
                <a:latin typeface="Helvetica Neue"/>
                <a:ea typeface="Helvetica Neue"/>
                <a:cs typeface="Helvetica Neue"/>
                <a:sym typeface="Helvetica Neue"/>
              </a:rPr>
              <a:t>Hariaksha Gunda</a:t>
            </a:r>
            <a:endParaRPr/>
          </a:p>
          <a:p>
            <a:pPr indent="0" lvl="0" marL="0" marR="0" rtl="0" algn="ctr">
              <a:spcBef>
                <a:spcPts val="0"/>
              </a:spcBef>
              <a:spcAft>
                <a:spcPts val="0"/>
              </a:spcAft>
              <a:buNone/>
            </a:pPr>
            <a:r>
              <a:rPr b="1" lang="en-US" sz="6000">
                <a:solidFill>
                  <a:schemeClr val="lt1"/>
                </a:solidFill>
                <a:latin typeface="Helvetica Neue"/>
                <a:ea typeface="Helvetica Neue"/>
                <a:cs typeface="Helvetica Neue"/>
                <a:sym typeface="Helvetica Neue"/>
              </a:rPr>
              <a:t>Advisor: Dr. Michael Price</a:t>
            </a:r>
            <a:endParaRPr/>
          </a:p>
          <a:p>
            <a:pPr indent="0" lvl="0" marL="0" marR="0" rtl="0" algn="ctr">
              <a:spcBef>
                <a:spcPts val="0"/>
              </a:spcBef>
              <a:spcAft>
                <a:spcPts val="0"/>
              </a:spcAft>
              <a:buNone/>
            </a:pPr>
            <a:r>
              <a:rPr b="1" i="1" lang="en-US" sz="4800">
                <a:solidFill>
                  <a:schemeClr val="lt1"/>
                </a:solidFill>
                <a:latin typeface="Helvetica Neue"/>
                <a:ea typeface="Helvetica Neue"/>
                <a:cs typeface="Helvetica Neue"/>
                <a:sym typeface="Helvetica Neue"/>
              </a:rPr>
              <a:t>Department of Economics, Finance, and Legal Studies</a:t>
            </a:r>
            <a:endParaRPr sz="4800">
              <a:solidFill>
                <a:schemeClr val="lt1"/>
              </a:solidFill>
              <a:latin typeface="Helvetica Neue"/>
              <a:ea typeface="Helvetica Neue"/>
              <a:cs typeface="Helvetica Neue"/>
              <a:sym typeface="Helvetica Neue"/>
            </a:endParaRPr>
          </a:p>
        </p:txBody>
      </p:sp>
      <p:sp>
        <p:nvSpPr>
          <p:cNvPr id="96" name="Google Shape;96;p1"/>
          <p:cNvSpPr/>
          <p:nvPr/>
        </p:nvSpPr>
        <p:spPr>
          <a:xfrm>
            <a:off x="1214776" y="6949348"/>
            <a:ext cx="10241280" cy="914400"/>
          </a:xfrm>
          <a:prstGeom prst="rect">
            <a:avLst/>
          </a:prstGeom>
          <a:solidFill>
            <a:srgbClr val="9C2334"/>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orbel"/>
              <a:ea typeface="Corbel"/>
              <a:cs typeface="Corbel"/>
              <a:sym typeface="Corbel"/>
            </a:endParaRPr>
          </a:p>
        </p:txBody>
      </p:sp>
      <p:sp>
        <p:nvSpPr>
          <p:cNvPr id="97" name="Google Shape;97;p1"/>
          <p:cNvSpPr txBox="1"/>
          <p:nvPr/>
        </p:nvSpPr>
        <p:spPr>
          <a:xfrm>
            <a:off x="1714839" y="7008086"/>
            <a:ext cx="9083675" cy="769937"/>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lt1"/>
                </a:solidFill>
                <a:latin typeface="Verdana"/>
                <a:ea typeface="Verdana"/>
                <a:cs typeface="Verdana"/>
                <a:sym typeface="Verdana"/>
              </a:rPr>
              <a:t>ABSTRACT</a:t>
            </a:r>
            <a:endParaRPr/>
          </a:p>
        </p:txBody>
      </p:sp>
      <p:sp>
        <p:nvSpPr>
          <p:cNvPr id="98" name="Google Shape;98;p1"/>
          <p:cNvSpPr/>
          <p:nvPr/>
        </p:nvSpPr>
        <p:spPr>
          <a:xfrm>
            <a:off x="1214776" y="17215783"/>
            <a:ext cx="10241280" cy="914400"/>
          </a:xfrm>
          <a:prstGeom prst="rect">
            <a:avLst/>
          </a:prstGeom>
          <a:solidFill>
            <a:srgbClr val="9C2334"/>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orbel"/>
              <a:ea typeface="Corbel"/>
              <a:cs typeface="Corbel"/>
              <a:sym typeface="Corbel"/>
            </a:endParaRPr>
          </a:p>
        </p:txBody>
      </p:sp>
      <p:sp>
        <p:nvSpPr>
          <p:cNvPr id="99" name="Google Shape;99;p1"/>
          <p:cNvSpPr txBox="1"/>
          <p:nvPr/>
        </p:nvSpPr>
        <p:spPr>
          <a:xfrm>
            <a:off x="1714839" y="17243523"/>
            <a:ext cx="9083675" cy="769938"/>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lt1"/>
                </a:solidFill>
                <a:latin typeface="Verdana"/>
                <a:ea typeface="Verdana"/>
                <a:cs typeface="Verdana"/>
                <a:sym typeface="Verdana"/>
              </a:rPr>
              <a:t>BACKGROUND</a:t>
            </a:r>
            <a:endParaRPr/>
          </a:p>
        </p:txBody>
      </p:sp>
      <p:sp>
        <p:nvSpPr>
          <p:cNvPr id="100" name="Google Shape;100;p1"/>
          <p:cNvSpPr/>
          <p:nvPr/>
        </p:nvSpPr>
        <p:spPr>
          <a:xfrm>
            <a:off x="12390120" y="6949347"/>
            <a:ext cx="19522440" cy="914400"/>
          </a:xfrm>
          <a:prstGeom prst="rect">
            <a:avLst/>
          </a:prstGeom>
          <a:solidFill>
            <a:srgbClr val="9C2334"/>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orbel"/>
              <a:ea typeface="Corbel"/>
              <a:cs typeface="Corbel"/>
              <a:sym typeface="Corbel"/>
            </a:endParaRPr>
          </a:p>
        </p:txBody>
      </p:sp>
      <p:sp>
        <p:nvSpPr>
          <p:cNvPr id="101" name="Google Shape;101;p1"/>
          <p:cNvSpPr txBox="1"/>
          <p:nvPr/>
        </p:nvSpPr>
        <p:spPr>
          <a:xfrm>
            <a:off x="12907900" y="7006177"/>
            <a:ext cx="18355683" cy="769442"/>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lt1"/>
                </a:solidFill>
                <a:latin typeface="Verdana"/>
                <a:ea typeface="Verdana"/>
                <a:cs typeface="Verdana"/>
                <a:sym typeface="Verdana"/>
              </a:rPr>
              <a:t>THE CENTIPEDE GAME</a:t>
            </a:r>
            <a:endParaRPr/>
          </a:p>
        </p:txBody>
      </p:sp>
      <p:sp>
        <p:nvSpPr>
          <p:cNvPr id="102" name="Google Shape;102;p1"/>
          <p:cNvSpPr/>
          <p:nvPr/>
        </p:nvSpPr>
        <p:spPr>
          <a:xfrm>
            <a:off x="32966170" y="6949348"/>
            <a:ext cx="10241280" cy="914400"/>
          </a:xfrm>
          <a:prstGeom prst="rect">
            <a:avLst/>
          </a:prstGeom>
          <a:solidFill>
            <a:srgbClr val="9C2334"/>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orbel"/>
              <a:ea typeface="Corbel"/>
              <a:cs typeface="Corbel"/>
              <a:sym typeface="Corbel"/>
            </a:endParaRPr>
          </a:p>
        </p:txBody>
      </p:sp>
      <p:sp>
        <p:nvSpPr>
          <p:cNvPr id="103" name="Google Shape;103;p1"/>
          <p:cNvSpPr txBox="1"/>
          <p:nvPr/>
        </p:nvSpPr>
        <p:spPr>
          <a:xfrm>
            <a:off x="33649113" y="7008085"/>
            <a:ext cx="9083675" cy="769938"/>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lt1"/>
                </a:solidFill>
                <a:latin typeface="Verdana"/>
                <a:ea typeface="Verdana"/>
                <a:cs typeface="Verdana"/>
                <a:sym typeface="Verdana"/>
              </a:rPr>
              <a:t>MOTIVE ELICITATION</a:t>
            </a:r>
            <a:endParaRPr/>
          </a:p>
        </p:txBody>
      </p:sp>
      <p:sp>
        <p:nvSpPr>
          <p:cNvPr id="104" name="Google Shape;104;p1"/>
          <p:cNvSpPr/>
          <p:nvPr/>
        </p:nvSpPr>
        <p:spPr>
          <a:xfrm>
            <a:off x="32966170" y="22290230"/>
            <a:ext cx="10241280" cy="914400"/>
          </a:xfrm>
          <a:prstGeom prst="rect">
            <a:avLst/>
          </a:prstGeom>
          <a:solidFill>
            <a:srgbClr val="9C2334"/>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orbel"/>
              <a:ea typeface="Corbel"/>
              <a:cs typeface="Corbel"/>
              <a:sym typeface="Corbel"/>
            </a:endParaRPr>
          </a:p>
        </p:txBody>
      </p:sp>
      <p:sp>
        <p:nvSpPr>
          <p:cNvPr id="105" name="Google Shape;105;p1"/>
          <p:cNvSpPr txBox="1"/>
          <p:nvPr/>
        </p:nvSpPr>
        <p:spPr>
          <a:xfrm>
            <a:off x="33312727" y="22354159"/>
            <a:ext cx="9607873" cy="769441"/>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lt1"/>
                </a:solidFill>
                <a:latin typeface="Verdana"/>
                <a:ea typeface="Verdana"/>
                <a:cs typeface="Verdana"/>
                <a:sym typeface="Verdana"/>
              </a:rPr>
              <a:t>FUTURE STEPS</a:t>
            </a:r>
            <a:endParaRPr/>
          </a:p>
        </p:txBody>
      </p:sp>
      <p:pic>
        <p:nvPicPr>
          <p:cNvPr descr="nameplate201_WHITE.eps" id="106" name="Google Shape;106;p1"/>
          <p:cNvPicPr preferRelativeResize="0"/>
          <p:nvPr/>
        </p:nvPicPr>
        <p:blipFill rotWithShape="1">
          <a:blip r:embed="rId3">
            <a:alphaModFix/>
          </a:blip>
          <a:srcRect b="0" l="0" r="0" t="0"/>
          <a:stretch/>
        </p:blipFill>
        <p:spPr>
          <a:xfrm>
            <a:off x="34116622" y="4692303"/>
            <a:ext cx="9085603" cy="472535"/>
          </a:xfrm>
          <a:prstGeom prst="rect">
            <a:avLst/>
          </a:prstGeom>
          <a:noFill/>
          <a:ln>
            <a:noFill/>
          </a:ln>
        </p:spPr>
      </p:pic>
      <p:sp>
        <p:nvSpPr>
          <p:cNvPr id="107" name="Google Shape;107;p1"/>
          <p:cNvSpPr/>
          <p:nvPr/>
        </p:nvSpPr>
        <p:spPr>
          <a:xfrm>
            <a:off x="32965707" y="27233493"/>
            <a:ext cx="10241280" cy="914400"/>
          </a:xfrm>
          <a:prstGeom prst="rect">
            <a:avLst/>
          </a:prstGeom>
          <a:solidFill>
            <a:srgbClr val="9C2334"/>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orbel"/>
              <a:ea typeface="Corbel"/>
              <a:cs typeface="Corbel"/>
              <a:sym typeface="Corbel"/>
            </a:endParaRPr>
          </a:p>
        </p:txBody>
      </p:sp>
      <p:sp>
        <p:nvSpPr>
          <p:cNvPr id="108" name="Google Shape;108;p1"/>
          <p:cNvSpPr txBox="1"/>
          <p:nvPr/>
        </p:nvSpPr>
        <p:spPr>
          <a:xfrm>
            <a:off x="32966171" y="27136655"/>
            <a:ext cx="10236053" cy="914400"/>
          </a:xfrm>
          <a:prstGeom prst="rect">
            <a:avLst/>
          </a:prstGeom>
          <a:solidFill>
            <a:srgbClr val="9C2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4400" u="none">
                <a:solidFill>
                  <a:schemeClr val="lt1"/>
                </a:solidFill>
                <a:latin typeface="Verdana"/>
                <a:ea typeface="Verdana"/>
                <a:cs typeface="Verdana"/>
                <a:sym typeface="Verdana"/>
              </a:rPr>
              <a:t>REFERENCES</a:t>
            </a:r>
            <a:endParaRPr/>
          </a:p>
        </p:txBody>
      </p:sp>
      <p:pic>
        <p:nvPicPr>
          <p:cNvPr descr="New URCA Logo_Square_White.eps" id="109" name="Google Shape;109;p1"/>
          <p:cNvPicPr preferRelativeResize="0"/>
          <p:nvPr/>
        </p:nvPicPr>
        <p:blipFill rotWithShape="1">
          <a:blip r:embed="rId4">
            <a:alphaModFix/>
          </a:blip>
          <a:srcRect b="0" l="0" r="0" t="0"/>
          <a:stretch/>
        </p:blipFill>
        <p:spPr>
          <a:xfrm>
            <a:off x="20034498" y="27908715"/>
            <a:ext cx="2981934" cy="1375884"/>
          </a:xfrm>
          <a:prstGeom prst="rect">
            <a:avLst/>
          </a:prstGeom>
          <a:noFill/>
          <a:ln>
            <a:noFill/>
          </a:ln>
        </p:spPr>
      </p:pic>
      <p:sp>
        <p:nvSpPr>
          <p:cNvPr id="110" name="Google Shape;110;p1"/>
          <p:cNvSpPr/>
          <p:nvPr/>
        </p:nvSpPr>
        <p:spPr>
          <a:xfrm>
            <a:off x="33149052" y="8190286"/>
            <a:ext cx="9502898" cy="54784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000">
                <a:solidFill>
                  <a:schemeClr val="accent6"/>
                </a:solidFill>
                <a:latin typeface="EB Garamond"/>
                <a:ea typeface="EB Garamond"/>
                <a:cs typeface="EB Garamond"/>
                <a:sym typeface="EB Garamond"/>
              </a:rPr>
              <a:t>Eliciting individual's true motivations is a significant challenge  in game theory research as isolating individual motivations and traits is difficult from a single experiment. Our research takes several approaches to elicit participant’s true motivations:</a:t>
            </a:r>
            <a:endParaRPr/>
          </a:p>
          <a:p>
            <a:pPr indent="-457200" lvl="0" marL="457200" marR="0" rtl="0" algn="just">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Using 2 variant centipede game conditions to control for and isolate several contributing motivations</a:t>
            </a:r>
            <a:endParaRPr/>
          </a:p>
          <a:p>
            <a:pPr indent="-457200" lvl="0" marL="457200" marR="0" rtl="0" algn="just">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Incorporating a qualitative aspect by directly asking participants their thought processes instead of only extrapolating from quantitative results.   </a:t>
            </a:r>
            <a:endParaRPr/>
          </a:p>
          <a:p>
            <a:pPr indent="0" lvl="0" marL="0" marR="0" rtl="0" algn="just">
              <a:spcBef>
                <a:spcPts val="0"/>
              </a:spcBef>
              <a:spcAft>
                <a:spcPts val="0"/>
              </a:spcAft>
              <a:buNone/>
            </a:pPr>
            <a:r>
              <a:t/>
            </a:r>
            <a:endParaRPr sz="3000">
              <a:solidFill>
                <a:schemeClr val="accent6"/>
              </a:solidFill>
              <a:latin typeface="EB Garamond"/>
              <a:ea typeface="EB Garamond"/>
              <a:cs typeface="EB Garamond"/>
              <a:sym typeface="EB Garamond"/>
            </a:endParaRPr>
          </a:p>
        </p:txBody>
      </p:sp>
      <p:sp>
        <p:nvSpPr>
          <p:cNvPr id="111" name="Google Shape;111;p1"/>
          <p:cNvSpPr/>
          <p:nvPr/>
        </p:nvSpPr>
        <p:spPr>
          <a:xfrm>
            <a:off x="33149051" y="28482277"/>
            <a:ext cx="9583737" cy="3416320"/>
          </a:xfrm>
          <a:prstGeom prst="rect">
            <a:avLst/>
          </a:prstGeom>
          <a:noFill/>
          <a:ln>
            <a:noFill/>
          </a:ln>
        </p:spPr>
        <p:txBody>
          <a:bodyPr anchorCtr="0" anchor="t" bIns="45700" lIns="91425" spcFirstLastPara="1" rIns="91425" wrap="square" tIns="45700">
            <a:spAutoFit/>
          </a:bodyPr>
          <a:lstStyle/>
          <a:p>
            <a:pPr indent="-914400" lvl="0" marL="914400" marR="0" rtl="0" algn="just">
              <a:spcBef>
                <a:spcPts val="0"/>
              </a:spcBef>
              <a:spcAft>
                <a:spcPts val="0"/>
              </a:spcAft>
              <a:buNone/>
            </a:pPr>
            <a:r>
              <a:rPr lang="en-US" sz="2400">
                <a:solidFill>
                  <a:schemeClr val="accent6"/>
                </a:solidFill>
                <a:latin typeface="EB Garamond"/>
                <a:ea typeface="EB Garamond"/>
                <a:cs typeface="EB Garamond"/>
                <a:sym typeface="EB Garamond"/>
              </a:rPr>
              <a:t>[1] Yaden, D. B., Giorgi, S., Jordan, M., Buffone, A., Eichstaedt, J. C., Schwartz, H. A., Ungar, L., &amp; Bloom, P. (2024). Characterizing empathy and compassion using computational linguistic analysis. Emotion, 24(1), 106–115. https://doi-org.libdata.lib.ua.edu/10.1037/emo0001205.supp (Supplemental)</a:t>
            </a:r>
            <a:endParaRPr/>
          </a:p>
          <a:p>
            <a:pPr indent="-914400" lvl="0" marL="914400" marR="0" rtl="0" algn="just">
              <a:spcBef>
                <a:spcPts val="0"/>
              </a:spcBef>
              <a:spcAft>
                <a:spcPts val="0"/>
              </a:spcAft>
              <a:buNone/>
            </a:pPr>
            <a:r>
              <a:rPr lang="en-US" sz="2400">
                <a:solidFill>
                  <a:schemeClr val="accent6"/>
                </a:solidFill>
                <a:latin typeface="EB Garamond"/>
                <a:ea typeface="EB Garamond"/>
                <a:cs typeface="EB Garamond"/>
                <a:sym typeface="EB Garamond"/>
              </a:rPr>
              <a:t>[2] Baek, Y. M., Ihm, J., &amp; Kang, C. H. (2023). Does mission concreteness make a difference in nonprofit performance? Automated text analysis approach to the importance of concrete mission statements. Nonprofit Management &amp; Leadership, 34(2), 409–431. https://doi-org.libdata.lib.ua.edu/10.1002/nml.21570</a:t>
            </a:r>
            <a:endParaRPr/>
          </a:p>
          <a:p>
            <a:pPr indent="-914400" lvl="0" marL="914400" marR="0" rtl="0" algn="just">
              <a:spcBef>
                <a:spcPts val="0"/>
              </a:spcBef>
              <a:spcAft>
                <a:spcPts val="0"/>
              </a:spcAft>
              <a:buNone/>
            </a:pPr>
            <a:r>
              <a:rPr lang="en-US" sz="2400">
                <a:solidFill>
                  <a:schemeClr val="accent6"/>
                </a:solidFill>
                <a:latin typeface="EB Garamond"/>
                <a:ea typeface="EB Garamond"/>
                <a:cs typeface="EB Garamond"/>
                <a:sym typeface="EB Garamond"/>
              </a:rPr>
              <a:t>[3] </a:t>
            </a:r>
            <a:r>
              <a:rPr lang="en-US" sz="2400">
                <a:solidFill>
                  <a:schemeClr val="accent6"/>
                </a:solidFill>
                <a:latin typeface="EB Garamond"/>
                <a:ea typeface="EB Garamond"/>
                <a:cs typeface="EB Garamond"/>
                <a:sym typeface="EB Garamond"/>
              </a:rPr>
              <a:t>Ward, B. (2023). Relationship Between Mission Statement Components and ROA: A Study of Small-Cap Financial Firms. IUP Journal of Business Strategy, 20(4), 5–19.</a:t>
            </a:r>
            <a:endParaRPr/>
          </a:p>
        </p:txBody>
      </p:sp>
      <p:sp>
        <p:nvSpPr>
          <p:cNvPr id="112" name="Google Shape;112;p1"/>
          <p:cNvSpPr/>
          <p:nvPr/>
        </p:nvSpPr>
        <p:spPr>
          <a:xfrm>
            <a:off x="24451012" y="15021036"/>
            <a:ext cx="501412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accent6"/>
                </a:solidFill>
                <a:latin typeface="EB Garamond"/>
                <a:ea typeface="EB Garamond"/>
                <a:cs typeface="EB Garamond"/>
                <a:sym typeface="EB Garamond"/>
              </a:rPr>
              <a:t>Figure 1: Centipede Game</a:t>
            </a:r>
            <a:endParaRPr/>
          </a:p>
        </p:txBody>
      </p:sp>
      <p:grpSp>
        <p:nvGrpSpPr>
          <p:cNvPr id="113" name="Google Shape;113;p1"/>
          <p:cNvGrpSpPr/>
          <p:nvPr/>
        </p:nvGrpSpPr>
        <p:grpSpPr>
          <a:xfrm>
            <a:off x="12916065" y="23911649"/>
            <a:ext cx="18564277" cy="2142032"/>
            <a:chOff x="8165" y="899918"/>
            <a:chExt cx="18564277" cy="2142032"/>
          </a:xfrm>
        </p:grpSpPr>
        <p:sp>
          <p:nvSpPr>
            <p:cNvPr id="114" name="Google Shape;114;p1"/>
            <p:cNvSpPr/>
            <p:nvPr/>
          </p:nvSpPr>
          <p:spPr>
            <a:xfrm>
              <a:off x="8165" y="899918"/>
              <a:ext cx="3570053" cy="2142032"/>
            </a:xfrm>
            <a:prstGeom prst="roundRect">
              <a:avLst>
                <a:gd fmla="val 10000" name="adj"/>
              </a:avLst>
            </a:prstGeom>
            <a:gradFill>
              <a:gsLst>
                <a:gs pos="0">
                  <a:srgbClr val="D0C7BE"/>
                </a:gs>
                <a:gs pos="35000">
                  <a:srgbClr val="DDD7D1"/>
                </a:gs>
                <a:gs pos="100000">
                  <a:srgbClr val="F3F0EC"/>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
            <p:cNvSpPr txBox="1"/>
            <p:nvPr/>
          </p:nvSpPr>
          <p:spPr>
            <a:xfrm>
              <a:off x="70903" y="962656"/>
              <a:ext cx="3444577" cy="2016556"/>
            </a:xfrm>
            <a:prstGeom prst="rect">
              <a:avLst/>
            </a:prstGeom>
            <a:noFill/>
            <a:ln>
              <a:noFill/>
            </a:ln>
          </p:spPr>
          <p:txBody>
            <a:bodyPr anchorCtr="0" anchor="ctr" bIns="198100" lIns="198100" spcFirstLastPara="1" rIns="198100" wrap="square" tIns="198100">
              <a:noAutofit/>
            </a:bodyPr>
            <a:lstStyle/>
            <a:p>
              <a:pPr indent="0" lvl="0" marL="0" marR="0" rtl="0" algn="ctr">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Raven’s IQ Test</a:t>
              </a:r>
              <a:endParaRPr/>
            </a:p>
          </p:txBody>
        </p:sp>
        <p:sp>
          <p:nvSpPr>
            <p:cNvPr id="116" name="Google Shape;116;p1"/>
            <p:cNvSpPr/>
            <p:nvPr/>
          </p:nvSpPr>
          <p:spPr>
            <a:xfrm>
              <a:off x="3935223" y="1528247"/>
              <a:ext cx="756851" cy="885373"/>
            </a:xfrm>
            <a:prstGeom prst="rightArrow">
              <a:avLst>
                <a:gd fmla="val 60000" name="adj1"/>
                <a:gd fmla="val 50000" name="adj2"/>
              </a:avLst>
            </a:prstGeom>
            <a:gradFill>
              <a:gsLst>
                <a:gs pos="0">
                  <a:srgbClr val="E5E2D9"/>
                </a:gs>
                <a:gs pos="35000">
                  <a:srgbClr val="EBE8E5"/>
                </a:gs>
                <a:gs pos="100000">
                  <a:srgbClr val="F9F6F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
            <p:cNvSpPr txBox="1"/>
            <p:nvPr/>
          </p:nvSpPr>
          <p:spPr>
            <a:xfrm>
              <a:off x="3935223" y="1705322"/>
              <a:ext cx="529796" cy="53122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3800"/>
                <a:buFont typeface="Corbel"/>
                <a:buNone/>
              </a:pPr>
              <a:r>
                <a:t/>
              </a:r>
              <a:endParaRPr sz="3800">
                <a:solidFill>
                  <a:schemeClr val="dk1"/>
                </a:solidFill>
                <a:latin typeface="Corbel"/>
                <a:ea typeface="Corbel"/>
                <a:cs typeface="Corbel"/>
                <a:sym typeface="Corbel"/>
              </a:endParaRPr>
            </a:p>
          </p:txBody>
        </p:sp>
        <p:sp>
          <p:nvSpPr>
            <p:cNvPr id="118" name="Google Shape;118;p1"/>
            <p:cNvSpPr/>
            <p:nvPr/>
          </p:nvSpPr>
          <p:spPr>
            <a:xfrm>
              <a:off x="5006239" y="899918"/>
              <a:ext cx="3570053" cy="2142032"/>
            </a:xfrm>
            <a:prstGeom prst="roundRect">
              <a:avLst>
                <a:gd fmla="val 10000" name="adj"/>
              </a:avLst>
            </a:prstGeom>
            <a:gradFill>
              <a:gsLst>
                <a:gs pos="0">
                  <a:srgbClr val="D0C7BE"/>
                </a:gs>
                <a:gs pos="35000">
                  <a:srgbClr val="DDD7D1"/>
                </a:gs>
                <a:gs pos="100000">
                  <a:srgbClr val="F3F0EC"/>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
            <p:cNvSpPr txBox="1"/>
            <p:nvPr/>
          </p:nvSpPr>
          <p:spPr>
            <a:xfrm>
              <a:off x="5068977" y="962656"/>
              <a:ext cx="3444577" cy="2016556"/>
            </a:xfrm>
            <a:prstGeom prst="rect">
              <a:avLst/>
            </a:prstGeom>
            <a:noFill/>
            <a:ln>
              <a:noFill/>
            </a:ln>
          </p:spPr>
          <p:txBody>
            <a:bodyPr anchorCtr="0" anchor="ctr" bIns="198100" lIns="198100" spcFirstLastPara="1" rIns="198100" wrap="square" tIns="198100">
              <a:noAutofit/>
            </a:bodyPr>
            <a:lstStyle/>
            <a:p>
              <a:pPr indent="0" lvl="0" marL="0" marR="0" rtl="0" algn="ctr">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Centipede Games</a:t>
              </a:r>
              <a:endParaRPr/>
            </a:p>
          </p:txBody>
        </p:sp>
        <p:sp>
          <p:nvSpPr>
            <p:cNvPr id="120" name="Google Shape;120;p1"/>
            <p:cNvSpPr/>
            <p:nvPr/>
          </p:nvSpPr>
          <p:spPr>
            <a:xfrm>
              <a:off x="8933298" y="1528247"/>
              <a:ext cx="756851" cy="885373"/>
            </a:xfrm>
            <a:prstGeom prst="rightArrow">
              <a:avLst>
                <a:gd fmla="val 60000" name="adj1"/>
                <a:gd fmla="val 50000" name="adj2"/>
              </a:avLst>
            </a:prstGeom>
            <a:gradFill>
              <a:gsLst>
                <a:gs pos="0">
                  <a:srgbClr val="E5E2D9"/>
                </a:gs>
                <a:gs pos="35000">
                  <a:srgbClr val="EBE8E5"/>
                </a:gs>
                <a:gs pos="100000">
                  <a:srgbClr val="F9F6F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
            <p:cNvSpPr txBox="1"/>
            <p:nvPr/>
          </p:nvSpPr>
          <p:spPr>
            <a:xfrm>
              <a:off x="8933298" y="1705322"/>
              <a:ext cx="529796" cy="53122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3800"/>
                <a:buFont typeface="Corbel"/>
                <a:buNone/>
              </a:pPr>
              <a:r>
                <a:t/>
              </a:r>
              <a:endParaRPr sz="3800">
                <a:solidFill>
                  <a:schemeClr val="dk1"/>
                </a:solidFill>
                <a:latin typeface="Corbel"/>
                <a:ea typeface="Corbel"/>
                <a:cs typeface="Corbel"/>
                <a:sym typeface="Corbel"/>
              </a:endParaRPr>
            </a:p>
          </p:txBody>
        </p:sp>
        <p:sp>
          <p:nvSpPr>
            <p:cNvPr id="122" name="Google Shape;122;p1"/>
            <p:cNvSpPr/>
            <p:nvPr/>
          </p:nvSpPr>
          <p:spPr>
            <a:xfrm>
              <a:off x="10004314" y="899918"/>
              <a:ext cx="3570053" cy="2142032"/>
            </a:xfrm>
            <a:prstGeom prst="roundRect">
              <a:avLst>
                <a:gd fmla="val 10000" name="adj"/>
              </a:avLst>
            </a:prstGeom>
            <a:gradFill>
              <a:gsLst>
                <a:gs pos="0">
                  <a:srgbClr val="D0C7BE"/>
                </a:gs>
                <a:gs pos="35000">
                  <a:srgbClr val="DDD7D1"/>
                </a:gs>
                <a:gs pos="100000">
                  <a:srgbClr val="F3F0EC"/>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
            <p:cNvSpPr txBox="1"/>
            <p:nvPr/>
          </p:nvSpPr>
          <p:spPr>
            <a:xfrm>
              <a:off x="10067052" y="962656"/>
              <a:ext cx="3444577" cy="2016556"/>
            </a:xfrm>
            <a:prstGeom prst="rect">
              <a:avLst/>
            </a:prstGeom>
            <a:noFill/>
            <a:ln>
              <a:noFill/>
            </a:ln>
          </p:spPr>
          <p:txBody>
            <a:bodyPr anchorCtr="0" anchor="ctr" bIns="198100" lIns="198100" spcFirstLastPara="1" rIns="198100" wrap="square" tIns="198100">
              <a:noAutofit/>
            </a:bodyPr>
            <a:lstStyle/>
            <a:p>
              <a:pPr indent="0" lvl="0" marL="0" marR="0" rtl="0" algn="ctr">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Qualitative Questions</a:t>
              </a:r>
              <a:endParaRPr/>
            </a:p>
          </p:txBody>
        </p:sp>
        <p:sp>
          <p:nvSpPr>
            <p:cNvPr id="124" name="Google Shape;124;p1"/>
            <p:cNvSpPr/>
            <p:nvPr/>
          </p:nvSpPr>
          <p:spPr>
            <a:xfrm>
              <a:off x="13931373" y="1528247"/>
              <a:ext cx="756851" cy="885373"/>
            </a:xfrm>
            <a:prstGeom prst="rightArrow">
              <a:avLst>
                <a:gd fmla="val 60000" name="adj1"/>
                <a:gd fmla="val 50000" name="adj2"/>
              </a:avLst>
            </a:prstGeom>
            <a:gradFill>
              <a:gsLst>
                <a:gs pos="0">
                  <a:srgbClr val="E5E2D9"/>
                </a:gs>
                <a:gs pos="35000">
                  <a:srgbClr val="EBE8E5"/>
                </a:gs>
                <a:gs pos="100000">
                  <a:srgbClr val="F9F6F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
            <p:cNvSpPr txBox="1"/>
            <p:nvPr/>
          </p:nvSpPr>
          <p:spPr>
            <a:xfrm>
              <a:off x="13931373" y="1705322"/>
              <a:ext cx="529796" cy="53122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3800"/>
                <a:buFont typeface="Corbel"/>
                <a:buNone/>
              </a:pPr>
              <a:r>
                <a:t/>
              </a:r>
              <a:endParaRPr sz="3800">
                <a:solidFill>
                  <a:schemeClr val="dk1"/>
                </a:solidFill>
                <a:latin typeface="Corbel"/>
                <a:ea typeface="Corbel"/>
                <a:cs typeface="Corbel"/>
                <a:sym typeface="Corbel"/>
              </a:endParaRPr>
            </a:p>
          </p:txBody>
        </p:sp>
        <p:sp>
          <p:nvSpPr>
            <p:cNvPr id="126" name="Google Shape;126;p1"/>
            <p:cNvSpPr/>
            <p:nvPr/>
          </p:nvSpPr>
          <p:spPr>
            <a:xfrm>
              <a:off x="15002389" y="899918"/>
              <a:ext cx="3570053" cy="2142032"/>
            </a:xfrm>
            <a:prstGeom prst="roundRect">
              <a:avLst>
                <a:gd fmla="val 10000" name="adj"/>
              </a:avLst>
            </a:prstGeom>
            <a:gradFill>
              <a:gsLst>
                <a:gs pos="0">
                  <a:srgbClr val="D0C7BE"/>
                </a:gs>
                <a:gs pos="35000">
                  <a:srgbClr val="DDD7D1"/>
                </a:gs>
                <a:gs pos="100000">
                  <a:srgbClr val="F3F0EC"/>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
            <p:cNvSpPr txBox="1"/>
            <p:nvPr/>
          </p:nvSpPr>
          <p:spPr>
            <a:xfrm>
              <a:off x="15065127" y="962656"/>
              <a:ext cx="3444577" cy="2016556"/>
            </a:xfrm>
            <a:prstGeom prst="rect">
              <a:avLst/>
            </a:prstGeom>
            <a:noFill/>
            <a:ln>
              <a:noFill/>
            </a:ln>
          </p:spPr>
          <p:txBody>
            <a:bodyPr anchorCtr="0" anchor="ctr" bIns="198100" lIns="198100" spcFirstLastPara="1" rIns="198100" wrap="square" tIns="198100">
              <a:noAutofit/>
            </a:bodyPr>
            <a:lstStyle/>
            <a:p>
              <a:pPr indent="0" lvl="0" marL="0" marR="0" rtl="0" algn="ctr">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Reasoning/ Attitude</a:t>
              </a:r>
              <a:endParaRPr/>
            </a:p>
          </p:txBody>
        </p:sp>
      </p:grpSp>
      <p:sp>
        <p:nvSpPr>
          <p:cNvPr id="128" name="Google Shape;128;p1"/>
          <p:cNvSpPr txBox="1"/>
          <p:nvPr/>
        </p:nvSpPr>
        <p:spPr>
          <a:xfrm>
            <a:off x="12663260" y="26641428"/>
            <a:ext cx="4070646" cy="5355312"/>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None/>
            </a:pPr>
            <a:r>
              <a:rPr lang="en-US" sz="3000">
                <a:solidFill>
                  <a:schemeClr val="accent6"/>
                </a:solidFill>
                <a:latin typeface="EB Garamond"/>
                <a:ea typeface="EB Garamond"/>
                <a:cs typeface="EB Garamond"/>
                <a:sym typeface="EB Garamond"/>
              </a:rPr>
              <a:t>Raven’s test is a standard metric for IQ that consists of a set of matching puzzles</a:t>
            </a:r>
            <a:endParaRPr sz="3000">
              <a:solidFill>
                <a:schemeClr val="accent6"/>
              </a:solidFill>
              <a:latin typeface="Verdana"/>
              <a:ea typeface="Verdana"/>
              <a:cs typeface="Verdana"/>
              <a:sym typeface="Verdana"/>
            </a:endParaRPr>
          </a:p>
          <a:p>
            <a:pPr indent="0" lvl="0" marL="0" marR="0" rtl="0" algn="l">
              <a:lnSpc>
                <a:spcPct val="95000"/>
              </a:lnSpc>
              <a:spcBef>
                <a:spcPts val="0"/>
              </a:spcBef>
              <a:spcAft>
                <a:spcPts val="0"/>
              </a:spcAft>
              <a:buNone/>
            </a:pPr>
            <a:r>
              <a:t/>
            </a:r>
            <a:endParaRPr sz="3000">
              <a:solidFill>
                <a:schemeClr val="accent6"/>
              </a:solidFill>
              <a:latin typeface="EB Garamond"/>
              <a:ea typeface="EB Garamond"/>
              <a:cs typeface="EB Garamond"/>
              <a:sym typeface="EB Garamond"/>
            </a:endParaRPr>
          </a:p>
          <a:p>
            <a:pPr indent="0" lvl="0" marL="0" marR="0" rtl="0" algn="l">
              <a:lnSpc>
                <a:spcPct val="95000"/>
              </a:lnSpc>
              <a:spcBef>
                <a:spcPts val="0"/>
              </a:spcBef>
              <a:spcAft>
                <a:spcPts val="0"/>
              </a:spcAft>
              <a:buNone/>
            </a:pPr>
            <a:r>
              <a:rPr lang="en-US" sz="3000">
                <a:solidFill>
                  <a:schemeClr val="accent6"/>
                </a:solidFill>
                <a:latin typeface="EB Garamond"/>
                <a:ea typeface="EB Garamond"/>
                <a:cs typeface="EB Garamond"/>
                <a:sym typeface="EB Garamond"/>
              </a:rPr>
              <a:t>Participants will not be told it is a metric for IQ until afterwards. </a:t>
            </a:r>
            <a:endParaRPr/>
          </a:p>
          <a:p>
            <a:pPr indent="0" lvl="0" marL="0" marR="0" rtl="0" algn="l">
              <a:lnSpc>
                <a:spcPct val="95000"/>
              </a:lnSpc>
              <a:spcBef>
                <a:spcPts val="0"/>
              </a:spcBef>
              <a:spcAft>
                <a:spcPts val="0"/>
              </a:spcAft>
              <a:buNone/>
            </a:pPr>
            <a:r>
              <a:t/>
            </a:r>
            <a:endParaRPr sz="3000">
              <a:solidFill>
                <a:schemeClr val="accent6"/>
              </a:solidFill>
              <a:latin typeface="EB Garamond"/>
              <a:ea typeface="EB Garamond"/>
              <a:cs typeface="EB Garamond"/>
              <a:sym typeface="EB Garamond"/>
            </a:endParaRPr>
          </a:p>
          <a:p>
            <a:pPr indent="0" lvl="0" marL="0" marR="0" rtl="0" algn="l">
              <a:lnSpc>
                <a:spcPct val="95000"/>
              </a:lnSpc>
              <a:spcBef>
                <a:spcPts val="0"/>
              </a:spcBef>
              <a:spcAft>
                <a:spcPts val="0"/>
              </a:spcAft>
              <a:buNone/>
            </a:pPr>
            <a:r>
              <a:rPr lang="en-US" sz="3000">
                <a:solidFill>
                  <a:schemeClr val="accent6"/>
                </a:solidFill>
                <a:latin typeface="EB Garamond"/>
                <a:ea typeface="EB Garamond"/>
                <a:cs typeface="EB Garamond"/>
                <a:sym typeface="EB Garamond"/>
              </a:rPr>
              <a:t>They will not be told their own results.</a:t>
            </a:r>
            <a:endParaRPr/>
          </a:p>
          <a:p>
            <a:pPr indent="0" lvl="0" marL="0" marR="0" rtl="0" algn="l">
              <a:lnSpc>
                <a:spcPct val="95000"/>
              </a:lnSpc>
              <a:spcBef>
                <a:spcPts val="0"/>
              </a:spcBef>
              <a:spcAft>
                <a:spcPts val="0"/>
              </a:spcAft>
              <a:buNone/>
            </a:pPr>
            <a:r>
              <a:t/>
            </a:r>
            <a:endParaRPr sz="3000">
              <a:solidFill>
                <a:schemeClr val="accent6"/>
              </a:solidFill>
              <a:latin typeface="EB Garamond"/>
              <a:ea typeface="EB Garamond"/>
              <a:cs typeface="EB Garamond"/>
              <a:sym typeface="EB Garamond"/>
            </a:endParaRPr>
          </a:p>
        </p:txBody>
      </p:sp>
      <p:sp>
        <p:nvSpPr>
          <p:cNvPr id="129" name="Google Shape;129;p1"/>
          <p:cNvSpPr txBox="1"/>
          <p:nvPr/>
        </p:nvSpPr>
        <p:spPr>
          <a:xfrm>
            <a:off x="17662494" y="26499053"/>
            <a:ext cx="4390380" cy="6101670"/>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None/>
            </a:pPr>
            <a:r>
              <a:rPr lang="en-US" sz="3000">
                <a:solidFill>
                  <a:schemeClr val="accent6"/>
                </a:solidFill>
                <a:latin typeface="EB Garamond"/>
                <a:ea typeface="EB Garamond"/>
                <a:cs typeface="EB Garamond"/>
                <a:sym typeface="EB Garamond"/>
              </a:rPr>
              <a:t>3 different variants of the centipede game will be played in a randomized order: </a:t>
            </a:r>
            <a:endParaRPr/>
          </a:p>
          <a:p>
            <a:pPr indent="-457200" lvl="0" marL="457200" marR="0" rtl="0" algn="l">
              <a:lnSpc>
                <a:spcPct val="95000"/>
              </a:lnSpc>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Standard exponential increasing pot</a:t>
            </a:r>
            <a:endParaRPr/>
          </a:p>
          <a:p>
            <a:pPr indent="-457200" lvl="0" marL="457200" marR="0" rtl="0" algn="l">
              <a:lnSpc>
                <a:spcPct val="95000"/>
              </a:lnSpc>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Linearly increasing pot</a:t>
            </a:r>
            <a:endParaRPr/>
          </a:p>
          <a:p>
            <a:pPr indent="-457200" lvl="0" marL="457200" marR="0" rtl="0" algn="l">
              <a:lnSpc>
                <a:spcPct val="95000"/>
              </a:lnSpc>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Constant sum pot</a:t>
            </a:r>
            <a:endParaRPr sz="3000">
              <a:solidFill>
                <a:schemeClr val="accent6"/>
              </a:solidFill>
              <a:latin typeface="EB Garamond"/>
              <a:ea typeface="EB Garamond"/>
              <a:cs typeface="EB Garamond"/>
              <a:sym typeface="EB Garamond"/>
            </a:endParaRPr>
          </a:p>
          <a:p>
            <a:pPr indent="0" lvl="0" marL="0" marR="0" rtl="0" algn="l">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Randomly paired with different opponent for each game. One group will be told IQ quartile of their opponent.</a:t>
            </a:r>
            <a:endParaRPr/>
          </a:p>
        </p:txBody>
      </p:sp>
      <p:sp>
        <p:nvSpPr>
          <p:cNvPr id="130" name="Google Shape;130;p1"/>
          <p:cNvSpPr txBox="1"/>
          <p:nvPr/>
        </p:nvSpPr>
        <p:spPr>
          <a:xfrm>
            <a:off x="22729280" y="26575997"/>
            <a:ext cx="4688092" cy="5893921"/>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None/>
            </a:pPr>
            <a:r>
              <a:rPr lang="en-US" sz="3000">
                <a:solidFill>
                  <a:schemeClr val="accent6"/>
                </a:solidFill>
                <a:latin typeface="EB Garamond"/>
                <a:ea typeface="EB Garamond"/>
                <a:cs typeface="EB Garamond"/>
                <a:sym typeface="EB Garamond"/>
              </a:rPr>
              <a:t>Survey questions about thought process and reasoning the participant’s used in each of the games.</a:t>
            </a:r>
            <a:endParaRPr/>
          </a:p>
          <a:p>
            <a:pPr indent="0" lvl="0" marL="0" marR="0" rtl="0" algn="l">
              <a:lnSpc>
                <a:spcPct val="95000"/>
              </a:lnSpc>
              <a:spcBef>
                <a:spcPts val="1200"/>
              </a:spcBef>
              <a:spcAft>
                <a:spcPts val="0"/>
              </a:spcAft>
              <a:buNone/>
            </a:pPr>
            <a:r>
              <a:rPr b="1" lang="en-US" sz="3000">
                <a:solidFill>
                  <a:schemeClr val="accent6"/>
                </a:solidFill>
                <a:latin typeface="EB Garamond"/>
                <a:ea typeface="EB Garamond"/>
                <a:cs typeface="EB Garamond"/>
                <a:sym typeface="EB Garamond"/>
              </a:rPr>
              <a:t>Examples: </a:t>
            </a:r>
            <a:endParaRPr/>
          </a:p>
          <a:p>
            <a:pPr indent="-457200" lvl="0" marL="457200" marR="0" rtl="0" algn="l">
              <a:lnSpc>
                <a:spcPct val="95000"/>
              </a:lnSpc>
              <a:spcBef>
                <a:spcPts val="6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Please describe the decision-making process you used in Game 1?</a:t>
            </a:r>
            <a:endParaRPr/>
          </a:p>
          <a:p>
            <a:pPr indent="-457200" lvl="0" marL="457200" marR="0" rtl="0" algn="l">
              <a:lnSpc>
                <a:spcPct val="95000"/>
              </a:lnSpc>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Did learning the IQ of the other participant effect the way you approached your strategy?</a:t>
            </a:r>
            <a:endParaRPr/>
          </a:p>
        </p:txBody>
      </p:sp>
      <p:sp>
        <p:nvSpPr>
          <p:cNvPr id="131" name="Google Shape;131;p1"/>
          <p:cNvSpPr txBox="1"/>
          <p:nvPr/>
        </p:nvSpPr>
        <p:spPr>
          <a:xfrm>
            <a:off x="27827581" y="26576873"/>
            <a:ext cx="4092448" cy="5224507"/>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None/>
            </a:pPr>
            <a:r>
              <a:rPr lang="en-US" sz="3000">
                <a:solidFill>
                  <a:schemeClr val="accent6"/>
                </a:solidFill>
                <a:latin typeface="EB Garamond"/>
                <a:ea typeface="EB Garamond"/>
                <a:cs typeface="EB Garamond"/>
                <a:sym typeface="EB Garamond"/>
              </a:rPr>
              <a:t>Reasoning test to baseline the participants ability to reason through a backward induction problem. </a:t>
            </a:r>
            <a:endParaRPr/>
          </a:p>
          <a:p>
            <a:pPr indent="0" lvl="0" marL="0" marR="0" rtl="0" algn="l">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Short social attitudes test to measure other-regarding preferences</a:t>
            </a:r>
            <a:endParaRPr/>
          </a:p>
          <a:p>
            <a:pPr indent="0" lvl="0" marL="0" marR="0" rtl="0" algn="l">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Demographic data is automatically collected by TIDE Lab</a:t>
            </a:r>
            <a:endParaRPr sz="3000">
              <a:solidFill>
                <a:schemeClr val="accent6"/>
              </a:solidFill>
              <a:latin typeface="Verdana"/>
              <a:ea typeface="Verdana"/>
              <a:cs typeface="Verdana"/>
              <a:sym typeface="Verdana"/>
            </a:endParaRPr>
          </a:p>
        </p:txBody>
      </p:sp>
      <p:pic>
        <p:nvPicPr>
          <p:cNvPr descr="Graphical user interface, text, application&#10;&#10;Description automatically generated" id="132" name="Google Shape;132;p1"/>
          <p:cNvPicPr preferRelativeResize="0"/>
          <p:nvPr/>
        </p:nvPicPr>
        <p:blipFill rotWithShape="1">
          <a:blip r:embed="rId5">
            <a:alphaModFix/>
          </a:blip>
          <a:srcRect b="0" l="0" r="0" t="0"/>
          <a:stretch/>
        </p:blipFill>
        <p:spPr>
          <a:xfrm>
            <a:off x="837274" y="3769862"/>
            <a:ext cx="7657761" cy="2546194"/>
          </a:xfrm>
          <a:prstGeom prst="rect">
            <a:avLst/>
          </a:prstGeom>
          <a:noFill/>
          <a:ln>
            <a:noFill/>
          </a:ln>
        </p:spPr>
      </p:pic>
      <p:sp>
        <p:nvSpPr>
          <p:cNvPr id="133" name="Google Shape;133;p1"/>
          <p:cNvSpPr/>
          <p:nvPr/>
        </p:nvSpPr>
        <p:spPr>
          <a:xfrm>
            <a:off x="1220623" y="25253680"/>
            <a:ext cx="10241280" cy="914400"/>
          </a:xfrm>
          <a:prstGeom prst="rect">
            <a:avLst/>
          </a:prstGeom>
          <a:solidFill>
            <a:srgbClr val="9C2334"/>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orbel"/>
              <a:ea typeface="Corbel"/>
              <a:cs typeface="Corbel"/>
              <a:sym typeface="Corbel"/>
            </a:endParaRPr>
          </a:p>
        </p:txBody>
      </p:sp>
      <p:sp>
        <p:nvSpPr>
          <p:cNvPr id="134" name="Google Shape;134;p1"/>
          <p:cNvSpPr txBox="1"/>
          <p:nvPr/>
        </p:nvSpPr>
        <p:spPr>
          <a:xfrm>
            <a:off x="1903566" y="25312417"/>
            <a:ext cx="9083675" cy="769938"/>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lt1"/>
                </a:solidFill>
                <a:latin typeface="Verdana"/>
                <a:ea typeface="Verdana"/>
                <a:cs typeface="Verdana"/>
                <a:sym typeface="Verdana"/>
              </a:rPr>
              <a:t>MOTIVATION</a:t>
            </a:r>
            <a:endParaRPr/>
          </a:p>
        </p:txBody>
      </p:sp>
      <p:sp>
        <p:nvSpPr>
          <p:cNvPr id="135" name="Google Shape;135;p1"/>
          <p:cNvSpPr/>
          <p:nvPr/>
        </p:nvSpPr>
        <p:spPr>
          <a:xfrm>
            <a:off x="12390120" y="17628516"/>
            <a:ext cx="19522440" cy="914400"/>
          </a:xfrm>
          <a:prstGeom prst="rect">
            <a:avLst/>
          </a:prstGeom>
          <a:solidFill>
            <a:srgbClr val="9C2334"/>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orbel"/>
              <a:ea typeface="Corbel"/>
              <a:cs typeface="Corbel"/>
              <a:sym typeface="Corbel"/>
            </a:endParaRPr>
          </a:p>
        </p:txBody>
      </p:sp>
      <p:sp>
        <p:nvSpPr>
          <p:cNvPr id="136" name="Google Shape;136;p1"/>
          <p:cNvSpPr txBox="1"/>
          <p:nvPr/>
        </p:nvSpPr>
        <p:spPr>
          <a:xfrm>
            <a:off x="12907900" y="17685346"/>
            <a:ext cx="18355683" cy="769442"/>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lt1"/>
                </a:solidFill>
                <a:latin typeface="Verdana"/>
                <a:ea typeface="Verdana"/>
                <a:cs typeface="Verdana"/>
                <a:sym typeface="Verdana"/>
              </a:rPr>
              <a:t>EXPERIMENTAL DESIGN</a:t>
            </a:r>
            <a:endParaRPr/>
          </a:p>
        </p:txBody>
      </p:sp>
      <p:sp>
        <p:nvSpPr>
          <p:cNvPr id="137" name="Google Shape;137;p1"/>
          <p:cNvSpPr txBox="1"/>
          <p:nvPr/>
        </p:nvSpPr>
        <p:spPr>
          <a:xfrm>
            <a:off x="12523283" y="8072074"/>
            <a:ext cx="8271124" cy="88639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000">
                <a:solidFill>
                  <a:schemeClr val="accent6"/>
                </a:solidFill>
                <a:latin typeface="EB Garamond"/>
                <a:ea typeface="EB Garamond"/>
                <a:cs typeface="EB Garamond"/>
                <a:sym typeface="EB Garamond"/>
              </a:rPr>
              <a:t>Frequently studied example of people breaking from subgame perfection. Perfect example of the paradoxical nature of backwards induction and rationality:</a:t>
            </a:r>
            <a:endParaRPr/>
          </a:p>
          <a:p>
            <a:pPr indent="-457200" lvl="0" marL="457200" marR="0" rtl="0" algn="just">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At turn 6, BLUE’s best choice is to STOP</a:t>
            </a:r>
            <a:endParaRPr/>
          </a:p>
          <a:p>
            <a:pPr indent="-457200" lvl="0" marL="457200" marR="0" rtl="0" algn="just">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This means at turn 5, RED’s best choice is to STOP</a:t>
            </a:r>
            <a:endParaRPr/>
          </a:p>
          <a:p>
            <a:pPr indent="-457200" lvl="0" marL="457200" marR="0" rtl="0" algn="just">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...Continues this logic to turn 1…</a:t>
            </a:r>
            <a:endParaRPr/>
          </a:p>
          <a:p>
            <a:pPr indent="-457200" lvl="0" marL="457200" marR="0" rtl="0" algn="just">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RED’s best choice is to stop turn 1</a:t>
            </a:r>
            <a:endParaRPr/>
          </a:p>
          <a:p>
            <a:pPr indent="0" lvl="0" marL="0" marR="0" rtl="0" algn="just">
              <a:spcBef>
                <a:spcPts val="1200"/>
              </a:spcBef>
              <a:spcAft>
                <a:spcPts val="0"/>
              </a:spcAft>
              <a:buNone/>
            </a:pPr>
            <a:r>
              <a:rPr lang="en-US" sz="3000">
                <a:solidFill>
                  <a:schemeClr val="accent6"/>
                </a:solidFill>
                <a:latin typeface="EB Garamond"/>
                <a:ea typeface="EB Garamond"/>
                <a:cs typeface="EB Garamond"/>
                <a:sym typeface="EB Garamond"/>
              </a:rPr>
              <a:t>The subgame perfect equilibrium (which assumes sequential rationality) is ending turn 1.</a:t>
            </a:r>
            <a:endParaRPr/>
          </a:p>
          <a:p>
            <a:pPr indent="0" lvl="0" marL="0" marR="0" rtl="0" algn="just">
              <a:spcBef>
                <a:spcPts val="1200"/>
              </a:spcBef>
              <a:spcAft>
                <a:spcPts val="0"/>
              </a:spcAft>
              <a:buNone/>
            </a:pPr>
            <a:r>
              <a:rPr lang="en-US" sz="3000">
                <a:solidFill>
                  <a:schemeClr val="accent6"/>
                </a:solidFill>
                <a:latin typeface="EB Garamond"/>
                <a:ea typeface="EB Garamond"/>
                <a:cs typeface="EB Garamond"/>
                <a:sym typeface="EB Garamond"/>
              </a:rPr>
              <a:t>Humans do not behave this way and receive on average more money because of it (deviation is a Pareto improvement over equilibrium). The game highlights the paradoxical nature of rationality since higher intelligence individuals deviate more from rational behavior and received more money from this “irrational” behavior. *cite*</a:t>
            </a:r>
            <a:endParaRPr/>
          </a:p>
          <a:p>
            <a:pPr indent="0" lvl="0" marL="0" marR="0" rtl="0" algn="just">
              <a:spcBef>
                <a:spcPts val="0"/>
              </a:spcBef>
              <a:spcAft>
                <a:spcPts val="0"/>
              </a:spcAft>
              <a:buNone/>
            </a:pPr>
            <a:r>
              <a:t/>
            </a:r>
            <a:endParaRPr sz="3000">
              <a:solidFill>
                <a:schemeClr val="accent6"/>
              </a:solidFill>
              <a:latin typeface="EB Garamond"/>
              <a:ea typeface="EB Garamond"/>
              <a:cs typeface="EB Garamond"/>
              <a:sym typeface="EB Garamond"/>
            </a:endParaRPr>
          </a:p>
        </p:txBody>
      </p:sp>
      <p:pic>
        <p:nvPicPr>
          <p:cNvPr descr="Diagram&#10;&#10;Description automatically generated with medium confidence" id="138" name="Google Shape;138;p1"/>
          <p:cNvPicPr preferRelativeResize="0"/>
          <p:nvPr/>
        </p:nvPicPr>
        <p:blipFill rotWithShape="1">
          <a:blip r:embed="rId6">
            <a:alphaModFix/>
          </a:blip>
          <a:srcRect b="4975" l="4131" r="2492" t="2357"/>
          <a:stretch/>
        </p:blipFill>
        <p:spPr>
          <a:xfrm>
            <a:off x="21477350" y="8302259"/>
            <a:ext cx="10194289" cy="6359189"/>
          </a:xfrm>
          <a:prstGeom prst="rect">
            <a:avLst/>
          </a:prstGeom>
          <a:noFill/>
          <a:ln cap="flat" cmpd="sng" w="57150">
            <a:solidFill>
              <a:schemeClr val="dk1"/>
            </a:solidFill>
            <a:prstDash val="solid"/>
            <a:round/>
            <a:headEnd len="sm" w="sm" type="none"/>
            <a:tailEnd len="sm" w="sm" type="none"/>
          </a:ln>
        </p:spPr>
      </p:pic>
      <p:grpSp>
        <p:nvGrpSpPr>
          <p:cNvPr id="139" name="Google Shape;139;p1"/>
          <p:cNvGrpSpPr/>
          <p:nvPr/>
        </p:nvGrpSpPr>
        <p:grpSpPr>
          <a:xfrm>
            <a:off x="23711195" y="19083362"/>
            <a:ext cx="7334315" cy="3450690"/>
            <a:chOff x="484120" y="250427"/>
            <a:chExt cx="7334315" cy="3450690"/>
          </a:xfrm>
        </p:grpSpPr>
        <p:sp>
          <p:nvSpPr>
            <p:cNvPr id="140" name="Google Shape;140;p1"/>
            <p:cNvSpPr/>
            <p:nvPr/>
          </p:nvSpPr>
          <p:spPr>
            <a:xfrm>
              <a:off x="484120" y="2034137"/>
              <a:ext cx="2257847" cy="1128923"/>
            </a:xfrm>
            <a:prstGeom prst="roundRect">
              <a:avLst>
                <a:gd fmla="val 10000" name="adj"/>
              </a:avLst>
            </a:prstGeom>
            <a:solidFill>
              <a:srgbClr val="7B706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
            <p:cNvSpPr txBox="1"/>
            <p:nvPr/>
          </p:nvSpPr>
          <p:spPr>
            <a:xfrm>
              <a:off x="517185" y="2067202"/>
              <a:ext cx="2191717" cy="1062793"/>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Participant Pool</a:t>
              </a:r>
              <a:endParaRPr/>
            </a:p>
          </p:txBody>
        </p:sp>
        <p:sp>
          <p:nvSpPr>
            <p:cNvPr id="142" name="Google Shape;142;p1"/>
            <p:cNvSpPr/>
            <p:nvPr/>
          </p:nvSpPr>
          <p:spPr>
            <a:xfrm rot="-3925597">
              <a:off x="2352045" y="1966538"/>
              <a:ext cx="1335026" cy="50009"/>
            </a:xfrm>
            <a:custGeom>
              <a:rect b="b" l="l" r="r" t="t"/>
              <a:pathLst>
                <a:path extrusionOk="0" h="120000" w="120000">
                  <a:moveTo>
                    <a:pt x="0" y="59999"/>
                  </a:moveTo>
                  <a:lnTo>
                    <a:pt x="120000" y="59999"/>
                  </a:lnTo>
                </a:path>
              </a:pathLst>
            </a:custGeom>
            <a:noFill/>
            <a:ln cap="flat" cmpd="sng" w="25400">
              <a:solidFill>
                <a:srgbClr val="A32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
            <p:cNvSpPr txBox="1"/>
            <p:nvPr/>
          </p:nvSpPr>
          <p:spPr>
            <a:xfrm rot="-3925597">
              <a:off x="2986182" y="1958167"/>
              <a:ext cx="66751" cy="6675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orbel"/>
                <a:buNone/>
              </a:pPr>
              <a:r>
                <a:t/>
              </a:r>
              <a:endParaRPr sz="500">
                <a:solidFill>
                  <a:schemeClr val="dk1"/>
                </a:solidFill>
                <a:latin typeface="Corbel"/>
                <a:ea typeface="Corbel"/>
                <a:cs typeface="Corbel"/>
                <a:sym typeface="Corbel"/>
              </a:endParaRPr>
            </a:p>
          </p:txBody>
        </p:sp>
        <p:sp>
          <p:nvSpPr>
            <p:cNvPr id="144" name="Google Shape;144;p1"/>
            <p:cNvSpPr/>
            <p:nvPr/>
          </p:nvSpPr>
          <p:spPr>
            <a:xfrm>
              <a:off x="3297149" y="820025"/>
              <a:ext cx="2257847" cy="1128923"/>
            </a:xfrm>
            <a:prstGeom prst="roundRect">
              <a:avLst>
                <a:gd fmla="val 10000" name="adj"/>
              </a:avLst>
            </a:prstGeom>
            <a:solidFill>
              <a:srgbClr val="A3233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
            <p:cNvSpPr txBox="1"/>
            <p:nvPr/>
          </p:nvSpPr>
          <p:spPr>
            <a:xfrm>
              <a:off x="3330214" y="853090"/>
              <a:ext cx="2191717" cy="1062793"/>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Told their opponent’s IQ</a:t>
              </a:r>
              <a:endParaRPr/>
            </a:p>
          </p:txBody>
        </p:sp>
        <p:sp>
          <p:nvSpPr>
            <p:cNvPr id="146" name="Google Shape;146;p1"/>
            <p:cNvSpPr/>
            <p:nvPr/>
          </p:nvSpPr>
          <p:spPr>
            <a:xfrm rot="-2684912">
              <a:off x="5395846" y="972863"/>
              <a:ext cx="1098356" cy="50009"/>
            </a:xfrm>
            <a:custGeom>
              <a:rect b="b" l="l" r="r" t="t"/>
              <a:pathLst>
                <a:path extrusionOk="0" h="120000" w="120000">
                  <a:moveTo>
                    <a:pt x="0" y="59999"/>
                  </a:moveTo>
                  <a:lnTo>
                    <a:pt x="120000" y="59999"/>
                  </a:lnTo>
                </a:path>
              </a:pathLst>
            </a:cu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
            <p:cNvSpPr txBox="1"/>
            <p:nvPr/>
          </p:nvSpPr>
          <p:spPr>
            <a:xfrm rot="-2684912">
              <a:off x="5917565" y="970408"/>
              <a:ext cx="54917" cy="5491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orbel"/>
                <a:buNone/>
              </a:pPr>
              <a:r>
                <a:t/>
              </a:r>
              <a:endParaRPr sz="500">
                <a:solidFill>
                  <a:schemeClr val="dk1"/>
                </a:solidFill>
                <a:latin typeface="Corbel"/>
                <a:ea typeface="Corbel"/>
                <a:cs typeface="Corbel"/>
                <a:sym typeface="Corbel"/>
              </a:endParaRPr>
            </a:p>
          </p:txBody>
        </p:sp>
        <p:sp>
          <p:nvSpPr>
            <p:cNvPr id="148" name="Google Shape;148;p1"/>
            <p:cNvSpPr/>
            <p:nvPr/>
          </p:nvSpPr>
          <p:spPr>
            <a:xfrm>
              <a:off x="6335053" y="250427"/>
              <a:ext cx="1483382" cy="721641"/>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
            <p:cNvSpPr txBox="1"/>
            <p:nvPr/>
          </p:nvSpPr>
          <p:spPr>
            <a:xfrm>
              <a:off x="6356189" y="271563"/>
              <a:ext cx="1441110" cy="679369"/>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4</a:t>
              </a:r>
              <a:r>
                <a:rPr baseline="30000" lang="en-US" sz="2400">
                  <a:solidFill>
                    <a:schemeClr val="lt1"/>
                  </a:solidFill>
                  <a:latin typeface="Corbel"/>
                  <a:ea typeface="Corbel"/>
                  <a:cs typeface="Corbel"/>
                  <a:sym typeface="Corbel"/>
                </a:rPr>
                <a:t>th</a:t>
              </a:r>
              <a:r>
                <a:rPr lang="en-US" sz="2400">
                  <a:solidFill>
                    <a:schemeClr val="lt1"/>
                  </a:solidFill>
                  <a:latin typeface="Corbel"/>
                  <a:ea typeface="Corbel"/>
                  <a:cs typeface="Corbel"/>
                  <a:sym typeface="Corbel"/>
                </a:rPr>
                <a:t> quartile</a:t>
              </a:r>
              <a:endParaRPr/>
            </a:p>
          </p:txBody>
        </p:sp>
        <p:sp>
          <p:nvSpPr>
            <p:cNvPr id="150" name="Google Shape;150;p1"/>
            <p:cNvSpPr/>
            <p:nvPr/>
          </p:nvSpPr>
          <p:spPr>
            <a:xfrm rot="524636">
              <a:off x="5550448" y="1418968"/>
              <a:ext cx="782611" cy="50009"/>
            </a:xfrm>
            <a:custGeom>
              <a:rect b="b" l="l" r="r" t="t"/>
              <a:pathLst>
                <a:path extrusionOk="0" h="120000" w="120000">
                  <a:moveTo>
                    <a:pt x="0" y="59999"/>
                  </a:moveTo>
                  <a:lnTo>
                    <a:pt x="120000" y="59999"/>
                  </a:lnTo>
                </a:path>
              </a:pathLst>
            </a:cu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
            <p:cNvSpPr txBox="1"/>
            <p:nvPr/>
          </p:nvSpPr>
          <p:spPr>
            <a:xfrm rot="524636">
              <a:off x="5922189" y="1424408"/>
              <a:ext cx="39130" cy="3913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orbel"/>
                <a:buNone/>
              </a:pPr>
              <a:r>
                <a:t/>
              </a:r>
              <a:endParaRPr sz="500">
                <a:solidFill>
                  <a:schemeClr val="dk1"/>
                </a:solidFill>
                <a:latin typeface="Corbel"/>
                <a:ea typeface="Corbel"/>
                <a:cs typeface="Corbel"/>
                <a:sym typeface="Corbel"/>
              </a:endParaRPr>
            </a:p>
          </p:txBody>
        </p:sp>
        <p:sp>
          <p:nvSpPr>
            <p:cNvPr id="152" name="Google Shape;152;p1"/>
            <p:cNvSpPr/>
            <p:nvPr/>
          </p:nvSpPr>
          <p:spPr>
            <a:xfrm>
              <a:off x="6328512" y="1142638"/>
              <a:ext cx="1483382" cy="721641"/>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
            <p:cNvSpPr txBox="1"/>
            <p:nvPr/>
          </p:nvSpPr>
          <p:spPr>
            <a:xfrm>
              <a:off x="6349648" y="1163774"/>
              <a:ext cx="1441110" cy="679369"/>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3</a:t>
              </a:r>
              <a:r>
                <a:rPr baseline="30000" lang="en-US" sz="2400">
                  <a:solidFill>
                    <a:schemeClr val="lt1"/>
                  </a:solidFill>
                  <a:latin typeface="Corbel"/>
                  <a:ea typeface="Corbel"/>
                  <a:cs typeface="Corbel"/>
                  <a:sym typeface="Corbel"/>
                </a:rPr>
                <a:t>rd</a:t>
              </a:r>
              <a:r>
                <a:rPr lang="en-US" sz="2400">
                  <a:solidFill>
                    <a:schemeClr val="lt1"/>
                  </a:solidFill>
                  <a:latin typeface="Corbel"/>
                  <a:ea typeface="Corbel"/>
                  <a:cs typeface="Corbel"/>
                  <a:sym typeface="Corbel"/>
                </a:rPr>
                <a:t> quartile</a:t>
              </a:r>
              <a:endParaRPr/>
            </a:p>
          </p:txBody>
        </p:sp>
        <p:sp>
          <p:nvSpPr>
            <p:cNvPr id="154" name="Google Shape;154;p1"/>
            <p:cNvSpPr/>
            <p:nvPr/>
          </p:nvSpPr>
          <p:spPr>
            <a:xfrm rot="3153103">
              <a:off x="5305686" y="1864458"/>
              <a:ext cx="1272135" cy="50009"/>
            </a:xfrm>
            <a:custGeom>
              <a:rect b="b" l="l" r="r" t="t"/>
              <a:pathLst>
                <a:path extrusionOk="0" h="120000" w="120000">
                  <a:moveTo>
                    <a:pt x="0" y="59999"/>
                  </a:moveTo>
                  <a:lnTo>
                    <a:pt x="120000" y="59999"/>
                  </a:lnTo>
                </a:path>
              </a:pathLst>
            </a:cu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
            <p:cNvSpPr txBox="1"/>
            <p:nvPr/>
          </p:nvSpPr>
          <p:spPr>
            <a:xfrm rot="3153103">
              <a:off x="5909951" y="1857660"/>
              <a:ext cx="63606" cy="6360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orbel"/>
                <a:buNone/>
              </a:pPr>
              <a:r>
                <a:t/>
              </a:r>
              <a:endParaRPr sz="500">
                <a:solidFill>
                  <a:schemeClr val="dk1"/>
                </a:solidFill>
                <a:latin typeface="Corbel"/>
                <a:ea typeface="Corbel"/>
                <a:cs typeface="Corbel"/>
                <a:sym typeface="Corbel"/>
              </a:endParaRPr>
            </a:p>
          </p:txBody>
        </p:sp>
        <p:sp>
          <p:nvSpPr>
            <p:cNvPr id="156" name="Google Shape;156;p1"/>
            <p:cNvSpPr/>
            <p:nvPr/>
          </p:nvSpPr>
          <p:spPr>
            <a:xfrm>
              <a:off x="6328512" y="2033618"/>
              <a:ext cx="1483382" cy="721641"/>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
            <p:cNvSpPr txBox="1"/>
            <p:nvPr/>
          </p:nvSpPr>
          <p:spPr>
            <a:xfrm>
              <a:off x="6349648" y="2054754"/>
              <a:ext cx="1441110" cy="679369"/>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2</a:t>
              </a:r>
              <a:r>
                <a:rPr baseline="30000" lang="en-US" sz="2400">
                  <a:solidFill>
                    <a:schemeClr val="lt1"/>
                  </a:solidFill>
                  <a:latin typeface="Corbel"/>
                  <a:ea typeface="Corbel"/>
                  <a:cs typeface="Corbel"/>
                  <a:sym typeface="Corbel"/>
                </a:rPr>
                <a:t>nd</a:t>
              </a:r>
              <a:r>
                <a:rPr lang="en-US" sz="2400">
                  <a:solidFill>
                    <a:schemeClr val="lt1"/>
                  </a:solidFill>
                  <a:latin typeface="Corbel"/>
                  <a:ea typeface="Corbel"/>
                  <a:cs typeface="Corbel"/>
                  <a:sym typeface="Corbel"/>
                </a:rPr>
                <a:t> quartile</a:t>
              </a:r>
              <a:endParaRPr/>
            </a:p>
          </p:txBody>
        </p:sp>
        <p:sp>
          <p:nvSpPr>
            <p:cNvPr id="158" name="Google Shape;158;p1"/>
            <p:cNvSpPr/>
            <p:nvPr/>
          </p:nvSpPr>
          <p:spPr>
            <a:xfrm rot="4071474">
              <a:off x="4915612" y="2309948"/>
              <a:ext cx="2052284" cy="50009"/>
            </a:xfrm>
            <a:custGeom>
              <a:rect b="b" l="l" r="r" t="t"/>
              <a:pathLst>
                <a:path extrusionOk="0" h="120000" w="120000">
                  <a:moveTo>
                    <a:pt x="0" y="59999"/>
                  </a:moveTo>
                  <a:lnTo>
                    <a:pt x="120000" y="59999"/>
                  </a:lnTo>
                </a:path>
              </a:pathLst>
            </a:cu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
            <p:cNvSpPr txBox="1"/>
            <p:nvPr/>
          </p:nvSpPr>
          <p:spPr>
            <a:xfrm rot="4071474">
              <a:off x="5890447" y="2283646"/>
              <a:ext cx="102614" cy="1026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700"/>
                <a:buFont typeface="Corbel"/>
                <a:buNone/>
              </a:pPr>
              <a:r>
                <a:t/>
              </a:r>
              <a:endParaRPr sz="700">
                <a:solidFill>
                  <a:schemeClr val="dk1"/>
                </a:solidFill>
                <a:latin typeface="Corbel"/>
                <a:ea typeface="Corbel"/>
                <a:cs typeface="Corbel"/>
                <a:sym typeface="Corbel"/>
              </a:endParaRPr>
            </a:p>
          </p:txBody>
        </p:sp>
        <p:sp>
          <p:nvSpPr>
            <p:cNvPr id="160" name="Google Shape;160;p1"/>
            <p:cNvSpPr/>
            <p:nvPr/>
          </p:nvSpPr>
          <p:spPr>
            <a:xfrm>
              <a:off x="6328512" y="2924598"/>
              <a:ext cx="1483382" cy="721641"/>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
            <p:cNvSpPr txBox="1"/>
            <p:nvPr/>
          </p:nvSpPr>
          <p:spPr>
            <a:xfrm>
              <a:off x="6349648" y="2945734"/>
              <a:ext cx="1441110" cy="679369"/>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1</a:t>
              </a:r>
              <a:r>
                <a:rPr baseline="30000" lang="en-US" sz="2400">
                  <a:solidFill>
                    <a:schemeClr val="lt1"/>
                  </a:solidFill>
                  <a:latin typeface="Corbel"/>
                  <a:ea typeface="Corbel"/>
                  <a:cs typeface="Corbel"/>
                  <a:sym typeface="Corbel"/>
                </a:rPr>
                <a:t>st</a:t>
              </a:r>
              <a:r>
                <a:rPr lang="en-US" sz="2400">
                  <a:solidFill>
                    <a:schemeClr val="lt1"/>
                  </a:solidFill>
                  <a:latin typeface="Corbel"/>
                  <a:ea typeface="Corbel"/>
                  <a:cs typeface="Corbel"/>
                  <a:sym typeface="Corbel"/>
                </a:rPr>
                <a:t> quartile</a:t>
              </a:r>
              <a:endParaRPr/>
            </a:p>
          </p:txBody>
        </p:sp>
        <p:sp>
          <p:nvSpPr>
            <p:cNvPr id="162" name="Google Shape;162;p1"/>
            <p:cNvSpPr/>
            <p:nvPr/>
          </p:nvSpPr>
          <p:spPr>
            <a:xfrm rot="2735746">
              <a:off x="2628890" y="2842622"/>
              <a:ext cx="753136" cy="50009"/>
            </a:xfrm>
            <a:custGeom>
              <a:rect b="b" l="l" r="r" t="t"/>
              <a:pathLst>
                <a:path extrusionOk="0" h="120000" w="120000">
                  <a:moveTo>
                    <a:pt x="0" y="59999"/>
                  </a:moveTo>
                  <a:lnTo>
                    <a:pt x="120000" y="59999"/>
                  </a:lnTo>
                </a:path>
              </a:pathLst>
            </a:custGeom>
            <a:noFill/>
            <a:ln cap="flat" cmpd="sng" w="25400">
              <a:solidFill>
                <a:srgbClr val="A32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
            <p:cNvSpPr txBox="1"/>
            <p:nvPr/>
          </p:nvSpPr>
          <p:spPr>
            <a:xfrm rot="2735746">
              <a:off x="2986629" y="2848799"/>
              <a:ext cx="37656" cy="3765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orbel"/>
                <a:buNone/>
              </a:pPr>
              <a:r>
                <a:t/>
              </a:r>
              <a:endParaRPr sz="500">
                <a:solidFill>
                  <a:schemeClr val="dk1"/>
                </a:solidFill>
                <a:latin typeface="Corbel"/>
                <a:ea typeface="Corbel"/>
                <a:cs typeface="Corbel"/>
                <a:sym typeface="Corbel"/>
              </a:endParaRPr>
            </a:p>
          </p:txBody>
        </p:sp>
        <p:sp>
          <p:nvSpPr>
            <p:cNvPr id="164" name="Google Shape;164;p1"/>
            <p:cNvSpPr/>
            <p:nvPr/>
          </p:nvSpPr>
          <p:spPr>
            <a:xfrm>
              <a:off x="3268949" y="2572194"/>
              <a:ext cx="2257847" cy="1128923"/>
            </a:xfrm>
            <a:prstGeom prst="roundRect">
              <a:avLst>
                <a:gd fmla="val 10000" name="adj"/>
              </a:avLst>
            </a:prstGeom>
            <a:solidFill>
              <a:srgbClr val="A3233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
            <p:cNvSpPr txBox="1"/>
            <p:nvPr/>
          </p:nvSpPr>
          <p:spPr>
            <a:xfrm>
              <a:off x="3302014" y="2605259"/>
              <a:ext cx="2191717" cy="1062793"/>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Not told their </a:t>
              </a:r>
              <a:r>
                <a:rPr lang="en-US" sz="2400">
                  <a:solidFill>
                    <a:schemeClr val="lt1"/>
                  </a:solidFill>
                  <a:latin typeface="Calibri"/>
                  <a:ea typeface="Calibri"/>
                  <a:cs typeface="Calibri"/>
                  <a:sym typeface="Calibri"/>
                </a:rPr>
                <a:t>opponent’s</a:t>
              </a:r>
              <a:r>
                <a:rPr lang="en-US" sz="2400">
                  <a:solidFill>
                    <a:schemeClr val="lt1"/>
                  </a:solidFill>
                  <a:latin typeface="Corbel"/>
                  <a:ea typeface="Corbel"/>
                  <a:cs typeface="Corbel"/>
                  <a:sym typeface="Corbel"/>
                </a:rPr>
                <a:t> </a:t>
              </a:r>
              <a:r>
                <a:rPr lang="en-US" sz="2400">
                  <a:solidFill>
                    <a:schemeClr val="lt1"/>
                  </a:solidFill>
                  <a:latin typeface="Calibri"/>
                  <a:ea typeface="Calibri"/>
                  <a:cs typeface="Calibri"/>
                  <a:sym typeface="Calibri"/>
                </a:rPr>
                <a:t>IQ</a:t>
              </a:r>
              <a:endParaRPr sz="2400">
                <a:solidFill>
                  <a:schemeClr val="lt1"/>
                </a:solidFill>
                <a:latin typeface="Corbel"/>
                <a:ea typeface="Corbel"/>
                <a:cs typeface="Corbel"/>
                <a:sym typeface="Corbel"/>
              </a:endParaRPr>
            </a:p>
          </p:txBody>
        </p:sp>
      </p:grpSp>
      <p:sp>
        <p:nvSpPr>
          <p:cNvPr id="166" name="Google Shape;166;p1"/>
          <p:cNvSpPr txBox="1"/>
          <p:nvPr/>
        </p:nvSpPr>
        <p:spPr>
          <a:xfrm>
            <a:off x="17158913" y="16428207"/>
            <a:ext cx="9587926"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000">
                <a:solidFill>
                  <a:schemeClr val="accent6"/>
                </a:solidFill>
                <a:latin typeface="EB Garamond"/>
                <a:ea typeface="EB Garamond"/>
                <a:cs typeface="EB Garamond"/>
                <a:sym typeface="EB Garamond"/>
              </a:rPr>
              <a:t>“If this is rationality, they want none of it” – Robert Aumann</a:t>
            </a:r>
            <a:r>
              <a:rPr baseline="30000" lang="en-US" sz="3000">
                <a:solidFill>
                  <a:schemeClr val="accent6"/>
                </a:solidFill>
                <a:latin typeface="EB Garamond"/>
                <a:ea typeface="EB Garamond"/>
                <a:cs typeface="EB Garamond"/>
                <a:sym typeface="EB Garamond"/>
              </a:rPr>
              <a:t>2</a:t>
            </a:r>
            <a:endParaRPr sz="3000">
              <a:solidFill>
                <a:schemeClr val="accent6"/>
              </a:solidFill>
              <a:latin typeface="EB Garamond"/>
              <a:ea typeface="EB Garamond"/>
              <a:cs typeface="EB Garamond"/>
              <a:sym typeface="EB Garamond"/>
            </a:endParaRPr>
          </a:p>
          <a:p>
            <a:pPr indent="0" lvl="0" marL="0" marR="0" rtl="0" algn="just">
              <a:spcBef>
                <a:spcPts val="0"/>
              </a:spcBef>
              <a:spcAft>
                <a:spcPts val="0"/>
              </a:spcAft>
              <a:buNone/>
            </a:pPr>
            <a:r>
              <a:t/>
            </a:r>
            <a:endParaRPr sz="3000">
              <a:solidFill>
                <a:schemeClr val="accent6"/>
              </a:solidFill>
              <a:latin typeface="EB Garamond"/>
              <a:ea typeface="EB Garamond"/>
              <a:cs typeface="EB Garamond"/>
              <a:sym typeface="EB Garamond"/>
            </a:endParaRPr>
          </a:p>
        </p:txBody>
      </p:sp>
      <p:sp>
        <p:nvSpPr>
          <p:cNvPr id="167" name="Google Shape;167;p1"/>
          <p:cNvSpPr/>
          <p:nvPr/>
        </p:nvSpPr>
        <p:spPr>
          <a:xfrm>
            <a:off x="24782990" y="22767983"/>
            <a:ext cx="584072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accent6"/>
                </a:solidFill>
                <a:latin typeface="EB Garamond"/>
                <a:ea typeface="EB Garamond"/>
                <a:cs typeface="EB Garamond"/>
                <a:sym typeface="EB Garamond"/>
              </a:rPr>
              <a:t>Figure 2: Experimental groups</a:t>
            </a:r>
            <a:endParaRPr/>
          </a:p>
        </p:txBody>
      </p:sp>
      <p:sp>
        <p:nvSpPr>
          <p:cNvPr id="168" name="Google Shape;168;p1"/>
          <p:cNvSpPr/>
          <p:nvPr/>
        </p:nvSpPr>
        <p:spPr>
          <a:xfrm>
            <a:off x="1433318" y="26318135"/>
            <a:ext cx="9809347" cy="56323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000">
                <a:solidFill>
                  <a:schemeClr val="accent6"/>
                </a:solidFill>
                <a:latin typeface="EB Garamond"/>
                <a:ea typeface="EB Garamond"/>
                <a:cs typeface="EB Garamond"/>
                <a:sym typeface="EB Garamond"/>
              </a:rPr>
              <a:t>From the personal interactions each of us encounter daily to the geopolitical interactions between nations, human decision making plays an integral role in the world around us. Past research has shown the importance of someone’s perception of their opponent in mediating their deviation from rational behavior</a:t>
            </a:r>
            <a:r>
              <a:rPr baseline="30000" lang="en-US" sz="3000">
                <a:solidFill>
                  <a:schemeClr val="accent6"/>
                </a:solidFill>
                <a:latin typeface="EB Garamond"/>
                <a:ea typeface="EB Garamond"/>
                <a:cs typeface="EB Garamond"/>
                <a:sym typeface="EB Garamond"/>
              </a:rPr>
              <a:t>1</a:t>
            </a:r>
            <a:r>
              <a:rPr lang="en-US" sz="3000">
                <a:solidFill>
                  <a:schemeClr val="accent6"/>
                </a:solidFill>
                <a:latin typeface="EB Garamond"/>
                <a:ea typeface="EB Garamond"/>
                <a:cs typeface="EB Garamond"/>
                <a:sym typeface="EB Garamond"/>
              </a:rPr>
              <a:t>. This research addresses some minimally explored questions regarding the role that perceptions of IQ have on how and why humans deviate from rationality. Furthermore, our effort to include qualitative measures will aim to fill a gap in the current literature</a:t>
            </a:r>
            <a:r>
              <a:rPr baseline="30000" lang="en-US" sz="3000">
                <a:solidFill>
                  <a:schemeClr val="accent6"/>
                </a:solidFill>
                <a:latin typeface="EB Garamond"/>
                <a:ea typeface="EB Garamond"/>
                <a:cs typeface="EB Garamond"/>
                <a:sym typeface="EB Garamond"/>
              </a:rPr>
              <a:t>3</a:t>
            </a:r>
            <a:r>
              <a:rPr lang="en-US" sz="3000">
                <a:solidFill>
                  <a:schemeClr val="accent6"/>
                </a:solidFill>
                <a:latin typeface="EB Garamond"/>
                <a:ea typeface="EB Garamond"/>
                <a:cs typeface="EB Garamond"/>
                <a:sym typeface="EB Garamond"/>
              </a:rPr>
              <a:t> and help provide a fuller understand of human thought processes and decision making, which can then be applied to a myriad of real-world interactions. </a:t>
            </a:r>
            <a:endParaRPr/>
          </a:p>
        </p:txBody>
      </p:sp>
      <p:sp>
        <p:nvSpPr>
          <p:cNvPr id="169" name="Google Shape;169;p1"/>
          <p:cNvSpPr/>
          <p:nvPr/>
        </p:nvSpPr>
        <p:spPr>
          <a:xfrm>
            <a:off x="32960944" y="14586415"/>
            <a:ext cx="10241280" cy="914400"/>
          </a:xfrm>
          <a:prstGeom prst="rect">
            <a:avLst/>
          </a:prstGeom>
          <a:solidFill>
            <a:srgbClr val="9C2334"/>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orbel"/>
              <a:ea typeface="Corbel"/>
              <a:cs typeface="Corbel"/>
              <a:sym typeface="Corbel"/>
            </a:endParaRPr>
          </a:p>
        </p:txBody>
      </p:sp>
      <p:sp>
        <p:nvSpPr>
          <p:cNvPr id="170" name="Google Shape;170;p1"/>
          <p:cNvSpPr txBox="1"/>
          <p:nvPr/>
        </p:nvSpPr>
        <p:spPr>
          <a:xfrm>
            <a:off x="33643887" y="14645152"/>
            <a:ext cx="9083675" cy="769938"/>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lt1"/>
                </a:solidFill>
                <a:latin typeface="Verdana"/>
                <a:ea typeface="Verdana"/>
                <a:cs typeface="Verdana"/>
                <a:sym typeface="Verdana"/>
              </a:rPr>
              <a:t>HYPOTHESES</a:t>
            </a:r>
            <a:endParaRPr/>
          </a:p>
        </p:txBody>
      </p:sp>
      <p:sp>
        <p:nvSpPr>
          <p:cNvPr id="171" name="Google Shape;171;p1"/>
          <p:cNvSpPr/>
          <p:nvPr/>
        </p:nvSpPr>
        <p:spPr>
          <a:xfrm>
            <a:off x="33143826" y="15827353"/>
            <a:ext cx="9502898" cy="5324535"/>
          </a:xfrm>
          <a:prstGeom prst="rect">
            <a:avLst/>
          </a:prstGeom>
          <a:noFill/>
          <a:ln>
            <a:noFill/>
          </a:ln>
        </p:spPr>
        <p:txBody>
          <a:bodyPr anchorCtr="0" anchor="t" bIns="45700" lIns="91425" spcFirstLastPara="1" rIns="91425" wrap="square" tIns="45700">
            <a:spAutoFit/>
          </a:bodyPr>
          <a:lstStyle/>
          <a:p>
            <a:pPr indent="-514350" lvl="0" marL="514350" marR="0" rtl="0" algn="just">
              <a:spcBef>
                <a:spcPts val="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Having knowledge of their opponent’s IQ will affect an individual’s choices and thought processes.</a:t>
            </a:r>
            <a:endParaRPr/>
          </a:p>
          <a:p>
            <a:pPr indent="-514350" lvl="0" marL="514350" marR="0" rtl="0" algn="just">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This effect will be different for individuals who are high versus low IQ.</a:t>
            </a:r>
            <a:endParaRPr/>
          </a:p>
          <a:p>
            <a:pPr indent="-514350" lvl="0" marL="514350" marR="0" rtl="0" algn="just">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There will be a decrease in deviation in the constant sum game as altruistic motives are controlled for.</a:t>
            </a:r>
            <a:endParaRPr/>
          </a:p>
          <a:p>
            <a:pPr indent="-514350" lvl="0" marL="514350" marR="0" rtl="0" algn="just">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There will not be a significant difference in deviation between the exponential and linear growth game. </a:t>
            </a:r>
            <a:endParaRPr/>
          </a:p>
          <a:p>
            <a:pPr indent="-514350" lvl="0" marL="514350" marR="0" rtl="0" algn="just">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Players will reason to a greater depth if they are told their opponent is higher IQ</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ATheme">
  <a:themeElements>
    <a:clrScheme name="Custom 2">
      <a:dk1>
        <a:srgbClr val="A32638"/>
      </a:dk1>
      <a:lt1>
        <a:srgbClr val="FFFFFF"/>
      </a:lt1>
      <a:dk2>
        <a:srgbClr val="A32638"/>
      </a:dk2>
      <a:lt2>
        <a:srgbClr val="8C7D70"/>
      </a:lt2>
      <a:accent1>
        <a:srgbClr val="7D7061"/>
      </a:accent1>
      <a:accent2>
        <a:srgbClr val="A32638"/>
      </a:accent2>
      <a:accent3>
        <a:srgbClr val="6B5C4F"/>
      </a:accent3>
      <a:accent4>
        <a:srgbClr val="332B3D"/>
      </a:accent4>
      <a:accent5>
        <a:srgbClr val="7D7061"/>
      </a:accent5>
      <a:accent6>
        <a:srgbClr val="0000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2013-11-01T13:54:30Z</dcterms:created>
  <dc:creator>Sanford Media Center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0x0101003A8A5A696E543449A637BB6BA42BEA5D</vt:lpwstr>
  </property>
</Properties>
</file>