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Lst>
  <p:sldSz cy="25201550" cx="43205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38">
          <p15:clr>
            <a:srgbClr val="000000"/>
          </p15:clr>
        </p15:guide>
        <p15:guide id="2" pos="1360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938" orient="horz"/>
        <p:guide pos="1360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90538" y="685800"/>
            <a:ext cx="58769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1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 name="Google Shape;18;p1:notes"/>
          <p:cNvSpPr/>
          <p:nvPr>
            <p:ph idx="2" type="sldImg"/>
          </p:nvPr>
        </p:nvSpPr>
        <p:spPr>
          <a:xfrm>
            <a:off x="490538" y="685800"/>
            <a:ext cx="58769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p:cSld name="Diapositive de titre">
    <p:spTree>
      <p:nvGrpSpPr>
        <p:cNvPr id="14" name="Shape 14"/>
        <p:cNvGrpSpPr/>
        <p:nvPr/>
      </p:nvGrpSpPr>
      <p:grpSpPr>
        <a:xfrm>
          <a:off x="0" y="0"/>
          <a:ext cx="0" cy="0"/>
          <a:chOff x="0" y="0"/>
          <a:chExt cx="0" cy="0"/>
        </a:xfrm>
      </p:grpSpPr>
      <p:sp>
        <p:nvSpPr>
          <p:cNvPr id="15" name="Google Shape;15;p2"/>
          <p:cNvSpPr txBox="1"/>
          <p:nvPr>
            <p:ph idx="11" type="ftr"/>
          </p:nvPr>
        </p:nvSpPr>
        <p:spPr>
          <a:xfrm>
            <a:off x="720000" y="23814000"/>
            <a:ext cx="28800001" cy="4788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40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Logo Twizy Contest.png" id="10" name="Google Shape;10;p1"/>
          <p:cNvPicPr preferRelativeResize="0"/>
          <p:nvPr/>
        </p:nvPicPr>
        <p:blipFill rotWithShape="1">
          <a:blip r:embed="rId1">
            <a:alphaModFix/>
          </a:blip>
          <a:srcRect b="0" l="0" r="0" t="0"/>
          <a:stretch/>
        </p:blipFill>
        <p:spPr>
          <a:xfrm>
            <a:off x="720000" y="720000"/>
            <a:ext cx="4322064" cy="1405128"/>
          </a:xfrm>
          <a:prstGeom prst="rect">
            <a:avLst/>
          </a:prstGeom>
          <a:noFill/>
          <a:ln>
            <a:noFill/>
          </a:ln>
        </p:spPr>
      </p:pic>
      <p:pic>
        <p:nvPicPr>
          <p:cNvPr descr="Logo Segula.png" id="11" name="Google Shape;11;p1"/>
          <p:cNvPicPr preferRelativeResize="0"/>
          <p:nvPr/>
        </p:nvPicPr>
        <p:blipFill rotWithShape="1">
          <a:blip r:embed="rId2">
            <a:alphaModFix/>
          </a:blip>
          <a:srcRect b="0" l="0" r="0" t="0"/>
          <a:stretch/>
        </p:blipFill>
        <p:spPr>
          <a:xfrm>
            <a:off x="39603600" y="1167897"/>
            <a:ext cx="2880360" cy="496824"/>
          </a:xfrm>
          <a:prstGeom prst="rect">
            <a:avLst/>
          </a:prstGeom>
          <a:noFill/>
          <a:ln>
            <a:noFill/>
          </a:ln>
        </p:spPr>
      </p:pic>
      <p:pic>
        <p:nvPicPr>
          <p:cNvPr descr="Logo Groupe Renault.png" id="12" name="Google Shape;12;p1"/>
          <p:cNvPicPr preferRelativeResize="0"/>
          <p:nvPr/>
        </p:nvPicPr>
        <p:blipFill rotWithShape="1">
          <a:blip r:embed="rId3">
            <a:alphaModFix/>
          </a:blip>
          <a:srcRect b="0" l="0" r="0" t="0"/>
          <a:stretch/>
        </p:blipFill>
        <p:spPr>
          <a:xfrm>
            <a:off x="39603600" y="23968800"/>
            <a:ext cx="2880360" cy="304800"/>
          </a:xfrm>
          <a:prstGeom prst="rect">
            <a:avLst/>
          </a:prstGeom>
          <a:noFill/>
          <a:ln>
            <a:noFill/>
          </a:ln>
        </p:spPr>
      </p:pic>
      <p:sp>
        <p:nvSpPr>
          <p:cNvPr id="13" name="Google Shape;13;p1"/>
          <p:cNvSpPr txBox="1"/>
          <p:nvPr>
            <p:ph idx="11" type="ftr"/>
          </p:nvPr>
        </p:nvSpPr>
        <p:spPr>
          <a:xfrm>
            <a:off x="720000" y="23814000"/>
            <a:ext cx="28800001" cy="4788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4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7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 name="Shape 19"/>
        <p:cNvGrpSpPr/>
        <p:nvPr/>
      </p:nvGrpSpPr>
      <p:grpSpPr>
        <a:xfrm>
          <a:off x="0" y="0"/>
          <a:ext cx="0" cy="0"/>
          <a:chOff x="0" y="0"/>
          <a:chExt cx="0" cy="0"/>
        </a:xfrm>
      </p:grpSpPr>
      <p:pic>
        <p:nvPicPr>
          <p:cNvPr descr="Image associée" id="20" name="Google Shape;20;p3"/>
          <p:cNvPicPr preferRelativeResize="0"/>
          <p:nvPr/>
        </p:nvPicPr>
        <p:blipFill rotWithShape="1">
          <a:blip r:embed="rId3">
            <a:alphaModFix/>
          </a:blip>
          <a:srcRect b="67288" l="0" r="54570" t="0"/>
          <a:stretch/>
        </p:blipFill>
        <p:spPr>
          <a:xfrm>
            <a:off x="34664076" y="15613225"/>
            <a:ext cx="6087251" cy="4988773"/>
          </a:xfrm>
          <a:prstGeom prst="rect">
            <a:avLst/>
          </a:prstGeom>
          <a:noFill/>
          <a:ln>
            <a:noFill/>
          </a:ln>
        </p:spPr>
      </p:pic>
      <p:pic>
        <p:nvPicPr>
          <p:cNvPr descr="Image associée" id="21" name="Google Shape;21;p3"/>
          <p:cNvPicPr preferRelativeResize="0"/>
          <p:nvPr/>
        </p:nvPicPr>
        <p:blipFill rotWithShape="1">
          <a:blip r:embed="rId3">
            <a:alphaModFix/>
          </a:blip>
          <a:srcRect b="67288" l="0" r="54570" t="0"/>
          <a:stretch/>
        </p:blipFill>
        <p:spPr>
          <a:xfrm>
            <a:off x="28180751" y="15613225"/>
            <a:ext cx="6087251" cy="4988773"/>
          </a:xfrm>
          <a:prstGeom prst="rect">
            <a:avLst/>
          </a:prstGeom>
          <a:noFill/>
          <a:ln>
            <a:noFill/>
          </a:ln>
        </p:spPr>
      </p:pic>
      <p:pic>
        <p:nvPicPr>
          <p:cNvPr descr="Image associée" id="22" name="Google Shape;22;p3"/>
          <p:cNvPicPr preferRelativeResize="0"/>
          <p:nvPr/>
        </p:nvPicPr>
        <p:blipFill rotWithShape="1">
          <a:blip r:embed="rId3">
            <a:alphaModFix/>
          </a:blip>
          <a:srcRect b="67288" l="0" r="54570" t="0"/>
          <a:stretch/>
        </p:blipFill>
        <p:spPr>
          <a:xfrm>
            <a:off x="21697439" y="15613225"/>
            <a:ext cx="6087251" cy="4988773"/>
          </a:xfrm>
          <a:prstGeom prst="rect">
            <a:avLst/>
          </a:prstGeom>
          <a:noFill/>
          <a:ln>
            <a:noFill/>
          </a:ln>
        </p:spPr>
      </p:pic>
      <p:sp>
        <p:nvSpPr>
          <p:cNvPr id="23" name="Google Shape;23;p3"/>
          <p:cNvSpPr txBox="1"/>
          <p:nvPr>
            <p:ph idx="11" type="ftr"/>
          </p:nvPr>
        </p:nvSpPr>
        <p:spPr>
          <a:xfrm>
            <a:off x="720000" y="23814000"/>
            <a:ext cx="28800001" cy="478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fr-FR"/>
              <a:t>Polymètre / Polytech Sorbonne</a:t>
            </a:r>
            <a:endParaRPr/>
          </a:p>
        </p:txBody>
      </p:sp>
      <p:pic>
        <p:nvPicPr>
          <p:cNvPr id="24" name="Google Shape;24;p3"/>
          <p:cNvPicPr preferRelativeResize="0"/>
          <p:nvPr/>
        </p:nvPicPr>
        <p:blipFill rotWithShape="1">
          <a:blip r:embed="rId4">
            <a:alphaModFix/>
          </a:blip>
          <a:srcRect b="0" l="4957" r="3408" t="72001"/>
          <a:stretch/>
        </p:blipFill>
        <p:spPr>
          <a:xfrm>
            <a:off x="22105463" y="9153550"/>
            <a:ext cx="18237900" cy="2575175"/>
          </a:xfrm>
          <a:prstGeom prst="rect">
            <a:avLst/>
          </a:prstGeom>
          <a:noFill/>
          <a:ln>
            <a:noFill/>
          </a:ln>
        </p:spPr>
      </p:pic>
      <p:sp>
        <p:nvSpPr>
          <p:cNvPr id="25" name="Google Shape;25;p3"/>
          <p:cNvSpPr txBox="1"/>
          <p:nvPr/>
        </p:nvSpPr>
        <p:spPr>
          <a:xfrm>
            <a:off x="9511323" y="337863"/>
            <a:ext cx="22859100" cy="23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FR" sz="7200"/>
              <a:t>Twizy Polymètre : La voiture améliorant la vie urbaine</a:t>
            </a:r>
            <a:endParaRPr sz="7200"/>
          </a:p>
        </p:txBody>
      </p:sp>
      <p:sp>
        <p:nvSpPr>
          <p:cNvPr id="26" name="Google Shape;26;p3"/>
          <p:cNvSpPr txBox="1"/>
          <p:nvPr/>
        </p:nvSpPr>
        <p:spPr>
          <a:xfrm>
            <a:off x="2711550" y="3018300"/>
            <a:ext cx="17745300" cy="735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5200"/>
              <a:t>Projet de Polytech Sorbonne</a:t>
            </a:r>
            <a:endParaRPr b="1" sz="5200"/>
          </a:p>
          <a:p>
            <a:pPr indent="0" lvl="0" marL="0" rtl="0" algn="l">
              <a:spcBef>
                <a:spcPts val="0"/>
              </a:spcBef>
              <a:spcAft>
                <a:spcPts val="0"/>
              </a:spcAft>
              <a:buNone/>
            </a:pPr>
            <a:r>
              <a:t/>
            </a:r>
            <a:endParaRPr b="1" sz="2400"/>
          </a:p>
          <a:p>
            <a:pPr indent="0" lvl="0" marL="0" rtl="0" algn="just">
              <a:spcBef>
                <a:spcPts val="0"/>
              </a:spcBef>
              <a:spcAft>
                <a:spcPts val="0"/>
              </a:spcAft>
              <a:buNone/>
            </a:pPr>
            <a:r>
              <a:rPr lang="fr-FR" sz="4200"/>
              <a:t>Le projet est une collaboration d’élèves ingénieurs de Polytech Sorbonne, cherchant à mettre en place toutes leurs compétences afin d’améliorer les conditions de conduite des citoyens. Il permettra, dans la même idée, d’améliorer la vie dans les rues des différentes villes mondiales.</a:t>
            </a:r>
            <a:endParaRPr sz="4200"/>
          </a:p>
          <a:p>
            <a:pPr indent="0" lvl="0" marL="457200" rtl="0" algn="just">
              <a:spcBef>
                <a:spcPts val="0"/>
              </a:spcBef>
              <a:spcAft>
                <a:spcPts val="0"/>
              </a:spcAft>
              <a:buNone/>
            </a:pPr>
            <a:r>
              <a:t/>
            </a:r>
            <a:endParaRPr sz="4200"/>
          </a:p>
          <a:p>
            <a:pPr indent="0" lvl="0" marL="0" rtl="0" algn="just">
              <a:spcBef>
                <a:spcPts val="0"/>
              </a:spcBef>
              <a:spcAft>
                <a:spcPts val="0"/>
              </a:spcAft>
              <a:buNone/>
            </a:pPr>
            <a:r>
              <a:rPr b="1" lang="fr-FR" sz="4200"/>
              <a:t>Equipe du projet :</a:t>
            </a:r>
            <a:endParaRPr b="1" sz="4200"/>
          </a:p>
          <a:p>
            <a:pPr indent="-495300" lvl="0" marL="457200" rtl="0" algn="just">
              <a:spcBef>
                <a:spcPts val="0"/>
              </a:spcBef>
              <a:spcAft>
                <a:spcPts val="0"/>
              </a:spcAft>
              <a:buSzPts val="4200"/>
              <a:buChar char="-"/>
            </a:pPr>
            <a:r>
              <a:rPr lang="fr-FR" sz="4200"/>
              <a:t>Elodie Difonzo</a:t>
            </a:r>
            <a:endParaRPr sz="4200"/>
          </a:p>
          <a:p>
            <a:pPr indent="-495300" lvl="0" marL="457200" rtl="0" algn="just">
              <a:spcBef>
                <a:spcPts val="0"/>
              </a:spcBef>
              <a:spcAft>
                <a:spcPts val="0"/>
              </a:spcAft>
              <a:buSzPts val="4200"/>
              <a:buChar char="-"/>
            </a:pPr>
            <a:r>
              <a:rPr lang="fr-FR" sz="4200"/>
              <a:t>Dimitri Kokkonis</a:t>
            </a:r>
            <a:endParaRPr sz="4200"/>
          </a:p>
          <a:p>
            <a:pPr indent="-495300" lvl="0" marL="457200" rtl="0" algn="just">
              <a:spcBef>
                <a:spcPts val="0"/>
              </a:spcBef>
              <a:spcAft>
                <a:spcPts val="0"/>
              </a:spcAft>
              <a:buSzPts val="4200"/>
              <a:buChar char="-"/>
            </a:pPr>
            <a:r>
              <a:rPr lang="fr-FR" sz="4200"/>
              <a:t>Valentin Renard</a:t>
            </a:r>
            <a:endParaRPr sz="4200"/>
          </a:p>
          <a:p>
            <a:pPr indent="-495300" lvl="0" marL="457200" rtl="0" algn="just">
              <a:spcBef>
                <a:spcPts val="0"/>
              </a:spcBef>
              <a:spcAft>
                <a:spcPts val="0"/>
              </a:spcAft>
              <a:buSzPts val="4200"/>
              <a:buChar char="-"/>
            </a:pPr>
            <a:r>
              <a:rPr lang="fr-FR" sz="4200"/>
              <a:t>Victor Verbeke</a:t>
            </a:r>
            <a:endParaRPr sz="4200"/>
          </a:p>
          <a:p>
            <a:pPr indent="0" lvl="0" marL="0" rtl="0" algn="just">
              <a:spcBef>
                <a:spcPts val="0"/>
              </a:spcBef>
              <a:spcAft>
                <a:spcPts val="0"/>
              </a:spcAft>
              <a:buNone/>
            </a:pPr>
            <a:r>
              <a:t/>
            </a:r>
            <a:endParaRPr sz="4200"/>
          </a:p>
          <a:p>
            <a:pPr indent="0" lvl="0" marL="0" rtl="0" algn="ctr">
              <a:spcBef>
                <a:spcPts val="0"/>
              </a:spcBef>
              <a:spcAft>
                <a:spcPts val="0"/>
              </a:spcAft>
              <a:buNone/>
            </a:pPr>
            <a:r>
              <a:t/>
            </a:r>
            <a:endParaRPr sz="3000"/>
          </a:p>
        </p:txBody>
      </p:sp>
      <p:cxnSp>
        <p:nvCxnSpPr>
          <p:cNvPr id="27" name="Google Shape;27;p3"/>
          <p:cNvCxnSpPr/>
          <p:nvPr/>
        </p:nvCxnSpPr>
        <p:spPr>
          <a:xfrm>
            <a:off x="2220300" y="3088775"/>
            <a:ext cx="0" cy="19971600"/>
          </a:xfrm>
          <a:prstGeom prst="straightConnector1">
            <a:avLst/>
          </a:prstGeom>
          <a:noFill/>
          <a:ln cap="flat" cmpd="sng" w="76200">
            <a:solidFill>
              <a:srgbClr val="FFAB40"/>
            </a:solidFill>
            <a:prstDash val="solid"/>
            <a:round/>
            <a:headEnd len="med" w="med" type="none"/>
            <a:tailEnd len="med" w="med" type="none"/>
          </a:ln>
        </p:spPr>
      </p:cxnSp>
      <p:sp>
        <p:nvSpPr>
          <p:cNvPr id="28" name="Google Shape;28;p3"/>
          <p:cNvSpPr txBox="1"/>
          <p:nvPr/>
        </p:nvSpPr>
        <p:spPr>
          <a:xfrm>
            <a:off x="21977650" y="3018300"/>
            <a:ext cx="18645900" cy="63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5200"/>
              <a:t>Twizy Polymètre : Un récolteur à l’ère du Big Data</a:t>
            </a:r>
            <a:endParaRPr b="1" sz="5200"/>
          </a:p>
          <a:p>
            <a:pPr indent="0" lvl="0" marL="0" rtl="0" algn="ctr">
              <a:spcBef>
                <a:spcPts val="0"/>
              </a:spcBef>
              <a:spcAft>
                <a:spcPts val="0"/>
              </a:spcAft>
              <a:buNone/>
            </a:pPr>
            <a:r>
              <a:t/>
            </a:r>
            <a:endParaRPr b="1" sz="2400"/>
          </a:p>
          <a:p>
            <a:pPr indent="0" lvl="0" marL="0" rtl="0" algn="just">
              <a:lnSpc>
                <a:spcPct val="100000"/>
              </a:lnSpc>
              <a:spcBef>
                <a:spcPts val="1000"/>
              </a:spcBef>
              <a:spcAft>
                <a:spcPts val="0"/>
              </a:spcAft>
              <a:buNone/>
            </a:pPr>
            <a:r>
              <a:rPr lang="fr-FR" sz="4200"/>
              <a:t>La Twizy Polymètre, véhicule écologique et responsable, permet de récolter de nombreuses données urbaines considérables comme importantes aux yeux des citoyens.</a:t>
            </a:r>
            <a:endParaRPr sz="4200"/>
          </a:p>
          <a:p>
            <a:pPr indent="0" lvl="0" marL="0" rtl="0" algn="just">
              <a:lnSpc>
                <a:spcPct val="100000"/>
              </a:lnSpc>
              <a:spcBef>
                <a:spcPts val="1000"/>
              </a:spcBef>
              <a:spcAft>
                <a:spcPts val="0"/>
              </a:spcAft>
              <a:buNone/>
            </a:pPr>
            <a:r>
              <a:rPr lang="fr-FR" sz="4200"/>
              <a:t>Ces données sont ensuite traitées et stockées afin d’être fournies à des collectivités et entreprises travaillant dans l’amélioration des conditions de vie dans les villes.</a:t>
            </a:r>
            <a:endParaRPr sz="4200"/>
          </a:p>
        </p:txBody>
      </p:sp>
      <p:cxnSp>
        <p:nvCxnSpPr>
          <p:cNvPr id="29" name="Google Shape;29;p3"/>
          <p:cNvCxnSpPr/>
          <p:nvPr/>
        </p:nvCxnSpPr>
        <p:spPr>
          <a:xfrm>
            <a:off x="40985100" y="3018575"/>
            <a:ext cx="0" cy="20112000"/>
          </a:xfrm>
          <a:prstGeom prst="straightConnector1">
            <a:avLst/>
          </a:prstGeom>
          <a:noFill/>
          <a:ln cap="flat" cmpd="sng" w="76200">
            <a:solidFill>
              <a:srgbClr val="FFAB40"/>
            </a:solidFill>
            <a:prstDash val="solid"/>
            <a:round/>
            <a:headEnd len="med" w="med" type="none"/>
            <a:tailEnd len="med" w="med" type="none"/>
          </a:ln>
        </p:spPr>
      </p:cxnSp>
      <p:sp>
        <p:nvSpPr>
          <p:cNvPr id="30" name="Google Shape;30;p3"/>
          <p:cNvSpPr txBox="1"/>
          <p:nvPr/>
        </p:nvSpPr>
        <p:spPr>
          <a:xfrm>
            <a:off x="2635350" y="12203500"/>
            <a:ext cx="17745300" cy="1075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5200"/>
              <a:t>Types de données récoltées</a:t>
            </a:r>
            <a:endParaRPr b="1" sz="5200"/>
          </a:p>
          <a:p>
            <a:pPr indent="0" lvl="0" marL="0" rtl="0" algn="l">
              <a:spcBef>
                <a:spcPts val="0"/>
              </a:spcBef>
              <a:spcAft>
                <a:spcPts val="0"/>
              </a:spcAft>
              <a:buNone/>
            </a:pPr>
            <a:r>
              <a:t/>
            </a:r>
            <a:endParaRPr b="1" sz="2400"/>
          </a:p>
          <a:p>
            <a:pPr indent="457200" lvl="0" marL="0" rtl="0" algn="just">
              <a:spcBef>
                <a:spcPts val="0"/>
              </a:spcBef>
              <a:spcAft>
                <a:spcPts val="0"/>
              </a:spcAft>
              <a:buNone/>
            </a:pPr>
            <a:r>
              <a:rPr lang="fr-FR" sz="4200"/>
              <a:t>La Twizy Polymètre est capable de récolter des données importantes telles que la qualité de la route (nids de poule, vibrations lors de la conduite), les pollutions (lumineuses, sonores ou même la pollution de l’air), la densité piétonnière, les panneaux de signalisation, et bien plus encore.</a:t>
            </a:r>
            <a:endParaRPr sz="4200"/>
          </a:p>
          <a:p>
            <a:pPr indent="0" lvl="0" marL="0" rtl="0" algn="just">
              <a:spcBef>
                <a:spcPts val="0"/>
              </a:spcBef>
              <a:spcAft>
                <a:spcPts val="0"/>
              </a:spcAft>
              <a:buNone/>
            </a:pPr>
            <a:r>
              <a:t/>
            </a:r>
            <a:endParaRPr sz="4200"/>
          </a:p>
          <a:p>
            <a:pPr indent="0" lvl="0" marL="0" rtl="0" algn="ctr">
              <a:spcBef>
                <a:spcPts val="0"/>
              </a:spcBef>
              <a:spcAft>
                <a:spcPts val="0"/>
              </a:spcAft>
              <a:buClr>
                <a:srgbClr val="000000"/>
              </a:buClr>
              <a:buSzPts val="1100"/>
              <a:buFont typeface="Arial"/>
              <a:buNone/>
            </a:pPr>
            <a:r>
              <a:rPr b="1" lang="fr-FR" sz="5200"/>
              <a:t>Composants utilisés</a:t>
            </a:r>
            <a:endParaRPr b="1" sz="5200"/>
          </a:p>
          <a:p>
            <a:pPr indent="0" lvl="0" marL="0" rtl="0" algn="just">
              <a:spcBef>
                <a:spcPts val="0"/>
              </a:spcBef>
              <a:spcAft>
                <a:spcPts val="0"/>
              </a:spcAft>
              <a:buClr>
                <a:srgbClr val="000000"/>
              </a:buClr>
              <a:buSzPts val="1100"/>
              <a:buFont typeface="Arial"/>
              <a:buNone/>
            </a:pPr>
            <a:r>
              <a:t/>
            </a:r>
            <a:endParaRPr sz="2400"/>
          </a:p>
          <a:p>
            <a:pPr indent="457200" lvl="0" marL="0" rtl="0" algn="just">
              <a:spcBef>
                <a:spcPts val="0"/>
              </a:spcBef>
              <a:spcAft>
                <a:spcPts val="0"/>
              </a:spcAft>
              <a:buNone/>
            </a:pPr>
            <a:r>
              <a:rPr lang="fr-FR" sz="4200"/>
              <a:t>Le projet se base sur une technologie émergente, la carte MangOH Red. Grâce à ce microcontrôleur et une batterie de capteurs, il est possible de relever les informations, et grâce à un processeur spécial, on peut traiter et envoyer les données à la fois.</a:t>
            </a:r>
            <a:endParaRPr sz="4200"/>
          </a:p>
          <a:p>
            <a:pPr indent="457200" lvl="0" marL="0" rtl="0" algn="just">
              <a:spcBef>
                <a:spcPts val="0"/>
              </a:spcBef>
              <a:spcAft>
                <a:spcPts val="0"/>
              </a:spcAft>
              <a:buNone/>
            </a:pPr>
            <a:r>
              <a:rPr lang="fr-FR" sz="4200"/>
              <a:t>Les données sont disposées sur un serveur qui reçoit, trie et ordonne toutes les informations reçues. Chaque entreprise peut ainsi décider d’acheter les données récoltées par Twizy Polymètre.</a:t>
            </a:r>
            <a:endParaRPr sz="4200"/>
          </a:p>
          <a:p>
            <a:pPr indent="0" lvl="0" marL="0" rtl="0" algn="just">
              <a:spcBef>
                <a:spcPts val="0"/>
              </a:spcBef>
              <a:spcAft>
                <a:spcPts val="0"/>
              </a:spcAft>
              <a:buNone/>
            </a:pPr>
            <a:r>
              <a:t/>
            </a:r>
            <a:endParaRPr sz="2400"/>
          </a:p>
        </p:txBody>
      </p:sp>
      <p:sp>
        <p:nvSpPr>
          <p:cNvPr id="31" name="Google Shape;31;p3"/>
          <p:cNvSpPr/>
          <p:nvPr/>
        </p:nvSpPr>
        <p:spPr>
          <a:xfrm>
            <a:off x="22105437" y="11408400"/>
            <a:ext cx="18237900" cy="1998000"/>
          </a:xfrm>
          <a:prstGeom prst="rect">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3"/>
          <p:cNvCxnSpPr>
            <a:endCxn id="31" idx="3"/>
          </p:cNvCxnSpPr>
          <p:nvPr/>
        </p:nvCxnSpPr>
        <p:spPr>
          <a:xfrm>
            <a:off x="21829737" y="12407400"/>
            <a:ext cx="18513600" cy="0"/>
          </a:xfrm>
          <a:prstGeom prst="straightConnector1">
            <a:avLst/>
          </a:prstGeom>
          <a:noFill/>
          <a:ln cap="flat" cmpd="sng" w="114300">
            <a:solidFill>
              <a:srgbClr val="FFFFFF"/>
            </a:solidFill>
            <a:prstDash val="lgDash"/>
            <a:round/>
            <a:headEnd len="med" w="med" type="none"/>
            <a:tailEnd len="med" w="med" type="none"/>
          </a:ln>
        </p:spPr>
      </p:cxnSp>
      <p:sp>
        <p:nvSpPr>
          <p:cNvPr id="33" name="Google Shape;33;p3"/>
          <p:cNvSpPr txBox="1"/>
          <p:nvPr/>
        </p:nvSpPr>
        <p:spPr>
          <a:xfrm>
            <a:off x="21901434" y="20886869"/>
            <a:ext cx="18645900" cy="19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fr-FR" sz="4200"/>
              <a:t>Les données reçues permettent d’élaborer des cartes sur les différentes informations disponibles, et il est ensuite possible pour le constructeur de les consulter via un site web, ou de les revendre à des entreprises.</a:t>
            </a:r>
            <a:endParaRPr b="1" i="1" sz="4200"/>
          </a:p>
        </p:txBody>
      </p:sp>
      <p:sp>
        <p:nvSpPr>
          <p:cNvPr id="34" name="Google Shape;34;p3"/>
          <p:cNvSpPr/>
          <p:nvPr/>
        </p:nvSpPr>
        <p:spPr>
          <a:xfrm>
            <a:off x="26430282" y="16782091"/>
            <a:ext cx="645454" cy="729086"/>
          </a:xfrm>
          <a:prstGeom prst="flowChartMerge">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3"/>
          <p:cNvCxnSpPr>
            <a:stCxn id="25" idx="1"/>
            <a:endCxn id="25" idx="3"/>
          </p:cNvCxnSpPr>
          <p:nvPr/>
        </p:nvCxnSpPr>
        <p:spPr>
          <a:xfrm>
            <a:off x="9511323" y="1534563"/>
            <a:ext cx="22859100" cy="0"/>
          </a:xfrm>
          <a:prstGeom prst="straightConnector1">
            <a:avLst/>
          </a:prstGeom>
          <a:noFill/>
          <a:ln cap="flat" cmpd="sng" w="76200">
            <a:solidFill>
              <a:srgbClr val="FFAB40"/>
            </a:solidFill>
            <a:prstDash val="solid"/>
            <a:round/>
            <a:headEnd len="med" w="med" type="none"/>
            <a:tailEnd len="med" w="med" type="none"/>
          </a:ln>
        </p:spPr>
      </p:cxnSp>
      <p:pic>
        <p:nvPicPr>
          <p:cNvPr id="36" name="Google Shape;36;p3"/>
          <p:cNvPicPr preferRelativeResize="0"/>
          <p:nvPr/>
        </p:nvPicPr>
        <p:blipFill rotWithShape="1">
          <a:blip r:embed="rId5">
            <a:alphaModFix amt="70000"/>
          </a:blip>
          <a:srcRect b="0" l="0" r="0" t="5526"/>
          <a:stretch/>
        </p:blipFill>
        <p:spPr>
          <a:xfrm>
            <a:off x="23545813" y="9153550"/>
            <a:ext cx="4671274" cy="3268401"/>
          </a:xfrm>
          <a:prstGeom prst="rect">
            <a:avLst/>
          </a:prstGeom>
          <a:noFill/>
          <a:ln>
            <a:noFill/>
          </a:ln>
        </p:spPr>
      </p:pic>
      <p:pic>
        <p:nvPicPr>
          <p:cNvPr id="37" name="Google Shape;37;p3"/>
          <p:cNvPicPr preferRelativeResize="0"/>
          <p:nvPr/>
        </p:nvPicPr>
        <p:blipFill>
          <a:blip r:embed="rId6">
            <a:alphaModFix/>
          </a:blip>
          <a:stretch>
            <a:fillRect/>
          </a:stretch>
        </p:blipFill>
        <p:spPr>
          <a:xfrm flipH="1">
            <a:off x="23218358" y="10120341"/>
            <a:ext cx="5744162" cy="3041220"/>
          </a:xfrm>
          <a:prstGeom prst="rect">
            <a:avLst/>
          </a:prstGeom>
          <a:noFill/>
          <a:ln>
            <a:noFill/>
          </a:ln>
        </p:spPr>
      </p:pic>
      <p:pic>
        <p:nvPicPr>
          <p:cNvPr id="38" name="Google Shape;38;p3"/>
          <p:cNvPicPr preferRelativeResize="0"/>
          <p:nvPr/>
        </p:nvPicPr>
        <p:blipFill>
          <a:blip r:embed="rId7">
            <a:alphaModFix amt="70000"/>
          </a:blip>
          <a:stretch>
            <a:fillRect/>
          </a:stretch>
        </p:blipFill>
        <p:spPr>
          <a:xfrm rot="-334422">
            <a:off x="37210770" y="9352276"/>
            <a:ext cx="1434242" cy="1434226"/>
          </a:xfrm>
          <a:prstGeom prst="rect">
            <a:avLst/>
          </a:prstGeom>
          <a:noFill/>
          <a:ln>
            <a:noFill/>
          </a:ln>
        </p:spPr>
      </p:pic>
      <p:pic>
        <p:nvPicPr>
          <p:cNvPr id="39" name="Google Shape;39;p3"/>
          <p:cNvPicPr preferRelativeResize="0"/>
          <p:nvPr/>
        </p:nvPicPr>
        <p:blipFill>
          <a:blip r:embed="rId6">
            <a:alphaModFix/>
          </a:blip>
          <a:stretch>
            <a:fillRect/>
          </a:stretch>
        </p:blipFill>
        <p:spPr>
          <a:xfrm flipH="1">
            <a:off x="33733958" y="10120341"/>
            <a:ext cx="5744162" cy="3041220"/>
          </a:xfrm>
          <a:prstGeom prst="rect">
            <a:avLst/>
          </a:prstGeom>
          <a:noFill/>
          <a:ln>
            <a:noFill/>
          </a:ln>
        </p:spPr>
      </p:pic>
      <p:sp>
        <p:nvSpPr>
          <p:cNvPr id="40" name="Google Shape;40;p3"/>
          <p:cNvSpPr/>
          <p:nvPr/>
        </p:nvSpPr>
        <p:spPr>
          <a:xfrm>
            <a:off x="22942632" y="16589991"/>
            <a:ext cx="645454" cy="729086"/>
          </a:xfrm>
          <a:prstGeom prst="flowChartMerge">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1409244" y="16345153"/>
            <a:ext cx="645454" cy="729086"/>
          </a:xfrm>
          <a:prstGeom prst="flowChartMerge">
            <a:avLst/>
          </a:prstGeom>
          <a:solidFill>
            <a:schemeClr val="accent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9305482" y="18673053"/>
            <a:ext cx="645454" cy="729086"/>
          </a:xfrm>
          <a:prstGeom prst="flowChartMerge">
            <a:avLst/>
          </a:prstGeom>
          <a:solidFill>
            <a:schemeClr val="accent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9478107" y="18022828"/>
            <a:ext cx="645454" cy="729086"/>
          </a:xfrm>
          <a:prstGeom prst="flowChartMerge">
            <a:avLst/>
          </a:prstGeom>
          <a:solidFill>
            <a:schemeClr val="accent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35854732" y="18673053"/>
            <a:ext cx="645454" cy="729086"/>
          </a:xfrm>
          <a:prstGeom prst="flowChartMerge">
            <a:avLst/>
          </a:prstGeom>
          <a:solidFill>
            <a:schemeClr val="accent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txBox="1"/>
          <p:nvPr/>
        </p:nvSpPr>
        <p:spPr>
          <a:xfrm>
            <a:off x="21953034" y="13510806"/>
            <a:ext cx="18645900" cy="199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fr-FR" sz="4200"/>
              <a:t>La voiture, tout en roulant, relève des données urbaines. Elle les envoie en même temps au serveur qui traite les informations relevées.</a:t>
            </a:r>
            <a:endParaRPr b="1" i="1" sz="420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