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59" r:id="rId7"/>
    <p:sldId id="263" r:id="rId8"/>
    <p:sldId id="264" r:id="rId9"/>
    <p:sldId id="261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81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2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5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6933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4034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in Health Care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8140753" y="5029200"/>
            <a:ext cx="4591574" cy="694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800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</a:t>
            </a:r>
            <a:r>
              <a:rPr lang="en-US" sz="2800" b="1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Harichandana</a:t>
            </a:r>
            <a:r>
              <a:rPr lang="en-US" sz="2800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800" b="1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Gonuguntla</a:t>
            </a:r>
            <a:br>
              <a:rPr lang="en-US" sz="2800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1710267"/>
            <a:ext cx="6959560" cy="9482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Machine Learning?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372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9086" y="3778925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8135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382928"/>
            <a:ext cx="4444008" cy="2525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is a type of artificial intelligence that enables computers to learn and improve their performance without being explicitly programmed.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7426285" y="37372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8328" y="3778925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813572"/>
            <a:ext cx="3304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in Health Care</a:t>
            </a:r>
            <a:endParaRPr lang="en-US" sz="3200" dirty="0"/>
          </a:p>
        </p:txBody>
      </p:sp>
      <p:sp>
        <p:nvSpPr>
          <p:cNvPr id="12" name="Text 10"/>
          <p:cNvSpPr/>
          <p:nvPr/>
        </p:nvSpPr>
        <p:spPr>
          <a:xfrm>
            <a:off x="8148399" y="4382929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can help transform the health care industry by unlocking insights from large amounts of data, identifying patterns, and predicting outcomes.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596484"/>
            <a:ext cx="14630400" cy="8995371"/>
          </a:xfrm>
          <a:prstGeom prst="rect">
            <a:avLst/>
          </a:prstGeom>
          <a:solidFill>
            <a:srgbClr val="272525"/>
          </a:solidFill>
          <a:ln w="9644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21167" y="-134760"/>
            <a:ext cx="7388066" cy="830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827"/>
              </a:lnSpc>
              <a:buNone/>
            </a:pPr>
            <a:r>
              <a:rPr lang="en-US" sz="3600" b="1" kern="0" spc="-92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</a:t>
            </a:r>
            <a:r>
              <a:rPr lang="en-US" sz="3062" b="1" kern="0" spc="-92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of Machine Learning in Health Care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01" y="1655803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382912" y="412277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2000" b="1" kern="0" spc="-4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Medical Imaging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013433" y="4530268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kern="0" spc="-2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can be used to analyze medical images, making it easier for doctors to detect diseases like skin cancer.</a:t>
            </a:r>
            <a:endParaRPr lang="en-US" sz="16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095" y="1690211"/>
            <a:ext cx="3577471" cy="22109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0540311" y="4114800"/>
            <a:ext cx="2271038" cy="3985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2000" b="1" kern="0" spc="-4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Patient Monitoring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10039617" y="4552296"/>
            <a:ext cx="3577471" cy="12127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kern="0" spc="-2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can help doctors monitor patients remotely, providing more personalized care and improved outcomes.</a:t>
            </a:r>
            <a:endParaRPr lang="en-US" sz="16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258" y="4365786"/>
            <a:ext cx="3577352" cy="22108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465570" y="6786913"/>
            <a:ext cx="169926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2000" b="1" kern="0" spc="-4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Disease Outbreaks</a:t>
            </a:r>
            <a:endParaRPr lang="en-US" sz="2000" dirty="0"/>
          </a:p>
        </p:txBody>
      </p:sp>
      <p:sp>
        <p:nvSpPr>
          <p:cNvPr id="13" name="Text 8"/>
          <p:cNvSpPr/>
          <p:nvPr/>
        </p:nvSpPr>
        <p:spPr>
          <a:xfrm>
            <a:off x="5975350" y="7214734"/>
            <a:ext cx="3577352" cy="830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kern="0" spc="-2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can help forecast and prevent disease outbreaks, like the flu or COVID-19.</a:t>
            </a:r>
            <a:endParaRPr lang="en-US" sz="1600" dirty="0"/>
          </a:p>
        </p:txBody>
      </p:sp>
      <p:pic>
        <p:nvPicPr>
          <p:cNvPr id="1026" name="Picture 2" descr="Machine Learning in the Medical Field: Use Cases &amp; Challenges">
            <a:extLst>
              <a:ext uri="{FF2B5EF4-FFF2-40B4-BE49-F238E27FC236}">
                <a16:creationId xmlns:a16="http://schemas.microsoft.com/office/drawing/2014/main" id="{829D3380-0265-7C35-B73E-FCD1C781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18" y="1827372"/>
            <a:ext cx="2195712" cy="138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910901" y="1277915"/>
            <a:ext cx="2508700" cy="1126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827"/>
              </a:lnSpc>
              <a:buNone/>
            </a:pPr>
            <a:r>
              <a:rPr lang="en-US" sz="3600" b="1" kern="0" spc="-92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Health Care Trends</a:t>
            </a:r>
            <a:endParaRPr lang="en-US" sz="3062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EAAF1A2F-6F61-355C-2C88-7B076D58F6CE}"/>
              </a:ext>
            </a:extLst>
          </p:cNvPr>
          <p:cNvSpPr/>
          <p:nvPr/>
        </p:nvSpPr>
        <p:spPr>
          <a:xfrm>
            <a:off x="0" y="0"/>
            <a:ext cx="14685434" cy="8229600"/>
          </a:xfrm>
          <a:prstGeom prst="rect">
            <a:avLst/>
          </a:prstGeom>
          <a:solidFill>
            <a:srgbClr val="272525"/>
          </a:solidFill>
          <a:ln w="10358">
            <a:solidFill>
              <a:srgbClr val="565151"/>
            </a:solidFill>
            <a:prstDash val="solid"/>
          </a:ln>
        </p:spPr>
      </p:sp>
      <p:pic>
        <p:nvPicPr>
          <p:cNvPr id="17" name="Picture 8" descr="The Top 5 Healthcare Trends In 2023">
            <a:extLst>
              <a:ext uri="{FF2B5EF4-FFF2-40B4-BE49-F238E27FC236}">
                <a16:creationId xmlns:a16="http://schemas.microsoft.com/office/drawing/2014/main" id="{0BCB5FE9-A2A0-D3E2-2838-B245BBF29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133" y="0"/>
            <a:ext cx="7806267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hape 3">
            <a:extLst>
              <a:ext uri="{FF2B5EF4-FFF2-40B4-BE49-F238E27FC236}">
                <a16:creationId xmlns:a16="http://schemas.microsoft.com/office/drawing/2014/main" id="{3355C916-C945-0513-0289-A18C77805D1E}"/>
              </a:ext>
            </a:extLst>
          </p:cNvPr>
          <p:cNvSpPr/>
          <p:nvPr/>
        </p:nvSpPr>
        <p:spPr>
          <a:xfrm>
            <a:off x="1065517" y="3320449"/>
            <a:ext cx="4199468" cy="1735867"/>
          </a:xfrm>
          <a:prstGeom prst="roundRect">
            <a:avLst>
              <a:gd name="adj" fmla="val 3151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pPr marL="342900" indent="-342900">
              <a:lnSpc>
                <a:spcPts val="2799"/>
              </a:lnSpc>
              <a:buAutoNum type="arabicPeriod"/>
            </a:pPr>
            <a:r>
              <a:rPr lang="en-US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Data Explosion</a:t>
            </a:r>
          </a:p>
          <a:p>
            <a:pPr marL="342900" indent="-342900">
              <a:lnSpc>
                <a:spcPts val="2799"/>
              </a:lnSpc>
              <a:buAutoNum type="arabicPeriod"/>
            </a:pPr>
            <a:r>
              <a:rPr lang="en-US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Cloud Computing</a:t>
            </a:r>
          </a:p>
          <a:p>
            <a:pPr marL="342900" indent="-342900">
              <a:lnSpc>
                <a:spcPts val="2799"/>
              </a:lnSpc>
              <a:buAutoNum type="arabicPeriod"/>
            </a:pPr>
            <a:r>
              <a:rPr lang="en-US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Investor Excitement</a:t>
            </a:r>
          </a:p>
          <a:p>
            <a:pPr marL="342900" indent="-342900">
              <a:lnSpc>
                <a:spcPts val="2799"/>
              </a:lnSpc>
              <a:buAutoNum type="arabicPeriod"/>
            </a:pPr>
            <a:r>
              <a:rPr lang="en-US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Consumerization</a:t>
            </a:r>
          </a:p>
          <a:p>
            <a:pPr>
              <a:lnSpc>
                <a:spcPts val="2799"/>
              </a:lnSpc>
            </a:pPr>
            <a:endParaRPr lang="en-US" sz="2400" dirty="0"/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6F6F618D-C56D-AF95-477F-BA6EF174BFFB}"/>
              </a:ext>
            </a:extLst>
          </p:cNvPr>
          <p:cNvSpPr/>
          <p:nvPr/>
        </p:nvSpPr>
        <p:spPr>
          <a:xfrm>
            <a:off x="233258" y="1883034"/>
            <a:ext cx="5574876" cy="10437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109"/>
              </a:lnSpc>
              <a:buNone/>
            </a:pPr>
            <a:r>
              <a:rPr lang="en-US" sz="3287" b="1" kern="0" spc="-9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Health Care Trends</a:t>
            </a:r>
            <a:endParaRPr lang="en-US" sz="3287" dirty="0"/>
          </a:p>
        </p:txBody>
      </p:sp>
    </p:spTree>
    <p:extLst>
      <p:ext uri="{BB962C8B-B14F-4D97-AF65-F5344CB8AC3E}">
        <p14:creationId xmlns:p14="http://schemas.microsoft.com/office/powerpoint/2010/main" val="188524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498086"/>
          </a:xfrm>
          <a:prstGeom prst="rect">
            <a:avLst/>
          </a:prstGeom>
          <a:solidFill>
            <a:srgbClr val="272525"/>
          </a:solidFill>
          <a:ln w="10358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8740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348990" y="2546628"/>
            <a:ext cx="7932301" cy="10437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109"/>
              </a:lnSpc>
              <a:buNone/>
            </a:pPr>
            <a:r>
              <a:rPr lang="en-US" sz="3287" b="1" kern="0" spc="-9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and Challenges of Machine Learning in Health Care</a:t>
            </a:r>
            <a:endParaRPr lang="en-US" sz="3287" dirty="0"/>
          </a:p>
        </p:txBody>
      </p:sp>
      <p:sp>
        <p:nvSpPr>
          <p:cNvPr id="6" name="Shape 3"/>
          <p:cNvSpPr/>
          <p:nvPr/>
        </p:nvSpPr>
        <p:spPr>
          <a:xfrm>
            <a:off x="7298412" y="3840718"/>
            <a:ext cx="33338" cy="4198144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4"/>
          <p:cNvSpPr/>
          <p:nvPr/>
        </p:nvSpPr>
        <p:spPr>
          <a:xfrm>
            <a:off x="7502902" y="4142184"/>
            <a:ext cx="584478" cy="33338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8" name="Shape 5"/>
          <p:cNvSpPr/>
          <p:nvPr/>
        </p:nvSpPr>
        <p:spPr>
          <a:xfrm>
            <a:off x="7127260" y="3971092"/>
            <a:ext cx="375642" cy="375642"/>
          </a:xfrm>
          <a:prstGeom prst="roundRect">
            <a:avLst>
              <a:gd name="adj" fmla="val 20005"/>
            </a:avLst>
          </a:prstGeom>
          <a:solidFill>
            <a:srgbClr val="110080"/>
          </a:solidFill>
          <a:ln w="10358">
            <a:solidFill>
              <a:srgbClr val="1400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57871" y="4002286"/>
            <a:ext cx="114419" cy="313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6"/>
              </a:lnSpc>
              <a:buNone/>
            </a:pPr>
            <a:r>
              <a:rPr lang="en-US" sz="1972" b="1" kern="0" spc="-5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972" dirty="0"/>
          </a:p>
        </p:txBody>
      </p:sp>
      <p:sp>
        <p:nvSpPr>
          <p:cNvPr id="10" name="Text 7"/>
          <p:cNvSpPr/>
          <p:nvPr/>
        </p:nvSpPr>
        <p:spPr>
          <a:xfrm>
            <a:off x="8233529" y="4007644"/>
            <a:ext cx="1669971" cy="2608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5"/>
              </a:lnSpc>
              <a:buNone/>
            </a:pPr>
            <a:r>
              <a:rPr lang="en-US" sz="2000" b="1" kern="0" spc="-4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8233529" y="4435435"/>
            <a:ext cx="3047762" cy="8015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04"/>
              </a:lnSpc>
              <a:buNone/>
            </a:pPr>
            <a:r>
              <a:rPr lang="en-US" sz="1600" kern="0" spc="-2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can improve diagnosis and treatment, reduce errors, and ultimately save lives.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6542782" y="4977051"/>
            <a:ext cx="584478" cy="33338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3" name="Shape 10"/>
          <p:cNvSpPr/>
          <p:nvPr/>
        </p:nvSpPr>
        <p:spPr>
          <a:xfrm>
            <a:off x="7127260" y="4805958"/>
            <a:ext cx="375642" cy="375642"/>
          </a:xfrm>
          <a:prstGeom prst="roundRect">
            <a:avLst>
              <a:gd name="adj" fmla="val 20005"/>
            </a:avLst>
          </a:prstGeom>
          <a:solidFill>
            <a:srgbClr val="110080"/>
          </a:solidFill>
          <a:ln w="10358">
            <a:solidFill>
              <a:srgbClr val="1400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38821" y="4837152"/>
            <a:ext cx="152519" cy="313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6"/>
              </a:lnSpc>
              <a:buNone/>
            </a:pPr>
            <a:r>
              <a:rPr lang="en-US" sz="1972" b="1" kern="0" spc="-5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972" dirty="0"/>
          </a:p>
        </p:txBody>
      </p:sp>
      <p:sp>
        <p:nvSpPr>
          <p:cNvPr id="15" name="Text 12"/>
          <p:cNvSpPr/>
          <p:nvPr/>
        </p:nvSpPr>
        <p:spPr>
          <a:xfrm>
            <a:off x="4726662" y="4842510"/>
            <a:ext cx="1669971" cy="2608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055"/>
              </a:lnSpc>
              <a:buNone/>
            </a:pPr>
            <a:r>
              <a:rPr lang="en-US" sz="2000" b="1" kern="0" spc="-4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</a:t>
            </a:r>
            <a:endParaRPr lang="en-US" sz="2000" dirty="0"/>
          </a:p>
        </p:txBody>
      </p:sp>
      <p:sp>
        <p:nvSpPr>
          <p:cNvPr id="16" name="Text 13"/>
          <p:cNvSpPr/>
          <p:nvPr/>
        </p:nvSpPr>
        <p:spPr>
          <a:xfrm>
            <a:off x="3348990" y="5270302"/>
            <a:ext cx="3047643" cy="1068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04"/>
              </a:lnSpc>
              <a:buNone/>
            </a:pPr>
            <a:r>
              <a:rPr lang="en-US" sz="1600" kern="0" spc="-2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security and privacy, lack of interoperability, and ethical considerations are just a few of the challenges that need to be addressed.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7502902" y="5975628"/>
            <a:ext cx="584478" cy="33338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8" name="Shape 15"/>
          <p:cNvSpPr/>
          <p:nvPr/>
        </p:nvSpPr>
        <p:spPr>
          <a:xfrm>
            <a:off x="7127260" y="5804535"/>
            <a:ext cx="375642" cy="375642"/>
          </a:xfrm>
          <a:prstGeom prst="roundRect">
            <a:avLst>
              <a:gd name="adj" fmla="val 20005"/>
            </a:avLst>
          </a:prstGeom>
          <a:solidFill>
            <a:srgbClr val="110080"/>
          </a:solidFill>
          <a:ln w="10358">
            <a:solidFill>
              <a:srgbClr val="1400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235011" y="5835729"/>
            <a:ext cx="160139" cy="313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6"/>
              </a:lnSpc>
              <a:buNone/>
            </a:pPr>
            <a:r>
              <a:rPr lang="en-US" sz="1972" b="1" kern="0" spc="-5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972" dirty="0"/>
          </a:p>
        </p:txBody>
      </p:sp>
      <p:sp>
        <p:nvSpPr>
          <p:cNvPr id="20" name="Text 17"/>
          <p:cNvSpPr/>
          <p:nvPr/>
        </p:nvSpPr>
        <p:spPr>
          <a:xfrm>
            <a:off x="8233529" y="5841087"/>
            <a:ext cx="1885117" cy="2608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5"/>
              </a:lnSpc>
              <a:buNone/>
            </a:pPr>
            <a:r>
              <a:rPr lang="en-US" sz="2000" b="1" kern="0" spc="-4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Implications</a:t>
            </a:r>
            <a:endParaRPr lang="en-US" sz="2000" dirty="0"/>
          </a:p>
        </p:txBody>
      </p:sp>
      <p:sp>
        <p:nvSpPr>
          <p:cNvPr id="21" name="Text 18"/>
          <p:cNvSpPr/>
          <p:nvPr/>
        </p:nvSpPr>
        <p:spPr>
          <a:xfrm>
            <a:off x="8233529" y="6268879"/>
            <a:ext cx="3047762" cy="16030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04"/>
              </a:lnSpc>
              <a:buNone/>
            </a:pPr>
            <a:r>
              <a:rPr lang="en-US" sz="1600" kern="0" spc="-2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Despite the challenges, the potential benefits of machine learning in health care are enormous. Advances in technology and data collection will continue to drive innovation in this field.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402806"/>
            <a:ext cx="87756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 Regression in Health Care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430435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73975" y="46664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Basics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73975" y="5235773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 regression is a statistical method used to predict a binary outcome based on a set of input variables.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4430435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66209" y="46664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Health Care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66209" y="5235773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 regression can be used to predict the likelihood of a patient developing a particular disease based on demographic, lifestyle, and medical data.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462" y="4430435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58444" y="46664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58444" y="5235773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 regression has been used to predict the likelihood of readmission to the hospital after surgery, and to identify patients at risk of developing sepsis.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2273975" y="5235773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866209" y="46664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66209" y="5235773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458444" y="46664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58444" y="5235773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B8A5B-7024-68D8-3DDA-08F2883A5084}"/>
              </a:ext>
            </a:extLst>
          </p:cNvPr>
          <p:cNvSpPr txBox="1"/>
          <p:nvPr/>
        </p:nvSpPr>
        <p:spPr>
          <a:xfrm>
            <a:off x="2037993" y="4840010"/>
            <a:ext cx="1056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Features with positive coefficients (e.g., max systolic BP, max temperature, </a:t>
            </a:r>
            <a:r>
              <a:rPr lang="en-US" sz="2800" dirty="0" err="1">
                <a:solidFill>
                  <a:schemeClr val="bg1"/>
                </a:solidFill>
              </a:rPr>
              <a:t>sd</a:t>
            </a:r>
            <a:r>
              <a:rPr lang="en-US" sz="2800" dirty="0">
                <a:solidFill>
                  <a:schemeClr val="bg1"/>
                </a:solidFill>
              </a:rPr>
              <a:t> mean BP) are associated with an increase in the log-odds of mortality.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Features with negative coefficients (e.g., min diastolic BP, min glucose, min heart rate) are associated with a decrease in the log-odds of mortality. </a:t>
            </a: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ABB50EA3-21CF-8647-19A9-C41987DEA10D}"/>
              </a:ext>
            </a:extLst>
          </p:cNvPr>
          <p:cNvSpPr/>
          <p:nvPr/>
        </p:nvSpPr>
        <p:spPr>
          <a:xfrm>
            <a:off x="2037993" y="3402806"/>
            <a:ext cx="87756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</a:rPr>
              <a:t>Interpretation of Model Output: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331888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2273975" y="5235773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866209" y="46664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66209" y="5235773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458444" y="46664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58444" y="5235773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B8A5B-7024-68D8-3DDA-08F2883A5084}"/>
              </a:ext>
            </a:extLst>
          </p:cNvPr>
          <p:cNvSpPr txBox="1"/>
          <p:nvPr/>
        </p:nvSpPr>
        <p:spPr>
          <a:xfrm>
            <a:off x="1177636" y="4840010"/>
            <a:ext cx="114267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Common evaluation metric in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Used to measure the overall performance of a classification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Number of correct predictions / Total number of predictions</a:t>
            </a: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ABB50EA3-21CF-8647-19A9-C41987DEA10D}"/>
              </a:ext>
            </a:extLst>
          </p:cNvPr>
          <p:cNvSpPr/>
          <p:nvPr/>
        </p:nvSpPr>
        <p:spPr>
          <a:xfrm>
            <a:off x="1274619" y="3402806"/>
            <a:ext cx="95389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</a:rPr>
              <a:t>Accuracy: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405291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3189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70603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406747"/>
            <a:ext cx="22358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Recap of Benefits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976104"/>
            <a:ext cx="511052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learning, including logistic regression, has the potential to improve health care outcomes by predicting and preventing diseases, reducing errors, and improving patient care.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1970603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406866"/>
            <a:ext cx="24249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Implications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5976223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Continued research and innovation will lead to even greater possibilities for machine learning in health care.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477</Words>
  <Application>Microsoft Macintosh PowerPoint</Application>
  <PresentationFormat>Custom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Harichandana Gonuguntla</cp:lastModifiedBy>
  <cp:revision>27</cp:revision>
  <dcterms:created xsi:type="dcterms:W3CDTF">2023-11-30T17:40:39Z</dcterms:created>
  <dcterms:modified xsi:type="dcterms:W3CDTF">2023-11-30T23:55:04Z</dcterms:modified>
</cp:coreProperties>
</file>