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64" r:id="rId2"/>
    <p:sldId id="265"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221"/>
  </p:normalViewPr>
  <p:slideViewPr>
    <p:cSldViewPr snapToGrid="0" snapToObjects="1">
      <p:cViewPr varScale="1">
        <p:scale>
          <a:sx n="92" d="100"/>
          <a:sy n="92"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E5AFCF-836C-0142-89A7-85D45343A872}" type="datetimeFigureOut">
              <a:rPr lang="en-US" smtClean="0"/>
              <a:t>12/17/15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D562158-D130-C043-908A-3E8814552A3E}" type="slidenum">
              <a:rPr lang="en-US" smtClean="0"/>
              <a:t>‹#›</a:t>
            </a:fld>
            <a:endParaRPr lang="en-US"/>
          </a:p>
        </p:txBody>
      </p:sp>
    </p:spTree>
    <p:extLst>
      <p:ext uri="{BB962C8B-B14F-4D97-AF65-F5344CB8AC3E}">
        <p14:creationId xmlns:p14="http://schemas.microsoft.com/office/powerpoint/2010/main" val="444403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E5AFCF-836C-0142-89A7-85D45343A872}" type="datetimeFigureOut">
              <a:rPr lang="en-US" smtClean="0"/>
              <a:t>12/17/15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562158-D130-C043-908A-3E8814552A3E}" type="slidenum">
              <a:rPr lang="en-US" smtClean="0"/>
              <a:t>‹#›</a:t>
            </a:fld>
            <a:endParaRPr lang="en-US"/>
          </a:p>
        </p:txBody>
      </p:sp>
    </p:spTree>
    <p:extLst>
      <p:ext uri="{BB962C8B-B14F-4D97-AF65-F5344CB8AC3E}">
        <p14:creationId xmlns:p14="http://schemas.microsoft.com/office/powerpoint/2010/main" val="193009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E5AFCF-836C-0142-89A7-85D45343A872}" type="datetimeFigureOut">
              <a:rPr lang="en-US" smtClean="0"/>
              <a:t>12/17/15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562158-D130-C043-908A-3E8814552A3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9068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FE5AFCF-836C-0142-89A7-85D45343A872}" type="datetimeFigureOut">
              <a:rPr lang="en-US" smtClean="0"/>
              <a:t>12/17/15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562158-D130-C043-908A-3E8814552A3E}" type="slidenum">
              <a:rPr lang="en-US" smtClean="0"/>
              <a:t>‹#›</a:t>
            </a:fld>
            <a:endParaRPr lang="en-US"/>
          </a:p>
        </p:txBody>
      </p:sp>
    </p:spTree>
    <p:extLst>
      <p:ext uri="{BB962C8B-B14F-4D97-AF65-F5344CB8AC3E}">
        <p14:creationId xmlns:p14="http://schemas.microsoft.com/office/powerpoint/2010/main" val="774494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FE5AFCF-836C-0142-89A7-85D45343A872}" type="datetimeFigureOut">
              <a:rPr lang="en-US" smtClean="0"/>
              <a:t>12/17/15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562158-D130-C043-908A-3E8814552A3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3214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FE5AFCF-836C-0142-89A7-85D45343A872}" type="datetimeFigureOut">
              <a:rPr lang="en-US" smtClean="0"/>
              <a:t>12/17/15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562158-D130-C043-908A-3E8814552A3E}" type="slidenum">
              <a:rPr lang="en-US" smtClean="0"/>
              <a:t>‹#›</a:t>
            </a:fld>
            <a:endParaRPr lang="en-US"/>
          </a:p>
        </p:txBody>
      </p:sp>
    </p:spTree>
    <p:extLst>
      <p:ext uri="{BB962C8B-B14F-4D97-AF65-F5344CB8AC3E}">
        <p14:creationId xmlns:p14="http://schemas.microsoft.com/office/powerpoint/2010/main" val="120837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E5AFCF-836C-0142-89A7-85D45343A872}" type="datetimeFigureOut">
              <a:rPr lang="en-US" smtClean="0"/>
              <a:t>12/17/15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562158-D130-C043-908A-3E8814552A3E}" type="slidenum">
              <a:rPr lang="en-US" smtClean="0"/>
              <a:t>‹#›</a:t>
            </a:fld>
            <a:endParaRPr lang="en-US"/>
          </a:p>
        </p:txBody>
      </p:sp>
    </p:spTree>
    <p:extLst>
      <p:ext uri="{BB962C8B-B14F-4D97-AF65-F5344CB8AC3E}">
        <p14:creationId xmlns:p14="http://schemas.microsoft.com/office/powerpoint/2010/main" val="155052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E5AFCF-836C-0142-89A7-85D45343A872}" type="datetimeFigureOut">
              <a:rPr lang="en-US" smtClean="0"/>
              <a:t>12/17/15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562158-D130-C043-908A-3E8814552A3E}" type="slidenum">
              <a:rPr lang="en-US" smtClean="0"/>
              <a:t>‹#›</a:t>
            </a:fld>
            <a:endParaRPr lang="en-US"/>
          </a:p>
        </p:txBody>
      </p:sp>
    </p:spTree>
    <p:extLst>
      <p:ext uri="{BB962C8B-B14F-4D97-AF65-F5344CB8AC3E}">
        <p14:creationId xmlns:p14="http://schemas.microsoft.com/office/powerpoint/2010/main" val="205799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E5AFCF-836C-0142-89A7-85D45343A872}" type="datetimeFigureOut">
              <a:rPr lang="en-US" smtClean="0"/>
              <a:t>12/17/15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562158-D130-C043-908A-3E8814552A3E}" type="slidenum">
              <a:rPr lang="en-US" smtClean="0"/>
              <a:t>‹#›</a:t>
            </a:fld>
            <a:endParaRPr lang="en-US"/>
          </a:p>
        </p:txBody>
      </p:sp>
    </p:spTree>
    <p:extLst>
      <p:ext uri="{BB962C8B-B14F-4D97-AF65-F5344CB8AC3E}">
        <p14:creationId xmlns:p14="http://schemas.microsoft.com/office/powerpoint/2010/main" val="13654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E5AFCF-836C-0142-89A7-85D45343A872}" type="datetimeFigureOut">
              <a:rPr lang="en-US" smtClean="0"/>
              <a:t>12/17/15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562158-D130-C043-908A-3E8814552A3E}" type="slidenum">
              <a:rPr lang="en-US" smtClean="0"/>
              <a:t>‹#›</a:t>
            </a:fld>
            <a:endParaRPr lang="en-US"/>
          </a:p>
        </p:txBody>
      </p:sp>
    </p:spTree>
    <p:extLst>
      <p:ext uri="{BB962C8B-B14F-4D97-AF65-F5344CB8AC3E}">
        <p14:creationId xmlns:p14="http://schemas.microsoft.com/office/powerpoint/2010/main" val="135169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E5AFCF-836C-0142-89A7-85D45343A872}" type="datetimeFigureOut">
              <a:rPr lang="en-US" smtClean="0"/>
              <a:t>12/17/15</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562158-D130-C043-908A-3E8814552A3E}" type="slidenum">
              <a:rPr lang="en-US" smtClean="0"/>
              <a:t>‹#›</a:t>
            </a:fld>
            <a:endParaRPr lang="en-US"/>
          </a:p>
        </p:txBody>
      </p:sp>
    </p:spTree>
    <p:extLst>
      <p:ext uri="{BB962C8B-B14F-4D97-AF65-F5344CB8AC3E}">
        <p14:creationId xmlns:p14="http://schemas.microsoft.com/office/powerpoint/2010/main" val="192957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E5AFCF-836C-0142-89A7-85D45343A872}" type="datetimeFigureOut">
              <a:rPr lang="en-US" smtClean="0"/>
              <a:t>12/17/15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562158-D130-C043-908A-3E8814552A3E}" type="slidenum">
              <a:rPr lang="en-US" smtClean="0"/>
              <a:t>‹#›</a:t>
            </a:fld>
            <a:endParaRPr lang="en-US"/>
          </a:p>
        </p:txBody>
      </p:sp>
    </p:spTree>
    <p:extLst>
      <p:ext uri="{BB962C8B-B14F-4D97-AF65-F5344CB8AC3E}">
        <p14:creationId xmlns:p14="http://schemas.microsoft.com/office/powerpoint/2010/main" val="128946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E5AFCF-836C-0142-89A7-85D45343A872}" type="datetimeFigureOut">
              <a:rPr lang="en-US" smtClean="0"/>
              <a:t>12/17/15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D562158-D130-C043-908A-3E8814552A3E}" type="slidenum">
              <a:rPr lang="en-US" smtClean="0"/>
              <a:t>‹#›</a:t>
            </a:fld>
            <a:endParaRPr lang="en-US"/>
          </a:p>
        </p:txBody>
      </p:sp>
    </p:spTree>
    <p:extLst>
      <p:ext uri="{BB962C8B-B14F-4D97-AF65-F5344CB8AC3E}">
        <p14:creationId xmlns:p14="http://schemas.microsoft.com/office/powerpoint/2010/main" val="177159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5AFCF-836C-0142-89A7-85D45343A872}" type="datetimeFigureOut">
              <a:rPr lang="en-US" smtClean="0"/>
              <a:t>12/17/15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D562158-D130-C043-908A-3E8814552A3E}" type="slidenum">
              <a:rPr lang="en-US" smtClean="0"/>
              <a:t>‹#›</a:t>
            </a:fld>
            <a:endParaRPr lang="en-US"/>
          </a:p>
        </p:txBody>
      </p:sp>
    </p:spTree>
    <p:extLst>
      <p:ext uri="{BB962C8B-B14F-4D97-AF65-F5344CB8AC3E}">
        <p14:creationId xmlns:p14="http://schemas.microsoft.com/office/powerpoint/2010/main" val="36162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5AFCF-836C-0142-89A7-85D45343A872}" type="datetimeFigureOut">
              <a:rPr lang="en-US" smtClean="0"/>
              <a:t>12/17/15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D562158-D130-C043-908A-3E8814552A3E}" type="slidenum">
              <a:rPr lang="en-US" smtClean="0"/>
              <a:t>‹#›</a:t>
            </a:fld>
            <a:endParaRPr lang="en-US"/>
          </a:p>
        </p:txBody>
      </p:sp>
    </p:spTree>
    <p:extLst>
      <p:ext uri="{BB962C8B-B14F-4D97-AF65-F5344CB8AC3E}">
        <p14:creationId xmlns:p14="http://schemas.microsoft.com/office/powerpoint/2010/main" val="480419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5AFCF-836C-0142-89A7-85D45343A872}" type="datetimeFigureOut">
              <a:rPr lang="en-US" smtClean="0"/>
              <a:t>12/17/15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562158-D130-C043-908A-3E8814552A3E}" type="slidenum">
              <a:rPr lang="en-US" smtClean="0"/>
              <a:t>‹#›</a:t>
            </a:fld>
            <a:endParaRPr lang="en-US"/>
          </a:p>
        </p:txBody>
      </p:sp>
    </p:spTree>
    <p:extLst>
      <p:ext uri="{BB962C8B-B14F-4D97-AF65-F5344CB8AC3E}">
        <p14:creationId xmlns:p14="http://schemas.microsoft.com/office/powerpoint/2010/main" val="20136922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E5AFCF-836C-0142-89A7-85D45343A872}" type="datetimeFigureOut">
              <a:rPr lang="en-US" smtClean="0"/>
              <a:t>12/17/15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D562158-D130-C043-908A-3E8814552A3E}" type="slidenum">
              <a:rPr lang="en-US" smtClean="0"/>
              <a:t>‹#›</a:t>
            </a:fld>
            <a:endParaRPr lang="en-US"/>
          </a:p>
        </p:txBody>
      </p:sp>
    </p:spTree>
    <p:extLst>
      <p:ext uri="{BB962C8B-B14F-4D97-AF65-F5344CB8AC3E}">
        <p14:creationId xmlns:p14="http://schemas.microsoft.com/office/powerpoint/2010/main" val="205168021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639957"/>
            <a:ext cx="8915399" cy="2262781"/>
          </a:xfrm>
        </p:spPr>
        <p:txBody>
          <a:bodyPr>
            <a:normAutofit/>
          </a:bodyPr>
          <a:lstStyle/>
          <a:p>
            <a:r>
              <a:rPr lang="en-US" dirty="0" smtClean="0"/>
              <a:t>HOSPITAL MANAGEMENT</a:t>
            </a:r>
            <a:br>
              <a:rPr lang="en-US" dirty="0" smtClean="0"/>
            </a:br>
            <a:r>
              <a:rPr lang="en-US" dirty="0" smtClean="0"/>
              <a:t>SYSTEM</a:t>
            </a:r>
            <a:endParaRPr lang="en-US" dirty="0"/>
          </a:p>
        </p:txBody>
      </p:sp>
      <p:sp>
        <p:nvSpPr>
          <p:cNvPr id="3" name="Subtitle 2"/>
          <p:cNvSpPr>
            <a:spLocks noGrp="1"/>
          </p:cNvSpPr>
          <p:nvPr>
            <p:ph type="subTitle" idx="1"/>
          </p:nvPr>
        </p:nvSpPr>
        <p:spPr>
          <a:xfrm>
            <a:off x="2607504" y="4234040"/>
            <a:ext cx="8915399" cy="1751124"/>
          </a:xfrm>
        </p:spPr>
        <p:txBody>
          <a:bodyPr>
            <a:normAutofit/>
          </a:bodyPr>
          <a:lstStyle/>
          <a:p>
            <a:r>
              <a:rPr lang="en-US" b="1" smtClean="0">
                <a:solidFill>
                  <a:schemeClr val="tx2">
                    <a:lumMod val="60000"/>
                    <a:lumOff val="40000"/>
                  </a:schemeClr>
                </a:solidFill>
              </a:rPr>
              <a:t>BACKUP</a:t>
            </a:r>
            <a:endParaRPr lang="en-US" b="1" dirty="0" smtClean="0">
              <a:solidFill>
                <a:schemeClr val="tx2">
                  <a:lumMod val="60000"/>
                  <a:lumOff val="40000"/>
                </a:schemeClr>
              </a:solidFill>
            </a:endParaRPr>
          </a:p>
          <a:p>
            <a:endParaRPr lang="en-US" b="1" dirty="0">
              <a:solidFill>
                <a:schemeClr val="tx2">
                  <a:lumMod val="60000"/>
                  <a:lumOff val="40000"/>
                </a:schemeClr>
              </a:solidFill>
            </a:endParaRPr>
          </a:p>
          <a:p>
            <a:r>
              <a:rPr lang="en-US" b="1" dirty="0">
                <a:solidFill>
                  <a:schemeClr val="tx2">
                    <a:lumMod val="60000"/>
                    <a:lumOff val="40000"/>
                  </a:schemeClr>
                </a:solidFill>
              </a:rPr>
              <a:t>INF 6210: Database Management Database Design </a:t>
            </a:r>
            <a:endParaRPr lang="en-US" b="1" dirty="0" smtClean="0">
              <a:solidFill>
                <a:schemeClr val="tx2">
                  <a:lumMod val="60000"/>
                  <a:lumOff val="40000"/>
                </a:schemeClr>
              </a:solidFill>
            </a:endParaRPr>
          </a:p>
          <a:p>
            <a:r>
              <a:rPr lang="en-US" b="1" dirty="0" smtClean="0">
                <a:solidFill>
                  <a:schemeClr val="tx2">
                    <a:lumMod val="60000"/>
                    <a:lumOff val="40000"/>
                  </a:schemeClr>
                </a:solidFill>
              </a:rPr>
              <a:t>Instructor</a:t>
            </a:r>
            <a:r>
              <a:rPr lang="en-US" b="1" dirty="0">
                <a:solidFill>
                  <a:schemeClr val="tx2">
                    <a:lumMod val="60000"/>
                    <a:lumOff val="40000"/>
                  </a:schemeClr>
                </a:solidFill>
              </a:rPr>
              <a:t>: Prof. </a:t>
            </a:r>
            <a:r>
              <a:rPr lang="en-US" b="1" dirty="0" err="1" smtClean="0">
                <a:solidFill>
                  <a:schemeClr val="tx2">
                    <a:lumMod val="60000"/>
                    <a:lumOff val="40000"/>
                  </a:schemeClr>
                </a:solidFill>
              </a:rPr>
              <a:t>Mutsalklisana</a:t>
            </a:r>
            <a:endParaRPr lang="en-US" b="1" dirty="0">
              <a:solidFill>
                <a:schemeClr val="tx2">
                  <a:lumMod val="60000"/>
                  <a:lumOff val="40000"/>
                </a:schemeClr>
              </a:solidFill>
            </a:endParaRPr>
          </a:p>
        </p:txBody>
      </p:sp>
      <p:sp>
        <p:nvSpPr>
          <p:cNvPr id="4" name="TextBox 3"/>
          <p:cNvSpPr txBox="1"/>
          <p:nvPr/>
        </p:nvSpPr>
        <p:spPr>
          <a:xfrm>
            <a:off x="3790122" y="445273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623059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BACKUP</a:t>
            </a:r>
          </a:p>
          <a:p>
            <a:r>
              <a:rPr lang="en-US" dirty="0" smtClean="0"/>
              <a:t>TYPES OF BACKUP</a:t>
            </a:r>
          </a:p>
          <a:p>
            <a:r>
              <a:rPr lang="en-US" dirty="0" smtClean="0"/>
              <a:t>BACKUP STRATEGY</a:t>
            </a:r>
            <a:endParaRPr lang="en-US" dirty="0"/>
          </a:p>
        </p:txBody>
      </p:sp>
    </p:spTree>
    <p:extLst>
      <p:ext uri="{BB962C8B-B14F-4D97-AF65-F5344CB8AC3E}">
        <p14:creationId xmlns:p14="http://schemas.microsoft.com/office/powerpoint/2010/main" val="117295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normAutofit/>
          </a:bodyPr>
          <a:lstStyle/>
          <a:p>
            <a:r>
              <a:rPr lang="en-US" b="1" dirty="0" smtClean="0"/>
              <a:t>What is Backup?</a:t>
            </a:r>
          </a:p>
          <a:p>
            <a:r>
              <a:rPr lang="en-US" dirty="0"/>
              <a:t>Backups are one of the most important parts of database maintenance </a:t>
            </a:r>
          </a:p>
          <a:p>
            <a:r>
              <a:rPr lang="en-US" dirty="0" smtClean="0"/>
              <a:t>Backing </a:t>
            </a:r>
            <a:r>
              <a:rPr lang="en-US" dirty="0"/>
              <a:t>up files can protect against accidental loss of user data, database </a:t>
            </a:r>
            <a:r>
              <a:rPr lang="en-US" dirty="0" smtClean="0"/>
              <a:t>corruption</a:t>
            </a:r>
            <a:r>
              <a:rPr lang="en-US" dirty="0"/>
              <a:t>, hardware failures, and even natural disasters. </a:t>
            </a:r>
          </a:p>
          <a:p>
            <a:r>
              <a:rPr lang="en-US" dirty="0" smtClean="0"/>
              <a:t>Unfortunately </a:t>
            </a:r>
            <a:r>
              <a:rPr lang="en-US" dirty="0"/>
              <a:t>they are also sometimes the most neglected part of a larger software effort </a:t>
            </a:r>
          </a:p>
          <a:p>
            <a:r>
              <a:rPr lang="en-US" dirty="0" smtClean="0"/>
              <a:t>No </a:t>
            </a:r>
            <a:r>
              <a:rPr lang="en-US" dirty="0"/>
              <a:t>database design can protect against system crashes, power failures, and the user accidentally deleting critical information </a:t>
            </a:r>
          </a:p>
          <a:p>
            <a:r>
              <a:rPr lang="en-US" dirty="0" smtClean="0"/>
              <a:t>Without </a:t>
            </a:r>
            <a:r>
              <a:rPr lang="en-US" dirty="0"/>
              <a:t>good backups, you could lose significant chunks of data </a:t>
            </a:r>
          </a:p>
          <a:p>
            <a:endParaRPr lang="en-US" b="1" dirty="0"/>
          </a:p>
        </p:txBody>
      </p:sp>
    </p:spTree>
    <p:extLst>
      <p:ext uri="{BB962C8B-B14F-4D97-AF65-F5344CB8AC3E}">
        <p14:creationId xmlns:p14="http://schemas.microsoft.com/office/powerpoint/2010/main" val="11514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Why Backup?</a:t>
            </a:r>
          </a:p>
          <a:p>
            <a:r>
              <a:rPr lang="en-US" dirty="0"/>
              <a:t>Because data is the heart of the enterprise, it's crucial for you to protect it. And to protect your organization's data, you need to implement a data backup and recovery plan. </a:t>
            </a:r>
          </a:p>
          <a:p>
            <a:r>
              <a:rPr lang="en-US" dirty="0" smtClean="0"/>
              <a:t>That </a:t>
            </a:r>
            <a:r>
              <a:rPr lang="en-US" dirty="0"/>
              <a:t>includes normal damage caused by logical disasters such as power glitches, viruses, spilled soda, and EBCAK (Error Between Chair and Keyboard) problems, but it also includes physical calamities such as fire, tornado, and volcanic eruption </a:t>
            </a:r>
          </a:p>
          <a:p>
            <a:r>
              <a:rPr lang="en-US" dirty="0" smtClean="0"/>
              <a:t>Backups </a:t>
            </a:r>
            <a:r>
              <a:rPr lang="en-US" dirty="0"/>
              <a:t>is no good if they’re stored next to the database’s computer and it is hit by one of these; – A meteor that reduces the whole thing to a pile of steel and plastic splinters; Earthquake that destroy storage facility; Flood; Tornado; Volcano Eruption </a:t>
            </a:r>
          </a:p>
          <a:p>
            <a:r>
              <a:rPr lang="en-US" dirty="0" smtClean="0"/>
              <a:t>To </a:t>
            </a:r>
            <a:r>
              <a:rPr lang="en-US" dirty="0"/>
              <a:t>avoid these kind of problems, think about taking backups offsite </a:t>
            </a:r>
          </a:p>
          <a:p>
            <a:r>
              <a:rPr lang="en-US" dirty="0" smtClean="0"/>
              <a:t>Of </a:t>
            </a:r>
            <a:r>
              <a:rPr lang="en-US" dirty="0"/>
              <a:t>course, that creates a potential security issue if data is sensitive (for example, credit card numbers, medical records, or salary information) </a:t>
            </a:r>
          </a:p>
          <a:p>
            <a:endParaRPr lang="en-US" b="1" dirty="0"/>
          </a:p>
        </p:txBody>
      </p:sp>
    </p:spTree>
    <p:extLst>
      <p:ext uri="{BB962C8B-B14F-4D97-AF65-F5344CB8AC3E}">
        <p14:creationId xmlns:p14="http://schemas.microsoft.com/office/powerpoint/2010/main" val="42982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BACKUP</a:t>
            </a:r>
            <a:endParaRPr lang="en-US" dirty="0"/>
          </a:p>
        </p:txBody>
      </p:sp>
      <p:sp>
        <p:nvSpPr>
          <p:cNvPr id="3" name="Content Placeholder 2"/>
          <p:cNvSpPr>
            <a:spLocks noGrp="1"/>
          </p:cNvSpPr>
          <p:nvPr>
            <p:ph idx="1"/>
          </p:nvPr>
        </p:nvSpPr>
        <p:spPr/>
        <p:txBody>
          <a:bodyPr>
            <a:normAutofit/>
          </a:bodyPr>
          <a:lstStyle/>
          <a:p>
            <a:r>
              <a:rPr lang="en-US" b="1" dirty="0"/>
              <a:t>Normal/full backups: </a:t>
            </a:r>
            <a:r>
              <a:rPr lang="en-US" dirty="0"/>
              <a:t>All files that have been selected are backed up, regardless of the setting of the archive attribute. When a file is backed up, the archive attribute is cleared. If the file is later modified, this attribute is set, which indicates that the file needs to be backed up. </a:t>
            </a:r>
          </a:p>
          <a:p>
            <a:r>
              <a:rPr lang="en-US" b="1" dirty="0" smtClean="0"/>
              <a:t>Copy </a:t>
            </a:r>
            <a:r>
              <a:rPr lang="en-US" b="1" dirty="0"/>
              <a:t>backups: </a:t>
            </a:r>
            <a:r>
              <a:rPr lang="en-US" dirty="0"/>
              <a:t>All files that have been selected are backed up, regardless of the setting of the archive attribute. Unlike a normal backup, the archive attribute on files isn't modified. This allows you to perform other types of backups on the files at a later date. </a:t>
            </a:r>
          </a:p>
          <a:p>
            <a:r>
              <a:rPr lang="en-US" b="1" dirty="0" smtClean="0"/>
              <a:t>Daily </a:t>
            </a:r>
            <a:r>
              <a:rPr lang="en-US" b="1" dirty="0"/>
              <a:t>backups: </a:t>
            </a:r>
            <a:r>
              <a:rPr lang="en-US" dirty="0"/>
              <a:t>Designed to back up files using the modification date on the file itself. If a file has been modified on the same day as the backup, the file will be backed up. This technique doesn't change the archive attributes of files. </a:t>
            </a:r>
          </a:p>
          <a:p>
            <a:endParaRPr lang="en-US" dirty="0"/>
          </a:p>
        </p:txBody>
      </p:sp>
    </p:spTree>
    <p:extLst>
      <p:ext uri="{BB962C8B-B14F-4D97-AF65-F5344CB8AC3E}">
        <p14:creationId xmlns:p14="http://schemas.microsoft.com/office/powerpoint/2010/main" val="2024899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BACKUP</a:t>
            </a:r>
            <a:endParaRPr lang="en-US" dirty="0"/>
          </a:p>
        </p:txBody>
      </p:sp>
      <p:sp>
        <p:nvSpPr>
          <p:cNvPr id="3" name="Content Placeholder 2"/>
          <p:cNvSpPr>
            <a:spLocks noGrp="1"/>
          </p:cNvSpPr>
          <p:nvPr>
            <p:ph idx="1"/>
          </p:nvPr>
        </p:nvSpPr>
        <p:spPr/>
        <p:txBody>
          <a:bodyPr>
            <a:normAutofit/>
          </a:bodyPr>
          <a:lstStyle/>
          <a:p>
            <a:r>
              <a:rPr lang="en-US" b="1" dirty="0"/>
              <a:t>Incremental backups: </a:t>
            </a:r>
            <a:r>
              <a:rPr lang="en-US" dirty="0"/>
              <a:t>Designed to create backups of files that have changed since the most recent normal or incremental backup. The presence of the archive attribute indicates that the file has been modified and only files with this attribute are backed up. When a file is backed up, the archive attribute is cleared. If the file is later modified, this attribute is set, which indicates that the file needs to be backed up </a:t>
            </a:r>
          </a:p>
          <a:p>
            <a:r>
              <a:rPr lang="en-US" b="1" dirty="0" smtClean="0"/>
              <a:t>Differential </a:t>
            </a:r>
            <a:r>
              <a:rPr lang="en-US" b="1" dirty="0"/>
              <a:t>backups: </a:t>
            </a:r>
            <a:r>
              <a:rPr lang="en-US" dirty="0"/>
              <a:t>Designed to create backup copies of files that have changed since the last normal backup. The presence of the archive attribute indicates that the file has been modified and only files with this attribute are backed up. However, the archive attribute on files isn't modified. This allows you to perform other types of backups on the files at a later date. </a:t>
            </a:r>
          </a:p>
          <a:p>
            <a:endParaRPr lang="en-US" dirty="0"/>
          </a:p>
        </p:txBody>
      </p:sp>
    </p:spTree>
    <p:extLst>
      <p:ext uri="{BB962C8B-B14F-4D97-AF65-F5344CB8AC3E}">
        <p14:creationId xmlns:p14="http://schemas.microsoft.com/office/powerpoint/2010/main" val="1311887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STRATEGY</a:t>
            </a:r>
            <a:endParaRPr lang="en-US" dirty="0"/>
          </a:p>
        </p:txBody>
      </p:sp>
      <p:sp>
        <p:nvSpPr>
          <p:cNvPr id="3" name="Content Placeholder 2"/>
          <p:cNvSpPr>
            <a:spLocks noGrp="1"/>
          </p:cNvSpPr>
          <p:nvPr>
            <p:ph idx="1"/>
          </p:nvPr>
        </p:nvSpPr>
        <p:spPr/>
        <p:txBody>
          <a:bodyPr>
            <a:normAutofit fontScale="85000" lnSpcReduction="10000"/>
          </a:bodyPr>
          <a:lstStyle/>
          <a:p>
            <a:r>
              <a:rPr lang="en-IN" dirty="0"/>
              <a:t>Since Hospital is a busy place and the systems need to be up and running 24*7. The backup strategy planned is as follows:</a:t>
            </a:r>
            <a:endParaRPr lang="en-US" dirty="0"/>
          </a:p>
          <a:p>
            <a:r>
              <a:rPr lang="en-IN" dirty="0"/>
              <a:t>A full backup is scheduled on Saturday Midnight at 11pm </a:t>
            </a:r>
            <a:r>
              <a:rPr lang="en-IN" dirty="0" smtClean="0"/>
              <a:t>–7am </a:t>
            </a:r>
            <a:r>
              <a:rPr lang="en-IN" dirty="0"/>
              <a:t>as Sunday is a holiday for a hospital and only emergency cases are registered so the use of systems is limited.</a:t>
            </a:r>
            <a:endParaRPr lang="en-US" dirty="0"/>
          </a:p>
          <a:p>
            <a:r>
              <a:rPr lang="en-IN" dirty="0"/>
              <a:t>Sunday night we schedule an incremental backup from Saturday Full backup at 11pm – 3am as again the use is limited during this time.</a:t>
            </a:r>
            <a:endParaRPr lang="en-US" dirty="0"/>
          </a:p>
          <a:p>
            <a:r>
              <a:rPr lang="en-IN" dirty="0"/>
              <a:t>Monday, Tuesday we have a similar incremental backup since last full backup i.e. Saturday.</a:t>
            </a:r>
            <a:endParaRPr lang="en-US" dirty="0"/>
          </a:p>
          <a:p>
            <a:r>
              <a:rPr lang="en-IN" dirty="0"/>
              <a:t>Wednesday, we schedule a full backup during midnight starting at </a:t>
            </a:r>
            <a:r>
              <a:rPr lang="en-IN" dirty="0" smtClean="0"/>
              <a:t>12 </a:t>
            </a:r>
            <a:r>
              <a:rPr lang="en-IN" dirty="0"/>
              <a:t>pm – 8 am. </a:t>
            </a:r>
            <a:endParaRPr lang="en-US" dirty="0"/>
          </a:p>
          <a:p>
            <a:r>
              <a:rPr lang="en-IN" dirty="0"/>
              <a:t>Thursday and Friday again schedule an incremental backup since Wednesday full backup which will enable faster recovery if the system fails on Thursday.</a:t>
            </a:r>
            <a:endParaRPr lang="en-US" dirty="0"/>
          </a:p>
          <a:p>
            <a:r>
              <a:rPr lang="en-IN" dirty="0"/>
              <a:t>*Incremental backups are scheduled from 11pm – 3am considering that they require 4 hours.</a:t>
            </a:r>
            <a:endParaRPr lang="en-US" dirty="0"/>
          </a:p>
          <a:p>
            <a:endParaRPr lang="en-US" dirty="0"/>
          </a:p>
        </p:txBody>
      </p:sp>
    </p:spTree>
    <p:extLst>
      <p:ext uri="{BB962C8B-B14F-4D97-AF65-F5344CB8AC3E}">
        <p14:creationId xmlns:p14="http://schemas.microsoft.com/office/powerpoint/2010/main" val="67050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STRATEGY</a:t>
            </a:r>
            <a:endParaRPr lang="en-US" dirty="0"/>
          </a:p>
        </p:txBody>
      </p:sp>
      <p:graphicFrame>
        <p:nvGraphicFramePr>
          <p:cNvPr id="4" name="Content Placeholder 3"/>
          <p:cNvGraphicFramePr>
            <a:graphicFrameLocks noGrp="1"/>
          </p:cNvGraphicFramePr>
          <p:nvPr>
            <p:ph idx="1"/>
            <p:extLst/>
          </p:nvPr>
        </p:nvGraphicFramePr>
        <p:xfrm>
          <a:off x="2452254" y="1904999"/>
          <a:ext cx="9052357" cy="4537365"/>
        </p:xfrm>
        <a:graphic>
          <a:graphicData uri="http://schemas.openxmlformats.org/drawingml/2006/table">
            <a:tbl>
              <a:tblPr firstRow="1" firstCol="1" lastCol="1" bandRow="1"/>
              <a:tblGrid>
                <a:gridCol w="877958"/>
                <a:gridCol w="511814"/>
                <a:gridCol w="999895"/>
                <a:gridCol w="511814"/>
                <a:gridCol w="877958"/>
                <a:gridCol w="511814"/>
                <a:gridCol w="877958"/>
                <a:gridCol w="511814"/>
                <a:gridCol w="877958"/>
                <a:gridCol w="511814"/>
                <a:gridCol w="877958"/>
                <a:gridCol w="511814"/>
                <a:gridCol w="295894"/>
                <a:gridCol w="295894"/>
              </a:tblGrid>
              <a:tr h="587619">
                <a:tc gridSpan="13">
                  <a:txBody>
                    <a:bodyPr/>
                    <a:lstStyle/>
                    <a:p>
                      <a:pPr marL="0" marR="0" algn="r">
                        <a:lnSpc>
                          <a:spcPct val="107000"/>
                        </a:lnSpc>
                        <a:spcBef>
                          <a:spcPts val="0"/>
                        </a:spcBef>
                        <a:spcAft>
                          <a:spcPts val="0"/>
                        </a:spcAft>
                      </a:pPr>
                      <a:r>
                        <a:rPr lang="en-US" sz="2100" dirty="0">
                          <a:solidFill>
                            <a:srgbClr val="5B9BD5"/>
                          </a:solidFill>
                          <a:effectLst/>
                          <a:latin typeface="Calibri Light" charset="0"/>
                          <a:ea typeface="Times New Roman" charset="0"/>
                          <a:cs typeface="Times New Roman" charset="0"/>
                        </a:rPr>
                        <a:t>December </a:t>
                      </a:r>
                      <a:endParaRPr lang="en-US" sz="1000" dirty="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800"/>
                        </a:spcAft>
                      </a:pPr>
                      <a:r>
                        <a:rPr lang="en-US" sz="1000">
                          <a:solidFill>
                            <a:srgbClr val="000000"/>
                          </a:solidFill>
                          <a:effectLst/>
                          <a:latin typeface="Calibri" charset="0"/>
                          <a:ea typeface="Calibri" charset="0"/>
                          <a:cs typeface="Times New Roman" charset="0"/>
                        </a:rPr>
                        <a:t> </a:t>
                      </a:r>
                    </a:p>
                  </a:txBody>
                  <a:tcPr marL="0" marR="0" marT="0" marB="0" anchor="ctr">
                    <a:lnL>
                      <a:noFill/>
                    </a:lnL>
                    <a:lnR>
                      <a:noFill/>
                    </a:lnR>
                    <a:lnT>
                      <a:noFill/>
                    </a:lnT>
                    <a:lnB>
                      <a:noFill/>
                    </a:lnB>
                    <a:solidFill>
                      <a:srgbClr val="FFFFFF"/>
                    </a:solidFill>
                  </a:tcPr>
                </a:tc>
              </a:tr>
              <a:tr h="417863">
                <a:tc>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Sun</a:t>
                      </a:r>
                      <a:endParaRPr lang="en-US" sz="1000">
                        <a:solidFill>
                          <a:srgbClr val="000000"/>
                        </a:solidFill>
                        <a:effectLst/>
                        <a:latin typeface="Calibri" charset="0"/>
                        <a:ea typeface="Calibri" charset="0"/>
                        <a:cs typeface="Times New Roman" charset="0"/>
                      </a:endParaRPr>
                    </a:p>
                  </a:txBody>
                  <a:tcPr marL="25976" marR="25976" marT="0" marB="0" anchor="b">
                    <a:lnL>
                      <a:noFill/>
                    </a:lnL>
                    <a:lnR>
                      <a:noFill/>
                    </a:lnR>
                    <a:lnT>
                      <a:noFill/>
                    </a:lnT>
                    <a:lnB w="12700" cap="flat" cmpd="sng" algn="ctr">
                      <a:solidFill>
                        <a:srgbClr val="2E74B5"/>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25976" marR="25976"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Mon</a:t>
                      </a:r>
                      <a:endParaRPr lang="en-US" sz="1000">
                        <a:solidFill>
                          <a:srgbClr val="000000"/>
                        </a:solidFill>
                        <a:effectLst/>
                        <a:latin typeface="Calibri" charset="0"/>
                        <a:ea typeface="Calibri" charset="0"/>
                        <a:cs typeface="Times New Roman" charset="0"/>
                      </a:endParaRPr>
                    </a:p>
                  </a:txBody>
                  <a:tcPr marL="25976" marR="25976"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25976" marR="25976"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Tue</a:t>
                      </a:r>
                      <a:endParaRPr lang="en-US" sz="1000">
                        <a:solidFill>
                          <a:srgbClr val="000000"/>
                        </a:solidFill>
                        <a:effectLst/>
                        <a:latin typeface="Calibri" charset="0"/>
                        <a:ea typeface="Calibri" charset="0"/>
                        <a:cs typeface="Times New Roman" charset="0"/>
                      </a:endParaRPr>
                    </a:p>
                  </a:txBody>
                  <a:tcPr marL="25976" marR="25976"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25976" marR="25976"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Wed</a:t>
                      </a:r>
                      <a:endParaRPr lang="en-US" sz="1000">
                        <a:solidFill>
                          <a:srgbClr val="000000"/>
                        </a:solidFill>
                        <a:effectLst/>
                        <a:latin typeface="Calibri" charset="0"/>
                        <a:ea typeface="Calibri" charset="0"/>
                        <a:cs typeface="Times New Roman" charset="0"/>
                      </a:endParaRPr>
                    </a:p>
                  </a:txBody>
                  <a:tcPr marL="25976" marR="25976"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25976" marR="25976"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Thu</a:t>
                      </a:r>
                      <a:endParaRPr lang="en-US" sz="1000">
                        <a:solidFill>
                          <a:srgbClr val="000000"/>
                        </a:solidFill>
                        <a:effectLst/>
                        <a:latin typeface="Calibri" charset="0"/>
                        <a:ea typeface="Calibri" charset="0"/>
                        <a:cs typeface="Times New Roman" charset="0"/>
                      </a:endParaRPr>
                    </a:p>
                  </a:txBody>
                  <a:tcPr marL="25976" marR="25976"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25976" marR="25976"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Fri</a:t>
                      </a:r>
                      <a:endParaRPr lang="en-US" sz="1000">
                        <a:solidFill>
                          <a:srgbClr val="000000"/>
                        </a:solidFill>
                        <a:effectLst/>
                        <a:latin typeface="Calibri" charset="0"/>
                        <a:ea typeface="Calibri" charset="0"/>
                        <a:cs typeface="Times New Roman" charset="0"/>
                      </a:endParaRPr>
                    </a:p>
                  </a:txBody>
                  <a:tcPr marL="25976" marR="25976" marT="0" marB="0" anchor="b">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25976" marR="25976" marT="0" marB="0" anchor="b">
                    <a:lnL>
                      <a:noFill/>
                    </a:lnL>
                    <a:lnR>
                      <a:noFill/>
                    </a:lnR>
                    <a:lnT>
                      <a:noFill/>
                    </a:lnT>
                    <a:lnB>
                      <a:noFill/>
                    </a:lnB>
                    <a:solidFill>
                      <a:srgbClr val="FFFFFF"/>
                    </a:solidFill>
                  </a:tcPr>
                </a:tc>
                <a:tc gridSpan="2">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Sat</a:t>
                      </a:r>
                      <a:endParaRPr lang="en-US" sz="1000">
                        <a:solidFill>
                          <a:srgbClr val="000000"/>
                        </a:solidFill>
                        <a:effectLst/>
                        <a:latin typeface="Calibri" charset="0"/>
                        <a:ea typeface="Calibri" charset="0"/>
                        <a:cs typeface="Times New Roman" charset="0"/>
                      </a:endParaRPr>
                    </a:p>
                  </a:txBody>
                  <a:tcPr marL="25976" marR="25976" marT="0" marB="0" anchor="b">
                    <a:lnL>
                      <a:noFill/>
                    </a:lnL>
                    <a:lnR>
                      <a:noFill/>
                    </a:lnR>
                    <a:lnT>
                      <a:noFill/>
                    </a:lnT>
                    <a:lnB w="12700" cap="flat" cmpd="sng" algn="ctr">
                      <a:solidFill>
                        <a:srgbClr val="2E74B5"/>
                      </a:solidFill>
                      <a:prstDash val="solid"/>
                      <a:round/>
                      <a:headEnd type="none" w="med" len="med"/>
                      <a:tailEnd type="none" w="med" len="med"/>
                    </a:lnB>
                    <a:solidFill>
                      <a:srgbClr val="FFFFFF"/>
                    </a:solidFill>
                  </a:tcPr>
                </a:tc>
                <a:tc hMerge="1">
                  <a:txBody>
                    <a:bodyPr/>
                    <a:lstStyle/>
                    <a:p>
                      <a:endParaRPr lang="en-US"/>
                    </a:p>
                  </a:txBody>
                  <a:tcPr/>
                </a:tc>
              </a:tr>
              <a:tr h="417863">
                <a:tc>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2E74B5"/>
                      </a:solidFill>
                      <a:prstDash val="solid"/>
                      <a:round/>
                      <a:headEnd type="none" w="med" len="med"/>
                      <a:tailEnd type="none" w="med" len="med"/>
                    </a:lnR>
                    <a:lnT w="12700" cap="flat" cmpd="sng" algn="ctr">
                      <a:solidFill>
                        <a:srgbClr val="2E74B5"/>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2E74B5"/>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gridSpan="2">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1(FB)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2E74B5"/>
                      </a:solidFill>
                      <a:prstDash val="solid"/>
                      <a:round/>
                      <a:headEnd type="none" w="med" len="med"/>
                      <a:tailEnd type="none" w="med" len="med"/>
                    </a:lnR>
                    <a:lnT w="12700" cap="flat" cmpd="sng" algn="ctr">
                      <a:solidFill>
                        <a:srgbClr val="2E74B5"/>
                      </a:solidFill>
                      <a:prstDash val="solid"/>
                      <a:round/>
                      <a:headEnd type="none" w="med" len="med"/>
                      <a:tailEnd type="none" w="med" len="med"/>
                    </a:lnT>
                    <a:lnB>
                      <a:noFill/>
                    </a:lnB>
                    <a:solidFill>
                      <a:srgbClr val="FFFFFF"/>
                    </a:solidFill>
                  </a:tcPr>
                </a:tc>
                <a:tc hMerge="1">
                  <a:txBody>
                    <a:bodyPr/>
                    <a:lstStyle/>
                    <a:p>
                      <a:endParaRPr lang="en-US"/>
                    </a:p>
                  </a:txBody>
                  <a:tcPr/>
                </a:tc>
              </a:tr>
              <a:tr h="204941">
                <a:tc>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2E74B5"/>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gridSpan="2">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2E74B5"/>
                      </a:solidFill>
                      <a:prstDash val="solid"/>
                      <a:round/>
                      <a:headEnd type="none" w="med" len="med"/>
                      <a:tailEnd type="none" w="med" len="med"/>
                    </a:lnB>
                    <a:solidFill>
                      <a:srgbClr val="FFFFFF"/>
                    </a:solidFill>
                  </a:tcPr>
                </a:tc>
                <a:tc hMerge="1">
                  <a:txBody>
                    <a:bodyPr/>
                    <a:lstStyle/>
                    <a:p>
                      <a:endParaRPr lang="en-US"/>
                    </a:p>
                  </a:txBody>
                  <a:tcPr/>
                </a:tc>
              </a:tr>
              <a:tr h="417863">
                <a:tc>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2(IB)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2E74B5"/>
                      </a:solidFill>
                      <a:prstDash val="solid"/>
                      <a:round/>
                      <a:headEnd type="none" w="med" len="med"/>
                      <a:tailEnd type="none" w="med" len="med"/>
                    </a:lnR>
                    <a:lnT w="12700" cap="flat" cmpd="sng" algn="ctr">
                      <a:solidFill>
                        <a:srgbClr val="2E74B5"/>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2E74B5"/>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3(IB)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4(IB)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5(FB)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6(IB)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7(IB)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gridSpan="2">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8(FB)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2E74B5"/>
                      </a:solidFill>
                      <a:prstDash val="solid"/>
                      <a:round/>
                      <a:headEnd type="none" w="med" len="med"/>
                      <a:tailEnd type="none" w="med" len="med"/>
                    </a:lnR>
                    <a:lnT w="12700" cap="flat" cmpd="sng" algn="ctr">
                      <a:solidFill>
                        <a:srgbClr val="2E74B5"/>
                      </a:solidFill>
                      <a:prstDash val="solid"/>
                      <a:round/>
                      <a:headEnd type="none" w="med" len="med"/>
                      <a:tailEnd type="none" w="med" len="med"/>
                    </a:lnT>
                    <a:lnB>
                      <a:noFill/>
                    </a:lnB>
                    <a:solidFill>
                      <a:srgbClr val="FFFFFF"/>
                    </a:solidFill>
                  </a:tcPr>
                </a:tc>
                <a:tc hMerge="1">
                  <a:txBody>
                    <a:bodyPr/>
                    <a:lstStyle/>
                    <a:p>
                      <a:endParaRPr lang="en-US"/>
                    </a:p>
                  </a:txBody>
                  <a:tcPr/>
                </a:tc>
              </a:tr>
              <a:tr h="204941">
                <a:tc>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2E74B5"/>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gridSpan="2">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2E74B5"/>
                      </a:solidFill>
                      <a:prstDash val="solid"/>
                      <a:round/>
                      <a:headEnd type="none" w="med" len="med"/>
                      <a:tailEnd type="none" w="med" len="med"/>
                    </a:lnB>
                    <a:solidFill>
                      <a:srgbClr val="FFFFFF"/>
                    </a:solidFill>
                  </a:tcPr>
                </a:tc>
                <a:tc hMerge="1">
                  <a:txBody>
                    <a:bodyPr/>
                    <a:lstStyle/>
                    <a:p>
                      <a:endParaRPr lang="en-US"/>
                    </a:p>
                  </a:txBody>
                  <a:tcPr/>
                </a:tc>
              </a:tr>
              <a:tr h="417863">
                <a:tc>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9(IB)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2E74B5"/>
                      </a:solidFill>
                      <a:prstDash val="solid"/>
                      <a:round/>
                      <a:headEnd type="none" w="med" len="med"/>
                      <a:tailEnd type="none" w="med" len="med"/>
                    </a:lnR>
                    <a:lnT w="12700" cap="flat" cmpd="sng" algn="ctr">
                      <a:solidFill>
                        <a:srgbClr val="2E74B5"/>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2E74B5"/>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10(IB)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11(IB)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12(FB)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13(IB)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14(IB)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gridSpan="2">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15(FB)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2E74B5"/>
                      </a:solidFill>
                      <a:prstDash val="solid"/>
                      <a:round/>
                      <a:headEnd type="none" w="med" len="med"/>
                      <a:tailEnd type="none" w="med" len="med"/>
                    </a:lnR>
                    <a:lnT w="12700" cap="flat" cmpd="sng" algn="ctr">
                      <a:solidFill>
                        <a:srgbClr val="2E74B5"/>
                      </a:solidFill>
                      <a:prstDash val="solid"/>
                      <a:round/>
                      <a:headEnd type="none" w="med" len="med"/>
                      <a:tailEnd type="none" w="med" len="med"/>
                    </a:lnT>
                    <a:lnB>
                      <a:noFill/>
                    </a:lnB>
                    <a:solidFill>
                      <a:srgbClr val="FFFFFF"/>
                    </a:solidFill>
                  </a:tcPr>
                </a:tc>
                <a:tc hMerge="1">
                  <a:txBody>
                    <a:bodyPr/>
                    <a:lstStyle/>
                    <a:p>
                      <a:endParaRPr lang="en-US"/>
                    </a:p>
                  </a:txBody>
                  <a:tcPr/>
                </a:tc>
              </a:tr>
              <a:tr h="204941">
                <a:tc>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2E74B5"/>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gridSpan="2">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2E74B5"/>
                      </a:solidFill>
                      <a:prstDash val="solid"/>
                      <a:round/>
                      <a:headEnd type="none" w="med" len="med"/>
                      <a:tailEnd type="none" w="med" len="med"/>
                    </a:lnB>
                    <a:solidFill>
                      <a:srgbClr val="FFFFFF"/>
                    </a:solidFill>
                  </a:tcPr>
                </a:tc>
                <a:tc hMerge="1">
                  <a:txBody>
                    <a:bodyPr/>
                    <a:lstStyle/>
                    <a:p>
                      <a:endParaRPr lang="en-US"/>
                    </a:p>
                  </a:txBody>
                  <a:tcPr/>
                </a:tc>
              </a:tr>
              <a:tr h="417863">
                <a:tc>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16(IB)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2E74B5"/>
                      </a:solidFill>
                      <a:prstDash val="solid"/>
                      <a:round/>
                      <a:headEnd type="none" w="med" len="med"/>
                      <a:tailEnd type="none" w="med" len="med"/>
                    </a:lnR>
                    <a:lnT w="12700" cap="flat" cmpd="sng" algn="ctr">
                      <a:solidFill>
                        <a:srgbClr val="2E74B5"/>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2E74B5"/>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17(IB)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18(IB)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19(FB)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20(IB)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21(IB)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gridSpan="2">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22(FB)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2E74B5"/>
                      </a:solidFill>
                      <a:prstDash val="solid"/>
                      <a:round/>
                      <a:headEnd type="none" w="med" len="med"/>
                      <a:tailEnd type="none" w="med" len="med"/>
                    </a:lnR>
                    <a:lnT w="12700" cap="flat" cmpd="sng" algn="ctr">
                      <a:solidFill>
                        <a:srgbClr val="2E74B5"/>
                      </a:solidFill>
                      <a:prstDash val="solid"/>
                      <a:round/>
                      <a:headEnd type="none" w="med" len="med"/>
                      <a:tailEnd type="none" w="med" len="med"/>
                    </a:lnT>
                    <a:lnB>
                      <a:noFill/>
                    </a:lnB>
                    <a:solidFill>
                      <a:srgbClr val="FFFFFF"/>
                    </a:solidFill>
                  </a:tcPr>
                </a:tc>
                <a:tc hMerge="1">
                  <a:txBody>
                    <a:bodyPr/>
                    <a:lstStyle/>
                    <a:p>
                      <a:endParaRPr lang="en-US"/>
                    </a:p>
                  </a:txBody>
                  <a:tcPr/>
                </a:tc>
              </a:tr>
              <a:tr h="204941">
                <a:tc>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2E74B5"/>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gridSpan="2">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2E74B5"/>
                      </a:solidFill>
                      <a:prstDash val="solid"/>
                      <a:round/>
                      <a:headEnd type="none" w="med" len="med"/>
                      <a:tailEnd type="none" w="med" len="med"/>
                    </a:lnB>
                    <a:solidFill>
                      <a:srgbClr val="FFFFFF"/>
                    </a:solidFill>
                  </a:tcPr>
                </a:tc>
                <a:tc hMerge="1">
                  <a:txBody>
                    <a:bodyPr/>
                    <a:lstStyle/>
                    <a:p>
                      <a:endParaRPr lang="en-US"/>
                    </a:p>
                  </a:txBody>
                  <a:tcPr/>
                </a:tc>
              </a:tr>
              <a:tr h="417863">
                <a:tc>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23(IB)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2E74B5"/>
                      </a:solidFill>
                      <a:prstDash val="solid"/>
                      <a:round/>
                      <a:headEnd type="none" w="med" len="med"/>
                      <a:tailEnd type="none" w="med" len="med"/>
                    </a:lnR>
                    <a:lnT w="12700" cap="flat" cmpd="sng" algn="ctr">
                      <a:solidFill>
                        <a:srgbClr val="2E74B5"/>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2E74B5"/>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24(IB)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25(IB)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26(FB)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27(IB)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28(IB)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gridSpan="2">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29(FB)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2E74B5"/>
                      </a:solidFill>
                      <a:prstDash val="solid"/>
                      <a:round/>
                      <a:headEnd type="none" w="med" len="med"/>
                      <a:tailEnd type="none" w="med" len="med"/>
                    </a:lnR>
                    <a:lnT w="12700" cap="flat" cmpd="sng" algn="ctr">
                      <a:solidFill>
                        <a:srgbClr val="2E74B5"/>
                      </a:solidFill>
                      <a:prstDash val="solid"/>
                      <a:round/>
                      <a:headEnd type="none" w="med" len="med"/>
                      <a:tailEnd type="none" w="med" len="med"/>
                    </a:lnT>
                    <a:lnB>
                      <a:noFill/>
                    </a:lnB>
                    <a:solidFill>
                      <a:srgbClr val="FFFFFF"/>
                    </a:solidFill>
                  </a:tcPr>
                </a:tc>
                <a:tc hMerge="1">
                  <a:txBody>
                    <a:bodyPr/>
                    <a:lstStyle/>
                    <a:p>
                      <a:endParaRPr lang="en-US"/>
                    </a:p>
                  </a:txBody>
                  <a:tcPr/>
                </a:tc>
              </a:tr>
              <a:tr h="204941">
                <a:tc>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2E74B5"/>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a:noFill/>
                    </a:lnB>
                    <a:solidFill>
                      <a:srgbClr val="FFFFFF"/>
                    </a:solidFill>
                  </a:tcPr>
                </a:tc>
                <a:tc gridSpan="2">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a:noFill/>
                    </a:lnR>
                    <a:lnT>
                      <a:noFill/>
                    </a:lnT>
                    <a:lnB w="12700" cap="flat" cmpd="sng" algn="ctr">
                      <a:solidFill>
                        <a:srgbClr val="2E74B5"/>
                      </a:solidFill>
                      <a:prstDash val="solid"/>
                      <a:round/>
                      <a:headEnd type="none" w="med" len="med"/>
                      <a:tailEnd type="none" w="med" len="med"/>
                    </a:lnB>
                    <a:solidFill>
                      <a:srgbClr val="FFFFFF"/>
                    </a:solidFill>
                  </a:tcPr>
                </a:tc>
                <a:tc hMerge="1">
                  <a:txBody>
                    <a:bodyPr/>
                    <a:lstStyle/>
                    <a:p>
                      <a:endParaRPr lang="en-US"/>
                    </a:p>
                  </a:txBody>
                  <a:tcPr/>
                </a:tc>
              </a:tr>
              <a:tr h="417863">
                <a:tc>
                  <a:txBody>
                    <a:bodyPr/>
                    <a:lstStyle/>
                    <a:p>
                      <a:pPr marL="0" marR="0" algn="r">
                        <a:lnSpc>
                          <a:spcPct val="107000"/>
                        </a:lnSpc>
                        <a:spcBef>
                          <a:spcPts val="0"/>
                        </a:spcBef>
                        <a:spcAft>
                          <a:spcPts val="0"/>
                        </a:spcAft>
                      </a:pPr>
                      <a:r>
                        <a:rPr lang="en-US" sz="1000">
                          <a:solidFill>
                            <a:srgbClr val="5B9BD5"/>
                          </a:solidFill>
                          <a:effectLst/>
                          <a:latin typeface="Calibri Light" charset="0"/>
                          <a:ea typeface="Times New Roman" charset="0"/>
                          <a:cs typeface="Times New Roman" charset="0"/>
                        </a:rPr>
                        <a:t>30(IB)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2E74B5"/>
                      </a:solidFill>
                      <a:prstDash val="solid"/>
                      <a:round/>
                      <a:headEnd type="none" w="med" len="med"/>
                      <a:tailEnd type="none" w="med" len="med"/>
                    </a:lnR>
                    <a:lnT w="12700" cap="flat" cmpd="sng" algn="ctr">
                      <a:solidFill>
                        <a:srgbClr val="2E74B5"/>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2E74B5"/>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31(IB)</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lnSpc>
                          <a:spcPct val="107000"/>
                        </a:lnSpc>
                        <a:spcBef>
                          <a:spcPts val="0"/>
                        </a:spcBef>
                        <a:spcAft>
                          <a:spcPts val="0"/>
                        </a:spcAft>
                      </a:pPr>
                      <a:r>
                        <a:rPr lang="en-US" sz="1000">
                          <a:solidFill>
                            <a:srgbClr val="000000"/>
                          </a:solidFill>
                          <a:effectLst/>
                          <a:latin typeface="Calibri Light" charset="0"/>
                          <a:ea typeface="Times New Roman" charset="0"/>
                          <a:cs typeface="Times New Roman" charset="0"/>
                        </a:rPr>
                        <a:t> </a:t>
                      </a:r>
                      <a:endParaRPr lang="en-US" sz="1000">
                        <a:solidFill>
                          <a:srgbClr val="000000"/>
                        </a:solidFill>
                        <a:effectLst/>
                        <a:latin typeface="Calibri" charset="0"/>
                        <a:ea typeface="Calibri" charset="0"/>
                        <a:cs typeface="Times New Roman" charset="0"/>
                      </a:endParaRPr>
                    </a:p>
                  </a:txBody>
                  <a:tcPr marL="65241" marR="65241" marT="0" marB="0">
                    <a:lnL w="38100" cap="flat" cmpd="sng" algn="ctr">
                      <a:solidFill>
                        <a:srgbClr val="7F7F7F"/>
                      </a:solidFill>
                      <a:prstDash val="solid"/>
                      <a:round/>
                      <a:headEnd type="none" w="med" len="med"/>
                      <a:tailEnd type="none" w="med" len="med"/>
                    </a:lnL>
                    <a:lnR>
                      <a:noFill/>
                    </a:lnR>
                    <a:lnT>
                      <a:noFill/>
                    </a:lnT>
                    <a:lnB>
                      <a:noFill/>
                    </a:lnB>
                    <a:solidFill>
                      <a:srgbClr val="FFFFFF"/>
                    </a:solidFill>
                  </a:tcPr>
                </a:tc>
                <a:tc gridSpan="2">
                  <a:txBody>
                    <a:bodyPr/>
                    <a:lstStyle/>
                    <a:p>
                      <a:pPr marL="0" marR="0" algn="r">
                        <a:lnSpc>
                          <a:spcPct val="107000"/>
                        </a:lnSpc>
                        <a:spcBef>
                          <a:spcPts val="0"/>
                        </a:spcBef>
                        <a:spcAft>
                          <a:spcPts val="0"/>
                        </a:spcAft>
                      </a:pPr>
                      <a:r>
                        <a:rPr lang="en-US" sz="1000" dirty="0">
                          <a:solidFill>
                            <a:srgbClr val="5B9BD5"/>
                          </a:solidFill>
                          <a:effectLst/>
                          <a:latin typeface="Calibri Light" charset="0"/>
                          <a:ea typeface="Times New Roman" charset="0"/>
                          <a:cs typeface="Times New Roman" charset="0"/>
                        </a:rPr>
                        <a:t> </a:t>
                      </a:r>
                      <a:endParaRPr lang="en-US" sz="1000" dirty="0">
                        <a:solidFill>
                          <a:srgbClr val="000000"/>
                        </a:solidFill>
                        <a:effectLst/>
                        <a:latin typeface="Calibri" charset="0"/>
                        <a:ea typeface="Calibri" charset="0"/>
                        <a:cs typeface="Times New Roman" charset="0"/>
                      </a:endParaRPr>
                    </a:p>
                  </a:txBody>
                  <a:tcPr marL="65241" marR="65241" marT="0" marB="0">
                    <a:lnL>
                      <a:noFill/>
                    </a:lnL>
                    <a:lnR w="38100" cap="flat" cmpd="sng" algn="ctr">
                      <a:solidFill>
                        <a:srgbClr val="2E74B5"/>
                      </a:solidFill>
                      <a:prstDash val="solid"/>
                      <a:round/>
                      <a:headEnd type="none" w="med" len="med"/>
                      <a:tailEnd type="none" w="med" len="med"/>
                    </a:lnR>
                    <a:lnT w="12700" cap="flat" cmpd="sng" algn="ctr">
                      <a:solidFill>
                        <a:srgbClr val="2E74B5"/>
                      </a:solidFill>
                      <a:prstDash val="solid"/>
                      <a:round/>
                      <a:headEnd type="none" w="med" len="med"/>
                      <a:tailEnd type="none" w="med" len="med"/>
                    </a:lnT>
                    <a:lnB>
                      <a:noFill/>
                    </a:lnB>
                    <a:solidFill>
                      <a:srgbClr val="FFFFFF"/>
                    </a:solidFill>
                  </a:tcPr>
                </a:tc>
                <a:tc hMerge="1">
                  <a:txBody>
                    <a:bodyPr/>
                    <a:lstStyle/>
                    <a:p>
                      <a:endParaRPr lang="en-US"/>
                    </a:p>
                  </a:txBody>
                  <a:tcPr/>
                </a:tc>
              </a:tr>
            </a:tbl>
          </a:graphicData>
        </a:graphic>
      </p:graphicFrame>
    </p:spTree>
    <p:extLst>
      <p:ext uri="{BB962C8B-B14F-4D97-AF65-F5344CB8AC3E}">
        <p14:creationId xmlns:p14="http://schemas.microsoft.com/office/powerpoint/2010/main" val="1377512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2198" y="3284183"/>
            <a:ext cx="8911687" cy="1280890"/>
          </a:xfrm>
        </p:spPr>
        <p:txBody>
          <a:bodyPr>
            <a:normAutofit/>
          </a:bodyPr>
          <a:lstStyle/>
          <a:p>
            <a:pPr algn="ctr"/>
            <a:r>
              <a:rPr lang="en-US" sz="6600" dirty="0" smtClean="0"/>
              <a:t>THANK YOU</a:t>
            </a:r>
            <a:endParaRPr lang="en-US" sz="6600" dirty="0"/>
          </a:p>
        </p:txBody>
      </p:sp>
    </p:spTree>
    <p:extLst>
      <p:ext uri="{BB962C8B-B14F-4D97-AF65-F5344CB8AC3E}">
        <p14:creationId xmlns:p14="http://schemas.microsoft.com/office/powerpoint/2010/main" val="1974334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TotalTime>
  <Words>824</Words>
  <Application>Microsoft Macintosh PowerPoint</Application>
  <PresentationFormat>Widescreen</PresentationFormat>
  <Paragraphs>198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Century Gothic</vt:lpstr>
      <vt:lpstr>Times New Roman</vt:lpstr>
      <vt:lpstr>Wingdings 3</vt:lpstr>
      <vt:lpstr>Wisp</vt:lpstr>
      <vt:lpstr>HOSPITAL MANAGEMENT SYSTEM</vt:lpstr>
      <vt:lpstr>CONTENTS</vt:lpstr>
      <vt:lpstr>BACKUP</vt:lpstr>
      <vt:lpstr>BACKUP</vt:lpstr>
      <vt:lpstr>TYPES of BACKUP</vt:lpstr>
      <vt:lpstr>TYPES of BACKUP</vt:lpstr>
      <vt:lpstr>BACKUP STRATEGY</vt:lpstr>
      <vt:lpstr>BACKUP STRATEGY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Hari Charan Panjwani</dc:creator>
  <cp:lastModifiedBy>Hari Charan Panjwani</cp:lastModifiedBy>
  <cp:revision>2</cp:revision>
  <dcterms:created xsi:type="dcterms:W3CDTF">2015-12-18T02:05:06Z</dcterms:created>
  <dcterms:modified xsi:type="dcterms:W3CDTF">2015-12-18T02:10:32Z</dcterms:modified>
</cp:coreProperties>
</file>