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3" r:id="rId4"/>
    <p:sldId id="262" r:id="rId5"/>
    <p:sldId id="266" r:id="rId6"/>
    <p:sldId id="267" r:id="rId7"/>
    <p:sldId id="268" r:id="rId8"/>
    <p:sldId id="269" r:id="rId9"/>
    <p:sldId id="270" r:id="rId10"/>
    <p:sldId id="27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7" d="100"/>
          <a:sy n="47" d="100"/>
        </p:scale>
        <p:origin x="744" y="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09824E-69DA-DE93-9EED-B25DA6328B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7F4AF95B-D5BD-F687-F172-AAAA0FE8A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AC32342-3A82-8CBE-532B-ACD96E172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661EC-3217-401D-B504-0920C961E357}" type="datetimeFigureOut">
              <a:rPr lang="en-IN" smtClean="0"/>
              <a:pPr/>
              <a:t>13-01-2024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73874FF-69E3-94DE-8725-83B9FC0FC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1E79A6F-5DD7-AD03-780A-2870E54C8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221F6-C6DF-47C8-AA60-05A1BEEAB49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6758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61FA294-8287-D7AF-B2DE-4B49D85AB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66BF68CA-43B2-7879-83D1-BCB5EBE728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034B881-9149-B20F-ECC6-EAC867435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661EC-3217-401D-B504-0920C961E357}" type="datetimeFigureOut">
              <a:rPr lang="en-IN" smtClean="0"/>
              <a:pPr/>
              <a:t>13-01-2024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49589F4-8830-2BE9-2A7D-BF24EDA74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DDFAB24-4B7F-98F6-6F82-321907325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221F6-C6DF-47C8-AA60-05A1BEEAB49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8793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B0FDD572-216B-5446-C240-6E075B7ECE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E87B012F-337E-6AD3-803B-9BBB5875BB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67027D2-BB4C-B459-566E-AC012FC40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661EC-3217-401D-B504-0920C961E357}" type="datetimeFigureOut">
              <a:rPr lang="en-IN" smtClean="0"/>
              <a:pPr/>
              <a:t>13-01-2024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34A24D3-B031-F4CE-7AB7-72E146359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8AC4EDA-DC96-E0DC-8073-6A00B80D5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221F6-C6DF-47C8-AA60-05A1BEEAB49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9969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6DC5B40-0BA5-DD62-216F-CA7B731F5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04AFE07-8F6E-61C4-4059-8530BBF69E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AC654A5-314F-6ADB-4C04-4272B2522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661EC-3217-401D-B504-0920C961E357}" type="datetimeFigureOut">
              <a:rPr lang="en-IN" smtClean="0"/>
              <a:pPr/>
              <a:t>13-01-2024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C897D8D-2976-5B36-BF1E-0ACFCE4C2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27B86AB-C0E6-75F1-A029-D1E25950F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221F6-C6DF-47C8-AA60-05A1BEEAB49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0117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E9930EF-1866-198A-29E1-F39E55883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1ED02AB-BA82-AA7E-3F2C-5D4211475E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7231921-DE23-A88C-D863-919F0FC38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661EC-3217-401D-B504-0920C961E357}" type="datetimeFigureOut">
              <a:rPr lang="en-IN" smtClean="0"/>
              <a:pPr/>
              <a:t>13-01-2024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AC04035-B6E4-A9F6-4B98-C26E80928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37242C2-607E-EDFF-4369-A736CAFC9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221F6-C6DF-47C8-AA60-05A1BEEAB49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51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B0E086A-2869-DE0B-459F-F15DB88B6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A54D36F-1E55-7F65-B52B-999F6B085D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E2EF06B-8B39-6B8D-F668-8A1BC24087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358C3C91-63A0-C914-9E8A-BF9586D6C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661EC-3217-401D-B504-0920C961E357}" type="datetimeFigureOut">
              <a:rPr lang="en-IN" smtClean="0"/>
              <a:pPr/>
              <a:t>13-01-2024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24178CB-50FB-F044-5F05-AF54C2DF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5629135-3916-DB70-A7A3-BAB307711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221F6-C6DF-47C8-AA60-05A1BEEAB49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4701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AE5D69-9E8E-015A-B8EF-59EB5C2DD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E652A7F-BA02-066C-7937-A56DF7C092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B895B47-6BAE-CCAA-7614-37262E4123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CFA26A83-0E28-5D55-542E-2AB2A4F19A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F378CE05-97A6-8BD5-457A-525C02B2E3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90A18405-CE79-9090-E816-E595DCFA4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661EC-3217-401D-B504-0920C961E357}" type="datetimeFigureOut">
              <a:rPr lang="en-IN" smtClean="0"/>
              <a:pPr/>
              <a:t>13-01-2024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A5A8C6C3-2612-93F1-3D0B-EF7979AAF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29010CA3-F2B1-726A-3C8D-71BF210B0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221F6-C6DF-47C8-AA60-05A1BEEAB49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7409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F55E904-166F-6CA2-FFFF-D0248D941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4ADF033F-8986-9054-1BA2-95884CD7B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661EC-3217-401D-B504-0920C961E357}" type="datetimeFigureOut">
              <a:rPr lang="en-IN" smtClean="0"/>
              <a:pPr/>
              <a:t>13-01-2024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33E0866A-4085-FA92-91E4-4A5386D82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13A0F6C3-3606-8F21-CC39-E26832AF7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221F6-C6DF-47C8-AA60-05A1BEEAB49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4462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96054062-F2E9-7286-6EE5-E63710C98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661EC-3217-401D-B504-0920C961E357}" type="datetimeFigureOut">
              <a:rPr lang="en-IN" smtClean="0"/>
              <a:pPr/>
              <a:t>13-01-2024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734B3C22-27A3-F64A-A14C-067127EF6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684EEF2-D868-D928-C3DA-32FD3CB7B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221F6-C6DF-47C8-AA60-05A1BEEAB49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3689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D6190F8-726B-833E-33FA-E5C4EBE27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551BD98-3BC1-B7C9-76E7-BBF3C40128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C86FCF2-74FA-0AAF-76CD-2E483DBC32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71042BD-C0FB-D1DA-900E-8A5B66DDB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661EC-3217-401D-B504-0920C961E357}" type="datetimeFigureOut">
              <a:rPr lang="en-IN" smtClean="0"/>
              <a:pPr/>
              <a:t>13-01-2024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2F232D9-70C9-F673-9FA2-A312534F9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83BEF8C-C5C6-D511-9B1D-8917EFD7B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221F6-C6DF-47C8-AA60-05A1BEEAB49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9636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D7BCD85-F5E8-85EE-80A2-89B6AE142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285B30D8-637E-4559-9FDE-50EF1D1636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CC5E03CB-1BC3-549A-E01C-A12799C6BF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6F1B537-8B68-BAEE-9314-30326BDF9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661EC-3217-401D-B504-0920C961E357}" type="datetimeFigureOut">
              <a:rPr lang="en-IN" smtClean="0"/>
              <a:pPr/>
              <a:t>13-01-2024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4D118FD-7D96-230B-C18E-EF4E13DB6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DA30F2C-667D-13B6-8A5D-C46864451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221F6-C6DF-47C8-AA60-05A1BEEAB49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1138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6B6E43A3-09D0-7BAD-98A7-A725D93C4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2CC8693-3C0B-9355-527F-94ADE61657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2512BE1-AE27-386B-6646-B874B5D998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D661EC-3217-401D-B504-0920C961E357}" type="datetimeFigureOut">
              <a:rPr lang="en-IN" smtClean="0"/>
              <a:pPr/>
              <a:t>13-01-2024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1464805-B8BC-42E6-1792-98A7FBAA9E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A3EB001-1227-1D1C-9232-BB642821AD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0221F6-C6DF-47C8-AA60-05A1BEEAB49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6974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erverwatch.com/storage/database-software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HRIDHARMUDASHI/orangehrms.git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AFFE380-EFA5-09C6-CBB1-670F445B40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b="1" u="sng" dirty="0"/>
              <a:t>AWS Project Building Session </a:t>
            </a:r>
            <a:r>
              <a:rPr lang="en-IN" dirty="0"/>
              <a:t>Building a Three Tier Application</a:t>
            </a:r>
          </a:p>
        </p:txBody>
      </p:sp>
    </p:spTree>
    <p:extLst>
      <p:ext uri="{BB962C8B-B14F-4D97-AF65-F5344CB8AC3E}">
        <p14:creationId xmlns:p14="http://schemas.microsoft.com/office/powerpoint/2010/main" val="6445255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F06CC61-88DF-C79E-F07E-044DEF187D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943" y="528637"/>
            <a:ext cx="10515600" cy="58007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dirty="0"/>
              <a:t>a2ensite </a:t>
            </a:r>
            <a:r>
              <a:rPr lang="fr-FR" sz="2400" dirty="0" err="1"/>
              <a:t>orangehrm.conf</a:t>
            </a:r>
            <a:endParaRPr lang="fr-FR" sz="2400" dirty="0"/>
          </a:p>
          <a:p>
            <a:pPr marL="0" indent="0">
              <a:buNone/>
            </a:pPr>
            <a:r>
              <a:rPr lang="fr-FR" sz="2400" dirty="0"/>
              <a:t>a2enmod rewrite</a:t>
            </a:r>
          </a:p>
          <a:p>
            <a:pPr marL="0" indent="0">
              <a:buNone/>
            </a:pPr>
            <a:endParaRPr lang="fr-FR" sz="2400" dirty="0"/>
          </a:p>
          <a:p>
            <a:pPr marL="0" indent="0">
              <a:buNone/>
            </a:pPr>
            <a:r>
              <a:rPr lang="fr-FR" sz="2400" dirty="0" err="1"/>
              <a:t>systemctl</a:t>
            </a:r>
            <a:r>
              <a:rPr lang="fr-FR" sz="2400" dirty="0"/>
              <a:t> restart apache2.service</a:t>
            </a:r>
          </a:p>
          <a:p>
            <a:pPr marL="0" indent="0">
              <a:buNone/>
            </a:pPr>
            <a:endParaRPr lang="fr-FR" sz="2400" dirty="0"/>
          </a:p>
          <a:p>
            <a:pPr marL="0" indent="0">
              <a:buNone/>
            </a:pPr>
            <a:endParaRPr lang="fr-FR" sz="2400" dirty="0"/>
          </a:p>
          <a:p>
            <a:pPr marL="0" indent="0">
              <a:buNone/>
            </a:pPr>
            <a:r>
              <a:rPr lang="fr-FR" sz="2400" dirty="0"/>
              <a:t>https://geekrewind.com/setup-orangehrm-on-ubuntu-16-04-lts-with-apache2-mariadb-and-php-7-1-support/</a:t>
            </a:r>
          </a:p>
          <a:p>
            <a:pPr marL="0" indent="0">
              <a:buNone/>
            </a:pPr>
            <a:endParaRPr lang="fr-FR" sz="2400" dirty="0"/>
          </a:p>
          <a:p>
            <a:pPr marL="0" indent="0">
              <a:buNone/>
            </a:pPr>
            <a:endParaRPr lang="fr-FR" sz="2400" dirty="0"/>
          </a:p>
          <a:p>
            <a:pPr marL="0" indent="0">
              <a:buNone/>
            </a:pPr>
            <a:endParaRPr lang="fr-FR" sz="1600" dirty="0"/>
          </a:p>
          <a:p>
            <a:pPr marL="0" indent="0">
              <a:buNone/>
            </a:pPr>
            <a:endParaRPr lang="fr-FR" sz="16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B2B1E7B6-E35F-8173-F373-287B6B643DFA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19274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19FBFFA-D3B7-F45E-6734-3A764E5F0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14587"/>
          </a:xfrm>
        </p:spPr>
        <p:txBody>
          <a:bodyPr>
            <a:normAutofit fontScale="90000"/>
          </a:bodyPr>
          <a:lstStyle/>
          <a:p>
            <a:r>
              <a:rPr lang="en-US" b="1" u="sng" dirty="0"/>
              <a:t>The 3 Tier Application:</a:t>
            </a:r>
            <a:endParaRPr lang="en-IN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6269539-24A2-661C-4F17-86DFE018E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968188"/>
            <a:ext cx="11135061" cy="55246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525252"/>
                </a:solidFill>
                <a:latin typeface="IBM Plex Sans" panose="020B0604020202020204" pitchFamily="34" charset="0"/>
              </a:rPr>
              <a:t>Three-tier architecture is a well-established software application architecture that organizes applications into three logical tiers:</a:t>
            </a:r>
          </a:p>
          <a:p>
            <a:pPr marL="457200" indent="-457200">
              <a:buAutoNum type="alphaLcPeriod"/>
            </a:pPr>
            <a:r>
              <a:rPr lang="en-US" sz="2000" b="1" u="sng" dirty="0">
                <a:solidFill>
                  <a:srgbClr val="525252"/>
                </a:solidFill>
                <a:latin typeface="IBM Plex Sans" panose="020B0604020202020204" pitchFamily="34" charset="0"/>
              </a:rPr>
              <a:t>T</a:t>
            </a:r>
            <a:r>
              <a:rPr lang="en-US" sz="2000" b="1" i="0" u="sng" dirty="0">
                <a:solidFill>
                  <a:srgbClr val="525252"/>
                </a:solidFill>
                <a:effectLst/>
                <a:latin typeface="IBM Plex Sans" panose="020B0604020202020204" pitchFamily="34" charset="0"/>
              </a:rPr>
              <a:t>he presentation tier, or user interface: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525252"/>
                </a:solidFill>
                <a:latin typeface="IBM Plex Sans" panose="020B0604020202020204" pitchFamily="34" charset="0"/>
              </a:rPr>
              <a:t>        These are the web servers that dispense the web page when they are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525252"/>
                </a:solidFill>
                <a:latin typeface="IBM Plex Sans" panose="020B0604020202020204" pitchFamily="34" charset="0"/>
              </a:rPr>
              <a:t>        requested using the web client.</a:t>
            </a:r>
            <a:endParaRPr lang="en-IN" sz="2000" dirty="0">
              <a:solidFill>
                <a:srgbClr val="525252"/>
              </a:solidFill>
              <a:latin typeface="IBM Plex Sans" panose="020B0604020202020204" pitchFamily="34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525252"/>
                </a:solidFill>
                <a:latin typeface="IBM Plex Sans" panose="020B0604020202020204" pitchFamily="34" charset="0"/>
              </a:rPr>
              <a:t>b</a:t>
            </a:r>
            <a:r>
              <a:rPr lang="en-US" sz="2000" b="1" i="0" dirty="0">
                <a:solidFill>
                  <a:srgbClr val="525252"/>
                </a:solidFill>
                <a:effectLst/>
                <a:latin typeface="IBM Plex Sans" panose="020B0604020202020204" pitchFamily="34" charset="0"/>
              </a:rPr>
              <a:t>.   </a:t>
            </a:r>
            <a:r>
              <a:rPr lang="en-US" sz="2000" b="1" u="sng" dirty="0">
                <a:solidFill>
                  <a:srgbClr val="525252"/>
                </a:solidFill>
                <a:latin typeface="IBM Plex Sans" panose="020B0604020202020204" pitchFamily="34" charset="0"/>
              </a:rPr>
              <a:t>T</a:t>
            </a:r>
            <a:r>
              <a:rPr lang="en-US" sz="2000" b="1" i="0" u="sng" dirty="0">
                <a:solidFill>
                  <a:srgbClr val="525252"/>
                </a:solidFill>
                <a:effectLst/>
                <a:latin typeface="IBM Plex Sans" panose="020B0604020202020204" pitchFamily="34" charset="0"/>
              </a:rPr>
              <a:t>he application tier, where data is processed: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525252"/>
                </a:solidFill>
                <a:latin typeface="IBM Plex Sans" panose="020B0604020202020204" pitchFamily="34" charset="0"/>
              </a:rPr>
              <a:t>        Application servers physically or virtually sit between</a:t>
            </a:r>
            <a:r>
              <a:rPr lang="en-US" sz="2000" dirty="0">
                <a:solidFill>
                  <a:srgbClr val="525252"/>
                </a:solidFill>
                <a:latin typeface="IBM Plex Sans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 </a:t>
            </a:r>
            <a:r>
              <a:rPr lang="en-US" sz="2000" dirty="0">
                <a:solidFill>
                  <a:srgbClr val="525252"/>
                </a:solidFill>
                <a:latin typeface="IBM Plex Sans" panose="020B0604020202020204" pitchFamily="34" charset="0"/>
              </a:rPr>
              <a:t>DB servers and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525252"/>
                </a:solidFill>
                <a:latin typeface="IBM Plex Sans" panose="020B0604020202020204" pitchFamily="34" charset="0"/>
              </a:rPr>
              <a:t>        web servers. App servers are the operating systems supporting an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525252"/>
                </a:solidFill>
                <a:latin typeface="IBM Plex Sans" panose="020B0604020202020204" pitchFamily="34" charset="0"/>
              </a:rPr>
              <a:t>        application delivery. </a:t>
            </a:r>
            <a:r>
              <a:rPr lang="en-US" sz="2000" b="1" dirty="0" err="1">
                <a:solidFill>
                  <a:srgbClr val="525252"/>
                </a:solidFill>
                <a:latin typeface="IBM Plex Sans" panose="020B0604020202020204" pitchFamily="34" charset="0"/>
              </a:rPr>
              <a:t>OrangeHRM</a:t>
            </a:r>
            <a:r>
              <a:rPr lang="en-US" sz="2000" b="1" dirty="0">
                <a:solidFill>
                  <a:srgbClr val="525252"/>
                </a:solidFill>
                <a:latin typeface="IBM Plex Sans" panose="020B0604020202020204" pitchFamily="34" charset="0"/>
              </a:rPr>
              <a:t> </a:t>
            </a:r>
            <a:r>
              <a:rPr lang="en-US" sz="2000" dirty="0">
                <a:solidFill>
                  <a:srgbClr val="525252"/>
                </a:solidFill>
                <a:latin typeface="IBM Plex Sans" panose="020B0604020202020204" pitchFamily="34" charset="0"/>
              </a:rPr>
              <a:t>is the full suite of applications for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525252"/>
                </a:solidFill>
                <a:latin typeface="IBM Plex Sans" panose="020B0604020202020204" pitchFamily="34" charset="0"/>
              </a:rPr>
              <a:t>        comprehensive human capital management: core HR, time and attendance,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525252"/>
                </a:solidFill>
                <a:latin typeface="IBM Plex Sans" panose="020B0604020202020204" pitchFamily="34" charset="0"/>
              </a:rPr>
              <a:t>        candidate recruiting, performance reviews, absence management, etc.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525252"/>
                </a:solidFill>
                <a:latin typeface="IBM Plex Sans" panose="020B0604020202020204" pitchFamily="34" charset="0"/>
              </a:rPr>
              <a:t>c.    </a:t>
            </a:r>
            <a:r>
              <a:rPr lang="en-US" sz="2000" b="1" u="sng" dirty="0">
                <a:solidFill>
                  <a:srgbClr val="525252"/>
                </a:solidFill>
                <a:latin typeface="IBM Plex Sans" panose="020B0604020202020204" pitchFamily="34" charset="0"/>
              </a:rPr>
              <a:t>The data tier, where the data associated with the:</a:t>
            </a:r>
          </a:p>
          <a:p>
            <a:pPr marL="0" indent="0">
              <a:buNone/>
            </a:pPr>
            <a:r>
              <a:rPr lang="en-US" sz="2000" b="0" i="0" dirty="0">
                <a:solidFill>
                  <a:srgbClr val="525252"/>
                </a:solidFill>
                <a:effectLst/>
                <a:latin typeface="IBM Plex Sans" panose="020B0604020202020204" pitchFamily="34" charset="0"/>
              </a:rPr>
              <a:t>        </a:t>
            </a:r>
            <a:r>
              <a:rPr lang="en-US" sz="2000" dirty="0">
                <a:solidFill>
                  <a:srgbClr val="525252"/>
                </a:solidFill>
                <a:latin typeface="IBM Plex Sans" panose="020B0604020202020204" pitchFamily="34" charset="0"/>
              </a:rPr>
              <a:t>Database software makes data management simpler by enabling users to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525252"/>
                </a:solidFill>
                <a:latin typeface="IBM Plex Sans" panose="020B0604020202020204" pitchFamily="34" charset="0"/>
              </a:rPr>
              <a:t>        store data in a structured form and then access it.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45D82531-10A5-D7F3-2889-888A33EA5608}"/>
              </a:ext>
            </a:extLst>
          </p:cNvPr>
          <p:cNvSpPr/>
          <p:nvPr/>
        </p:nvSpPr>
        <p:spPr>
          <a:xfrm>
            <a:off x="9972338" y="2499967"/>
            <a:ext cx="1559859" cy="69924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Presentation Layer(Frontend)</a:t>
            </a:r>
            <a:endParaRPr lang="en-IN" sz="16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D7047458-26E4-606A-8113-A60BC99AD4DE}"/>
              </a:ext>
            </a:extLst>
          </p:cNvPr>
          <p:cNvSpPr/>
          <p:nvPr/>
        </p:nvSpPr>
        <p:spPr>
          <a:xfrm>
            <a:off x="9972337" y="3850645"/>
            <a:ext cx="1559859" cy="69924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Application Layer(Backend)</a:t>
            </a:r>
            <a:endParaRPr lang="en-IN" sz="1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9F904EAF-238B-D34E-D19B-035E728F02C7}"/>
              </a:ext>
            </a:extLst>
          </p:cNvPr>
          <p:cNvSpPr/>
          <p:nvPr/>
        </p:nvSpPr>
        <p:spPr>
          <a:xfrm>
            <a:off x="9972336" y="5279040"/>
            <a:ext cx="1559859" cy="6992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  <a:endParaRPr lang="en-IN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xmlns="" id="{CA3F9039-4AEB-5BD8-4143-ECB242A8A7F9}"/>
              </a:ext>
            </a:extLst>
          </p:cNvPr>
          <p:cNvCxnSpPr>
            <a:cxnSpLocks/>
          </p:cNvCxnSpPr>
          <p:nvPr/>
        </p:nvCxnSpPr>
        <p:spPr>
          <a:xfrm>
            <a:off x="10752267" y="3199214"/>
            <a:ext cx="0" cy="626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xmlns="" id="{C7BD15C2-0A80-71C4-562C-82A123CF5E2D}"/>
              </a:ext>
            </a:extLst>
          </p:cNvPr>
          <p:cNvCxnSpPr>
            <a:stCxn id="5" idx="2"/>
          </p:cNvCxnSpPr>
          <p:nvPr/>
        </p:nvCxnSpPr>
        <p:spPr>
          <a:xfrm flipH="1">
            <a:off x="10752266" y="4549892"/>
            <a:ext cx="1" cy="729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xmlns="" id="{1083269D-3988-18A8-0871-A5786DCA604A}"/>
              </a:ext>
            </a:extLst>
          </p:cNvPr>
          <p:cNvSpPr/>
          <p:nvPr/>
        </p:nvSpPr>
        <p:spPr>
          <a:xfrm>
            <a:off x="10295068" y="1690688"/>
            <a:ext cx="914400" cy="40705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  <a:endParaRPr lang="en-IN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xmlns="" id="{EC4EB155-715A-8B19-76E5-EEDAD294355C}"/>
              </a:ext>
            </a:extLst>
          </p:cNvPr>
          <p:cNvCxnSpPr>
            <a:stCxn id="12" idx="4"/>
          </p:cNvCxnSpPr>
          <p:nvPr/>
        </p:nvCxnSpPr>
        <p:spPr>
          <a:xfrm>
            <a:off x="10752268" y="2097741"/>
            <a:ext cx="0" cy="402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3318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7D0F805-A5A0-2E42-B515-9BC77F647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096" y="376518"/>
            <a:ext cx="10514704" cy="914400"/>
          </a:xfrm>
        </p:spPr>
        <p:txBody>
          <a:bodyPr/>
          <a:lstStyle/>
          <a:p>
            <a:r>
              <a:rPr lang="en-US" dirty="0"/>
              <a:t>LAMP Stack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218A191-D484-FEFF-20C1-20485F687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0918"/>
            <a:ext cx="10515600" cy="4886045"/>
          </a:xfrm>
        </p:spPr>
        <p:txBody>
          <a:bodyPr/>
          <a:lstStyle/>
          <a:p>
            <a:r>
              <a:rPr lang="en-US" dirty="0"/>
              <a:t>A LAMP stack is a bundle of four different software technologies that are used together to run applications. </a:t>
            </a:r>
          </a:p>
          <a:p>
            <a:r>
              <a:rPr lang="en-US" dirty="0"/>
              <a:t>L - The operating system, Linux; </a:t>
            </a:r>
          </a:p>
          <a:p>
            <a:r>
              <a:rPr lang="en-US" dirty="0"/>
              <a:t>A - The web server, Apache; </a:t>
            </a:r>
          </a:p>
          <a:p>
            <a:r>
              <a:rPr lang="en-US" dirty="0"/>
              <a:t>M - The database server, MySQL; (MariaDB) </a:t>
            </a:r>
          </a:p>
          <a:p>
            <a:r>
              <a:rPr lang="en-US" dirty="0"/>
              <a:t>P - The programming language, PHP.</a:t>
            </a:r>
            <a:r>
              <a:rPr lang="en-IN" dirty="0"/>
              <a:t> </a:t>
            </a:r>
            <a:r>
              <a:rPr lang="en-US" dirty="0"/>
              <a:t>PHP (Hypertext Preprocessor) is known as a general-purpose scripting language that can be used to develop dynamic and interactive websites</a:t>
            </a:r>
          </a:p>
          <a:p>
            <a:r>
              <a:rPr lang="en-US" dirty="0"/>
              <a:t>previously as Personal Home Page. It is a programming language widely used to build web applications or websites.</a:t>
            </a:r>
          </a:p>
        </p:txBody>
      </p:sp>
    </p:spTree>
    <p:extLst>
      <p:ext uri="{BB962C8B-B14F-4D97-AF65-F5344CB8AC3E}">
        <p14:creationId xmlns:p14="http://schemas.microsoft.com/office/powerpoint/2010/main" val="2174633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E4E98E90-4A7B-CD5F-A772-30667F8F74C8}"/>
              </a:ext>
            </a:extLst>
          </p:cNvPr>
          <p:cNvSpPr/>
          <p:nvPr/>
        </p:nvSpPr>
        <p:spPr>
          <a:xfrm>
            <a:off x="685800" y="272527"/>
            <a:ext cx="11020425" cy="6162675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7317FDF-075E-2B01-0237-4765A98AD657}"/>
              </a:ext>
            </a:extLst>
          </p:cNvPr>
          <p:cNvSpPr txBox="1"/>
          <p:nvPr/>
        </p:nvSpPr>
        <p:spPr>
          <a:xfrm>
            <a:off x="685801" y="32385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Region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598E4554-DDCB-AB07-427A-1052C44C16A3}"/>
              </a:ext>
            </a:extLst>
          </p:cNvPr>
          <p:cNvSpPr/>
          <p:nvPr/>
        </p:nvSpPr>
        <p:spPr>
          <a:xfrm>
            <a:off x="1123950" y="828675"/>
            <a:ext cx="10382250" cy="54483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F491D07E-7372-5CCB-127D-022B05A06DAA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23949" y="828675"/>
            <a:ext cx="1004888" cy="4953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BA651D2C-FE63-51A7-0D3F-0709A8DBF7BC}"/>
              </a:ext>
            </a:extLst>
          </p:cNvPr>
          <p:cNvSpPr/>
          <p:nvPr/>
        </p:nvSpPr>
        <p:spPr>
          <a:xfrm>
            <a:off x="2168231" y="1218159"/>
            <a:ext cx="3705225" cy="4810125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A645A632-8BB9-E3BB-349D-6892469B3142}"/>
              </a:ext>
            </a:extLst>
          </p:cNvPr>
          <p:cNvSpPr/>
          <p:nvPr/>
        </p:nvSpPr>
        <p:spPr>
          <a:xfrm>
            <a:off x="6805612" y="1219200"/>
            <a:ext cx="3962400" cy="4810125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989D5815-7A26-FA61-0CAB-927121E5D6F7}"/>
              </a:ext>
            </a:extLst>
          </p:cNvPr>
          <p:cNvSpPr/>
          <p:nvPr/>
        </p:nvSpPr>
        <p:spPr>
          <a:xfrm>
            <a:off x="2145502" y="1818796"/>
            <a:ext cx="3290889" cy="828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Public Subnet -1</a:t>
            </a:r>
          </a:p>
          <a:p>
            <a:pPr algn="ctr"/>
            <a:r>
              <a:rPr lang="en-IN" dirty="0"/>
              <a:t>    Web App</a:t>
            </a:r>
          </a:p>
          <a:p>
            <a:pPr algn="ctr"/>
            <a:r>
              <a:rPr lang="en-IN" dirty="0"/>
              <a:t>Tier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ADA8EF27-CE06-EE4B-6F01-EF14A19796BC}"/>
              </a:ext>
            </a:extLst>
          </p:cNvPr>
          <p:cNvSpPr/>
          <p:nvPr/>
        </p:nvSpPr>
        <p:spPr>
          <a:xfrm>
            <a:off x="7058025" y="1828800"/>
            <a:ext cx="3457575" cy="828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   Public Subnet - 2</a:t>
            </a:r>
          </a:p>
          <a:p>
            <a:pPr algn="ctr"/>
            <a:r>
              <a:rPr lang="en-IN" dirty="0"/>
              <a:t>Web App Tier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57932926-A1C7-00C2-59B4-FACFB7C19298}"/>
              </a:ext>
            </a:extLst>
          </p:cNvPr>
          <p:cNvSpPr/>
          <p:nvPr/>
        </p:nvSpPr>
        <p:spPr>
          <a:xfrm>
            <a:off x="2138313" y="4712116"/>
            <a:ext cx="7714410" cy="100965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                                                                                     Private Subnet</a:t>
            </a:r>
          </a:p>
          <a:p>
            <a:pPr algn="ctr"/>
            <a:r>
              <a:rPr lang="en-IN" dirty="0"/>
              <a:t>                                                                                         RDS MariaDB Tier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68191B54-898C-E0A4-EAA9-B7CA56D520D1}"/>
              </a:ext>
            </a:extLst>
          </p:cNvPr>
          <p:cNvSpPr txBox="1"/>
          <p:nvPr/>
        </p:nvSpPr>
        <p:spPr>
          <a:xfrm>
            <a:off x="2724150" y="1242478"/>
            <a:ext cx="2324100" cy="370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Availability Zone 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CE276060-2F58-247D-1DA3-73ACCD7306EB}"/>
              </a:ext>
            </a:extLst>
          </p:cNvPr>
          <p:cNvSpPr txBox="1"/>
          <p:nvPr/>
        </p:nvSpPr>
        <p:spPr>
          <a:xfrm>
            <a:off x="7829550" y="1218159"/>
            <a:ext cx="2343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Availability Zone B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B474CC78-6826-B8EA-3F20-76A14905C4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8832" y="1855261"/>
            <a:ext cx="419100" cy="300573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A6A86B18-2B04-5D47-5BAB-F9999A6D3F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8881" y="1855261"/>
            <a:ext cx="419100" cy="300573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xmlns="" id="{D074DD31-3242-0B30-B72D-0B7A30B526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8832" y="4733925"/>
            <a:ext cx="328610" cy="361471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23673F7-42AE-DD13-0D61-10320F75CE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25740" y="913865"/>
            <a:ext cx="700088" cy="657225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xmlns="" id="{184A7E50-4B7F-ED5A-619A-1C863D2277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93431" y="4979193"/>
            <a:ext cx="714375" cy="604838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xmlns="" id="{C30A7BD5-0D2D-E516-31A0-26461DF585C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93431" y="2021921"/>
            <a:ext cx="714375" cy="58143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xmlns="" id="{D88FCC01-36F3-47FE-F346-BC491FFB4D2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53299" y="1989386"/>
            <a:ext cx="714375" cy="579954"/>
          </a:xfrm>
          <a:prstGeom prst="rect">
            <a:avLst/>
          </a:prstGeom>
        </p:spPr>
      </p:pic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xmlns="" id="{3DA0DFE4-6E32-8337-235E-B79141E15D26}"/>
              </a:ext>
            </a:extLst>
          </p:cNvPr>
          <p:cNvCxnSpPr>
            <a:cxnSpLocks/>
            <a:endCxn id="40" idx="3"/>
          </p:cNvCxnSpPr>
          <p:nvPr/>
        </p:nvCxnSpPr>
        <p:spPr>
          <a:xfrm flipH="1">
            <a:off x="5307806" y="1427679"/>
            <a:ext cx="888206" cy="8849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xmlns="" id="{7FA19CA7-D92C-596A-3C44-97B3D296B982}"/>
              </a:ext>
            </a:extLst>
          </p:cNvPr>
          <p:cNvCxnSpPr/>
          <p:nvPr/>
        </p:nvCxnSpPr>
        <p:spPr>
          <a:xfrm>
            <a:off x="7600953" y="5262562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xmlns="" id="{624B39CD-B10E-9F37-5B9C-6A2480D50A24}"/>
              </a:ext>
            </a:extLst>
          </p:cNvPr>
          <p:cNvCxnSpPr>
            <a:endCxn id="41" idx="1"/>
          </p:cNvCxnSpPr>
          <p:nvPr/>
        </p:nvCxnSpPr>
        <p:spPr>
          <a:xfrm>
            <a:off x="6178153" y="1411307"/>
            <a:ext cx="1175146" cy="868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5" name="Picture 64">
            <a:extLst>
              <a:ext uri="{FF2B5EF4-FFF2-40B4-BE49-F238E27FC236}">
                <a16:creationId xmlns:a16="http://schemas.microsoft.com/office/drawing/2014/main" xmlns="" id="{23297E76-8541-5E33-8187-E20DE2A4EE2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63440" y="2103757"/>
            <a:ext cx="695325" cy="445026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xmlns="" id="{B05586C9-188E-CEBA-C116-21A36953ACE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70987" y="3451741"/>
            <a:ext cx="457200" cy="466725"/>
          </a:xfrm>
          <a:prstGeom prst="rect">
            <a:avLst/>
          </a:prstGeom>
        </p:spPr>
      </p:pic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xmlns="" id="{4ED08990-D20D-E33F-8744-FDE4BA06ACED}"/>
              </a:ext>
            </a:extLst>
          </p:cNvPr>
          <p:cNvCxnSpPr>
            <a:cxnSpLocks/>
            <a:endCxn id="69" idx="2"/>
          </p:cNvCxnSpPr>
          <p:nvPr/>
        </p:nvCxnSpPr>
        <p:spPr>
          <a:xfrm flipV="1">
            <a:off x="6104936" y="3918466"/>
            <a:ext cx="0" cy="117621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xmlns="" id="{133ED327-FF2D-AA8D-1120-99399F32550B}"/>
              </a:ext>
            </a:extLst>
          </p:cNvPr>
          <p:cNvCxnSpPr>
            <a:stCxn id="69" idx="0"/>
          </p:cNvCxnSpPr>
          <p:nvPr/>
        </p:nvCxnSpPr>
        <p:spPr>
          <a:xfrm flipH="1" flipV="1">
            <a:off x="6196012" y="2733675"/>
            <a:ext cx="3575" cy="71806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xmlns="" id="{9E59632E-F984-75B3-8312-0ED2E8ACEA8D}"/>
              </a:ext>
            </a:extLst>
          </p:cNvPr>
          <p:cNvCxnSpPr>
            <a:endCxn id="65" idx="2"/>
          </p:cNvCxnSpPr>
          <p:nvPr/>
        </p:nvCxnSpPr>
        <p:spPr>
          <a:xfrm flipH="1" flipV="1">
            <a:off x="3111103" y="2548783"/>
            <a:ext cx="3093836" cy="20822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7" name="Picture 76">
            <a:extLst>
              <a:ext uri="{FF2B5EF4-FFF2-40B4-BE49-F238E27FC236}">
                <a16:creationId xmlns:a16="http://schemas.microsoft.com/office/drawing/2014/main" xmlns="" id="{C93FD4D7-624A-A657-B71A-E7F6367293F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50129" y="2036473"/>
            <a:ext cx="389335" cy="485779"/>
          </a:xfrm>
          <a:prstGeom prst="rect">
            <a:avLst/>
          </a:prstGeom>
        </p:spPr>
      </p:pic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xmlns="" id="{8C2F63DA-BC5D-2C49-9325-16FF892F258D}"/>
              </a:ext>
            </a:extLst>
          </p:cNvPr>
          <p:cNvCxnSpPr>
            <a:stCxn id="12" idx="1"/>
          </p:cNvCxnSpPr>
          <p:nvPr/>
        </p:nvCxnSpPr>
        <p:spPr>
          <a:xfrm flipH="1" flipV="1">
            <a:off x="1323191" y="2233133"/>
            <a:ext cx="822311" cy="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xmlns="" id="{3DF52866-DE84-123B-94D3-9F168FD807E2}"/>
              </a:ext>
            </a:extLst>
          </p:cNvPr>
          <p:cNvCxnSpPr/>
          <p:nvPr/>
        </p:nvCxnSpPr>
        <p:spPr>
          <a:xfrm>
            <a:off x="5307806" y="5294173"/>
            <a:ext cx="844155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9C692781-7CB7-73B4-A5CB-961B7291BC64}"/>
              </a:ext>
            </a:extLst>
          </p:cNvPr>
          <p:cNvCxnSpPr/>
          <p:nvPr/>
        </p:nvCxnSpPr>
        <p:spPr>
          <a:xfrm flipV="1">
            <a:off x="6096000" y="4914660"/>
            <a:ext cx="0" cy="366952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xmlns="" id="{3EAB1835-C0ED-DA27-C574-175EF38DFCD5}"/>
              </a:ext>
            </a:extLst>
          </p:cNvPr>
          <p:cNvCxnSpPr>
            <a:endCxn id="35" idx="0"/>
          </p:cNvCxnSpPr>
          <p:nvPr/>
        </p:nvCxnSpPr>
        <p:spPr>
          <a:xfrm>
            <a:off x="4961334" y="2603351"/>
            <a:ext cx="25004" cy="2375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xmlns="" id="{196EDC1A-2BC2-AEE5-BADA-7C5D935C5632}"/>
              </a:ext>
            </a:extLst>
          </p:cNvPr>
          <p:cNvCxnSpPr>
            <a:endCxn id="35" idx="0"/>
          </p:cNvCxnSpPr>
          <p:nvPr/>
        </p:nvCxnSpPr>
        <p:spPr>
          <a:xfrm flipH="1">
            <a:off x="4950618" y="2657475"/>
            <a:ext cx="3836194" cy="2307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60A1091A-B65D-7010-7236-5666C8ADF71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91917" y="2063201"/>
            <a:ext cx="457200" cy="466725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xmlns="" id="{0B0D0BF1-D5BA-4079-54EA-85C39D430E41}"/>
              </a:ext>
            </a:extLst>
          </p:cNvPr>
          <p:cNvCxnSpPr>
            <a:endCxn id="3" idx="3"/>
          </p:cNvCxnSpPr>
          <p:nvPr/>
        </p:nvCxnSpPr>
        <p:spPr>
          <a:xfrm flipH="1">
            <a:off x="6549117" y="2279362"/>
            <a:ext cx="488670" cy="1720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xmlns="" id="{857EB61F-9B1F-2116-11DC-D4B41E1B693A}"/>
              </a:ext>
            </a:extLst>
          </p:cNvPr>
          <p:cNvCxnSpPr>
            <a:stCxn id="3" idx="1"/>
            <a:endCxn id="40" idx="3"/>
          </p:cNvCxnSpPr>
          <p:nvPr/>
        </p:nvCxnSpPr>
        <p:spPr>
          <a:xfrm flipH="1">
            <a:off x="5307806" y="2296564"/>
            <a:ext cx="784111" cy="1607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364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6234251-AE9B-4196-4029-EF2ED38CC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 of Apache2 Web Server and PHP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F06CC61-88DF-C79E-F07E-044DEF187D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2898"/>
            <a:ext cx="10515600" cy="4684065"/>
          </a:xfrm>
        </p:spPr>
        <p:txBody>
          <a:bodyPr>
            <a:normAutofit/>
          </a:bodyPr>
          <a:lstStyle/>
          <a:p>
            <a:r>
              <a:rPr lang="en-US" dirty="0"/>
              <a:t>Installation of Webserver</a:t>
            </a:r>
          </a:p>
          <a:p>
            <a:r>
              <a:rPr lang="en-IN" dirty="0"/>
              <a:t> apt update</a:t>
            </a:r>
          </a:p>
          <a:p>
            <a:r>
              <a:rPr lang="en-IN" dirty="0"/>
              <a:t>apt-get install software-properties-common</a:t>
            </a:r>
          </a:p>
          <a:p>
            <a:r>
              <a:rPr lang="en-IN" dirty="0"/>
              <a:t>add-apt-repository </a:t>
            </a:r>
            <a:r>
              <a:rPr lang="en-IN" dirty="0" err="1"/>
              <a:t>ppa:ondrej</a:t>
            </a:r>
            <a:r>
              <a:rPr lang="en-IN" dirty="0"/>
              <a:t>/</a:t>
            </a:r>
            <a:r>
              <a:rPr lang="en-IN" dirty="0" err="1"/>
              <a:t>php</a:t>
            </a:r>
            <a:endParaRPr lang="en-IN" dirty="0"/>
          </a:p>
          <a:p>
            <a:r>
              <a:rPr lang="en-IN" dirty="0"/>
              <a:t>apt update</a:t>
            </a:r>
          </a:p>
          <a:p>
            <a:r>
              <a:rPr lang="en-US" dirty="0"/>
              <a:t>apt install php7.1</a:t>
            </a:r>
            <a:endParaRPr lang="en-IN" dirty="0"/>
          </a:p>
          <a:p>
            <a:r>
              <a:rPr lang="en-IN" dirty="0"/>
              <a:t>apt install php7.1 php7.1-common php7.1-mbstring php7.1-xmlrpc php7.1-soap php7.1-gd php7.1-xml php7.1-intl php7.1-mysql php7.1-cli php7.1-mcrypt php7.1-ldap php7.1-zip php7.1-curl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74753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6234251-AE9B-4196-4029-EF2ED38CC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F06CC61-88DF-C79E-F07E-044DEF187D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vi /</a:t>
            </a:r>
            <a:r>
              <a:rPr lang="fr-FR" dirty="0" err="1"/>
              <a:t>etc</a:t>
            </a:r>
            <a:r>
              <a:rPr lang="fr-FR" dirty="0"/>
              <a:t>/</a:t>
            </a:r>
            <a:r>
              <a:rPr lang="fr-FR" dirty="0" err="1"/>
              <a:t>php</a:t>
            </a:r>
            <a:r>
              <a:rPr lang="fr-FR" dirty="0"/>
              <a:t>/7.1/apache2/php.ini</a:t>
            </a:r>
          </a:p>
          <a:p>
            <a:endParaRPr lang="fr-FR" dirty="0"/>
          </a:p>
          <a:p>
            <a:pPr marL="0" indent="0">
              <a:buNone/>
            </a:pPr>
            <a:r>
              <a:rPr lang="en-US" dirty="0" err="1"/>
              <a:t>file_uploads</a:t>
            </a:r>
            <a:r>
              <a:rPr lang="en-US" dirty="0"/>
              <a:t> = On</a:t>
            </a:r>
          </a:p>
          <a:p>
            <a:pPr marL="0" indent="0">
              <a:buNone/>
            </a:pPr>
            <a:r>
              <a:rPr lang="en-US" dirty="0" err="1"/>
              <a:t>allow_url_fopen</a:t>
            </a:r>
            <a:r>
              <a:rPr lang="en-US" dirty="0"/>
              <a:t> = On</a:t>
            </a:r>
          </a:p>
          <a:p>
            <a:pPr marL="0" indent="0">
              <a:buNone/>
            </a:pPr>
            <a:r>
              <a:rPr lang="en-US" dirty="0" err="1"/>
              <a:t>memory_limit</a:t>
            </a:r>
            <a:r>
              <a:rPr lang="en-US" dirty="0"/>
              <a:t> = 256M</a:t>
            </a:r>
          </a:p>
          <a:p>
            <a:pPr marL="0" indent="0">
              <a:buNone/>
            </a:pPr>
            <a:r>
              <a:rPr lang="en-US" dirty="0" err="1"/>
              <a:t>upload_max_filesize</a:t>
            </a:r>
            <a:r>
              <a:rPr lang="en-US" dirty="0"/>
              <a:t> = 100M</a:t>
            </a:r>
          </a:p>
          <a:p>
            <a:pPr marL="0" indent="0">
              <a:buNone/>
            </a:pPr>
            <a:r>
              <a:rPr lang="en-US" dirty="0" err="1"/>
              <a:t>date.timezone</a:t>
            </a:r>
            <a:r>
              <a:rPr lang="en-US" dirty="0"/>
              <a:t> = America/Chicago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31980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6234251-AE9B-4196-4029-EF2ED38CC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5259"/>
          </a:xfrm>
        </p:spPr>
        <p:txBody>
          <a:bodyPr>
            <a:normAutofit/>
          </a:bodyPr>
          <a:lstStyle/>
          <a:p>
            <a:r>
              <a:rPr lang="en-US" sz="3600" dirty="0"/>
              <a:t>Repo Clone</a:t>
            </a:r>
            <a:endParaRPr lang="en-I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F06CC61-88DF-C79E-F07E-044DEF187D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645" y="125333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Clone the repo from the GitHub</a:t>
            </a:r>
          </a:p>
          <a:p>
            <a:pPr marL="0" indent="0">
              <a:buNone/>
            </a:pPr>
            <a:r>
              <a:rPr lang="en-US" dirty="0"/>
              <a:t>git clone </a:t>
            </a:r>
            <a:r>
              <a:rPr lang="en-US" dirty="0">
                <a:hlinkClick r:id="rId2"/>
              </a:rPr>
              <a:t>https://github.com/SHRIDHARMUDASHI/orangehrms.git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cd </a:t>
            </a:r>
            <a:r>
              <a:rPr lang="en-US" dirty="0" err="1"/>
              <a:t>orangehrms</a:t>
            </a:r>
            <a:endParaRPr lang="en-US" dirty="0"/>
          </a:p>
          <a:p>
            <a:pPr marL="0" indent="0">
              <a:buNone/>
            </a:pPr>
            <a:r>
              <a:rPr lang="de-DE" dirty="0"/>
              <a:t>mv orangehrm-4.0.zip /var/www</a:t>
            </a:r>
          </a:p>
          <a:p>
            <a:pPr marL="0" indent="0">
              <a:buNone/>
            </a:pPr>
            <a:r>
              <a:rPr lang="en-US" dirty="0"/>
              <a:t>apt install unzip</a:t>
            </a:r>
          </a:p>
          <a:p>
            <a:pPr marL="0" indent="0">
              <a:buNone/>
            </a:pPr>
            <a:r>
              <a:rPr lang="en-US" dirty="0"/>
              <a:t>unzip orangehrm-4.0.zip</a:t>
            </a:r>
          </a:p>
          <a:p>
            <a:pPr marL="0" indent="0">
              <a:buNone/>
            </a:pPr>
            <a:r>
              <a:rPr lang="en-US" dirty="0"/>
              <a:t>mv orangehrm-4.0 </a:t>
            </a:r>
            <a:r>
              <a:rPr lang="en-US" dirty="0" err="1"/>
              <a:t>orangehrm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7769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F06CC61-88DF-C79E-F07E-044DEF187D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943" y="1051184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Need to change the Apache2 permission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chown -R www-data:www-data /var/www/orangehrm/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chmod -R 755 /var/www/orangehrm/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fr-FR" dirty="0"/>
              <a:t>vi /</a:t>
            </a:r>
            <a:r>
              <a:rPr lang="fr-FR" dirty="0" err="1"/>
              <a:t>etc</a:t>
            </a:r>
            <a:r>
              <a:rPr lang="fr-FR" dirty="0"/>
              <a:t>/apache2/sites-</a:t>
            </a:r>
            <a:r>
              <a:rPr lang="fr-FR" dirty="0" err="1"/>
              <a:t>available</a:t>
            </a:r>
            <a:r>
              <a:rPr lang="fr-FR" dirty="0"/>
              <a:t>/</a:t>
            </a:r>
            <a:r>
              <a:rPr lang="fr-FR" dirty="0" err="1"/>
              <a:t>orangehrm.conf</a:t>
            </a: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B2B1E7B6-E35F-8173-F373-287B6B643DFA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814461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F06CC61-88DF-C79E-F07E-044DEF187D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943" y="528637"/>
            <a:ext cx="10515600" cy="58007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1200" dirty="0"/>
              <a:t>&lt;VirtualHost *:80&gt;</a:t>
            </a:r>
          </a:p>
          <a:p>
            <a:pPr marL="0" indent="0">
              <a:buNone/>
            </a:pPr>
            <a:r>
              <a:rPr lang="pt-BR" sz="1200" dirty="0"/>
              <a:t>     ServerAdmin admin@example.com</a:t>
            </a:r>
          </a:p>
          <a:p>
            <a:pPr marL="0" indent="0">
              <a:buNone/>
            </a:pPr>
            <a:r>
              <a:rPr lang="pt-BR" sz="1200" dirty="0"/>
              <a:t>     DocumentRoot /var/www/orangehrm</a:t>
            </a:r>
          </a:p>
          <a:p>
            <a:pPr marL="0" indent="0">
              <a:buNone/>
            </a:pPr>
            <a:r>
              <a:rPr lang="pt-BR" sz="1200" dirty="0"/>
              <a:t>     ServerName </a:t>
            </a:r>
            <a:r>
              <a:rPr lang="pt-BR" sz="1200" dirty="0">
                <a:solidFill>
                  <a:srgbClr val="FF0000"/>
                </a:solidFill>
              </a:rPr>
              <a:t>example.com</a:t>
            </a:r>
          </a:p>
          <a:p>
            <a:pPr marL="0" indent="0">
              <a:buNone/>
            </a:pPr>
            <a:r>
              <a:rPr lang="pt-BR" sz="1200" dirty="0"/>
              <a:t>     ServerAlias </a:t>
            </a:r>
            <a:r>
              <a:rPr lang="pt-BR" sz="1200" dirty="0">
                <a:solidFill>
                  <a:srgbClr val="FF0000"/>
                </a:solidFill>
              </a:rPr>
              <a:t>www.example.com</a:t>
            </a:r>
          </a:p>
          <a:p>
            <a:pPr marL="0" indent="0">
              <a:buNone/>
            </a:pPr>
            <a:endParaRPr lang="pt-BR" sz="1200" dirty="0"/>
          </a:p>
          <a:p>
            <a:pPr marL="0" indent="0">
              <a:buNone/>
            </a:pPr>
            <a:r>
              <a:rPr lang="pt-BR" sz="1200" dirty="0"/>
              <a:t>     &lt;Directory /var/www/orangehrm/&gt;</a:t>
            </a:r>
          </a:p>
          <a:p>
            <a:pPr marL="0" indent="0">
              <a:buNone/>
            </a:pPr>
            <a:r>
              <a:rPr lang="pt-BR" sz="1200" dirty="0"/>
              <a:t>        Options +FollowSymlinks</a:t>
            </a:r>
          </a:p>
          <a:p>
            <a:pPr marL="0" indent="0">
              <a:buNone/>
            </a:pPr>
            <a:r>
              <a:rPr lang="pt-BR" sz="1200" dirty="0"/>
              <a:t>        AllowOverride All</a:t>
            </a:r>
          </a:p>
          <a:p>
            <a:pPr marL="0" indent="0">
              <a:buNone/>
            </a:pPr>
            <a:r>
              <a:rPr lang="pt-BR" sz="1200" dirty="0"/>
              <a:t>        Require all granted</a:t>
            </a:r>
          </a:p>
          <a:p>
            <a:pPr marL="0" indent="0">
              <a:buNone/>
            </a:pPr>
            <a:r>
              <a:rPr lang="pt-BR" sz="1200" dirty="0"/>
              <a:t>     &lt;/Directory&gt;</a:t>
            </a:r>
          </a:p>
          <a:p>
            <a:pPr marL="0" indent="0">
              <a:buNone/>
            </a:pPr>
            <a:endParaRPr lang="pt-BR" sz="1200" dirty="0"/>
          </a:p>
          <a:p>
            <a:pPr marL="0" indent="0">
              <a:buNone/>
            </a:pPr>
            <a:r>
              <a:rPr lang="pt-BR" sz="1200" dirty="0"/>
              <a:t>     ErrorLog ${APACHE_LOG_DIR}/error.log</a:t>
            </a:r>
          </a:p>
          <a:p>
            <a:pPr marL="0" indent="0">
              <a:buNone/>
            </a:pPr>
            <a:r>
              <a:rPr lang="pt-BR" sz="1200" dirty="0"/>
              <a:t>     CustomLog ${APACHE_LOG_DIR}/access.log combined</a:t>
            </a:r>
          </a:p>
          <a:p>
            <a:pPr marL="0" indent="0">
              <a:buNone/>
            </a:pPr>
            <a:endParaRPr lang="pt-BR" sz="1200" dirty="0"/>
          </a:p>
          <a:p>
            <a:pPr marL="0" indent="0">
              <a:buNone/>
            </a:pPr>
            <a:r>
              <a:rPr lang="pt-BR" sz="1200" dirty="0"/>
              <a:t>&lt;/VirtualHost&gt;</a:t>
            </a:r>
            <a:endParaRPr lang="fr-FR" sz="12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B2B1E7B6-E35F-8173-F373-287B6B643DFA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163884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775</TotalTime>
  <Words>331</Words>
  <Application>Microsoft Office PowerPoint</Application>
  <PresentationFormat>Widescreen</PresentationFormat>
  <Paragraphs>92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IBM Plex Sans</vt:lpstr>
      <vt:lpstr>Office Theme</vt:lpstr>
      <vt:lpstr>AWS Project Building Session Building a Three Tier Application</vt:lpstr>
      <vt:lpstr>The 3 Tier Application:</vt:lpstr>
      <vt:lpstr>LAMP Stack</vt:lpstr>
      <vt:lpstr>PowerPoint Presentation</vt:lpstr>
      <vt:lpstr>Installation of Apache2 Web Server and PHP</vt:lpstr>
      <vt:lpstr>PHP </vt:lpstr>
      <vt:lpstr>Repo Clone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 Three Tier Application</dc:title>
  <dc:creator>Ajay Lakshminarayana</dc:creator>
  <cp:lastModifiedBy>User</cp:lastModifiedBy>
  <cp:revision>76</cp:revision>
  <dcterms:created xsi:type="dcterms:W3CDTF">2022-10-11T09:35:49Z</dcterms:created>
  <dcterms:modified xsi:type="dcterms:W3CDTF">2024-01-13T08:15:24Z</dcterms:modified>
</cp:coreProperties>
</file>