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5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312" r:id="rId9"/>
    <p:sldId id="288" r:id="rId10"/>
    <p:sldId id="289" r:id="rId11"/>
    <p:sldId id="290" r:id="rId12"/>
    <p:sldId id="291" r:id="rId13"/>
    <p:sldId id="313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4" r:id="rId26"/>
    <p:sldId id="305" r:id="rId27"/>
    <p:sldId id="306" r:id="rId28"/>
    <p:sldId id="303" r:id="rId29"/>
    <p:sldId id="307" r:id="rId30"/>
    <p:sldId id="308" r:id="rId31"/>
    <p:sldId id="309" r:id="rId32"/>
    <p:sldId id="310" r:id="rId33"/>
    <p:sldId id="311" r:id="rId3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57" autoAdjust="0"/>
  </p:normalViewPr>
  <p:slideViewPr>
    <p:cSldViewPr>
      <p:cViewPr varScale="1">
        <p:scale>
          <a:sx n="92" d="100"/>
          <a:sy n="92" d="100"/>
        </p:scale>
        <p:origin x="124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DB260B9B-30E6-4427-9A90-9C5411E7E222}" type="datetimeFigureOut">
              <a:rPr lang="en-US"/>
              <a:pPr>
                <a:defRPr/>
              </a:pPr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10EE14D3-024D-41FD-A542-58AAF2347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598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Slide 25, 10/3</a:t>
            </a:r>
            <a:endParaRPr lang="en-US" dirty="0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182A40-33B4-4CDB-9DD2-CACCC4D1A2CB}" type="slidenum">
              <a:rPr lang="en-US" smtClean="0">
                <a:cs typeface="Arial" pitchFamily="34" charset="0"/>
              </a:rPr>
              <a:pPr/>
              <a:t>1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48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After all, if we could really expand the best node first, it would not be a search at all; it would be a straight march to the goal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A221AA-33A0-4C98-BFCF-56CA907AAE7D}" type="slidenum">
              <a:rPr lang="en-US" smtClean="0">
                <a:cs typeface="Arial" pitchFamily="34" charset="0"/>
              </a:rPr>
              <a:pPr/>
              <a:t>4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930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This shows why the algorithm is called greedy – at each step it tries to get as close to the goal as it can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5562E0-7487-49ED-9819-D2BE1EB458C5}" type="slidenum">
              <a:rPr lang="en-US" smtClean="0">
                <a:cs typeface="Arial" pitchFamily="34" charset="0"/>
              </a:rPr>
              <a:pPr/>
              <a:t>12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669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This shows why the algorithm is called greedy – at each step it tries to get as close to the goal as it can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5562E0-7487-49ED-9819-D2BE1EB458C5}" type="slidenum">
              <a:rPr lang="en-US" smtClean="0">
                <a:cs typeface="Arial" pitchFamily="34" charset="0"/>
              </a:rPr>
              <a:pPr/>
              <a:t>13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900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Check out the complexity of time about O(b^m)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9DFE12F-D6FE-44AE-9C92-78A08160DBED}" type="slidenum">
              <a:rPr lang="en-US" smtClean="0">
                <a:cs typeface="Arial" pitchFamily="34" charset="0"/>
              </a:rPr>
              <a:pPr/>
              <a:t>15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109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80758A-E8AC-4368-942D-10A0BFD1EAB7}" type="slidenum">
              <a:rPr lang="en-US" smtClean="0">
                <a:cs typeface="Arial" pitchFamily="34" charset="0"/>
              </a:rPr>
              <a:pPr/>
              <a:t>25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749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1" name="Picture 2" descr="http://www.umb.edu/logo/UMB_informal.blue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152400"/>
            <a:ext cx="9239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CS 470/670 Artificial Intelligence </a:t>
            </a:r>
            <a:endParaRPr lang="en-US" dirty="0"/>
          </a:p>
        </p:txBody>
      </p:sp>
      <p:sp>
        <p:nvSpPr>
          <p:cNvPr id="14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229600" y="61722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582F2-9424-44BA-AC24-68968C6044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CS 470/670 Artificial Intelligence 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D869E-B63A-4A07-9112-FF8E54FD1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CS 470/670 Artificial Intelligence 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C1CE5-3621-4887-8C70-EE059E8A7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umb.edu/logo/UMB_informal.blue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381000"/>
            <a:ext cx="5334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 userDrawn="1"/>
        </p:nvSpPr>
        <p:spPr>
          <a:xfrm>
            <a:off x="990600" y="1295400"/>
            <a:ext cx="6934200" cy="4571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>
            <a:lvl1pPr>
              <a:defRPr sz="3200" baseline="0"/>
            </a:lvl1pPr>
            <a:lvl2pPr>
              <a:defRPr sz="2800" baseline="0"/>
            </a:lvl2pPr>
            <a:lvl3pPr>
              <a:defRPr sz="2400" baseline="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A5CBA-471E-4A5F-8B95-8284B853C9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CS 470/670 Artificial Intelligence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37C0E-836E-4E7E-BD3D-87B9CB0F1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CS 470/670 Artificial Intelligence 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99DF8-535F-43C4-A928-3BB0769D9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CS 470/670 Artificial Intelligence 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41962-2A0D-4C67-A7B4-D4045A2ED1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CS 470/670 Artificial Intelligence 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6C46C-9B3E-465B-98C7-679F838618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CS 470/670 Artificial Intelligence 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793E0-698F-4CE1-97C6-408E51B7C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CS 470/670 Artificial Intelligence 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9C3EF-04D5-40CF-B743-594C47F10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CS 470/670 Artificial Intelligence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C9E4B-128F-42F6-B03C-1ACEF1707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Perpetua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 CS 470/670 Artificial Intelligence 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fld id="{168A9FD2-BBD1-49F8-92CC-3F0DDAAFD3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77" r:id="rId4"/>
    <p:sldLayoutId id="2147483978" r:id="rId5"/>
    <p:sldLayoutId id="2147483979" r:id="rId6"/>
    <p:sldLayoutId id="2147483980" r:id="rId7"/>
    <p:sldLayoutId id="2147483986" r:id="rId8"/>
    <p:sldLayoutId id="2147483987" r:id="rId9"/>
    <p:sldLayoutId id="2147483981" r:id="rId10"/>
    <p:sldLayoutId id="214748398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Dr. Wei Ding</a:t>
            </a:r>
          </a:p>
        </p:txBody>
      </p:sp>
      <p:sp>
        <p:nvSpPr>
          <p:cNvPr id="7171" name="Title 5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smtClean="0"/>
              <a:t>Informed Search and Exploration</a:t>
            </a:r>
            <a:br>
              <a:rPr smtClean="0"/>
            </a:br>
            <a:r>
              <a:rPr smtClean="0"/>
              <a:t>Part 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cs typeface="Arial" charset="0"/>
              </a:rPr>
              <a:t>CS 470/670 Artificial Intelligence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>
              <a:cs typeface="Arial" charset="0"/>
            </a:endParaRP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3C9F07CC-1689-423E-97F4-47326F7F20F5}" type="slidenum">
              <a:rPr lang="en-US" smtClean="0">
                <a:cs typeface="Arial" pitchFamily="34" charset="0"/>
              </a:rPr>
              <a:pPr/>
              <a:t>1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Greedy Algorithm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A greedy algorithm follows the “</a:t>
            </a:r>
            <a:r>
              <a:rPr lang="en-US" i="1" smtClean="0"/>
              <a:t>eat dessert first, since you never know if you will get to finish your meal</a:t>
            </a:r>
            <a:r>
              <a:rPr lang="en-US" smtClean="0"/>
              <a:t>” mantra. That is, we make the best local decisions without worrying about the future (or </a:t>
            </a:r>
            <a:r>
              <a:rPr lang="en-US" i="1" smtClean="0"/>
              <a:t>what Mom will say if you eat dessert before finishing your broccoli</a:t>
            </a:r>
            <a:r>
              <a:rPr lang="en-US" smtClean="0"/>
              <a:t>).</a:t>
            </a:r>
          </a:p>
          <a:p>
            <a:r>
              <a:rPr lang="en-US" smtClean="0"/>
              <a:t>Greedy best-first search expands the node that </a:t>
            </a:r>
            <a:r>
              <a:rPr lang="en-US" i="1" smtClean="0">
                <a:solidFill>
                  <a:srgbClr val="C00000"/>
                </a:solidFill>
              </a:rPr>
              <a:t>appears</a:t>
            </a:r>
            <a:r>
              <a:rPr lang="en-US" smtClean="0"/>
              <a:t> to be closest to goal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8456180C-6104-43CF-B0C1-D62874D29DDF}" type="slidenum">
              <a:rPr lang="en-US" smtClean="0">
                <a:cs typeface="Arial" pitchFamily="34" charset="0"/>
              </a:rPr>
              <a:pPr/>
              <a:t>10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Greedy Best-First Search Example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</a:t>
            </a:r>
            <a:r>
              <a:rPr lang="en-US" baseline="-25000" dirty="0" err="1" smtClean="0"/>
              <a:t>SLD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n</a:t>
            </a:r>
            <a:r>
              <a:rPr lang="en-US" dirty="0" smtClean="0"/>
              <a:t>)=</a:t>
            </a:r>
            <a:r>
              <a:rPr lang="en-US" dirty="0" smtClean="0">
                <a:solidFill>
                  <a:srgbClr val="0070C0"/>
                </a:solidFill>
              </a:rPr>
              <a:t>straight-line distance from </a:t>
            </a:r>
            <a:r>
              <a:rPr lang="en-US" dirty="0" smtClean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0070C0"/>
                </a:solidFill>
              </a:rPr>
              <a:t> to Bucharest</a:t>
            </a:r>
          </a:p>
          <a:p>
            <a:r>
              <a:rPr lang="en-US" dirty="0" smtClean="0"/>
              <a:t>The values of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SLD</a:t>
            </a:r>
            <a:r>
              <a:rPr lang="en-US" baseline="-25000" dirty="0" smtClean="0"/>
              <a:t> </a:t>
            </a:r>
            <a:r>
              <a:rPr lang="en-US" dirty="0" smtClean="0"/>
              <a:t>cannot be computed from the problem description itself</a:t>
            </a:r>
          </a:p>
          <a:p>
            <a:r>
              <a:rPr lang="en-US" dirty="0" smtClean="0"/>
              <a:t>It takes a certain amount of experience to know that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SLD</a:t>
            </a:r>
            <a:r>
              <a:rPr lang="en-US" baseline="-25000" dirty="0" smtClean="0"/>
              <a:t>  </a:t>
            </a:r>
            <a:r>
              <a:rPr lang="en-US" dirty="0" smtClean="0"/>
              <a:t>is correlated with actual road distances and is, therefore, a useful heuristic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5D81A729-B959-453C-83AC-ACD88608A706}" type="slidenum">
              <a:rPr lang="en-US" smtClean="0">
                <a:cs typeface="Arial" pitchFamily="34" charset="0"/>
              </a:rPr>
              <a:pPr/>
              <a:t>11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Greedy Best-First Search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C42D6F3-C4EA-4839-809B-9F21D0F7F0B9}" type="slidenum">
              <a:rPr lang="en-US" smtClean="0">
                <a:cs typeface="Arial" pitchFamily="34" charset="0"/>
              </a:rPr>
              <a:pPr/>
              <a:t>12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17413" name="Picture 4" descr="greedy-progress0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371600"/>
            <a:ext cx="54673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greedy-progress02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1905000"/>
            <a:ext cx="54673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greedy-progress03c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295400" y="3048000"/>
            <a:ext cx="5467350" cy="1990725"/>
          </a:xfrm>
          <a:noFill/>
        </p:spPr>
      </p:pic>
      <p:pic>
        <p:nvPicPr>
          <p:cNvPr id="9" name="Picture 4" descr="greedy-progress04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4419600"/>
            <a:ext cx="54673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 flipV="1">
            <a:off x="685800" y="1752600"/>
            <a:ext cx="7696200" cy="762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8" name="TextBox 12"/>
          <p:cNvSpPr txBox="1">
            <a:spLocks noChangeArrowheads="1"/>
          </p:cNvSpPr>
          <p:nvPr/>
        </p:nvSpPr>
        <p:spPr bwMode="auto">
          <a:xfrm>
            <a:off x="5638800" y="1371600"/>
            <a:ext cx="2078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(a) The initial state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715000" y="1905000"/>
            <a:ext cx="2673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(b) After expanding Arad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85800" y="2895600"/>
            <a:ext cx="7696200" cy="762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715000" y="3048000"/>
            <a:ext cx="269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(c) After expanding Sibiu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62000" y="4343400"/>
            <a:ext cx="7696200" cy="762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791200" y="4495800"/>
            <a:ext cx="304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(d) After expanding Fagaras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Greedy Best-First Search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C42D6F3-C4EA-4839-809B-9F21D0F7F0B9}" type="slidenum">
              <a:rPr lang="en-US" smtClean="0">
                <a:cs typeface="Arial" pitchFamily="34" charset="0"/>
              </a:rPr>
              <a:pPr/>
              <a:t>13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17413" name="Picture 4" descr="greedy-progress0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371600"/>
            <a:ext cx="54673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greedy-progress02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1905000"/>
            <a:ext cx="54673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greedy-progress03c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295400" y="3048000"/>
            <a:ext cx="5467350" cy="1990725"/>
          </a:xfrm>
          <a:noFill/>
        </p:spPr>
      </p:pic>
      <p:cxnSp>
        <p:nvCxnSpPr>
          <p:cNvPr id="11" name="Straight Connector 10"/>
          <p:cNvCxnSpPr/>
          <p:nvPr/>
        </p:nvCxnSpPr>
        <p:spPr>
          <a:xfrm flipV="1">
            <a:off x="685800" y="1752600"/>
            <a:ext cx="7696200" cy="762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8" name="TextBox 12"/>
          <p:cNvSpPr txBox="1">
            <a:spLocks noChangeArrowheads="1"/>
          </p:cNvSpPr>
          <p:nvPr/>
        </p:nvSpPr>
        <p:spPr bwMode="auto">
          <a:xfrm>
            <a:off x="5638800" y="1371600"/>
            <a:ext cx="2078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(a) The initial state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715000" y="1905000"/>
            <a:ext cx="2673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(b) After expanding Arad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85800" y="2895600"/>
            <a:ext cx="7696200" cy="762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715000" y="3048000"/>
            <a:ext cx="269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(c) After expanding Sibiu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62000" y="4343400"/>
            <a:ext cx="7696200" cy="762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439957" y="255643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94988" y="373912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286000" y="43815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70508" y="4340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271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07211" y="435983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270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172200" y="3810000"/>
            <a:ext cx="267757" cy="113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172200" y="2667000"/>
            <a:ext cx="267757" cy="740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581400" y="4340347"/>
            <a:ext cx="295275" cy="792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286000" y="4359830"/>
            <a:ext cx="228600" cy="69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981200" y="4108456"/>
            <a:ext cx="126011" cy="2318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5480942" y="3538852"/>
            <a:ext cx="533400" cy="274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400" y="5105399"/>
            <a:ext cx="5768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in another example, the h function has different values for </a:t>
            </a:r>
            <a:r>
              <a:rPr lang="en-US" dirty="0" err="1" smtClean="0"/>
              <a:t>Zerind</a:t>
            </a:r>
            <a:r>
              <a:rPr lang="en-US" dirty="0" smtClean="0"/>
              <a:t>, </a:t>
            </a:r>
            <a:r>
              <a:rPr lang="en-US" dirty="0" err="1" smtClean="0"/>
              <a:t>Fagaras</a:t>
            </a:r>
            <a:r>
              <a:rPr lang="en-US" dirty="0" smtClean="0"/>
              <a:t>, </a:t>
            </a:r>
            <a:r>
              <a:rPr lang="en-US" dirty="0" err="1" smtClean="0"/>
              <a:t>Rimnicu</a:t>
            </a:r>
            <a:r>
              <a:rPr lang="en-US" dirty="0" smtClean="0"/>
              <a:t> </a:t>
            </a:r>
            <a:r>
              <a:rPr lang="en-US" dirty="0" err="1" smtClean="0"/>
              <a:t>Vilcea</a:t>
            </a:r>
            <a:r>
              <a:rPr lang="en-US" dirty="0" smtClean="0"/>
              <a:t>, then </a:t>
            </a:r>
            <a:r>
              <a:rPr lang="en-US" dirty="0" err="1" smtClean="0"/>
              <a:t>Zerind</a:t>
            </a:r>
            <a:r>
              <a:rPr lang="en-US" dirty="0" smtClean="0"/>
              <a:t> should be the next state to be expanded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6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4" grpId="0"/>
      <p:bldP spid="25" grpId="0"/>
      <p:bldP spid="32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Properties of Greedy Best-First Search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4800600" cy="4572000"/>
          </a:xfrm>
        </p:spPr>
        <p:txBody>
          <a:bodyPr/>
          <a:lstStyle/>
          <a:p>
            <a:r>
              <a:rPr lang="en-US" b="1" smtClean="0"/>
              <a:t>Complete</a:t>
            </a:r>
            <a:r>
              <a:rPr lang="en-US" smtClean="0"/>
              <a:t>? No, it can get stuck in loops.</a:t>
            </a:r>
          </a:p>
          <a:p>
            <a:r>
              <a:rPr lang="en-US" smtClean="0"/>
              <a:t>For example, consider the problem of getting from Iasi to fagaras.  Iasi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Neamt</a:t>
            </a:r>
            <a:r>
              <a:rPr lang="en-US" smtClean="0">
                <a:sym typeface="Wingdings" pitchFamily="2" charset="2"/>
              </a:rPr>
              <a:t>IasiNeamt…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9115CFAF-0316-4867-96A4-462B10ECC1CB}" type="slidenum">
              <a:rPr lang="en-US" smtClean="0">
                <a:cs typeface="Arial" pitchFamily="34" charset="0"/>
              </a:rPr>
              <a:pPr/>
              <a:t>14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18438" name="Picture 4" descr="romania-distanc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209800"/>
            <a:ext cx="3633788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own Arrow 7"/>
          <p:cNvSpPr/>
          <p:nvPr/>
        </p:nvSpPr>
        <p:spPr>
          <a:xfrm>
            <a:off x="8077200" y="2438400"/>
            <a:ext cx="1524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5-Point Star 10"/>
          <p:cNvSpPr/>
          <p:nvPr/>
        </p:nvSpPr>
        <p:spPr>
          <a:xfrm>
            <a:off x="6781800" y="2667000"/>
            <a:ext cx="3048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Properties of Greedy Best-First Search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smtClean="0"/>
              <a:t>Time</a:t>
            </a:r>
            <a:r>
              <a:rPr lang="en-US" smtClean="0"/>
              <a:t>? The worst-case time complexity is </a:t>
            </a:r>
            <a:r>
              <a:rPr lang="en-US" i="1" smtClean="0"/>
              <a:t>O(b</a:t>
            </a:r>
            <a:r>
              <a:rPr lang="en-US" i="1" baseline="30000" smtClean="0"/>
              <a:t>m</a:t>
            </a:r>
            <a:r>
              <a:rPr lang="en-US" i="1" smtClean="0"/>
              <a:t>), </a:t>
            </a:r>
            <a:r>
              <a:rPr lang="en-US" smtClean="0"/>
              <a:t>where m is the maximum depth of the search space, b is the branching factor or maximum number of successors of any node. </a:t>
            </a:r>
          </a:p>
          <a:p>
            <a:r>
              <a:rPr lang="en-US" b="1" smtClean="0"/>
              <a:t>Space</a:t>
            </a:r>
            <a:r>
              <a:rPr lang="en-US" smtClean="0"/>
              <a:t>? The worst-case space complexity is </a:t>
            </a:r>
            <a:r>
              <a:rPr lang="en-US" i="1" smtClean="0"/>
              <a:t>O(b</a:t>
            </a:r>
            <a:r>
              <a:rPr lang="en-US" i="1" baseline="30000" smtClean="0"/>
              <a:t>m</a:t>
            </a:r>
            <a:r>
              <a:rPr lang="en-US" i="1" smtClean="0"/>
              <a:t>). </a:t>
            </a:r>
            <a:r>
              <a:rPr lang="en-US" smtClean="0"/>
              <a:t>It  has to keep all the nodes along the path in memory before it hits a dead end or approaches the goal state.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99240D8C-C673-4CE7-85C0-77D1B1CE9BF8}" type="slidenum">
              <a:rPr lang="en-US" smtClean="0">
                <a:cs typeface="Arial" pitchFamily="34" charset="0"/>
              </a:rPr>
              <a:pPr/>
              <a:t>15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Properties of Greedy Best-First Search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smtClean="0"/>
              <a:t>Optimal</a:t>
            </a:r>
            <a:r>
              <a:rPr lang="en-US" smtClean="0"/>
              <a:t>? No. </a:t>
            </a:r>
          </a:p>
          <a:p>
            <a:r>
              <a:rPr lang="en-US" smtClean="0"/>
              <a:t>Greedy best-first search resembles depth-first search in the way it prefers to follow a single path all the way to the goal, but will back up when it hits a dead hit. </a:t>
            </a:r>
          </a:p>
          <a:p>
            <a:r>
              <a:rPr lang="en-US" smtClean="0"/>
              <a:t>The algorithm suffers from the same defects as depth-first search – it is not optimal, and it is incomplete.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76C67BB6-91F7-49AE-A2E0-2F8BFB5D162F}" type="slidenum">
              <a:rPr lang="en-US" smtClean="0">
                <a:cs typeface="Arial" pitchFamily="34" charset="0"/>
              </a:rPr>
              <a:pPr/>
              <a:t>16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Pronounced “A-star search”</a:t>
            </a:r>
          </a:p>
          <a:p>
            <a:r>
              <a:rPr lang="en-US" dirty="0" smtClean="0"/>
              <a:t>Idea: avoid expanding paths that are already expensive.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Evaluation function f(n)=g(n)+h(n)</a:t>
            </a:r>
          </a:p>
          <a:p>
            <a:pPr lvl="1"/>
            <a:r>
              <a:rPr lang="en-US" dirty="0" smtClean="0"/>
              <a:t>function g(n), the path cost to reach the node (we can get an exact value of it)</a:t>
            </a:r>
          </a:p>
          <a:p>
            <a:pPr lvl="1"/>
            <a:r>
              <a:rPr lang="en-US" dirty="0" smtClean="0"/>
              <a:t>h(n), the heuristic function to estimate the cost to get from the node n to the goal</a:t>
            </a:r>
          </a:p>
          <a:p>
            <a:pPr lvl="1"/>
            <a:r>
              <a:rPr lang="en-US" dirty="0" smtClean="0"/>
              <a:t>f(n) is the estimated total cost (cheapest solution) of path through n to goal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E43EC83B-69DA-4831-A02B-DE354FA52DBA}" type="slidenum">
              <a:rPr lang="en-US" smtClean="0">
                <a:cs typeface="Arial" pitchFamily="34" charset="0"/>
              </a:rPr>
              <a:pPr/>
              <a:t>17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Strategy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To find the cheapest solution, a reasonable thing to try first is the node with the lowest value of g(n) + h(n)</a:t>
            </a:r>
          </a:p>
          <a:p>
            <a:r>
              <a:rPr lang="en-US" smtClean="0"/>
              <a:t>Provided that the heuristic function h(n) satisfies certain conditions, A* search is both complete and optimal.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79FBABE5-B1B2-4123-894B-E7A5C5D19072}" type="slidenum">
              <a:rPr lang="en-US" smtClean="0">
                <a:cs typeface="Arial" pitchFamily="34" charset="0"/>
              </a:rPr>
              <a:pPr/>
              <a:t>18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2534" name="TextBox 5"/>
          <p:cNvSpPr txBox="1">
            <a:spLocks noChangeArrowheads="1"/>
          </p:cNvSpPr>
          <p:nvPr/>
        </p:nvSpPr>
        <p:spPr bwMode="auto">
          <a:xfrm>
            <a:off x="762000" y="5181600"/>
            <a:ext cx="7529513" cy="46196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omic Sans MS" pitchFamily="66" charset="0"/>
              </a:rPr>
              <a:t>If used with tree-search, A* is optimal if h(n) is 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Admissible Heuristics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A heuristic </a:t>
            </a:r>
            <a:r>
              <a:rPr lang="en-US" i="1" smtClean="0"/>
              <a:t>h(n)</a:t>
            </a:r>
            <a:r>
              <a:rPr lang="en-US" smtClean="0"/>
              <a:t> is </a:t>
            </a:r>
            <a:r>
              <a:rPr lang="en-US" b="1" smtClean="0">
                <a:solidFill>
                  <a:srgbClr val="FF0000"/>
                </a:solidFill>
              </a:rPr>
              <a:t>admissible</a:t>
            </a:r>
            <a:r>
              <a:rPr lang="en-US" smtClean="0"/>
              <a:t> if for every node </a:t>
            </a:r>
            <a:r>
              <a:rPr lang="en-US" i="1" smtClean="0"/>
              <a:t>n</a:t>
            </a:r>
            <a:r>
              <a:rPr lang="en-US" smtClean="0"/>
              <a:t>, </a:t>
            </a:r>
            <a:r>
              <a:rPr lang="en-US" i="1" smtClean="0"/>
              <a:t>h(n) </a:t>
            </a:r>
            <a:r>
              <a:rPr lang="en-US" i="1" smtClean="0">
                <a:cs typeface="Arial" pitchFamily="34" charset="0"/>
              </a:rPr>
              <a:t>≤</a:t>
            </a:r>
            <a:r>
              <a:rPr lang="en-US" i="1" smtClean="0"/>
              <a:t> h</a:t>
            </a:r>
            <a:r>
              <a:rPr lang="en-US" i="1" baseline="30000" smtClean="0"/>
              <a:t>*</a:t>
            </a:r>
            <a:r>
              <a:rPr lang="en-US" i="1" smtClean="0"/>
              <a:t>(n), </a:t>
            </a:r>
            <a:r>
              <a:rPr lang="en-US" smtClean="0"/>
              <a:t>where </a:t>
            </a:r>
            <a:r>
              <a:rPr lang="en-US" i="1" smtClean="0"/>
              <a:t>h</a:t>
            </a:r>
            <a:r>
              <a:rPr lang="en-US" i="1" baseline="30000" smtClean="0"/>
              <a:t>*</a:t>
            </a:r>
            <a:r>
              <a:rPr lang="en-US" i="1" smtClean="0"/>
              <a:t>(n)</a:t>
            </a:r>
            <a:r>
              <a:rPr lang="en-US" smtClean="0"/>
              <a:t> is the </a:t>
            </a:r>
            <a:r>
              <a:rPr lang="en-US" b="1" smtClean="0">
                <a:solidFill>
                  <a:srgbClr val="FF0000"/>
                </a:solidFill>
              </a:rPr>
              <a:t>true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/>
              <a:t>cost to reach the goal state from </a:t>
            </a:r>
            <a:r>
              <a:rPr lang="en-US" i="1" smtClean="0"/>
              <a:t>n</a:t>
            </a:r>
            <a:r>
              <a:rPr lang="en-US" smtClean="0"/>
              <a:t>.</a:t>
            </a:r>
          </a:p>
          <a:p>
            <a:r>
              <a:rPr lang="en-US" smtClean="0"/>
              <a:t>An admissible heuristic </a:t>
            </a:r>
            <a:r>
              <a:rPr lang="en-US" smtClean="0">
                <a:solidFill>
                  <a:srgbClr val="FF0000"/>
                </a:solidFill>
              </a:rPr>
              <a:t>never overestimates</a:t>
            </a:r>
            <a:r>
              <a:rPr lang="en-US" smtClean="0"/>
              <a:t> the cost to reach the goal</a:t>
            </a:r>
          </a:p>
          <a:p>
            <a:r>
              <a:rPr lang="en-US" smtClean="0"/>
              <a:t>Admissible heuristic are by nature </a:t>
            </a:r>
            <a:r>
              <a:rPr lang="en-US" smtClean="0">
                <a:solidFill>
                  <a:srgbClr val="C00000"/>
                </a:solidFill>
              </a:rPr>
              <a:t>optimistic</a:t>
            </a:r>
            <a:r>
              <a:rPr lang="en-US" smtClean="0"/>
              <a:t>, because they think the cost of solving the problem is less than it actually is.</a:t>
            </a:r>
          </a:p>
          <a:p>
            <a:r>
              <a:rPr lang="en-US" smtClean="0"/>
              <a:t>Hence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F3585D9D-3547-4467-8F31-2631D2627A3A}" type="slidenum">
              <a:rPr lang="en-US" smtClean="0">
                <a:cs typeface="Arial" pitchFamily="34" charset="0"/>
              </a:rPr>
              <a:pPr/>
              <a:t>19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smtClean="0"/>
              <a:t>Uninformed Search Strategies </a:t>
            </a:r>
            <a:r>
              <a:rPr lang="en-US" smtClean="0"/>
              <a:t>can find solutions to problems by</a:t>
            </a:r>
          </a:p>
          <a:p>
            <a:pPr lvl="1"/>
            <a:r>
              <a:rPr lang="en-US" smtClean="0"/>
              <a:t>Systematically generating new states</a:t>
            </a:r>
          </a:p>
          <a:p>
            <a:pPr lvl="1"/>
            <a:r>
              <a:rPr lang="en-US" smtClean="0"/>
              <a:t>Testing them against the goal</a:t>
            </a:r>
          </a:p>
          <a:p>
            <a:pPr lvl="1"/>
            <a:r>
              <a:rPr lang="en-US" smtClean="0"/>
              <a:t>Incredibly inefficient in most cases. They will lead away from the goal as easily as it pursues options that lead towards the goal. </a:t>
            </a:r>
          </a:p>
          <a:p>
            <a:r>
              <a:rPr lang="en-US" b="1" smtClean="0"/>
              <a:t>Informed Search Strategies</a:t>
            </a:r>
          </a:p>
          <a:p>
            <a:pPr lvl="1"/>
            <a:r>
              <a:rPr lang="en-US" smtClean="0"/>
              <a:t>Uses problem-specific knowledge</a:t>
            </a:r>
          </a:p>
          <a:p>
            <a:pPr lvl="1"/>
            <a:r>
              <a:rPr lang="en-US" smtClean="0"/>
              <a:t>Can find solutions more efficiently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35E2834E-B24E-4B68-8715-FC61392DC59D}" type="slidenum">
              <a:rPr lang="en-US" smtClean="0">
                <a:cs typeface="Arial" pitchFamily="34" charset="0"/>
              </a:rPr>
              <a:pPr/>
              <a:t>2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Admissible Heuristics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Since g(n) is the exact cost to reach n, we have immediate consequence that f(n) never overestimates the true cost of a solution through n.</a:t>
            </a:r>
          </a:p>
          <a:p>
            <a:r>
              <a:rPr lang="en-US" b="1" smtClean="0"/>
              <a:t>Theorem</a:t>
            </a:r>
            <a:r>
              <a:rPr lang="en-US" smtClean="0"/>
              <a:t>: if h(n) is admissible, A* using Tree-Search is optimal.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6F8CF0DE-FA1B-4F87-9BCC-B484C929A979}" type="slidenum">
              <a:rPr lang="en-US" smtClean="0">
                <a:cs typeface="Arial" pitchFamily="34" charset="0"/>
              </a:rPr>
              <a:pPr/>
              <a:t>20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8116C53B-6C7A-47E7-85F3-AC9A661C24C1}" type="slidenum">
              <a:rPr lang="en-US" smtClean="0">
                <a:cs typeface="Arial" pitchFamily="34" charset="0"/>
              </a:rPr>
              <a:pPr/>
              <a:t>21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25605" name="Picture 4" descr="astar-progress01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4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astar-progress0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3622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astar-progress03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810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8" name="TextBox 8"/>
          <p:cNvSpPr txBox="1">
            <a:spLocks noChangeArrowheads="1"/>
          </p:cNvSpPr>
          <p:nvPr/>
        </p:nvSpPr>
        <p:spPr bwMode="auto">
          <a:xfrm>
            <a:off x="5867400" y="1524000"/>
            <a:ext cx="2078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(a) The initial state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62000" y="2133600"/>
            <a:ext cx="7543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867400" y="2362200"/>
            <a:ext cx="2673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(b) After expanding Arad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33400" y="3657600"/>
            <a:ext cx="7924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867400" y="3886200"/>
            <a:ext cx="269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(c) After expanding Sibiu</a:t>
            </a:r>
          </a:p>
        </p:txBody>
      </p:sp>
      <p:sp>
        <p:nvSpPr>
          <p:cNvPr id="25613" name="TextBox 15"/>
          <p:cNvSpPr txBox="1">
            <a:spLocks noChangeArrowheads="1"/>
          </p:cNvSpPr>
          <p:nvPr/>
        </p:nvSpPr>
        <p:spPr bwMode="auto">
          <a:xfrm>
            <a:off x="990600" y="5334000"/>
            <a:ext cx="7567613" cy="64611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omic Sans MS" pitchFamily="66" charset="0"/>
              </a:rPr>
              <a:t>Nodes are labeled with f=g+h. The h values are the straight-line distances to Bucharest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18C2CC14-A6F8-4771-BE18-6EE15D09736A}" type="slidenum">
              <a:rPr lang="en-US" smtClean="0">
                <a:cs typeface="Arial" pitchFamily="34" charset="0"/>
              </a:rPr>
              <a:pPr/>
              <a:t>22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26629" name="Picture 4" descr="astar-progress0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astar-progress05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7338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5105400" y="1524000"/>
            <a:ext cx="3719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(d) After expanding Rimnicu Vilcea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3505200"/>
            <a:ext cx="784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257800" y="3733800"/>
            <a:ext cx="3108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(e) After expanding Fagaras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B9630597-1FBC-4381-B048-A6758E0CEF5E}" type="slidenum">
              <a:rPr lang="en-US" smtClean="0">
                <a:cs typeface="Arial" pitchFamily="34" charset="0"/>
              </a:rPr>
              <a:pPr/>
              <a:t>23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27653" name="Picture 4" descr="astar-progress0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5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Box 6"/>
          <p:cNvSpPr txBox="1">
            <a:spLocks noChangeArrowheads="1"/>
          </p:cNvSpPr>
          <p:nvPr/>
        </p:nvSpPr>
        <p:spPr bwMode="auto">
          <a:xfrm>
            <a:off x="5638800" y="1600200"/>
            <a:ext cx="2762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(f) After expanding Pitesti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astar-proo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2438400"/>
            <a:ext cx="350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Optimality of A</a:t>
            </a:r>
            <a:r>
              <a:rPr lang="en-US" baseline="30000" smtClean="0"/>
              <a:t>*</a:t>
            </a:r>
            <a:r>
              <a:rPr lang="en-US" smtClean="0"/>
              <a:t> (proof)</a:t>
            </a:r>
          </a:p>
        </p:txBody>
      </p:sp>
      <p:sp>
        <p:nvSpPr>
          <p:cNvPr id="2867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772400" cy="4572000"/>
          </a:xfrm>
        </p:spPr>
        <p:txBody>
          <a:bodyPr/>
          <a:lstStyle/>
          <a:p>
            <a:r>
              <a:rPr lang="en-US" sz="2400" smtClean="0"/>
              <a:t>Suppose some suboptimal goal </a:t>
            </a:r>
            <a:r>
              <a:rPr lang="en-US" sz="2400" i="1" smtClean="0"/>
              <a:t>G</a:t>
            </a:r>
            <a:r>
              <a:rPr lang="en-US" sz="2400" i="1" baseline="-25000" smtClean="0"/>
              <a:t>2</a:t>
            </a:r>
            <a:r>
              <a:rPr lang="en-US" sz="2400" i="1" smtClean="0"/>
              <a:t> </a:t>
            </a:r>
            <a:r>
              <a:rPr lang="en-US" sz="2400" smtClean="0"/>
              <a:t>has been generated and is in the fringe. Let </a:t>
            </a:r>
            <a:r>
              <a:rPr lang="en-US" sz="2400" i="1" smtClean="0"/>
              <a:t>n</a:t>
            </a:r>
            <a:r>
              <a:rPr lang="en-US" sz="2400" smtClean="0"/>
              <a:t> be an unexpanded node in the fringe such that </a:t>
            </a:r>
            <a:r>
              <a:rPr lang="en-US" sz="2400" i="1" smtClean="0"/>
              <a:t>n </a:t>
            </a:r>
            <a:r>
              <a:rPr lang="en-US" sz="2400" smtClean="0"/>
              <a:t>is on a shortest path to an optimal goal </a:t>
            </a:r>
            <a:r>
              <a:rPr lang="en-US" sz="2400" i="1" smtClean="0"/>
              <a:t>G</a:t>
            </a:r>
            <a:r>
              <a:rPr lang="en-US" sz="2400" smtClean="0"/>
              <a:t>. Let C* is the cost of optimal solution. Will </a:t>
            </a:r>
            <a:r>
              <a:rPr lang="en-US" sz="2400" i="1" smtClean="0"/>
              <a:t>G</a:t>
            </a:r>
            <a:r>
              <a:rPr lang="en-US" sz="2400" i="1" baseline="-25000" smtClean="0"/>
              <a:t>2 </a:t>
            </a:r>
            <a:r>
              <a:rPr lang="en-US" sz="2400" smtClean="0"/>
              <a:t>be expanded (incorrect)?</a:t>
            </a:r>
          </a:p>
          <a:p>
            <a:r>
              <a:rPr lang="en-US" sz="2000" smtClean="0"/>
              <a:t>f(G</a:t>
            </a:r>
            <a:r>
              <a:rPr lang="en-US" sz="2000" baseline="-25000" smtClean="0"/>
              <a:t>2</a:t>
            </a:r>
            <a:r>
              <a:rPr lang="en-US" sz="2000" smtClean="0"/>
              <a:t>)  = g(G</a:t>
            </a:r>
            <a:r>
              <a:rPr lang="en-US" sz="2000" baseline="-25000" smtClean="0"/>
              <a:t>2</a:t>
            </a:r>
            <a:r>
              <a:rPr lang="en-US" sz="2000" smtClean="0"/>
              <a:t>)		since </a:t>
            </a:r>
            <a:r>
              <a:rPr lang="en-US" sz="2000" i="1" smtClean="0"/>
              <a:t>h</a:t>
            </a:r>
            <a:r>
              <a:rPr lang="en-US" sz="2000" smtClean="0"/>
              <a:t>(G</a:t>
            </a:r>
            <a:r>
              <a:rPr lang="en-US" sz="2000" baseline="-25000" smtClean="0"/>
              <a:t>2</a:t>
            </a:r>
            <a:r>
              <a:rPr lang="en-US" sz="2000" smtClean="0"/>
              <a:t>) = 0, </a:t>
            </a:r>
          </a:p>
          <a:p>
            <a:r>
              <a:rPr lang="en-US" sz="2000" smtClean="0"/>
              <a:t>g(G</a:t>
            </a:r>
            <a:r>
              <a:rPr lang="en-US" sz="2000" baseline="-25000" smtClean="0"/>
              <a:t>2</a:t>
            </a:r>
            <a:r>
              <a:rPr lang="en-US" sz="2000" smtClean="0"/>
              <a:t>) &gt; g(G) 		since G</a:t>
            </a:r>
            <a:r>
              <a:rPr lang="en-US" sz="2000" baseline="-25000" smtClean="0"/>
              <a:t>2</a:t>
            </a:r>
            <a:r>
              <a:rPr lang="en-US" sz="2000" smtClean="0"/>
              <a:t> is suboptimal </a:t>
            </a:r>
          </a:p>
          <a:p>
            <a:r>
              <a:rPr lang="en-US" sz="2000" smtClean="0"/>
              <a:t>f(G)   = g(G)		since </a:t>
            </a:r>
            <a:r>
              <a:rPr lang="en-US" sz="2000" i="1" smtClean="0"/>
              <a:t>h</a:t>
            </a:r>
            <a:r>
              <a:rPr lang="en-US" sz="2000" smtClean="0"/>
              <a:t>(G) = 0 </a:t>
            </a:r>
          </a:p>
          <a:p>
            <a:r>
              <a:rPr lang="en-US" sz="2000" smtClean="0"/>
              <a:t>f(G</a:t>
            </a:r>
            <a:r>
              <a:rPr lang="en-US" sz="2000" baseline="-25000" smtClean="0"/>
              <a:t>2</a:t>
            </a:r>
            <a:r>
              <a:rPr lang="en-US" sz="2000" smtClean="0"/>
              <a:t>)  &gt; f(G)		from above </a:t>
            </a:r>
          </a:p>
          <a:p>
            <a:r>
              <a:rPr lang="en-US" sz="2000" smtClean="0"/>
              <a:t>f(n) = g(n) + h(n) </a:t>
            </a:r>
            <a:r>
              <a:rPr lang="en-US" sz="2000" smtClean="0">
                <a:cs typeface="Arial" pitchFamily="34" charset="0"/>
              </a:rPr>
              <a:t>≤</a:t>
            </a:r>
            <a:r>
              <a:rPr lang="en-US" sz="2000" smtClean="0"/>
              <a:t> C*,	since h is admissible</a:t>
            </a:r>
          </a:p>
          <a:p>
            <a:r>
              <a:rPr lang="en-US" sz="2000" smtClean="0"/>
              <a:t>f(n) </a:t>
            </a:r>
            <a:r>
              <a:rPr lang="en-US" sz="2000" smtClean="0">
                <a:cs typeface="Arial" pitchFamily="34" charset="0"/>
              </a:rPr>
              <a:t>≤</a:t>
            </a:r>
            <a:r>
              <a:rPr lang="en-US" sz="2000" smtClean="0"/>
              <a:t> f(G)&lt; f(G</a:t>
            </a:r>
            <a:r>
              <a:rPr lang="en-US" sz="2000" baseline="-25000" smtClean="0"/>
              <a:t>2</a:t>
            </a:r>
            <a:r>
              <a:rPr lang="en-US" sz="2000" smtClean="0"/>
              <a:t>) 	from above</a:t>
            </a:r>
          </a:p>
          <a:p>
            <a:pPr>
              <a:buFont typeface="Wingdings 2" pitchFamily="18" charset="2"/>
              <a:buNone/>
            </a:pPr>
            <a:r>
              <a:rPr lang="en-US" sz="2000" smtClean="0"/>
              <a:t>So </a:t>
            </a:r>
            <a:r>
              <a:rPr lang="en-US" sz="2000" i="1" smtClean="0"/>
              <a:t>G</a:t>
            </a:r>
            <a:r>
              <a:rPr lang="en-US" sz="2000" i="1" baseline="-25000" smtClean="0"/>
              <a:t>2 </a:t>
            </a:r>
            <a:r>
              <a:rPr lang="en-US" sz="2000" smtClean="0"/>
              <a:t>will not be expanded and A* must return an optimal solutions</a:t>
            </a:r>
          </a:p>
          <a:p>
            <a:endParaRPr lang="en-US" sz="24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28678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E93AFB4D-E7B5-4D0C-ACF8-42E79DFAF8E1}" type="slidenum">
              <a:rPr lang="en-US" smtClean="0">
                <a:cs typeface="Arial" pitchFamily="34" charset="0"/>
              </a:rPr>
              <a:pPr/>
              <a:t>24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Revisit “Closed List”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534400" cy="4572000"/>
          </a:xfrm>
        </p:spPr>
        <p:txBody>
          <a:bodyPr/>
          <a:lstStyle/>
          <a:p>
            <a:r>
              <a:rPr lang="en-US" sz="2400" b="1" dirty="0" smtClean="0"/>
              <a:t>Graph-Search</a:t>
            </a:r>
            <a:r>
              <a:rPr lang="en-US" sz="2400" dirty="0" smtClean="0"/>
              <a:t> modifies the general </a:t>
            </a:r>
            <a:r>
              <a:rPr lang="en-US" sz="2400" b="1" dirty="0" smtClean="0"/>
              <a:t>tree-search</a:t>
            </a:r>
            <a:r>
              <a:rPr lang="en-US" sz="2400" dirty="0" smtClean="0"/>
              <a:t> algorithm to include a data structure called the closed list, which stores every expanded node</a:t>
            </a:r>
            <a:r>
              <a:rPr lang="en-US" dirty="0" smtClean="0"/>
              <a:t>.</a:t>
            </a:r>
          </a:p>
          <a:p>
            <a:r>
              <a:rPr lang="en-US" sz="2400" dirty="0" smtClean="0"/>
              <a:t>If the current node matches a node on the closed list, it is discarded instead of being expanded.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37B69BF-F052-47F7-BB3F-E1BBFD1C897F}" type="slidenum">
              <a:rPr lang="en-US" smtClean="0">
                <a:cs typeface="Arial" pitchFamily="34" charset="0"/>
              </a:rPr>
              <a:pPr/>
              <a:t>25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29702" name="Picture 4"/>
          <p:cNvPicPr>
            <a:picLocks noChangeAspect="1" noChangeArrowheads="1"/>
          </p:cNvPicPr>
          <p:nvPr/>
        </p:nvPicPr>
        <p:blipFill>
          <a:blip r:embed="rId3" cstate="print"/>
          <a:srcRect l="14063" t="16667" r="3125" b="35417"/>
          <a:stretch>
            <a:fillRect/>
          </a:stretch>
        </p:blipFill>
        <p:spPr bwMode="auto">
          <a:xfrm>
            <a:off x="0" y="3124200"/>
            <a:ext cx="8077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29200" y="4648200"/>
            <a:ext cx="3963988" cy="3698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omic Sans MS" pitchFamily="66" charset="0"/>
              </a:rPr>
              <a:t>What does a repeated state mean?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Repeated State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When a repeated state is detected, the algorithm has found two paths to the same state.</a:t>
            </a:r>
          </a:p>
          <a:p>
            <a:r>
              <a:rPr lang="en-US" smtClean="0"/>
              <a:t>The graph-search algorithm always discards the newly discovered path</a:t>
            </a:r>
          </a:p>
          <a:p>
            <a:r>
              <a:rPr lang="en-US" smtClean="0"/>
              <a:t>However, if the newly discovered path is shorter than the original one, graph-search could miss an optimal solution. 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3257B0A8-E038-4AED-8AAC-957522E6DF00}" type="slidenum">
              <a:rPr lang="en-US" smtClean="0">
                <a:cs typeface="Arial" pitchFamily="34" charset="0"/>
              </a:rPr>
              <a:pPr/>
              <a:t>26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733800"/>
            <a:ext cx="7467600" cy="2286000"/>
          </a:xfrm>
        </p:spPr>
        <p:txBody>
          <a:bodyPr/>
          <a:lstStyle/>
          <a:p>
            <a:r>
              <a:rPr lang="en-US" sz="2400" dirty="0" smtClean="0"/>
              <a:t>A graph with an </a:t>
            </a:r>
            <a:r>
              <a:rPr lang="en-US" sz="2400" i="1" dirty="0" smtClean="0">
                <a:solidFill>
                  <a:srgbClr val="C00000"/>
                </a:solidFill>
              </a:rPr>
              <a:t>inconsistent heuristic </a:t>
            </a:r>
            <a:r>
              <a:rPr lang="en-US" sz="2400" dirty="0" smtClean="0"/>
              <a:t>on which graph-search fails to return the optimal solution</a:t>
            </a:r>
          </a:p>
          <a:p>
            <a:r>
              <a:rPr lang="en-US" sz="2400" dirty="0" smtClean="0"/>
              <a:t>The successors of S are A with f=5 and B with f=7. A is expanded first, so the path via B will be discarded because A will already be in the closed list. However, the optimal solution is S</a:t>
            </a:r>
            <a:r>
              <a:rPr lang="en-US" sz="2400" dirty="0" smtClean="0">
                <a:sym typeface="Wingdings" pitchFamily="2" charset="2"/>
              </a:rPr>
              <a:t>BAG.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4279E48D-32BF-4228-8067-2ED61CC1F5CE}" type="slidenum">
              <a:rPr lang="en-US" smtClean="0">
                <a:cs typeface="Arial" pitchFamily="34" charset="0"/>
              </a:rPr>
              <a:pPr/>
              <a:t>27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78295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Consistent Heuristics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6629400" cy="4572000"/>
          </a:xfrm>
        </p:spPr>
        <p:txBody>
          <a:bodyPr/>
          <a:lstStyle/>
          <a:p>
            <a:r>
              <a:rPr lang="en-US" smtClean="0"/>
              <a:t>A heuristic is </a:t>
            </a:r>
            <a:r>
              <a:rPr lang="en-US" b="1" smtClean="0">
                <a:solidFill>
                  <a:srgbClr val="FF0000"/>
                </a:solidFill>
              </a:rPr>
              <a:t>consistent</a:t>
            </a:r>
            <a:r>
              <a:rPr lang="en-US" smtClean="0"/>
              <a:t> if for every node </a:t>
            </a:r>
            <a:r>
              <a:rPr lang="en-US" i="1" smtClean="0"/>
              <a:t>n</a:t>
            </a:r>
            <a:r>
              <a:rPr lang="en-US" smtClean="0"/>
              <a:t>, every successor </a:t>
            </a:r>
            <a:r>
              <a:rPr lang="en-US" i="1" smtClean="0"/>
              <a:t>n'</a:t>
            </a:r>
            <a:r>
              <a:rPr lang="en-US" smtClean="0"/>
              <a:t> of </a:t>
            </a:r>
            <a:r>
              <a:rPr lang="en-US" i="1" smtClean="0"/>
              <a:t>n</a:t>
            </a:r>
            <a:r>
              <a:rPr lang="en-US" smtClean="0"/>
              <a:t> generated by any action </a:t>
            </a:r>
            <a:r>
              <a:rPr lang="en-US" i="1" smtClean="0"/>
              <a:t>a</a:t>
            </a:r>
            <a:r>
              <a:rPr lang="en-US" smtClean="0"/>
              <a:t>,</a:t>
            </a:r>
          </a:p>
          <a:p>
            <a:pPr>
              <a:buFont typeface="Wingdings 2" pitchFamily="18" charset="2"/>
              <a:buNone/>
            </a:pPr>
            <a:r>
              <a:rPr lang="en-US" i="1" smtClean="0"/>
              <a:t>h(n) </a:t>
            </a:r>
            <a:r>
              <a:rPr lang="en-US" i="1" smtClean="0">
                <a:cs typeface="Arial" pitchFamily="34" charset="0"/>
              </a:rPr>
              <a:t>≤</a:t>
            </a:r>
            <a:r>
              <a:rPr lang="en-US" i="1" smtClean="0"/>
              <a:t> c(n,a,n') + h(n')</a:t>
            </a:r>
          </a:p>
          <a:p>
            <a:r>
              <a:rPr lang="en-US" smtClean="0"/>
              <a:t>The estimated cost of reach the goal from n is no greater than the step cost of getting to n’ plus the estimated cost of reaching the goal from n’</a:t>
            </a:r>
          </a:p>
          <a:p>
            <a:r>
              <a:rPr lang="en-US" smtClean="0"/>
              <a:t>This is a form of </a:t>
            </a:r>
            <a:r>
              <a:rPr lang="en-US" b="1" smtClean="0">
                <a:solidFill>
                  <a:srgbClr val="C00000"/>
                </a:solidFill>
              </a:rPr>
              <a:t>Triangle inequality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5BCED7C4-6514-4B42-9965-618D77E1CB74}" type="slidenum">
              <a:rPr lang="en-US" smtClean="0">
                <a:cs typeface="Arial" pitchFamily="34" charset="0"/>
              </a:rPr>
              <a:pPr/>
              <a:t>28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32774" name="Picture 4" descr="consistenc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1981200"/>
            <a:ext cx="19621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Consequence of Consistency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smtClean="0">
                <a:solidFill>
                  <a:srgbClr val="C00000"/>
                </a:solidFill>
              </a:rPr>
              <a:t>A* using graph-search is optimal if h(n) is consistent</a:t>
            </a:r>
          </a:p>
          <a:p>
            <a:r>
              <a:rPr lang="en-US" sz="2400" smtClean="0"/>
              <a:t>Consistency is a stricter requirement than admissibility</a:t>
            </a:r>
          </a:p>
          <a:p>
            <a:r>
              <a:rPr lang="en-US" sz="2400" smtClean="0"/>
              <a:t>But one has to work quite hard to concoct heuristics that are admissible but not consistent</a:t>
            </a:r>
          </a:p>
          <a:p>
            <a:r>
              <a:rPr lang="en-US" sz="2400" smtClean="0"/>
              <a:t>All the admissible heuristics we discuss in this chapter are also consistent</a:t>
            </a:r>
          </a:p>
          <a:p>
            <a:r>
              <a:rPr lang="en-US" sz="2400" smtClean="0"/>
              <a:t>For example, h</a:t>
            </a:r>
            <a:r>
              <a:rPr lang="en-US" sz="2400" baseline="-25000" smtClean="0"/>
              <a:t>SLD</a:t>
            </a:r>
            <a:r>
              <a:rPr lang="en-US" sz="2400" smtClean="0"/>
              <a:t>. We know that the general triangle inequality is satisfied when each side is measured by the straight-line distance, and the straight-line distance between n and n’ is no greater than c(n,a,n’). Hence, h</a:t>
            </a:r>
            <a:r>
              <a:rPr lang="en-US" sz="2400" baseline="-25000" smtClean="0"/>
              <a:t>SLD </a:t>
            </a:r>
            <a:r>
              <a:rPr lang="en-US" sz="2400" smtClean="0"/>
              <a:t>is a consistent heuristic.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60853203-D999-4EBD-A495-0ACCEB52F64E}" type="slidenum">
              <a:rPr lang="en-US" smtClean="0">
                <a:cs typeface="Arial" pitchFamily="34" charset="0"/>
              </a:rPr>
              <a:pPr/>
              <a:t>29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Heuristic Search Strategies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Informed search tries to reduce the amount of search that must be done by </a:t>
            </a:r>
          </a:p>
          <a:p>
            <a:pPr lvl="1"/>
            <a:r>
              <a:rPr lang="en-US" dirty="0" smtClean="0"/>
              <a:t>Making intelligence choices for the nodes that are selected for expansion</a:t>
            </a:r>
          </a:p>
          <a:p>
            <a:pPr lvl="1"/>
            <a:r>
              <a:rPr lang="en-US" dirty="0" smtClean="0"/>
              <a:t>This implies the existence of some way of evaluating the likelihood that a given node is on the solution path</a:t>
            </a:r>
          </a:p>
          <a:p>
            <a:pPr lvl="1"/>
            <a:r>
              <a:rPr lang="en-US" dirty="0" smtClean="0"/>
              <a:t>In general this is done using a heuristic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0AB78482-75AE-4260-B777-D60C56C84550}" type="slidenum">
              <a:rPr lang="en-US" smtClean="0">
                <a:cs typeface="Arial" pitchFamily="34" charset="0"/>
              </a:rPr>
              <a:pPr/>
              <a:t>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5181600"/>
            <a:ext cx="860613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heu·ris·tic</a:t>
            </a:r>
            <a:r>
              <a:rPr lang="en-US" sz="2400" dirty="0"/>
              <a:t>: enabling a person to discover or learn something for themselves.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Consequence of Consistency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smtClean="0">
                <a:solidFill>
                  <a:srgbClr val="C00000"/>
                </a:solidFill>
              </a:rPr>
              <a:t>If h(n) is consistent, then the values of f(n) along any path are non-decreasing. </a:t>
            </a:r>
          </a:p>
          <a:p>
            <a:r>
              <a:rPr lang="en-US" sz="2800" smtClean="0"/>
              <a:t>Proof: Suppose n’ is a successor of n; then g(n’)=g(n)+c(n,a,n’) for some action a, and we have</a:t>
            </a:r>
          </a:p>
          <a:p>
            <a:pPr>
              <a:buFont typeface="Wingdings 2" pitchFamily="18" charset="2"/>
              <a:buNone/>
            </a:pPr>
            <a:r>
              <a:rPr lang="en-US" sz="2800" smtClean="0"/>
              <a:t>f(n’)=g(n’)+h(n’)= g(n)+c(n,a,n’)+h(n’)&gt;=g(n)+h(n)=f(n)</a:t>
            </a:r>
          </a:p>
          <a:p>
            <a:r>
              <a:rPr lang="en-US" sz="2800" smtClean="0"/>
              <a:t>Hence the first goal node selected for expansion must be an optimal solution, since all later nodes will be at least as expensive.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072AAE69-80AE-4AE1-AAD1-73DBF33D49E6}" type="slidenum">
              <a:rPr lang="en-US" smtClean="0">
                <a:cs typeface="Arial" pitchFamily="34" charset="0"/>
              </a:rPr>
              <a:pPr/>
              <a:t>30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Contours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expands nodes in order of increasing </a:t>
            </a:r>
            <a:r>
              <a:rPr lang="en-US" i="1" smtClean="0"/>
              <a:t>f</a:t>
            </a:r>
            <a:r>
              <a:rPr lang="en-US" smtClean="0"/>
              <a:t> value</a:t>
            </a:r>
          </a:p>
          <a:p>
            <a:r>
              <a:rPr lang="en-US" smtClean="0"/>
              <a:t>Gradually adds "</a:t>
            </a:r>
            <a:r>
              <a:rPr lang="en-US" i="1" smtClean="0"/>
              <a:t>f</a:t>
            </a:r>
            <a:r>
              <a:rPr lang="en-US" smtClean="0"/>
              <a:t>-contours" of nodes </a:t>
            </a:r>
          </a:p>
          <a:p>
            <a:r>
              <a:rPr lang="en-US" smtClean="0"/>
              <a:t>Contour </a:t>
            </a:r>
            <a:r>
              <a:rPr lang="en-US" i="1" smtClean="0"/>
              <a:t>i</a:t>
            </a:r>
            <a:r>
              <a:rPr lang="en-US" smtClean="0"/>
              <a:t> has all nodes with </a:t>
            </a:r>
            <a:r>
              <a:rPr lang="en-US" i="1" smtClean="0"/>
              <a:t>f=f</a:t>
            </a:r>
            <a:r>
              <a:rPr lang="en-US" i="1" baseline="-25000" smtClean="0"/>
              <a:t>i</a:t>
            </a:r>
            <a:r>
              <a:rPr lang="en-US" smtClean="0"/>
              <a:t>, where </a:t>
            </a:r>
            <a:r>
              <a:rPr lang="en-US" i="1" smtClean="0"/>
              <a:t>f</a:t>
            </a:r>
            <a:r>
              <a:rPr lang="en-US" i="1" baseline="-25000" smtClean="0"/>
              <a:t>i</a:t>
            </a:r>
            <a:r>
              <a:rPr lang="en-US" i="1" smtClean="0"/>
              <a:t> &lt; f</a:t>
            </a:r>
            <a:r>
              <a:rPr lang="en-US" i="1" baseline="-25000" smtClean="0"/>
              <a:t>i+1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730A8B79-B385-4660-96B1-55F626FF5083}" type="slidenum">
              <a:rPr lang="en-US" smtClean="0">
                <a:cs typeface="Arial" pitchFamily="34" charset="0"/>
              </a:rPr>
              <a:pPr/>
              <a:t>31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35846" name="Picture 4" descr="f-circ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048000"/>
            <a:ext cx="4724400" cy="29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A</a:t>
            </a:r>
            <a:r>
              <a:rPr lang="en-US" baseline="30000" smtClean="0"/>
              <a:t>*</a:t>
            </a:r>
            <a:r>
              <a:rPr lang="en-US" smtClean="0"/>
              <a:t> 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smtClean="0"/>
              <a:t>Complete</a:t>
            </a:r>
            <a:r>
              <a:rPr lang="en-US" smtClean="0"/>
              <a:t>? Yes, unless there are infinitely many nodes with f&lt;=f(G)</a:t>
            </a:r>
          </a:p>
          <a:p>
            <a:r>
              <a:rPr lang="en-US" b="1" smtClean="0"/>
              <a:t>Optimal</a:t>
            </a:r>
            <a:r>
              <a:rPr lang="en-US" smtClean="0"/>
              <a:t>? Yes. </a:t>
            </a:r>
          </a:p>
          <a:p>
            <a:r>
              <a:rPr lang="en-US" b="1" smtClean="0"/>
              <a:t>Time</a:t>
            </a:r>
            <a:r>
              <a:rPr lang="en-US" smtClean="0"/>
              <a:t>? Exponential</a:t>
            </a:r>
          </a:p>
          <a:p>
            <a:r>
              <a:rPr lang="en-US" b="1" smtClean="0"/>
              <a:t>Space</a:t>
            </a:r>
            <a:r>
              <a:rPr lang="en-US" smtClean="0"/>
              <a:t>? Keeps all nodes in memory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A0D767DE-0293-4798-94F1-0C0EFCC0EE25}" type="slidenum">
              <a:rPr lang="en-US" smtClean="0">
                <a:cs typeface="Arial" pitchFamily="34" charset="0"/>
              </a:rPr>
              <a:pPr/>
              <a:t>32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Optimally Efficient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No other optimal algorithm is guaranteed to expand fewer nodes than A*, except possibly through tie-breaking among nodes with f(n)=C*, where C* is the cost of the optimal solution.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E85E9B1A-1A09-45A3-B95A-C9D32A6E242D}" type="slidenum">
              <a:rPr lang="en-US" smtClean="0">
                <a:cs typeface="Arial" pitchFamily="34" charset="0"/>
              </a:rPr>
              <a:pPr/>
              <a:t>33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7894" name="TextBox 5"/>
          <p:cNvSpPr txBox="1">
            <a:spLocks noChangeArrowheads="1"/>
          </p:cNvSpPr>
          <p:nvPr/>
        </p:nvSpPr>
        <p:spPr bwMode="auto">
          <a:xfrm>
            <a:off x="533400" y="3810000"/>
            <a:ext cx="8001000" cy="23082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omic Sans MS" pitchFamily="66" charset="0"/>
              </a:rPr>
              <a:t>That A* search is complete, optimal, and optimally efficient among all such algorithms is rather satisfying. </a:t>
            </a:r>
          </a:p>
          <a:p>
            <a:r>
              <a:rPr lang="en-US" sz="2400">
                <a:solidFill>
                  <a:srgbClr val="C00000"/>
                </a:solidFill>
                <a:latin typeface="Comic Sans MS" pitchFamily="66" charset="0"/>
              </a:rPr>
              <a:t>However, A* is not the answer to all our searching needs. Why?</a:t>
            </a:r>
          </a:p>
          <a:p>
            <a:r>
              <a:rPr lang="en-US" sz="2400">
                <a:solidFill>
                  <a:srgbClr val="C00000"/>
                </a:solidFill>
                <a:latin typeface="Comic Sans MS" pitchFamily="66" charset="0"/>
              </a:rPr>
              <a:t>To be continued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Best-First Search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Idea: use an </a:t>
            </a:r>
            <a:r>
              <a:rPr lang="en-US" b="1" smtClean="0"/>
              <a:t>evaluation function </a:t>
            </a:r>
            <a:r>
              <a:rPr lang="en-US" smtClean="0"/>
              <a:t>f(n) for each node</a:t>
            </a:r>
          </a:p>
          <a:p>
            <a:pPr lvl="1"/>
            <a:r>
              <a:rPr lang="en-US" sz="2400" smtClean="0"/>
              <a:t>Estimate of “desirability”</a:t>
            </a:r>
          </a:p>
          <a:p>
            <a:pPr lvl="1"/>
            <a:r>
              <a:rPr lang="en-US" sz="2400" smtClean="0"/>
              <a:t>Expand most desirable unexpanded node</a:t>
            </a:r>
          </a:p>
          <a:p>
            <a:pPr lvl="1"/>
            <a:r>
              <a:rPr lang="en-US" sz="2400" smtClean="0"/>
              <a:t>Traditionally, the node with the lowest evaluation is selected for expansion, because the evaluation measures distance to the goal. </a:t>
            </a:r>
          </a:p>
          <a:p>
            <a:r>
              <a:rPr lang="en-US" smtClean="0"/>
              <a:t>Implementation</a:t>
            </a:r>
          </a:p>
          <a:p>
            <a:pPr lvl="1"/>
            <a:r>
              <a:rPr lang="en-US" sz="2400" smtClean="0"/>
              <a:t>Order the nodes in fringe in decreasing order of desirability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880E327F-BD90-4305-8525-6AE7ADA58A78}" type="slidenum">
              <a:rPr lang="en-US" smtClean="0">
                <a:cs typeface="Arial" pitchFamily="34" charset="0"/>
              </a:rPr>
              <a:pPr/>
              <a:t>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762000" y="5257800"/>
            <a:ext cx="7620000" cy="7080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omic Sans MS" pitchFamily="66" charset="0"/>
              </a:rPr>
              <a:t>The name “best-first search” is a venerable but inaccurate one, 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“Seemingly-Best-First Search”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All we can do is choose the node that </a:t>
            </a:r>
            <a:r>
              <a:rPr lang="en-US" i="1" smtClean="0">
                <a:solidFill>
                  <a:srgbClr val="C00000"/>
                </a:solidFill>
              </a:rPr>
              <a:t>appears</a:t>
            </a:r>
            <a:r>
              <a:rPr lang="en-US" smtClean="0"/>
              <a:t> to be the best according to the evaluation function</a:t>
            </a:r>
          </a:p>
          <a:p>
            <a:r>
              <a:rPr lang="en-US" smtClean="0"/>
              <a:t>If the evaluation function is exactly accurate, then this will indeed be the best node</a:t>
            </a:r>
          </a:p>
          <a:p>
            <a:r>
              <a:rPr lang="en-US" smtClean="0"/>
              <a:t>In reality, the evaluation function will sometimes be off, and can lead the search astray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7E11F116-22EB-485C-B6C2-60D35AC36848}" type="slidenum">
              <a:rPr lang="en-US" smtClean="0">
                <a:cs typeface="Arial" pitchFamily="34" charset="0"/>
              </a:rPr>
              <a:pPr/>
              <a:t>5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Best-first-Search Algorithms with Different Evaluation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Breadth-first search is a best-first search with</a:t>
            </a:r>
          </a:p>
          <a:p>
            <a:pPr lvl="1"/>
            <a:r>
              <a:rPr lang="en-US" smtClean="0"/>
              <a:t>f(n)=depth(n)</a:t>
            </a:r>
          </a:p>
          <a:p>
            <a:r>
              <a:rPr lang="en-US" smtClean="0"/>
              <a:t>Depth-first search is best-first search with </a:t>
            </a:r>
          </a:p>
          <a:p>
            <a:pPr lvl="1"/>
            <a:r>
              <a:rPr lang="en-US" smtClean="0"/>
              <a:t>f(n)=-depth(n)</a:t>
            </a:r>
          </a:p>
          <a:p>
            <a:r>
              <a:rPr lang="en-US" smtClean="0"/>
              <a:t>A key component of best-first-search algorithms is a </a:t>
            </a:r>
            <a:r>
              <a:rPr lang="en-US" b="1" smtClean="0"/>
              <a:t>heuristic function</a:t>
            </a:r>
            <a:r>
              <a:rPr lang="en-US" smtClean="0"/>
              <a:t>, denoted</a:t>
            </a:r>
          </a:p>
          <a:p>
            <a:pPr lvl="1"/>
            <a:r>
              <a:rPr lang="en-US" smtClean="0">
                <a:solidFill>
                  <a:srgbClr val="C00000"/>
                </a:solidFill>
              </a:rPr>
              <a:t>h(n)=estimated cost of the cheapest path from node n to a goal node</a:t>
            </a:r>
          </a:p>
          <a:p>
            <a:pPr lvl="1"/>
            <a:r>
              <a:rPr lang="en-US" smtClean="0"/>
              <a:t>A heuristic function h(n) takes a node as input, but it depends only on the state at that node. 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DF2A4FB6-9A72-4D7B-99DB-C757E668486A}" type="slidenum">
              <a:rPr lang="en-US" smtClean="0">
                <a:cs typeface="Arial" pitchFamily="34" charset="0"/>
              </a:rPr>
              <a:pPr/>
              <a:t>6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Example: Romania with step costs in km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5684D496-4EA6-4C0B-9896-E73FFE34A7AE}" type="slidenum">
              <a:rPr lang="en-US" smtClean="0">
                <a:cs typeface="Arial" pitchFamily="34" charset="0"/>
              </a:rPr>
              <a:pPr/>
              <a:t>7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74" y="1398527"/>
            <a:ext cx="7923826" cy="485140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57200" y="2514600"/>
            <a:ext cx="533400" cy="533400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5486400" y="5105400"/>
            <a:ext cx="1066800" cy="609600"/>
          </a:xfrm>
          <a:prstGeom prst="leftArrow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Example: Romania with step costs in km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smtClean="0"/>
              <a:t>In Romania, one might estimate the cost of the cheapest path from Arad to Bucharest via the straight-line distance from Arad to Bucharest.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5684D496-4EA6-4C0B-9896-E73FFE34A7AE}" type="slidenum">
              <a:rPr lang="en-US" smtClean="0">
                <a:cs typeface="Arial" pitchFamily="34" charset="0"/>
              </a:rPr>
              <a:pPr/>
              <a:t>8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13318" name="Picture 4" descr="romani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90800"/>
            <a:ext cx="7391400" cy="3622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43200" y="2514600"/>
            <a:ext cx="3384550" cy="3698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In n is a goal node, then h(n)=0</a:t>
            </a:r>
          </a:p>
        </p:txBody>
      </p:sp>
    </p:spTree>
    <p:extLst>
      <p:ext uri="{BB962C8B-B14F-4D97-AF65-F5344CB8AC3E}">
        <p14:creationId xmlns:p14="http://schemas.microsoft.com/office/powerpoint/2010/main" val="62946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Greedy Best-First Search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Greedy best-first search tries to expand the node that is closest to the goal, on the grounds that this is likely to lead to a solution quickly.</a:t>
            </a:r>
          </a:p>
          <a:p>
            <a:r>
              <a:rPr lang="en-US" dirty="0" smtClean="0"/>
              <a:t>Evaluation function f(n)=h(n) (</a:t>
            </a:r>
            <a:r>
              <a:rPr lang="en-US" b="1" dirty="0" smtClean="0">
                <a:solidFill>
                  <a:srgbClr val="C00000"/>
                </a:solidFill>
              </a:rPr>
              <a:t>h</a:t>
            </a:r>
            <a:r>
              <a:rPr lang="en-US" dirty="0" smtClean="0"/>
              <a:t>euristic) = estimate of cost from n to goal</a:t>
            </a:r>
          </a:p>
          <a:p>
            <a:r>
              <a:rPr lang="en-US" dirty="0" smtClean="0"/>
              <a:t>For example,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SLD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C00000"/>
                </a:solidFill>
              </a:rPr>
              <a:t>n</a:t>
            </a:r>
            <a:r>
              <a:rPr lang="en-US" dirty="0" smtClean="0"/>
              <a:t>)=</a:t>
            </a:r>
            <a:r>
              <a:rPr lang="en-US" dirty="0" smtClean="0">
                <a:solidFill>
                  <a:srgbClr val="0070C0"/>
                </a:solidFill>
              </a:rPr>
              <a:t>straight-line distance from </a:t>
            </a:r>
            <a:r>
              <a:rPr lang="en-US" b="1" dirty="0" smtClean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0070C0"/>
                </a:solidFill>
              </a:rPr>
              <a:t> to Bucharest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CS 470/670 Artificial Intelligence</a:t>
            </a:r>
          </a:p>
          <a:p>
            <a:pPr>
              <a:defRPr/>
            </a:pPr>
            <a:endParaRPr lang="en-US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C083BDF2-F130-4FA3-803E-59F65B9DF31F}" type="slidenum">
              <a:rPr lang="en-US" smtClean="0">
                <a:cs typeface="Arial" pitchFamily="34" charset="0"/>
              </a:rPr>
              <a:pPr/>
              <a:t>9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2738</TotalTime>
  <Words>2045</Words>
  <Application>Microsoft Office PowerPoint</Application>
  <PresentationFormat>On-screen Show (4:3)</PresentationFormat>
  <Paragraphs>264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Comic Sans MS</vt:lpstr>
      <vt:lpstr>Franklin Gothic Book</vt:lpstr>
      <vt:lpstr>Perpetua</vt:lpstr>
      <vt:lpstr>Wingdings</vt:lpstr>
      <vt:lpstr>Wingdings 2</vt:lpstr>
      <vt:lpstr>Equity</vt:lpstr>
      <vt:lpstr>Informed Search and Exploration Part I</vt:lpstr>
      <vt:lpstr>Motivation</vt:lpstr>
      <vt:lpstr>Heuristic Search Strategies</vt:lpstr>
      <vt:lpstr>Best-First Search</vt:lpstr>
      <vt:lpstr>“Seemingly-Best-First Search”</vt:lpstr>
      <vt:lpstr>Best-first-Search Algorithms with Different Evaluation Functions</vt:lpstr>
      <vt:lpstr>Example: Romania with step costs in km</vt:lpstr>
      <vt:lpstr>Example: Romania with step costs in km</vt:lpstr>
      <vt:lpstr>Greedy Best-First Search</vt:lpstr>
      <vt:lpstr>Greedy Algorithm</vt:lpstr>
      <vt:lpstr>Greedy Best-First Search Example</vt:lpstr>
      <vt:lpstr>Greedy Best-First Search Example</vt:lpstr>
      <vt:lpstr>Greedy Best-First Search Example</vt:lpstr>
      <vt:lpstr>Properties of Greedy Best-First Search</vt:lpstr>
      <vt:lpstr>Properties of Greedy Best-First Search</vt:lpstr>
      <vt:lpstr>Properties of Greedy Best-First Search</vt:lpstr>
      <vt:lpstr>A* search</vt:lpstr>
      <vt:lpstr>Strategy</vt:lpstr>
      <vt:lpstr>Admissible Heuristics</vt:lpstr>
      <vt:lpstr>Admissible Heuristics</vt:lpstr>
      <vt:lpstr>A* Search Example</vt:lpstr>
      <vt:lpstr>A* Search Example</vt:lpstr>
      <vt:lpstr>A* Search Example</vt:lpstr>
      <vt:lpstr>Optimality of A* (proof)</vt:lpstr>
      <vt:lpstr>Revisit “Closed List”</vt:lpstr>
      <vt:lpstr>Repeated State</vt:lpstr>
      <vt:lpstr>Example</vt:lpstr>
      <vt:lpstr>Consistent Heuristics</vt:lpstr>
      <vt:lpstr>Consequence of Consistency</vt:lpstr>
      <vt:lpstr>Consequence of Consistency</vt:lpstr>
      <vt:lpstr>Contours</vt:lpstr>
      <vt:lpstr>Properties of A* </vt:lpstr>
      <vt:lpstr>Optimally Efficient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Wei</dc:creator>
  <cp:lastModifiedBy>TEC Room User</cp:lastModifiedBy>
  <cp:revision>230</cp:revision>
  <dcterms:created xsi:type="dcterms:W3CDTF">2006-08-16T00:00:00Z</dcterms:created>
  <dcterms:modified xsi:type="dcterms:W3CDTF">2017-09-26T19:59:27Z</dcterms:modified>
</cp:coreProperties>
</file>