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4"/>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2" r:id="rId22"/>
    <p:sldId id="301" r:id="rId23"/>
    <p:sldId id="303" r:id="rId24"/>
    <p:sldId id="304" r:id="rId25"/>
    <p:sldId id="305"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57" autoAdjust="0"/>
  </p:normalViewPr>
  <p:slideViewPr>
    <p:cSldViewPr>
      <p:cViewPr varScale="1">
        <p:scale>
          <a:sx n="76" d="100"/>
          <a:sy n="76" d="100"/>
        </p:scale>
        <p:origin x="154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34" charset="0"/>
                <a:cs typeface="Arial" charset="0"/>
              </a:defRPr>
            </a:lvl1pPr>
          </a:lstStyle>
          <a:p>
            <a:pPr>
              <a:defRPr/>
            </a:pPr>
            <a:fld id="{DD1044B6-7921-4B5B-A65B-DFCF8515D50D}" type="datetimeFigureOut">
              <a:rPr lang="en-US"/>
              <a:pPr>
                <a:defRPr/>
              </a:pPr>
              <a:t>9/28/2017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34" charset="0"/>
                <a:cs typeface="Arial" charset="0"/>
              </a:defRPr>
            </a:lvl1pPr>
          </a:lstStyle>
          <a:p>
            <a:pPr>
              <a:defRPr/>
            </a:pPr>
            <a:fld id="{2493BBE1-804E-4BBE-9EF1-58B055370E79}" type="slidenum">
              <a:rPr lang="en-US"/>
              <a:pPr>
                <a:defRPr/>
              </a:pPr>
              <a:t>‹#›</a:t>
            </a:fld>
            <a:endParaRPr lang="en-US"/>
          </a:p>
        </p:txBody>
      </p:sp>
    </p:spTree>
    <p:extLst>
      <p:ext uri="{BB962C8B-B14F-4D97-AF65-F5344CB8AC3E}">
        <p14:creationId xmlns:p14="http://schemas.microsoft.com/office/powerpoint/2010/main" val="4050239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3796" name="Slide Number Placeholder 3"/>
          <p:cNvSpPr>
            <a:spLocks noGrp="1"/>
          </p:cNvSpPr>
          <p:nvPr>
            <p:ph type="sldNum" sz="quarter" idx="5"/>
          </p:nvPr>
        </p:nvSpPr>
        <p:spPr bwMode="auto">
          <a:noFill/>
          <a:ln>
            <a:miter lim="800000"/>
            <a:headEnd/>
            <a:tailEnd/>
          </a:ln>
        </p:spPr>
        <p:txBody>
          <a:bodyPr/>
          <a:lstStyle/>
          <a:p>
            <a:fld id="{DBABD826-F4C5-44C4-A472-C58474113F22}" type="slidenum">
              <a:rPr lang="en-US" smtClean="0">
                <a:cs typeface="Arial" pitchFamily="34" charset="0"/>
              </a:rPr>
              <a:pPr/>
              <a:t>1</a:t>
            </a:fld>
            <a:endParaRPr lang="en-US" smtClean="0">
              <a:cs typeface="Arial" pitchFamily="34" charset="0"/>
            </a:endParaRPr>
          </a:p>
        </p:txBody>
      </p:sp>
    </p:spTree>
    <p:extLst>
      <p:ext uri="{BB962C8B-B14F-4D97-AF65-F5344CB8AC3E}">
        <p14:creationId xmlns:p14="http://schemas.microsoft.com/office/powerpoint/2010/main" val="3474979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pic>
        <p:nvPicPr>
          <p:cNvPr id="11" name="Picture 2" descr="http://www.umb.edu/logo/UMB_informal.blue.gif"/>
          <p:cNvPicPr>
            <a:picLocks noChangeAspect="1" noChangeArrowheads="1"/>
          </p:cNvPicPr>
          <p:nvPr userDrawn="1"/>
        </p:nvPicPr>
        <p:blipFill>
          <a:blip r:embed="rId2" cstate="print"/>
          <a:srcRect/>
          <a:stretch>
            <a:fillRect/>
          </a:stretch>
        </p:blipFill>
        <p:spPr bwMode="auto">
          <a:xfrm>
            <a:off x="8001000" y="152400"/>
            <a:ext cx="923925" cy="1019175"/>
          </a:xfrm>
          <a:prstGeom prst="rect">
            <a:avLst/>
          </a:prstGeom>
          <a:noFill/>
          <a:ln w="9525">
            <a:noFill/>
            <a:miter lim="800000"/>
            <a:headEnd/>
            <a:tailEnd/>
          </a:ln>
        </p:spPr>
      </p:pic>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a:lvl1pPr>
          </a:lstStyle>
          <a:p>
            <a:pPr>
              <a:defRPr/>
            </a:pPr>
            <a:r>
              <a:rPr lang="en-US"/>
              <a:t> CS 470/670 Artificial Intelligence </a:t>
            </a:r>
            <a:endParaRPr lang="en-US" dirty="0"/>
          </a:p>
        </p:txBody>
      </p:sp>
      <p:sp>
        <p:nvSpPr>
          <p:cNvPr id="14" name="Slide Number Placeholder 28"/>
          <p:cNvSpPr>
            <a:spLocks noGrp="1"/>
          </p:cNvSpPr>
          <p:nvPr>
            <p:ph type="sldNum" sz="quarter" idx="12"/>
          </p:nvPr>
        </p:nvSpPr>
        <p:spPr>
          <a:xfrm>
            <a:off x="8229600" y="6172200"/>
            <a:ext cx="457200" cy="457200"/>
          </a:xfrm>
        </p:spPr>
        <p:txBody>
          <a:bodyPr/>
          <a:lstStyle>
            <a:lvl1pPr>
              <a:defRPr/>
            </a:lvl1pPr>
          </a:lstStyle>
          <a:p>
            <a:pPr>
              <a:defRPr/>
            </a:pPr>
            <a:fld id="{B31A5395-DBF5-4550-BE3E-2CDF0FD628D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DBE80ED9-F7A6-4CEC-80AB-4A7EE650B4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6694B0DE-8248-46DB-B7EE-396E51213EF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umb.edu/logo/UMB_informal.blue.gif"/>
          <p:cNvPicPr>
            <a:picLocks noChangeAspect="1" noChangeArrowheads="1"/>
          </p:cNvPicPr>
          <p:nvPr userDrawn="1"/>
        </p:nvPicPr>
        <p:blipFill>
          <a:blip r:embed="rId2" cstate="print"/>
          <a:srcRect/>
          <a:stretch>
            <a:fillRect/>
          </a:stretch>
        </p:blipFill>
        <p:spPr bwMode="auto">
          <a:xfrm>
            <a:off x="8458200" y="152400"/>
            <a:ext cx="533400" cy="588963"/>
          </a:xfrm>
          <a:prstGeom prst="rect">
            <a:avLst/>
          </a:prstGeom>
          <a:noFill/>
          <a:ln w="9525">
            <a:noFill/>
            <a:miter lim="800000"/>
            <a:headEnd/>
            <a:tailEnd/>
          </a:ln>
        </p:spPr>
      </p:pic>
      <p:sp>
        <p:nvSpPr>
          <p:cNvPr id="5" name="Rounded Rectangle 4"/>
          <p:cNvSpPr/>
          <p:nvPr userDrawn="1"/>
        </p:nvSpPr>
        <p:spPr>
          <a:xfrm>
            <a:off x="990600" y="1295400"/>
            <a:ext cx="6934200" cy="4571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28600"/>
            <a:ext cx="77724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sz="3200" baseline="0"/>
            </a:lvl1pPr>
            <a:lvl2pPr>
              <a:defRPr sz="28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vert="horz" wrap="square" lIns="91440" tIns="45720" rIns="91440" bIns="45720" numCol="1" compatLnSpc="1">
            <a:prstTxWarp prst="textNoShape">
              <a:avLst/>
            </a:prstTxWarp>
          </a:bodyPr>
          <a:lstStyle>
            <a:lvl1pPr fontAlgn="base">
              <a:spcBef>
                <a:spcPct val="0"/>
              </a:spcBef>
              <a:spcAft>
                <a:spcPct val="0"/>
              </a:spcAft>
              <a:defRPr>
                <a:cs typeface="Arial" charset="0"/>
              </a:defRPr>
            </a:lvl1pPr>
          </a:lstStyle>
          <a:p>
            <a:pPr>
              <a:defRPr/>
            </a:pPr>
            <a:endParaRPr lang="en-US"/>
          </a:p>
          <a:p>
            <a:pPr>
              <a:defRPr/>
            </a:pPr>
            <a:r>
              <a:rPr lang="en-US"/>
              <a:t>CS 470/670 Artificial Intelligence</a:t>
            </a:r>
          </a:p>
          <a:p>
            <a:pPr>
              <a:defRPr/>
            </a:pPr>
            <a:endParaRPr lang="en-US"/>
          </a:p>
        </p:txBody>
      </p:sp>
      <p:sp>
        <p:nvSpPr>
          <p:cNvPr id="9" name="Slide Number Placeholder 5"/>
          <p:cNvSpPr>
            <a:spLocks noGrp="1"/>
          </p:cNvSpPr>
          <p:nvPr>
            <p:ph type="sldNum" sz="quarter" idx="12"/>
          </p:nvPr>
        </p:nvSpPr>
        <p:spPr>
          <a:xfrm>
            <a:off x="8229600" y="6248400"/>
            <a:ext cx="457200" cy="457200"/>
          </a:xfrm>
        </p:spPr>
        <p:txBody>
          <a:bodyPr/>
          <a:lstStyle>
            <a:lvl1pPr>
              <a:defRPr/>
            </a:lvl1pPr>
          </a:lstStyle>
          <a:p>
            <a:pPr>
              <a:defRPr/>
            </a:pPr>
            <a:fld id="{AA385015-D8B2-4AC4-B575-EE6E477F06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 CS 470/670 Artificial Intelligence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BE299DC-5912-498C-8B04-BE8DD56206D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7" name="Slide Number Placeholder 22"/>
          <p:cNvSpPr>
            <a:spLocks noGrp="1"/>
          </p:cNvSpPr>
          <p:nvPr>
            <p:ph type="sldNum" sz="quarter" idx="12"/>
          </p:nvPr>
        </p:nvSpPr>
        <p:spPr/>
        <p:txBody>
          <a:bodyPr/>
          <a:lstStyle>
            <a:lvl1pPr>
              <a:defRPr/>
            </a:lvl1pPr>
          </a:lstStyle>
          <a:p>
            <a:pPr>
              <a:defRPr/>
            </a:pPr>
            <a:fld id="{8A30077C-D65F-4CBA-914C-026D5EC070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22"/>
          <p:cNvSpPr>
            <a:spLocks noGrp="1"/>
          </p:cNvSpPr>
          <p:nvPr>
            <p:ph type="sldNum" sz="quarter" idx="12"/>
          </p:nvPr>
        </p:nvSpPr>
        <p:spPr/>
        <p:txBody>
          <a:bodyPr/>
          <a:lstStyle>
            <a:lvl1pPr>
              <a:defRPr/>
            </a:lvl1pPr>
          </a:lstStyle>
          <a:p>
            <a:pPr>
              <a:defRPr/>
            </a:pPr>
            <a:fld id="{3DF8AB70-B1D3-4860-B314-85CF85E4E0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5" name="Slide Number Placeholder 22"/>
          <p:cNvSpPr>
            <a:spLocks noGrp="1"/>
          </p:cNvSpPr>
          <p:nvPr>
            <p:ph type="sldNum" sz="quarter" idx="12"/>
          </p:nvPr>
        </p:nvSpPr>
        <p:spPr/>
        <p:txBody>
          <a:bodyPr/>
          <a:lstStyle>
            <a:lvl1pPr>
              <a:defRPr/>
            </a:lvl1pPr>
          </a:lstStyle>
          <a:p>
            <a:pPr>
              <a:defRPr/>
            </a:pPr>
            <a:fld id="{89E00527-3634-4449-BC9A-95914A768F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4" name="Slide Number Placeholder 22"/>
          <p:cNvSpPr>
            <a:spLocks noGrp="1"/>
          </p:cNvSpPr>
          <p:nvPr>
            <p:ph type="sldNum" sz="quarter" idx="12"/>
          </p:nvPr>
        </p:nvSpPr>
        <p:spPr/>
        <p:txBody>
          <a:bodyPr/>
          <a:lstStyle>
            <a:lvl1pPr>
              <a:defRPr/>
            </a:lvl1pPr>
          </a:lstStyle>
          <a:p>
            <a:pPr>
              <a:defRPr/>
            </a:pPr>
            <a:fld id="{27172CF1-A828-49CD-AE21-A236D32E58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6"/>
          <p:cNvSpPr>
            <a:spLocks noGrp="1"/>
          </p:cNvSpPr>
          <p:nvPr>
            <p:ph type="sldNum" sz="quarter" idx="12"/>
          </p:nvPr>
        </p:nvSpPr>
        <p:spPr/>
        <p:txBody>
          <a:bodyPr/>
          <a:lstStyle>
            <a:lvl1pPr>
              <a:defRPr/>
            </a:lvl1pPr>
          </a:lstStyle>
          <a:p>
            <a:pPr>
              <a:defRPr/>
            </a:pPr>
            <a:fld id="{9ECB273E-6A9A-4B9F-83CB-01B6A938B2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 CS 470/670 Artificial Intelligence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530C06EE-E5DD-4721-B444-D96AF21741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pitchFamily="18" charset="0"/>
                <a:cs typeface="Arial"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 CS 470/670 Artificial Intelligence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cs typeface="Arial" charset="0"/>
              </a:defRPr>
            </a:lvl1pPr>
          </a:lstStyle>
          <a:p>
            <a:pPr>
              <a:defRPr/>
            </a:pPr>
            <a:fld id="{C9BC6AEB-0A67-421A-8E48-FF592ABD2B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77" r:id="rId4"/>
    <p:sldLayoutId id="2147483978" r:id="rId5"/>
    <p:sldLayoutId id="2147483979" r:id="rId6"/>
    <p:sldLayoutId id="2147483980" r:id="rId7"/>
    <p:sldLayoutId id="2147483986" r:id="rId8"/>
    <p:sldLayoutId id="2147483987" r:id="rId9"/>
    <p:sldLayoutId id="2147483981" r:id="rId10"/>
    <p:sldLayoutId id="2147483982"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8puzzle.com/8_puzzle_algorithm.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Microsoft_Word_97_-_2003_Document1.doc"/></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5"/>
          <p:cNvSpPr>
            <a:spLocks noGrp="1"/>
          </p:cNvSpPr>
          <p:nvPr>
            <p:ph type="subTitle" idx="1"/>
          </p:nvPr>
        </p:nvSpPr>
        <p:spPr/>
        <p:txBody>
          <a:bodyPr/>
          <a:lstStyle/>
          <a:p>
            <a:r>
              <a:rPr lang="en-US" dirty="0" smtClean="0"/>
              <a:t>Instructor: Dr. Wei Ding</a:t>
            </a:r>
          </a:p>
        </p:txBody>
      </p:sp>
      <p:sp>
        <p:nvSpPr>
          <p:cNvPr id="7171" name="Title 5"/>
          <p:cNvSpPr>
            <a:spLocks noGrp="1"/>
          </p:cNvSpPr>
          <p:nvPr>
            <p:ph type="ctrTitle"/>
          </p:nvPr>
        </p:nvSpPr>
        <p:spPr>
          <a:xfrm>
            <a:off x="457200" y="1506538"/>
            <a:ext cx="8229600" cy="1470025"/>
          </a:xfrm>
        </p:spPr>
        <p:txBody>
          <a:bodyPr/>
          <a:lstStyle/>
          <a:p>
            <a:r>
              <a:rPr smtClean="0"/>
              <a:t>Informed Search and Exploration</a:t>
            </a:r>
            <a:br>
              <a:rPr smtClean="0"/>
            </a:br>
            <a:r>
              <a:rPr smtClean="0"/>
              <a:t>Part II</a:t>
            </a:r>
          </a:p>
        </p:txBody>
      </p:sp>
      <p:sp>
        <p:nvSpPr>
          <p:cNvPr id="4" name="Footer Placeholder 3"/>
          <p:cNvSpPr>
            <a:spLocks noGrp="1"/>
          </p:cNvSpPr>
          <p:nvPr>
            <p:ph type="ftr" sz="quarter" idx="11"/>
          </p:nvPr>
        </p:nvSpPr>
        <p:spPr/>
        <p:txBody>
          <a:bodyPr vert="horz" wrap="square" lIns="91440" tIns="45720" rIns="91440" bIns="45720" numCol="1" compatLnSpc="1">
            <a:prstTxWarp prst="textNoShape">
              <a:avLst/>
            </a:prstTxWarp>
          </a:bodyPr>
          <a:lstStyle/>
          <a:p>
            <a:pPr fontAlgn="base">
              <a:spcBef>
                <a:spcPct val="0"/>
              </a:spcBef>
              <a:spcAft>
                <a:spcPct val="0"/>
              </a:spcAft>
              <a:defRPr/>
            </a:pPr>
            <a:endParaRPr lang="en-US" smtClean="0">
              <a:cs typeface="Arial" charset="0"/>
            </a:endParaRPr>
          </a:p>
          <a:p>
            <a:pPr fontAlgn="base">
              <a:spcBef>
                <a:spcPct val="0"/>
              </a:spcBef>
              <a:spcAft>
                <a:spcPct val="0"/>
              </a:spcAft>
              <a:defRPr/>
            </a:pPr>
            <a:r>
              <a:rPr lang="en-US" smtClean="0">
                <a:cs typeface="Arial" charset="0"/>
              </a:rPr>
              <a:t>CS 470/670 Artificial Intelligence</a:t>
            </a:r>
          </a:p>
          <a:p>
            <a:pPr fontAlgn="base">
              <a:spcBef>
                <a:spcPct val="0"/>
              </a:spcBef>
              <a:spcAft>
                <a:spcPct val="0"/>
              </a:spcAft>
              <a:defRPr/>
            </a:pPr>
            <a:endParaRPr lang="en-US" smtClean="0">
              <a:cs typeface="Arial" charset="0"/>
            </a:endParaRPr>
          </a:p>
        </p:txBody>
      </p:sp>
      <p:sp>
        <p:nvSpPr>
          <p:cNvPr id="7173" name="Slide Number Placeholder 4"/>
          <p:cNvSpPr>
            <a:spLocks noGrp="1"/>
          </p:cNvSpPr>
          <p:nvPr>
            <p:ph type="sldNum" sz="quarter" idx="12"/>
          </p:nvPr>
        </p:nvSpPr>
        <p:spPr bwMode="auto">
          <a:ln>
            <a:round/>
            <a:headEnd/>
            <a:tailEnd/>
          </a:ln>
        </p:spPr>
        <p:txBody>
          <a:bodyPr/>
          <a:lstStyle/>
          <a:p>
            <a:fld id="{7FC387F0-A8A6-456F-9BB0-9373E26B92D7}" type="slidenum">
              <a:rPr lang="en-US" smtClean="0">
                <a:cs typeface="Arial" pitchFamily="34" charset="0"/>
              </a:rPr>
              <a:pPr/>
              <a:t>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200" smtClean="0"/>
              <a:t>Inventing admissible heuristic functions</a:t>
            </a:r>
          </a:p>
        </p:txBody>
      </p:sp>
      <p:sp>
        <p:nvSpPr>
          <p:cNvPr id="16387" name="Content Placeholder 2"/>
          <p:cNvSpPr>
            <a:spLocks noGrp="1"/>
          </p:cNvSpPr>
          <p:nvPr>
            <p:ph sz="quarter" idx="1"/>
          </p:nvPr>
        </p:nvSpPr>
        <p:spPr/>
        <p:txBody>
          <a:bodyPr/>
          <a:lstStyle/>
          <a:p>
            <a:r>
              <a:rPr lang="en-US" sz="3000" smtClean="0"/>
              <a:t>A problem with fewer restrictions on the actions is called a </a:t>
            </a:r>
            <a:r>
              <a:rPr lang="en-US" sz="3000" b="1" smtClean="0">
                <a:solidFill>
                  <a:srgbClr val="FF0000"/>
                </a:solidFill>
              </a:rPr>
              <a:t>relaxed problem</a:t>
            </a:r>
          </a:p>
          <a:p>
            <a:r>
              <a:rPr lang="en-US" sz="3000" smtClean="0"/>
              <a:t>The cost of an optimal solution to a relaxed problem is an admissible heuristic for the original problem</a:t>
            </a:r>
          </a:p>
          <a:p>
            <a:r>
              <a:rPr lang="en-US" sz="3000" smtClean="0"/>
              <a:t>The heuristic is admissible because the optimal solution in the original problem is, by definition, also a solution in the relaxed problem and therefore must be at least as expensive as the optimal solution in the relaxed problem.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6389" name="Slide Number Placeholder 4"/>
          <p:cNvSpPr>
            <a:spLocks noGrp="1"/>
          </p:cNvSpPr>
          <p:nvPr>
            <p:ph type="sldNum" sz="quarter" idx="12"/>
          </p:nvPr>
        </p:nvSpPr>
        <p:spPr bwMode="auto">
          <a:ln>
            <a:round/>
            <a:headEnd/>
            <a:tailEnd/>
          </a:ln>
        </p:spPr>
        <p:txBody>
          <a:bodyPr/>
          <a:lstStyle/>
          <a:p>
            <a:fld id="{5167CE19-41B2-4E77-B726-52E391796B85}" type="slidenum">
              <a:rPr lang="en-US" smtClean="0">
                <a:cs typeface="Arial" pitchFamily="34" charset="0"/>
              </a:rPr>
              <a:pPr/>
              <a:t>10</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200" smtClean="0"/>
              <a:t>Inventing admissible heuristic functions</a:t>
            </a:r>
          </a:p>
        </p:txBody>
      </p:sp>
      <p:sp>
        <p:nvSpPr>
          <p:cNvPr id="17411" name="Content Placeholder 2"/>
          <p:cNvSpPr>
            <a:spLocks noGrp="1"/>
          </p:cNvSpPr>
          <p:nvPr>
            <p:ph sz="quarter" idx="1"/>
          </p:nvPr>
        </p:nvSpPr>
        <p:spPr/>
        <p:txBody>
          <a:bodyPr/>
          <a:lstStyle/>
          <a:p>
            <a:r>
              <a:rPr lang="en-US" sz="3000" smtClean="0"/>
              <a:t>If the rules of the 8-puzzle are relaxed so that a tile can move </a:t>
            </a:r>
            <a:r>
              <a:rPr lang="en-US" sz="3000" smtClean="0">
                <a:solidFill>
                  <a:srgbClr val="FF0000"/>
                </a:solidFill>
              </a:rPr>
              <a:t>anywhere</a:t>
            </a:r>
            <a:r>
              <a:rPr lang="en-US" sz="3000" smtClean="0"/>
              <a:t>, then </a:t>
            </a:r>
            <a:r>
              <a:rPr lang="en-US" sz="3000" i="1" smtClean="0"/>
              <a:t>h</a:t>
            </a:r>
            <a:r>
              <a:rPr lang="en-US" sz="3000" i="1" baseline="-25000" smtClean="0"/>
              <a:t>1</a:t>
            </a:r>
            <a:r>
              <a:rPr lang="en-US" sz="3000" i="1" smtClean="0"/>
              <a:t>(n) </a:t>
            </a:r>
            <a:r>
              <a:rPr lang="en-US" sz="3000" smtClean="0"/>
              <a:t>gives the shortest solution</a:t>
            </a:r>
          </a:p>
          <a:p>
            <a:r>
              <a:rPr lang="en-US" sz="3000" smtClean="0"/>
              <a:t>If the rules are relaxed so that a tile can move to </a:t>
            </a:r>
            <a:r>
              <a:rPr lang="en-US" sz="3000" smtClean="0">
                <a:solidFill>
                  <a:srgbClr val="FF0000"/>
                </a:solidFill>
              </a:rPr>
              <a:t>any adjacent square,</a:t>
            </a:r>
            <a:r>
              <a:rPr lang="en-US" sz="3000" smtClean="0"/>
              <a:t> then </a:t>
            </a:r>
            <a:r>
              <a:rPr lang="en-US" sz="3000" i="1" smtClean="0"/>
              <a:t>h</a:t>
            </a:r>
            <a:r>
              <a:rPr lang="en-US" sz="3000" i="1" baseline="-25000" smtClean="0"/>
              <a:t>2</a:t>
            </a:r>
            <a:r>
              <a:rPr lang="en-US" sz="3000" i="1" smtClean="0"/>
              <a:t>(n) </a:t>
            </a:r>
            <a:r>
              <a:rPr lang="en-US" sz="3000" smtClean="0"/>
              <a:t>gives the shortest solution</a:t>
            </a:r>
          </a:p>
          <a:p>
            <a:endParaRPr lang="en-US" sz="3000"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7413" name="Slide Number Placeholder 4"/>
          <p:cNvSpPr>
            <a:spLocks noGrp="1"/>
          </p:cNvSpPr>
          <p:nvPr>
            <p:ph type="sldNum" sz="quarter" idx="12"/>
          </p:nvPr>
        </p:nvSpPr>
        <p:spPr bwMode="auto">
          <a:ln>
            <a:round/>
            <a:headEnd/>
            <a:tailEnd/>
          </a:ln>
        </p:spPr>
        <p:txBody>
          <a:bodyPr/>
          <a:lstStyle/>
          <a:p>
            <a:fld id="{9F8591CA-4E03-4014-B7A7-974EFF4E5DA7}" type="slidenum">
              <a:rPr lang="en-US" smtClean="0">
                <a:cs typeface="Arial" pitchFamily="34" charset="0"/>
              </a:rPr>
              <a:pPr/>
              <a:t>11</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Example</a:t>
            </a:r>
          </a:p>
        </p:txBody>
      </p:sp>
      <p:sp>
        <p:nvSpPr>
          <p:cNvPr id="3" name="Content Placeholder 2"/>
          <p:cNvSpPr>
            <a:spLocks noGrp="1"/>
          </p:cNvSpPr>
          <p:nvPr>
            <p:ph sz="quarter" idx="1"/>
          </p:nvPr>
        </p:nvSpPr>
        <p:spPr/>
        <p:txBody>
          <a:bodyPr/>
          <a:lstStyle/>
          <a:p>
            <a:pPr>
              <a:buFont typeface="Wingdings 2" pitchFamily="18" charset="2"/>
              <a:buNone/>
              <a:defRPr/>
            </a:pPr>
            <a:r>
              <a:rPr lang="en-US" sz="2800" dirty="0" smtClean="0"/>
              <a:t>If the 8-puzzle actions are described as</a:t>
            </a:r>
          </a:p>
          <a:p>
            <a:pPr>
              <a:defRPr/>
            </a:pPr>
            <a:r>
              <a:rPr lang="en-US" sz="2800" dirty="0" smtClean="0"/>
              <a:t>A tile can move from square A to square B if</a:t>
            </a:r>
          </a:p>
          <a:p>
            <a:pPr lvl="1">
              <a:defRPr/>
            </a:pPr>
            <a:r>
              <a:rPr lang="en-US" dirty="0" smtClean="0"/>
              <a:t>A is horizontally or vertically adjacent to B and B is blank</a:t>
            </a:r>
          </a:p>
          <a:p>
            <a:pPr>
              <a:buFont typeface="Wingdings 2" pitchFamily="18" charset="2"/>
              <a:buNone/>
              <a:defRPr/>
            </a:pPr>
            <a:r>
              <a:rPr lang="en-US" sz="2800" dirty="0" smtClean="0"/>
              <a:t>We can generate 3 relaxed problems by removing one or both of the conditions:</a:t>
            </a:r>
          </a:p>
          <a:p>
            <a:pPr marL="514350" indent="-514350">
              <a:buFont typeface="+mj-lt"/>
              <a:buAutoNum type="alphaLcPeriod"/>
              <a:defRPr/>
            </a:pPr>
            <a:r>
              <a:rPr lang="en-US" sz="2800" dirty="0" smtClean="0"/>
              <a:t>A tile can move from square A to square B if A is adjacent to B</a:t>
            </a:r>
          </a:p>
          <a:p>
            <a:pPr marL="514350" indent="-514350">
              <a:buFont typeface="+mj-lt"/>
              <a:buAutoNum type="alphaLcPeriod"/>
              <a:defRPr/>
            </a:pPr>
            <a:r>
              <a:rPr lang="en-US" sz="2800" dirty="0" smtClean="0"/>
              <a:t>A tile can move from square A to square B if B is blank</a:t>
            </a:r>
          </a:p>
          <a:p>
            <a:pPr marL="514350" indent="-514350">
              <a:buFont typeface="+mj-lt"/>
              <a:buAutoNum type="alphaLcPeriod"/>
              <a:defRPr/>
            </a:pPr>
            <a:r>
              <a:rPr lang="en-US" sz="2800" dirty="0" smtClean="0"/>
              <a:t>A tile can move from square A to square B</a:t>
            </a:r>
            <a:endParaRPr lang="en-US" sz="2800" dirty="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8437" name="Slide Number Placeholder 4"/>
          <p:cNvSpPr>
            <a:spLocks noGrp="1"/>
          </p:cNvSpPr>
          <p:nvPr>
            <p:ph type="sldNum" sz="quarter" idx="12"/>
          </p:nvPr>
        </p:nvSpPr>
        <p:spPr bwMode="auto">
          <a:ln>
            <a:round/>
            <a:headEnd/>
            <a:tailEnd/>
          </a:ln>
        </p:spPr>
        <p:txBody>
          <a:bodyPr/>
          <a:lstStyle/>
          <a:p>
            <a:fld id="{A3326EDB-1B6B-4857-8DBE-B0DE2E197AB0}" type="slidenum">
              <a:rPr lang="en-US" smtClean="0">
                <a:cs typeface="Arial" pitchFamily="34" charset="0"/>
              </a:rPr>
              <a:pPr/>
              <a:t>12</a:t>
            </a:fld>
            <a:endParaRPr lang="en-US" smtClean="0">
              <a:cs typeface="Arial" pitchFamily="34" charset="0"/>
            </a:endParaRPr>
          </a:p>
        </p:txBody>
      </p:sp>
      <p:sp>
        <p:nvSpPr>
          <p:cNvPr id="6" name="TextBox 5"/>
          <p:cNvSpPr txBox="1">
            <a:spLocks noChangeArrowheads="1"/>
          </p:cNvSpPr>
          <p:nvPr/>
        </p:nvSpPr>
        <p:spPr bwMode="auto">
          <a:xfrm>
            <a:off x="7010400" y="5791200"/>
            <a:ext cx="1462088" cy="369888"/>
          </a:xfrm>
          <a:prstGeom prst="rect">
            <a:avLst/>
          </a:prstGeom>
          <a:noFill/>
          <a:ln w="9525">
            <a:solidFill>
              <a:schemeClr val="accent2"/>
            </a:solidFill>
            <a:miter lim="800000"/>
            <a:headEnd/>
            <a:tailEnd/>
          </a:ln>
        </p:spPr>
        <p:txBody>
          <a:bodyPr wrap="none">
            <a:spAutoFit/>
          </a:bodyPr>
          <a:lstStyle/>
          <a:p>
            <a:r>
              <a:rPr lang="en-US">
                <a:solidFill>
                  <a:srgbClr val="C00000"/>
                </a:solidFill>
                <a:sym typeface="Wingdings" pitchFamily="2" charset="2"/>
              </a:rPr>
              <a:t> Derive h</a:t>
            </a:r>
            <a:r>
              <a:rPr lang="en-US" baseline="-25000">
                <a:solidFill>
                  <a:srgbClr val="C00000"/>
                </a:solidFill>
                <a:sym typeface="Wingdings" pitchFamily="2" charset="2"/>
              </a:rPr>
              <a:t>1</a:t>
            </a:r>
            <a:endParaRPr lang="en-US" baseline="-25000">
              <a:solidFill>
                <a:srgbClr val="C00000"/>
              </a:solidFill>
            </a:endParaRPr>
          </a:p>
        </p:txBody>
      </p:sp>
      <p:sp>
        <p:nvSpPr>
          <p:cNvPr id="7" name="TextBox 6"/>
          <p:cNvSpPr txBox="1">
            <a:spLocks noChangeArrowheads="1"/>
          </p:cNvSpPr>
          <p:nvPr/>
        </p:nvSpPr>
        <p:spPr bwMode="auto">
          <a:xfrm>
            <a:off x="3276600" y="4724400"/>
            <a:ext cx="1462088" cy="369888"/>
          </a:xfrm>
          <a:prstGeom prst="rect">
            <a:avLst/>
          </a:prstGeom>
          <a:noFill/>
          <a:ln w="9525">
            <a:solidFill>
              <a:schemeClr val="accent2"/>
            </a:solidFill>
            <a:miter lim="800000"/>
            <a:headEnd/>
            <a:tailEnd/>
          </a:ln>
        </p:spPr>
        <p:txBody>
          <a:bodyPr wrap="none">
            <a:spAutoFit/>
          </a:bodyPr>
          <a:lstStyle/>
          <a:p>
            <a:r>
              <a:rPr lang="en-US">
                <a:solidFill>
                  <a:srgbClr val="C00000"/>
                </a:solidFill>
                <a:sym typeface="Wingdings" pitchFamily="2" charset="2"/>
              </a:rPr>
              <a:t> Derive h</a:t>
            </a:r>
            <a:r>
              <a:rPr lang="en-US" baseline="-25000">
                <a:solidFill>
                  <a:srgbClr val="C00000"/>
                </a:solidFill>
                <a:sym typeface="Wingdings" pitchFamily="2" charset="2"/>
              </a:rPr>
              <a:t>2</a:t>
            </a:r>
            <a:endParaRPr lang="en-US" baseline="-250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600" smtClean="0"/>
              <a:t>Learning heuristic from experience</a:t>
            </a:r>
          </a:p>
        </p:txBody>
      </p:sp>
      <p:sp>
        <p:nvSpPr>
          <p:cNvPr id="19459" name="Content Placeholder 2"/>
          <p:cNvSpPr>
            <a:spLocks noGrp="1"/>
          </p:cNvSpPr>
          <p:nvPr>
            <p:ph sz="quarter" idx="1"/>
          </p:nvPr>
        </p:nvSpPr>
        <p:spPr/>
        <p:txBody>
          <a:bodyPr/>
          <a:lstStyle/>
          <a:p>
            <a:r>
              <a:rPr lang="en-US" smtClean="0"/>
              <a:t>An </a:t>
            </a:r>
            <a:r>
              <a:rPr lang="en-US" b="1" smtClean="0">
                <a:solidFill>
                  <a:srgbClr val="C00000"/>
                </a:solidFill>
              </a:rPr>
              <a:t>inductive learning </a:t>
            </a:r>
            <a:r>
              <a:rPr lang="en-US" smtClean="0"/>
              <a:t>algorithm can (with luck) predict solution costs for other states that arise during search. </a:t>
            </a:r>
          </a:p>
          <a:p>
            <a:r>
              <a:rPr lang="en-US" smtClean="0"/>
              <a:t>Inductive learning methods work best when supplied with </a:t>
            </a:r>
            <a:r>
              <a:rPr lang="en-US" b="1" smtClean="0">
                <a:solidFill>
                  <a:srgbClr val="C00000"/>
                </a:solidFill>
              </a:rPr>
              <a:t>features</a:t>
            </a:r>
            <a:r>
              <a:rPr lang="en-US" smtClean="0"/>
              <a:t> of a state that are relevant to its evaluation, rather than with just the raw state description. </a:t>
            </a:r>
          </a:p>
          <a:p>
            <a:r>
              <a:rPr lang="en-US" smtClean="0"/>
              <a:t>For example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9461" name="Slide Number Placeholder 4"/>
          <p:cNvSpPr>
            <a:spLocks noGrp="1"/>
          </p:cNvSpPr>
          <p:nvPr>
            <p:ph type="sldNum" sz="quarter" idx="12"/>
          </p:nvPr>
        </p:nvSpPr>
        <p:spPr bwMode="auto">
          <a:ln>
            <a:round/>
            <a:headEnd/>
            <a:tailEnd/>
          </a:ln>
        </p:spPr>
        <p:txBody>
          <a:bodyPr/>
          <a:lstStyle/>
          <a:p>
            <a:fld id="{11A2BD71-F091-4A7A-9E4F-FAA914F76911}" type="slidenum">
              <a:rPr lang="en-US" smtClean="0">
                <a:cs typeface="Arial" pitchFamily="34" charset="0"/>
              </a:rPr>
              <a:pPr/>
              <a:t>13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Example</a:t>
            </a:r>
          </a:p>
        </p:txBody>
      </p:sp>
      <p:sp>
        <p:nvSpPr>
          <p:cNvPr id="20483" name="Content Placeholder 2"/>
          <p:cNvSpPr>
            <a:spLocks noGrp="1"/>
          </p:cNvSpPr>
          <p:nvPr>
            <p:ph sz="quarter" idx="1"/>
          </p:nvPr>
        </p:nvSpPr>
        <p:spPr/>
        <p:txBody>
          <a:bodyPr/>
          <a:lstStyle/>
          <a:p>
            <a:r>
              <a:rPr lang="en-US" sz="2800" smtClean="0"/>
              <a:t>Feature x</a:t>
            </a:r>
            <a:r>
              <a:rPr lang="en-US" sz="2800" baseline="-25000" smtClean="0"/>
              <a:t>1</a:t>
            </a:r>
            <a:r>
              <a:rPr lang="en-US" sz="2800" smtClean="0"/>
              <a:t>(n): the feature “# of misplaced tiles” might be helpful in predicting the actual distance of a state from the goal. </a:t>
            </a:r>
          </a:p>
          <a:p>
            <a:r>
              <a:rPr lang="en-US" sz="2800" smtClean="0"/>
              <a:t>Feature x</a:t>
            </a:r>
            <a:r>
              <a:rPr lang="en-US" sz="2800" baseline="-25000" smtClean="0"/>
              <a:t>2</a:t>
            </a:r>
            <a:r>
              <a:rPr lang="en-US" sz="2800" smtClean="0"/>
              <a:t>(n): the feature “# of pairs of adjacent tiles that are also adjacent in the goal state.”</a:t>
            </a:r>
          </a:p>
          <a:p>
            <a:r>
              <a:rPr lang="en-US" sz="2800" smtClean="0"/>
              <a:t>A common approach is to use a linear combination: h(n) = c</a:t>
            </a:r>
            <a:r>
              <a:rPr lang="en-US" sz="2800" baseline="-25000" smtClean="0"/>
              <a:t>1</a:t>
            </a:r>
            <a:r>
              <a:rPr lang="en-US" sz="2800" smtClean="0"/>
              <a:t>x</a:t>
            </a:r>
            <a:r>
              <a:rPr lang="en-US" sz="2800" baseline="-25000" smtClean="0"/>
              <a:t>1</a:t>
            </a:r>
            <a:r>
              <a:rPr lang="en-US" sz="2800" smtClean="0"/>
              <a:t>(n) + c</a:t>
            </a:r>
            <a:r>
              <a:rPr lang="en-US" sz="2800" baseline="-25000" smtClean="0"/>
              <a:t>2</a:t>
            </a:r>
            <a:r>
              <a:rPr lang="en-US" sz="2800" smtClean="0"/>
              <a:t>x</a:t>
            </a:r>
            <a:r>
              <a:rPr lang="en-US" sz="2800" baseline="-25000" smtClean="0"/>
              <a:t>2</a:t>
            </a:r>
            <a:r>
              <a:rPr lang="en-US" sz="2800" smtClean="0"/>
              <a:t>(n)</a:t>
            </a:r>
          </a:p>
          <a:p>
            <a:r>
              <a:rPr lang="en-US" sz="2800" smtClean="0"/>
              <a:t>The constants c</a:t>
            </a:r>
            <a:r>
              <a:rPr lang="en-US" sz="2800" baseline="-25000" smtClean="0"/>
              <a:t>1</a:t>
            </a:r>
            <a:r>
              <a:rPr lang="en-US" sz="2800" smtClean="0"/>
              <a:t> and c</a:t>
            </a:r>
            <a:r>
              <a:rPr lang="en-US" sz="2800" baseline="-25000" smtClean="0"/>
              <a:t>2</a:t>
            </a:r>
            <a:r>
              <a:rPr lang="en-US" sz="2800" smtClean="0"/>
              <a:t> are adjusted to give the best fit to the actual data on solution costs. Presumably, c</a:t>
            </a:r>
            <a:r>
              <a:rPr lang="en-US" sz="2800" baseline="-25000" smtClean="0"/>
              <a:t>1</a:t>
            </a:r>
            <a:r>
              <a:rPr lang="en-US" sz="2800" smtClean="0"/>
              <a:t> should be positive and c</a:t>
            </a:r>
            <a:r>
              <a:rPr lang="en-US" sz="2800" baseline="-25000" smtClean="0"/>
              <a:t>2</a:t>
            </a:r>
            <a:r>
              <a:rPr lang="en-US" sz="2800" smtClean="0"/>
              <a:t> should be negative.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0485" name="Slide Number Placeholder 4"/>
          <p:cNvSpPr>
            <a:spLocks noGrp="1"/>
          </p:cNvSpPr>
          <p:nvPr>
            <p:ph type="sldNum" sz="quarter" idx="12"/>
          </p:nvPr>
        </p:nvSpPr>
        <p:spPr bwMode="auto">
          <a:ln>
            <a:round/>
            <a:headEnd/>
            <a:tailEnd/>
          </a:ln>
        </p:spPr>
        <p:txBody>
          <a:bodyPr/>
          <a:lstStyle/>
          <a:p>
            <a:fld id="{B9485301-08E8-4361-AAA8-5759B40F8427}" type="slidenum">
              <a:rPr lang="en-US" smtClean="0">
                <a:cs typeface="Arial" pitchFamily="34" charset="0"/>
              </a:rPr>
              <a:pPr/>
              <a:t>14</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smtClean="0"/>
              <a:t>Local Search and Optimization: Motivation </a:t>
            </a:r>
          </a:p>
        </p:txBody>
      </p:sp>
      <p:sp>
        <p:nvSpPr>
          <p:cNvPr id="21507" name="Content Placeholder 2"/>
          <p:cNvSpPr>
            <a:spLocks noGrp="1"/>
          </p:cNvSpPr>
          <p:nvPr>
            <p:ph sz="quarter" idx="1"/>
          </p:nvPr>
        </p:nvSpPr>
        <p:spPr/>
        <p:txBody>
          <a:bodyPr/>
          <a:lstStyle/>
          <a:p>
            <a:r>
              <a:rPr lang="en-US" smtClean="0"/>
              <a:t>The search algorithms that we have seen so far are designed to explore search spaces systematically. When a goal is found, the </a:t>
            </a:r>
            <a:r>
              <a:rPr lang="en-US" i="1" smtClean="0"/>
              <a:t>path</a:t>
            </a:r>
            <a:r>
              <a:rPr lang="en-US" smtClean="0"/>
              <a:t> to that goal also constitutes a </a:t>
            </a:r>
            <a:r>
              <a:rPr lang="en-US" i="1" smtClean="0"/>
              <a:t>solution</a:t>
            </a:r>
            <a:r>
              <a:rPr lang="en-US" smtClean="0"/>
              <a:t> to the problem. </a:t>
            </a:r>
          </a:p>
          <a:p>
            <a:r>
              <a:rPr lang="en-US" smtClean="0"/>
              <a:t>In many optimization problems, the </a:t>
            </a:r>
            <a:r>
              <a:rPr lang="en-US" smtClean="0">
                <a:solidFill>
                  <a:srgbClr val="FF0000"/>
                </a:solidFill>
              </a:rPr>
              <a:t>path</a:t>
            </a:r>
            <a:r>
              <a:rPr lang="en-US" smtClean="0"/>
              <a:t> to the goal is irrelevant; the goal state itself is the solution. For example, integrated-circuit design, telecommunications network optimization, etc. </a:t>
            </a:r>
          </a:p>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1509" name="Slide Number Placeholder 4"/>
          <p:cNvSpPr>
            <a:spLocks noGrp="1"/>
          </p:cNvSpPr>
          <p:nvPr>
            <p:ph type="sldNum" sz="quarter" idx="12"/>
          </p:nvPr>
        </p:nvSpPr>
        <p:spPr bwMode="auto">
          <a:ln>
            <a:round/>
            <a:headEnd/>
            <a:tailEnd/>
          </a:ln>
        </p:spPr>
        <p:txBody>
          <a:bodyPr/>
          <a:lstStyle/>
          <a:p>
            <a:fld id="{E5861FBA-AFAE-405D-83FF-F34517824E90}" type="slidenum">
              <a:rPr lang="en-US" smtClean="0">
                <a:cs typeface="Arial" pitchFamily="34" charset="0"/>
              </a:rPr>
              <a:pPr/>
              <a:t>15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Local search algorithms</a:t>
            </a:r>
          </a:p>
        </p:txBody>
      </p:sp>
      <p:sp>
        <p:nvSpPr>
          <p:cNvPr id="22531" name="Content Placeholder 2"/>
          <p:cNvSpPr>
            <a:spLocks noGrp="1"/>
          </p:cNvSpPr>
          <p:nvPr>
            <p:ph sz="quarter" idx="1"/>
          </p:nvPr>
        </p:nvSpPr>
        <p:spPr/>
        <p:txBody>
          <a:bodyPr/>
          <a:lstStyle/>
          <a:p>
            <a:r>
              <a:rPr lang="en-US" sz="2800" smtClean="0"/>
              <a:t>If the path to the goal does not matter, we might consider a different class of algorithms, ones that do not worry about paths at all. </a:t>
            </a:r>
          </a:p>
          <a:p>
            <a:r>
              <a:rPr lang="en-US" sz="2800" b="1" smtClean="0">
                <a:solidFill>
                  <a:srgbClr val="C00000"/>
                </a:solidFill>
              </a:rPr>
              <a:t>Local search </a:t>
            </a:r>
            <a:r>
              <a:rPr lang="en-US" sz="2800" smtClean="0"/>
              <a:t>algorithms operate using a single </a:t>
            </a:r>
            <a:r>
              <a:rPr lang="en-US" sz="2800" b="1" smtClean="0">
                <a:solidFill>
                  <a:srgbClr val="C00000"/>
                </a:solidFill>
              </a:rPr>
              <a:t>current state </a:t>
            </a:r>
            <a:r>
              <a:rPr lang="en-US" sz="2800" smtClean="0"/>
              <a:t>(rather than multiple paths) and generally move only to neighbors of the state</a:t>
            </a:r>
          </a:p>
          <a:p>
            <a:r>
              <a:rPr lang="en-US" sz="2800" smtClean="0"/>
              <a:t>Typically, the paths followed by the search are not retained. </a:t>
            </a:r>
          </a:p>
          <a:p>
            <a:r>
              <a:rPr lang="en-US" sz="2800" smtClean="0"/>
              <a:t>Although local search algorithms are not systematic, they have two key advantages …</a:t>
            </a:r>
          </a:p>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2533" name="Slide Number Placeholder 4"/>
          <p:cNvSpPr>
            <a:spLocks noGrp="1"/>
          </p:cNvSpPr>
          <p:nvPr>
            <p:ph type="sldNum" sz="quarter" idx="12"/>
          </p:nvPr>
        </p:nvSpPr>
        <p:spPr bwMode="auto">
          <a:ln>
            <a:round/>
            <a:headEnd/>
            <a:tailEnd/>
          </a:ln>
        </p:spPr>
        <p:txBody>
          <a:bodyPr/>
          <a:lstStyle/>
          <a:p>
            <a:fld id="{9791FE1B-ADE1-4CFC-8333-215A293A1DC8}" type="slidenum">
              <a:rPr lang="en-US" smtClean="0">
                <a:cs typeface="Arial" pitchFamily="34" charset="0"/>
              </a:rPr>
              <a:pPr/>
              <a:t>16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Two key advantages of local search</a:t>
            </a:r>
          </a:p>
        </p:txBody>
      </p:sp>
      <p:sp>
        <p:nvSpPr>
          <p:cNvPr id="23555" name="Content Placeholder 2"/>
          <p:cNvSpPr>
            <a:spLocks noGrp="1"/>
          </p:cNvSpPr>
          <p:nvPr>
            <p:ph sz="quarter" idx="1"/>
          </p:nvPr>
        </p:nvSpPr>
        <p:spPr>
          <a:xfrm>
            <a:off x="304800" y="1447800"/>
            <a:ext cx="8839200" cy="4572000"/>
          </a:xfrm>
        </p:spPr>
        <p:txBody>
          <a:bodyPr/>
          <a:lstStyle/>
          <a:p>
            <a:r>
              <a:rPr lang="en-US" sz="2800" smtClean="0"/>
              <a:t>Use very little memory – usually a constant amount</a:t>
            </a:r>
          </a:p>
          <a:p>
            <a:r>
              <a:rPr lang="en-US" sz="2800" smtClean="0"/>
              <a:t>Can find reasonable solutions in large or infinite (continuous) state spaces for which systematic algorithms are unsuitable</a:t>
            </a:r>
          </a:p>
          <a:p>
            <a:r>
              <a:rPr lang="en-US" sz="2800" smtClean="0"/>
              <a:t>Useful for solving pure optimization problems, in which the aim is to find the best state according to an objective function. </a:t>
            </a:r>
          </a:p>
          <a:p>
            <a:pPr lvl="1"/>
            <a:r>
              <a:rPr lang="en-US" smtClean="0"/>
              <a:t>For example, nature provides an objective function –reproductive fitness – that Darwinian evolution could be seen as attempting to optimize, but there is not “goal test” and no “path cost” for this problem.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3557" name="Slide Number Placeholder 4"/>
          <p:cNvSpPr>
            <a:spLocks noGrp="1"/>
          </p:cNvSpPr>
          <p:nvPr>
            <p:ph type="sldNum" sz="quarter" idx="12"/>
          </p:nvPr>
        </p:nvSpPr>
        <p:spPr bwMode="auto">
          <a:ln>
            <a:round/>
            <a:headEnd/>
            <a:tailEnd/>
          </a:ln>
        </p:spPr>
        <p:txBody>
          <a:bodyPr/>
          <a:lstStyle/>
          <a:p>
            <a:fld id="{86B140F9-D944-4BFE-93F4-32545D4FCD22}" type="slidenum">
              <a:rPr lang="en-US" smtClean="0">
                <a:cs typeface="Arial" pitchFamily="34" charset="0"/>
              </a:rPr>
              <a:pPr/>
              <a:t>17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State space landscape</a:t>
            </a:r>
          </a:p>
        </p:txBody>
      </p:sp>
      <p:sp>
        <p:nvSpPr>
          <p:cNvPr id="24579" name="Content Placeholder 2"/>
          <p:cNvSpPr>
            <a:spLocks noGrp="1"/>
          </p:cNvSpPr>
          <p:nvPr>
            <p:ph sz="quarter" idx="1"/>
          </p:nvPr>
        </p:nvSpPr>
        <p:spPr/>
        <p:txBody>
          <a:bodyPr/>
          <a:lstStyle/>
          <a:p>
            <a:r>
              <a:rPr lang="en-US" sz="2800" smtClean="0"/>
              <a:t>A landscape has both “location” (defined by the state) and “elevation” (defined by the value of the heuristic cost function or objective function)</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4581" name="Slide Number Placeholder 4"/>
          <p:cNvSpPr>
            <a:spLocks noGrp="1"/>
          </p:cNvSpPr>
          <p:nvPr>
            <p:ph type="sldNum" sz="quarter" idx="12"/>
          </p:nvPr>
        </p:nvSpPr>
        <p:spPr bwMode="auto">
          <a:ln>
            <a:round/>
            <a:headEnd/>
            <a:tailEnd/>
          </a:ln>
        </p:spPr>
        <p:txBody>
          <a:bodyPr/>
          <a:lstStyle/>
          <a:p>
            <a:fld id="{D5EAA0C8-6A2E-41FF-98AA-613BCE6C9D9D}" type="slidenum">
              <a:rPr lang="en-US" smtClean="0">
                <a:cs typeface="Arial" pitchFamily="34" charset="0"/>
              </a:rPr>
              <a:pPr/>
              <a:t>18</a:t>
            </a:fld>
            <a:endParaRPr lang="en-US" smtClean="0">
              <a:cs typeface="Arial" pitchFamily="34" charset="0"/>
            </a:endParaRPr>
          </a:p>
        </p:txBody>
      </p:sp>
      <p:pic>
        <p:nvPicPr>
          <p:cNvPr id="24582" name="Picture 4" descr="hill-climbing"/>
          <p:cNvPicPr>
            <a:picLocks noChangeAspect="1" noChangeArrowheads="1"/>
          </p:cNvPicPr>
          <p:nvPr/>
        </p:nvPicPr>
        <p:blipFill>
          <a:blip r:embed="rId2" cstate="print"/>
          <a:srcRect/>
          <a:stretch>
            <a:fillRect/>
          </a:stretch>
        </p:blipFill>
        <p:spPr bwMode="auto">
          <a:xfrm>
            <a:off x="762000" y="2819400"/>
            <a:ext cx="6934200" cy="3890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Hill-climbing search</a:t>
            </a:r>
          </a:p>
        </p:txBody>
      </p:sp>
      <p:sp>
        <p:nvSpPr>
          <p:cNvPr id="25603" name="Content Placeholder 2"/>
          <p:cNvSpPr>
            <a:spLocks noGrp="1"/>
          </p:cNvSpPr>
          <p:nvPr>
            <p:ph sz="quarter" idx="1"/>
          </p:nvPr>
        </p:nvSpPr>
        <p:spPr>
          <a:xfrm>
            <a:off x="914400" y="1905000"/>
            <a:ext cx="7772400" cy="4114800"/>
          </a:xfrm>
        </p:spPr>
        <p:txBody>
          <a:bodyPr/>
          <a:lstStyle/>
          <a:p>
            <a:r>
              <a:rPr lang="en-US" smtClean="0"/>
              <a:t>The hill-climbing search algorithm is simply a loop that continually moves in the direction of increasing value—that is, uphill. It terminates when it reaches a “peak” where no neighbor has a higher value</a:t>
            </a:r>
          </a:p>
          <a:p>
            <a:r>
              <a:rPr lang="en-US" smtClean="0"/>
              <a:t>The algorithm does not maintain a search tree. It only need record the state and its objective function.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5605" name="Slide Number Placeholder 4"/>
          <p:cNvSpPr>
            <a:spLocks noGrp="1"/>
          </p:cNvSpPr>
          <p:nvPr>
            <p:ph type="sldNum" sz="quarter" idx="12"/>
          </p:nvPr>
        </p:nvSpPr>
        <p:spPr bwMode="auto">
          <a:ln>
            <a:round/>
            <a:headEnd/>
            <a:tailEnd/>
          </a:ln>
        </p:spPr>
        <p:txBody>
          <a:bodyPr/>
          <a:lstStyle/>
          <a:p>
            <a:fld id="{7968CDCC-98C2-468B-8634-174C481E3E0E}" type="slidenum">
              <a:rPr lang="en-US" smtClean="0">
                <a:cs typeface="Arial" pitchFamily="34" charset="0"/>
              </a:rPr>
              <a:pPr/>
              <a:t>19</a:t>
            </a:fld>
            <a:endParaRPr lang="en-US" smtClean="0">
              <a:cs typeface="Arial" pitchFamily="34" charset="0"/>
            </a:endParaRPr>
          </a:p>
        </p:txBody>
      </p:sp>
      <p:pic>
        <p:nvPicPr>
          <p:cNvPr id="25606" name="Picture 4" descr="hill-climbing"/>
          <p:cNvPicPr>
            <a:picLocks noChangeAspect="1" noChangeArrowheads="1"/>
          </p:cNvPicPr>
          <p:nvPr/>
        </p:nvPicPr>
        <p:blipFill>
          <a:blip r:embed="rId2" cstate="print"/>
          <a:srcRect/>
          <a:stretch>
            <a:fillRect/>
          </a:stretch>
        </p:blipFill>
        <p:spPr bwMode="auto">
          <a:xfrm>
            <a:off x="5410200" y="0"/>
            <a:ext cx="3538538" cy="1985963"/>
          </a:xfrm>
          <a:prstGeom prst="rect">
            <a:avLst/>
          </a:prstGeom>
          <a:noFill/>
          <a:ln w="9525">
            <a:noFill/>
            <a:miter lim="800000"/>
            <a:headEnd/>
            <a:tailEnd/>
          </a:ln>
        </p:spPr>
      </p:pic>
      <p:cxnSp>
        <p:nvCxnSpPr>
          <p:cNvPr id="8" name="Straight Arrow Connector 7"/>
          <p:cNvCxnSpPr/>
          <p:nvPr/>
        </p:nvCxnSpPr>
        <p:spPr>
          <a:xfrm rot="10800000">
            <a:off x="7239000" y="1371600"/>
            <a:ext cx="2286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smtClean="0"/>
              <a:t>Heuristic Functions</a:t>
            </a:r>
          </a:p>
        </p:txBody>
      </p:sp>
      <p:sp>
        <p:nvSpPr>
          <p:cNvPr id="3" name="Content Placeholder 2"/>
          <p:cNvSpPr>
            <a:spLocks noGrp="1"/>
          </p:cNvSpPr>
          <p:nvPr>
            <p:ph sz="quarter" idx="1"/>
          </p:nvPr>
        </p:nvSpPr>
        <p:spPr>
          <a:xfrm>
            <a:off x="533400" y="1600200"/>
            <a:ext cx="7772400" cy="4572000"/>
          </a:xfrm>
        </p:spPr>
        <p:txBody>
          <a:bodyPr/>
          <a:lstStyle/>
          <a:p>
            <a:pPr>
              <a:buFont typeface="Wingdings 2" pitchFamily="18" charset="2"/>
              <a:buNone/>
            </a:pPr>
            <a:r>
              <a:rPr lang="en-US" sz="2400" dirty="0" smtClean="0"/>
              <a:t>For example,</a:t>
            </a:r>
          </a:p>
          <a:p>
            <a:r>
              <a:rPr lang="en-US" sz="2400" dirty="0" smtClean="0"/>
              <a:t> the average solution cost is about 22 steps</a:t>
            </a:r>
          </a:p>
          <a:p>
            <a:r>
              <a:rPr lang="en-US" sz="2400" dirty="0" smtClean="0"/>
              <a:t>Branching factor ~ 3</a:t>
            </a:r>
          </a:p>
          <a:p>
            <a:pPr lvl="1"/>
            <a:r>
              <a:rPr lang="en-US" sz="2400" dirty="0" smtClean="0"/>
              <a:t>4 possible moves when the empty tile is in the middle</a:t>
            </a:r>
          </a:p>
          <a:p>
            <a:pPr lvl="1"/>
            <a:r>
              <a:rPr lang="en-US" sz="2400" dirty="0" smtClean="0"/>
              <a:t>2 when the empty tile is in the corner</a:t>
            </a:r>
          </a:p>
          <a:p>
            <a:pPr lvl="1"/>
            <a:r>
              <a:rPr lang="en-US" sz="2400" dirty="0" smtClean="0"/>
              <a:t>3 when it is along an edge</a:t>
            </a:r>
          </a:p>
          <a:p>
            <a:r>
              <a:rPr lang="en-US" sz="2400" dirty="0" smtClean="0"/>
              <a:t>Exhaustive search to depth 22 would look at about 3</a:t>
            </a:r>
            <a:r>
              <a:rPr lang="en-US" sz="2400" baseline="30000" dirty="0" smtClean="0"/>
              <a:t>22</a:t>
            </a:r>
            <a:r>
              <a:rPr lang="en-US" sz="2400" dirty="0" smtClean="0"/>
              <a:t> ≈ 3.1 * 10</a:t>
            </a:r>
            <a:r>
              <a:rPr lang="en-US" sz="2400" baseline="30000" dirty="0" smtClean="0"/>
              <a:t>10</a:t>
            </a:r>
            <a:r>
              <a:rPr lang="en-US" sz="2400" dirty="0" smtClean="0"/>
              <a:t> states </a:t>
            </a:r>
            <a:r>
              <a:rPr lang="en-US" sz="2400" dirty="0" smtClean="0">
                <a:sym typeface="Wingdings" pitchFamily="2" charset="2"/>
              </a:rPr>
              <a:t> can be cut down by a factor of about 170,000 by keeping track of repeated states and do not explore non-reachable states</a:t>
            </a:r>
          </a:p>
          <a:p>
            <a:pPr lvl="1"/>
            <a:r>
              <a:rPr lang="en-US" sz="2000" dirty="0" smtClean="0">
                <a:sym typeface="Wingdings" pitchFamily="2" charset="2"/>
              </a:rPr>
              <a:t>There are only 9!/2=181,440 distinct states that are reachable. </a:t>
            </a:r>
            <a:endParaRPr lang="en-US" sz="2000" dirty="0" smtClean="0"/>
          </a:p>
          <a:p>
            <a:endParaRPr lang="en-US" dirty="0"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8197" name="Slide Number Placeholder 4"/>
          <p:cNvSpPr>
            <a:spLocks noGrp="1"/>
          </p:cNvSpPr>
          <p:nvPr>
            <p:ph type="sldNum" sz="quarter" idx="12"/>
          </p:nvPr>
        </p:nvSpPr>
        <p:spPr bwMode="auto">
          <a:ln>
            <a:round/>
            <a:headEnd/>
            <a:tailEnd/>
          </a:ln>
        </p:spPr>
        <p:txBody>
          <a:bodyPr/>
          <a:lstStyle/>
          <a:p>
            <a:fld id="{A752626C-3519-47B9-B97A-ABF3F4F37675}" type="slidenum">
              <a:rPr lang="en-US" smtClean="0">
                <a:cs typeface="Arial" pitchFamily="34" charset="0"/>
              </a:rPr>
              <a:pPr/>
              <a:t>2</a:t>
            </a:fld>
            <a:endParaRPr lang="en-US" smtClean="0">
              <a:cs typeface="Arial" pitchFamily="34" charset="0"/>
            </a:endParaRPr>
          </a:p>
        </p:txBody>
      </p:sp>
      <p:pic>
        <p:nvPicPr>
          <p:cNvPr id="8198" name="Picture 4" descr="8puzzle"/>
          <p:cNvPicPr>
            <a:picLocks noChangeAspect="1" noChangeArrowheads="1"/>
          </p:cNvPicPr>
          <p:nvPr/>
        </p:nvPicPr>
        <p:blipFill>
          <a:blip r:embed="rId2" cstate="print"/>
          <a:srcRect/>
          <a:stretch>
            <a:fillRect/>
          </a:stretch>
        </p:blipFill>
        <p:spPr bwMode="auto">
          <a:xfrm>
            <a:off x="5486400" y="0"/>
            <a:ext cx="3495675" cy="1774825"/>
          </a:xfrm>
          <a:prstGeom prst="rect">
            <a:avLst/>
          </a:prstGeom>
          <a:noFill/>
          <a:ln w="9525">
            <a:noFill/>
            <a:miter lim="800000"/>
            <a:headEnd/>
            <a:tailEnd/>
          </a:ln>
        </p:spPr>
      </p:pic>
      <p:sp>
        <p:nvSpPr>
          <p:cNvPr id="2" name="TextBox 1"/>
          <p:cNvSpPr txBox="1"/>
          <p:nvPr/>
        </p:nvSpPr>
        <p:spPr>
          <a:xfrm>
            <a:off x="2624138" y="6059269"/>
            <a:ext cx="518160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A* search with a well-designed heuristic function may only need to explore less than 2,000 states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Hill-climbing search</a:t>
            </a:r>
          </a:p>
        </p:txBody>
      </p:sp>
      <p:sp>
        <p:nvSpPr>
          <p:cNvPr id="26627" name="Content Placeholder 2"/>
          <p:cNvSpPr>
            <a:spLocks noGrp="1"/>
          </p:cNvSpPr>
          <p:nvPr>
            <p:ph sz="quarter" idx="1"/>
          </p:nvPr>
        </p:nvSpPr>
        <p:spPr>
          <a:xfrm>
            <a:off x="304800" y="1905000"/>
            <a:ext cx="7772400" cy="4572000"/>
          </a:xfrm>
        </p:spPr>
        <p:txBody>
          <a:bodyPr/>
          <a:lstStyle/>
          <a:p>
            <a:r>
              <a:rPr lang="en-US" smtClean="0"/>
              <a:t>Hill-climbing does not look ahead beyond the immediate neighbors of the current state. This resembles trying to find the top of Mount Everest in a thick fog while suffering from amnesia. </a:t>
            </a:r>
          </a:p>
          <a:p>
            <a:r>
              <a:rPr lang="en-US" smtClean="0"/>
              <a:t>Problem: depending on initial state, can get stuck in local maxima</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6629" name="Slide Number Placeholder 4"/>
          <p:cNvSpPr>
            <a:spLocks noGrp="1"/>
          </p:cNvSpPr>
          <p:nvPr>
            <p:ph type="sldNum" sz="quarter" idx="12"/>
          </p:nvPr>
        </p:nvSpPr>
        <p:spPr bwMode="auto">
          <a:ln>
            <a:round/>
            <a:headEnd/>
            <a:tailEnd/>
          </a:ln>
        </p:spPr>
        <p:txBody>
          <a:bodyPr/>
          <a:lstStyle/>
          <a:p>
            <a:fld id="{38DD265E-F857-41D4-8A3A-5485A8D2DA0C}" type="slidenum">
              <a:rPr lang="en-US" smtClean="0">
                <a:cs typeface="Arial" pitchFamily="34" charset="0"/>
              </a:rPr>
              <a:pPr/>
              <a:t>20</a:t>
            </a:fld>
            <a:endParaRPr lang="en-US" smtClean="0">
              <a:cs typeface="Arial" pitchFamily="34" charset="0"/>
            </a:endParaRPr>
          </a:p>
        </p:txBody>
      </p:sp>
      <p:pic>
        <p:nvPicPr>
          <p:cNvPr id="26630" name="Picture 4" descr="hill-climbing"/>
          <p:cNvPicPr>
            <a:picLocks noChangeAspect="1" noChangeArrowheads="1"/>
          </p:cNvPicPr>
          <p:nvPr/>
        </p:nvPicPr>
        <p:blipFill>
          <a:blip r:embed="rId2" cstate="print"/>
          <a:srcRect/>
          <a:stretch>
            <a:fillRect/>
          </a:stretch>
        </p:blipFill>
        <p:spPr bwMode="auto">
          <a:xfrm>
            <a:off x="5410200" y="0"/>
            <a:ext cx="3538538" cy="1985963"/>
          </a:xfrm>
          <a:prstGeom prst="rect">
            <a:avLst/>
          </a:prstGeom>
          <a:noFill/>
          <a:ln w="9525">
            <a:noFill/>
            <a:miter lim="800000"/>
            <a:headEnd/>
            <a:tailEnd/>
          </a:ln>
        </p:spPr>
      </p:pic>
      <p:cxnSp>
        <p:nvCxnSpPr>
          <p:cNvPr id="7" name="Straight Arrow Connector 6"/>
          <p:cNvCxnSpPr/>
          <p:nvPr/>
        </p:nvCxnSpPr>
        <p:spPr>
          <a:xfrm rot="10800000">
            <a:off x="7239000" y="1371600"/>
            <a:ext cx="2286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Hill-Climbing</a:t>
            </a:r>
          </a:p>
        </p:txBody>
      </p:sp>
      <p:sp>
        <p:nvSpPr>
          <p:cNvPr id="27651" name="Content Placeholder 2"/>
          <p:cNvSpPr>
            <a:spLocks noGrp="1"/>
          </p:cNvSpPr>
          <p:nvPr>
            <p:ph sz="quarter" idx="1"/>
          </p:nvPr>
        </p:nvSpPr>
        <p:spPr/>
        <p:txBody>
          <a:bodyPr/>
          <a:lstStyle/>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7653" name="Slide Number Placeholder 4"/>
          <p:cNvSpPr>
            <a:spLocks noGrp="1"/>
          </p:cNvSpPr>
          <p:nvPr>
            <p:ph type="sldNum" sz="quarter" idx="12"/>
          </p:nvPr>
        </p:nvSpPr>
        <p:spPr bwMode="auto">
          <a:ln>
            <a:round/>
            <a:headEnd/>
            <a:tailEnd/>
          </a:ln>
        </p:spPr>
        <p:txBody>
          <a:bodyPr/>
          <a:lstStyle/>
          <a:p>
            <a:fld id="{13D1EF90-3A11-4C88-97D9-0B3B6455CC50}" type="slidenum">
              <a:rPr lang="en-US" smtClean="0">
                <a:cs typeface="Arial" pitchFamily="34" charset="0"/>
              </a:rPr>
              <a:pPr/>
              <a:t>21</a:t>
            </a:fld>
            <a:endParaRPr lang="en-US" smtClean="0">
              <a:cs typeface="Arial" pitchFamily="34" charset="0"/>
            </a:endParaRPr>
          </a:p>
        </p:txBody>
      </p:sp>
      <p:pic>
        <p:nvPicPr>
          <p:cNvPr id="27654" name="Picture 4"/>
          <p:cNvPicPr>
            <a:picLocks noChangeAspect="1" noChangeArrowheads="1"/>
          </p:cNvPicPr>
          <p:nvPr/>
        </p:nvPicPr>
        <p:blipFill>
          <a:blip r:embed="rId2" cstate="print"/>
          <a:srcRect l="17969" t="27083" r="13281" b="36459"/>
          <a:stretch>
            <a:fillRect/>
          </a:stretch>
        </p:blipFill>
        <p:spPr bwMode="auto">
          <a:xfrm>
            <a:off x="381000" y="1905000"/>
            <a:ext cx="8577263" cy="3411538"/>
          </a:xfrm>
          <a:prstGeom prst="rect">
            <a:avLst/>
          </a:prstGeom>
          <a:noFill/>
          <a:ln w="9525">
            <a:noFill/>
            <a:miter lim="800000"/>
            <a:headEnd/>
            <a:tailEnd/>
          </a:ln>
        </p:spPr>
      </p:pic>
      <p:sp>
        <p:nvSpPr>
          <p:cNvPr id="27655" name="TextBox 6"/>
          <p:cNvSpPr txBox="1">
            <a:spLocks noChangeArrowheads="1"/>
          </p:cNvSpPr>
          <p:nvPr/>
        </p:nvSpPr>
        <p:spPr bwMode="auto">
          <a:xfrm>
            <a:off x="2743200" y="5334000"/>
            <a:ext cx="3181350" cy="369888"/>
          </a:xfrm>
          <a:prstGeom prst="rect">
            <a:avLst/>
          </a:prstGeom>
          <a:noFill/>
          <a:ln w="9525">
            <a:solidFill>
              <a:schemeClr val="accent2"/>
            </a:solidFill>
            <a:miter lim="800000"/>
            <a:headEnd/>
            <a:tailEnd/>
          </a:ln>
        </p:spPr>
        <p:txBody>
          <a:bodyPr wrap="none">
            <a:spAutoFit/>
          </a:bodyPr>
          <a:lstStyle/>
          <a:p>
            <a:r>
              <a:rPr lang="en-US">
                <a:solidFill>
                  <a:srgbClr val="C00000"/>
                </a:solidFill>
              </a:rPr>
              <a:t>Value of an objective function</a:t>
            </a:r>
          </a:p>
        </p:txBody>
      </p:sp>
      <p:cxnSp>
        <p:nvCxnSpPr>
          <p:cNvPr id="9" name="Straight Arrow Connector 8"/>
          <p:cNvCxnSpPr/>
          <p:nvPr/>
        </p:nvCxnSpPr>
        <p:spPr>
          <a:xfrm rot="10800000">
            <a:off x="2133600" y="46482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7" name="TextBox 9"/>
          <p:cNvSpPr txBox="1">
            <a:spLocks noChangeArrowheads="1"/>
          </p:cNvSpPr>
          <p:nvPr/>
        </p:nvSpPr>
        <p:spPr bwMode="auto">
          <a:xfrm>
            <a:off x="304800" y="5867400"/>
            <a:ext cx="8610600" cy="369888"/>
          </a:xfrm>
          <a:prstGeom prst="rect">
            <a:avLst/>
          </a:prstGeom>
          <a:noFill/>
          <a:ln w="9525">
            <a:solidFill>
              <a:schemeClr val="accent2"/>
            </a:solidFill>
            <a:miter lim="800000"/>
            <a:headEnd/>
            <a:tailEnd/>
          </a:ln>
        </p:spPr>
        <p:txBody>
          <a:bodyPr wrap="none">
            <a:spAutoFit/>
          </a:bodyPr>
          <a:lstStyle/>
          <a:p>
            <a:r>
              <a:rPr lang="en-US">
                <a:solidFill>
                  <a:srgbClr val="C00000"/>
                </a:solidFill>
              </a:rPr>
              <a:t>If a heuristic cost estimate h is used, we would find the neighbor with the lowest h.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Example: </a:t>
            </a:r>
            <a:r>
              <a:rPr lang="en-US" i="1" smtClean="0"/>
              <a:t>n</a:t>
            </a:r>
            <a:r>
              <a:rPr lang="en-US" smtClean="0"/>
              <a:t>-queens</a:t>
            </a:r>
          </a:p>
        </p:txBody>
      </p:sp>
      <p:sp>
        <p:nvSpPr>
          <p:cNvPr id="28675" name="Content Placeholder 2"/>
          <p:cNvSpPr>
            <a:spLocks noGrp="1"/>
          </p:cNvSpPr>
          <p:nvPr>
            <p:ph sz="quarter" idx="1"/>
          </p:nvPr>
        </p:nvSpPr>
        <p:spPr/>
        <p:txBody>
          <a:bodyPr/>
          <a:lstStyle/>
          <a:p>
            <a:r>
              <a:rPr lang="en-US" smtClean="0"/>
              <a:t>Put </a:t>
            </a:r>
            <a:r>
              <a:rPr lang="en-US" i="1" smtClean="0"/>
              <a:t>n</a:t>
            </a:r>
            <a:r>
              <a:rPr lang="en-US" smtClean="0"/>
              <a:t> queens on an </a:t>
            </a:r>
            <a:r>
              <a:rPr lang="en-US" i="1" smtClean="0"/>
              <a:t>n </a:t>
            </a:r>
            <a:r>
              <a:rPr lang="en-US" i="1" smtClean="0">
                <a:cs typeface="Arial" pitchFamily="34" charset="0"/>
              </a:rPr>
              <a:t>× </a:t>
            </a:r>
            <a:r>
              <a:rPr lang="en-US" i="1" smtClean="0"/>
              <a:t>n</a:t>
            </a:r>
            <a:r>
              <a:rPr lang="en-US" smtClean="0"/>
              <a:t> board with no two queens on the same row, column, or diagonal</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8677" name="Slide Number Placeholder 4"/>
          <p:cNvSpPr>
            <a:spLocks noGrp="1"/>
          </p:cNvSpPr>
          <p:nvPr>
            <p:ph type="sldNum" sz="quarter" idx="12"/>
          </p:nvPr>
        </p:nvSpPr>
        <p:spPr bwMode="auto">
          <a:ln>
            <a:round/>
            <a:headEnd/>
            <a:tailEnd/>
          </a:ln>
        </p:spPr>
        <p:txBody>
          <a:bodyPr/>
          <a:lstStyle/>
          <a:p>
            <a:fld id="{630676A1-E4FA-4B3B-BC8D-BF13EA7291B8}" type="slidenum">
              <a:rPr lang="en-US" smtClean="0">
                <a:cs typeface="Arial" pitchFamily="34" charset="0"/>
              </a:rPr>
              <a:pPr/>
              <a:t>22</a:t>
            </a:fld>
            <a:endParaRPr lang="en-US" smtClean="0">
              <a:cs typeface="Arial" pitchFamily="34" charset="0"/>
            </a:endParaRPr>
          </a:p>
        </p:txBody>
      </p:sp>
      <p:pic>
        <p:nvPicPr>
          <p:cNvPr id="28678" name="Picture 4" descr="4queens-sequence"/>
          <p:cNvPicPr>
            <a:picLocks noChangeAspect="1" noChangeArrowheads="1"/>
          </p:cNvPicPr>
          <p:nvPr/>
        </p:nvPicPr>
        <p:blipFill>
          <a:blip r:embed="rId2" cstate="print"/>
          <a:srcRect/>
          <a:stretch>
            <a:fillRect/>
          </a:stretch>
        </p:blipFill>
        <p:spPr bwMode="auto">
          <a:xfrm>
            <a:off x="838200" y="3505200"/>
            <a:ext cx="7467600" cy="186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8-queens problem</a:t>
            </a:r>
          </a:p>
        </p:txBody>
      </p:sp>
      <p:sp>
        <p:nvSpPr>
          <p:cNvPr id="29699" name="Content Placeholder 2"/>
          <p:cNvSpPr>
            <a:spLocks noGrp="1"/>
          </p:cNvSpPr>
          <p:nvPr>
            <p:ph sz="quarter" idx="1"/>
          </p:nvPr>
        </p:nvSpPr>
        <p:spPr/>
        <p:txBody>
          <a:bodyPr/>
          <a:lstStyle/>
          <a:p>
            <a:r>
              <a:rPr lang="en-US" smtClean="0"/>
              <a:t>local-search algorithms typically use a complete-state formulation</a:t>
            </a:r>
          </a:p>
          <a:p>
            <a:r>
              <a:rPr lang="en-US" smtClean="0"/>
              <a:t>Each state has 8 queens on the board, one per column. </a:t>
            </a:r>
          </a:p>
          <a:p>
            <a:r>
              <a:rPr lang="en-US" smtClean="0"/>
              <a:t>The successor function returns all possible states generated by moving a single queen to another square on the same column. </a:t>
            </a:r>
          </a:p>
          <a:p>
            <a:r>
              <a:rPr lang="en-US" smtClean="0"/>
              <a:t>So each state has 8*7=56 successors</a:t>
            </a:r>
          </a:p>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29701" name="Slide Number Placeholder 4"/>
          <p:cNvSpPr>
            <a:spLocks noGrp="1"/>
          </p:cNvSpPr>
          <p:nvPr>
            <p:ph type="sldNum" sz="quarter" idx="12"/>
          </p:nvPr>
        </p:nvSpPr>
        <p:spPr bwMode="auto">
          <a:ln>
            <a:round/>
            <a:headEnd/>
            <a:tailEnd/>
          </a:ln>
        </p:spPr>
        <p:txBody>
          <a:bodyPr/>
          <a:lstStyle/>
          <a:p>
            <a:fld id="{FC309E78-6EB3-45A6-B363-D9642BFCD31F}" type="slidenum">
              <a:rPr lang="en-US" smtClean="0">
                <a:cs typeface="Arial" pitchFamily="34" charset="0"/>
              </a:rPr>
              <a:pPr/>
              <a:t>23</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600" smtClean="0"/>
              <a:t>Hill-climbing search: 8-queens problem</a:t>
            </a:r>
          </a:p>
        </p:txBody>
      </p:sp>
      <p:sp>
        <p:nvSpPr>
          <p:cNvPr id="30723" name="Content Placeholder 2"/>
          <p:cNvSpPr>
            <a:spLocks noGrp="1"/>
          </p:cNvSpPr>
          <p:nvPr>
            <p:ph sz="quarter" idx="1"/>
          </p:nvPr>
        </p:nvSpPr>
        <p:spPr>
          <a:xfrm>
            <a:off x="228600" y="1447800"/>
            <a:ext cx="5105400" cy="4572000"/>
          </a:xfrm>
        </p:spPr>
        <p:txBody>
          <a:bodyPr/>
          <a:lstStyle/>
          <a:p>
            <a:pPr eaLnBrk="1" hangingPunct="1">
              <a:lnSpc>
                <a:spcPct val="80000"/>
              </a:lnSpc>
            </a:pPr>
            <a:r>
              <a:rPr lang="en-US" sz="2800" i="1" smtClean="0"/>
              <a:t>h</a:t>
            </a:r>
            <a:r>
              <a:rPr lang="en-US" sz="2800" smtClean="0"/>
              <a:t> = number of pairs of queens that are attacking each other, either directly or indirectly </a:t>
            </a:r>
          </a:p>
          <a:p>
            <a:pPr eaLnBrk="1" hangingPunct="1">
              <a:lnSpc>
                <a:spcPct val="80000"/>
              </a:lnSpc>
            </a:pPr>
            <a:r>
              <a:rPr lang="en-US" sz="2800" i="1" smtClean="0"/>
              <a:t>h = 17</a:t>
            </a:r>
            <a:r>
              <a:rPr lang="en-US" sz="2800" smtClean="0"/>
              <a:t> for the example on the right</a:t>
            </a:r>
          </a:p>
          <a:p>
            <a:pPr eaLnBrk="1" hangingPunct="1">
              <a:lnSpc>
                <a:spcPct val="80000"/>
              </a:lnSpc>
            </a:pPr>
            <a:r>
              <a:rPr lang="en-US" sz="2800" smtClean="0"/>
              <a:t>The figure shows the value of h for each possible successor obtained by moving a queen within its column</a:t>
            </a:r>
          </a:p>
          <a:p>
            <a:pPr eaLnBrk="1" hangingPunct="1">
              <a:lnSpc>
                <a:spcPct val="80000"/>
              </a:lnSpc>
            </a:pPr>
            <a:r>
              <a:rPr lang="en-US" sz="2800" smtClean="0"/>
              <a:t>The best moves are marked. </a:t>
            </a:r>
          </a:p>
          <a:p>
            <a:pPr eaLnBrk="1" hangingPunct="1">
              <a:lnSpc>
                <a:spcPct val="80000"/>
              </a:lnSpc>
            </a:pPr>
            <a:r>
              <a:rPr lang="en-US" sz="2800" smtClean="0"/>
              <a:t>Hill-climbing typically chooses randomly among the set of best successors, if there is more than one.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30725" name="Slide Number Placeholder 4"/>
          <p:cNvSpPr>
            <a:spLocks noGrp="1"/>
          </p:cNvSpPr>
          <p:nvPr>
            <p:ph type="sldNum" sz="quarter" idx="12"/>
          </p:nvPr>
        </p:nvSpPr>
        <p:spPr bwMode="auto">
          <a:ln>
            <a:round/>
            <a:headEnd/>
            <a:tailEnd/>
          </a:ln>
        </p:spPr>
        <p:txBody>
          <a:bodyPr/>
          <a:lstStyle/>
          <a:p>
            <a:fld id="{4B5E736F-48D6-4AAB-BEF6-4F7DBD313C81}" type="slidenum">
              <a:rPr lang="en-US" smtClean="0">
                <a:cs typeface="Arial" pitchFamily="34" charset="0"/>
              </a:rPr>
              <a:pPr/>
              <a:t>24</a:t>
            </a:fld>
            <a:endParaRPr lang="en-US" smtClean="0">
              <a:cs typeface="Arial" pitchFamily="34" charset="0"/>
            </a:endParaRPr>
          </a:p>
        </p:txBody>
      </p:sp>
      <p:pic>
        <p:nvPicPr>
          <p:cNvPr id="30726" name="Picture 5" descr="8queens-successors"/>
          <p:cNvPicPr>
            <a:picLocks noChangeAspect="1" noChangeArrowheads="1"/>
          </p:cNvPicPr>
          <p:nvPr/>
        </p:nvPicPr>
        <p:blipFill>
          <a:blip r:embed="rId2" cstate="print"/>
          <a:srcRect/>
          <a:stretch>
            <a:fillRect/>
          </a:stretch>
        </p:blipFill>
        <p:spPr bwMode="auto">
          <a:xfrm>
            <a:off x="5410200" y="1676400"/>
            <a:ext cx="37338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smtClean="0"/>
              <a:t>Hill-climbing search: 8-queens problem</a:t>
            </a:r>
          </a:p>
        </p:txBody>
      </p:sp>
      <p:sp>
        <p:nvSpPr>
          <p:cNvPr id="31747" name="Content Placeholder 2"/>
          <p:cNvSpPr>
            <a:spLocks noGrp="1"/>
          </p:cNvSpPr>
          <p:nvPr>
            <p:ph sz="quarter" idx="1"/>
          </p:nvPr>
        </p:nvSpPr>
        <p:spPr>
          <a:xfrm>
            <a:off x="838200" y="5181600"/>
            <a:ext cx="7772400" cy="838200"/>
          </a:xfrm>
        </p:spPr>
        <p:txBody>
          <a:bodyPr/>
          <a:lstStyle/>
          <a:p>
            <a:r>
              <a:rPr lang="en-US" sz="2800" smtClean="0"/>
              <a:t>A local minimum with </a:t>
            </a:r>
            <a:r>
              <a:rPr lang="en-US" sz="2800" i="1" smtClean="0"/>
              <a:t>h = 1 </a:t>
            </a:r>
            <a:r>
              <a:rPr lang="en-US" sz="2800" i="1" smtClean="0">
                <a:sym typeface="Wingdings" pitchFamily="2" charset="2"/>
              </a:rPr>
              <a:t></a:t>
            </a:r>
            <a:endParaRPr lang="en-US" sz="2800" i="1" smtClean="0"/>
          </a:p>
          <a:p>
            <a:r>
              <a:rPr lang="en-US" sz="2800" smtClean="0"/>
              <a:t>Every move a single queen makes the situation worse</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31749" name="Slide Number Placeholder 4"/>
          <p:cNvSpPr>
            <a:spLocks noGrp="1"/>
          </p:cNvSpPr>
          <p:nvPr>
            <p:ph type="sldNum" sz="quarter" idx="12"/>
          </p:nvPr>
        </p:nvSpPr>
        <p:spPr bwMode="auto">
          <a:ln>
            <a:round/>
            <a:headEnd/>
            <a:tailEnd/>
          </a:ln>
        </p:spPr>
        <p:txBody>
          <a:bodyPr/>
          <a:lstStyle/>
          <a:p>
            <a:fld id="{8E57A355-7991-4D5A-AC86-82C8B994EC07}" type="slidenum">
              <a:rPr lang="en-US" smtClean="0">
                <a:cs typeface="Arial" pitchFamily="34" charset="0"/>
              </a:rPr>
              <a:pPr/>
              <a:t>25</a:t>
            </a:fld>
            <a:endParaRPr lang="en-US" smtClean="0">
              <a:cs typeface="Arial" pitchFamily="34" charset="0"/>
            </a:endParaRPr>
          </a:p>
        </p:txBody>
      </p:sp>
      <p:pic>
        <p:nvPicPr>
          <p:cNvPr id="31750" name="Picture 4" descr="8queens-local-minimum"/>
          <p:cNvPicPr>
            <a:picLocks noChangeAspect="1" noChangeArrowheads="1"/>
          </p:cNvPicPr>
          <p:nvPr/>
        </p:nvPicPr>
        <p:blipFill>
          <a:blip r:embed="rId2" cstate="print"/>
          <a:srcRect/>
          <a:stretch>
            <a:fillRect/>
          </a:stretch>
        </p:blipFill>
        <p:spPr bwMode="auto">
          <a:xfrm>
            <a:off x="2743200" y="1524000"/>
            <a:ext cx="3733800" cy="3733800"/>
          </a:xfrm>
          <a:prstGeom prst="rect">
            <a:avLst/>
          </a:prstGeom>
          <a:noFill/>
          <a:ln w="9525">
            <a:noFill/>
            <a:miter lim="800000"/>
            <a:headEnd/>
            <a:tailEnd/>
          </a:ln>
        </p:spPr>
      </p:pic>
      <p:sp>
        <p:nvSpPr>
          <p:cNvPr id="31751" name="TextBox 6"/>
          <p:cNvSpPr txBox="1">
            <a:spLocks noChangeArrowheads="1"/>
          </p:cNvSpPr>
          <p:nvPr/>
        </p:nvSpPr>
        <p:spPr bwMode="auto">
          <a:xfrm>
            <a:off x="6705600" y="3276600"/>
            <a:ext cx="2108200" cy="369888"/>
          </a:xfrm>
          <a:prstGeom prst="rect">
            <a:avLst/>
          </a:prstGeom>
          <a:noFill/>
          <a:ln w="9525">
            <a:noFill/>
            <a:miter lim="800000"/>
            <a:headEnd/>
            <a:tailEnd/>
          </a:ln>
        </p:spPr>
        <p:txBody>
          <a:bodyPr wrap="none">
            <a:spAutoFit/>
          </a:bodyPr>
          <a:lstStyle/>
          <a:p>
            <a:r>
              <a:rPr lang="en-US">
                <a:solidFill>
                  <a:srgbClr val="0070C0"/>
                </a:solidFill>
                <a:latin typeface="Comic Sans MS" pitchFamily="66" charset="0"/>
              </a:rPr>
              <a:t>To be continued….</a:t>
            </a:r>
          </a:p>
        </p:txBody>
      </p:sp>
      <p:cxnSp>
        <p:nvCxnSpPr>
          <p:cNvPr id="9" name="Straight Arrow Connector 8"/>
          <p:cNvCxnSpPr/>
          <p:nvPr/>
        </p:nvCxnSpPr>
        <p:spPr>
          <a:xfrm rot="5400000" flipH="1" flipV="1">
            <a:off x="4610100" y="2171700"/>
            <a:ext cx="914400" cy="838200"/>
          </a:xfrm>
          <a:prstGeom prst="straightConnector1">
            <a:avLst/>
          </a:prstGeom>
          <a:ln>
            <a:headEnd type="arrow"/>
            <a:tailEnd type="arrow"/>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a:t>
            </a:r>
            <a:endParaRPr lang="en-US" dirty="0"/>
          </a:p>
        </p:txBody>
      </p:sp>
      <p:sp>
        <p:nvSpPr>
          <p:cNvPr id="3" name="Content Placeholder 2"/>
          <p:cNvSpPr>
            <a:spLocks noGrp="1"/>
          </p:cNvSpPr>
          <p:nvPr>
            <p:ph sz="quarter" idx="1"/>
          </p:nvPr>
        </p:nvSpPr>
        <p:spPr/>
        <p:txBody>
          <a:bodyPr/>
          <a:lstStyle/>
          <a:p>
            <a:r>
              <a:rPr lang="en-US" dirty="0" smtClean="0"/>
              <a:t>Sometime called </a:t>
            </a:r>
            <a:r>
              <a:rPr lang="en-US" b="1" dirty="0" smtClean="0">
                <a:solidFill>
                  <a:srgbClr val="C00000"/>
                </a:solidFill>
              </a:rPr>
              <a:t>greedy local search </a:t>
            </a:r>
            <a:r>
              <a:rPr lang="en-US" dirty="0" smtClean="0"/>
              <a:t>because it grabs a good neighbor state without thinking ahead about where to go next. </a:t>
            </a:r>
          </a:p>
          <a:p>
            <a:r>
              <a:rPr lang="en-US" dirty="0" smtClean="0"/>
              <a:t>Often makes very rapid progress towards a solution, because it is usually quite easy to improve a bad state.</a:t>
            </a:r>
          </a:p>
          <a:p>
            <a:r>
              <a:rPr lang="en-US" dirty="0" smtClean="0"/>
              <a:t>Unfortunately, hill climbing often gets stuck for the following reasons… </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26</a:t>
            </a:fld>
            <a:endParaRPr lang="en-US"/>
          </a:p>
        </p:txBody>
      </p:sp>
    </p:spTree>
    <p:extLst>
      <p:ext uri="{BB962C8B-B14F-4D97-AF65-F5344CB8AC3E}">
        <p14:creationId xmlns:p14="http://schemas.microsoft.com/office/powerpoint/2010/main" val="4102557658"/>
      </p:ext>
    </p:extLst>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Problems of hill climbing</a:t>
            </a:r>
            <a:endParaRPr lang="en-US" sz="3200" dirty="0"/>
          </a:p>
        </p:txBody>
      </p:sp>
      <p:sp>
        <p:nvSpPr>
          <p:cNvPr id="3" name="Content Placeholder 2"/>
          <p:cNvSpPr>
            <a:spLocks noGrp="1"/>
          </p:cNvSpPr>
          <p:nvPr>
            <p:ph sz="quarter" idx="1"/>
          </p:nvPr>
        </p:nvSpPr>
        <p:spPr>
          <a:xfrm>
            <a:off x="381000" y="1905000"/>
            <a:ext cx="7772400" cy="4191000"/>
          </a:xfrm>
        </p:spPr>
        <p:txBody>
          <a:bodyPr/>
          <a:lstStyle/>
          <a:p>
            <a:r>
              <a:rPr lang="en-US" dirty="0" smtClean="0"/>
              <a:t>Local maxima: a peak that is high than each of its neighboring states, but lower than the global maximum.  </a:t>
            </a:r>
          </a:p>
          <a:p>
            <a:r>
              <a:rPr lang="en-US" dirty="0" smtClean="0"/>
              <a:t>Shoulder: a flat local maximum, from which no uphill exist exists. </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27</a:t>
            </a:fld>
            <a:endParaRPr lang="en-US"/>
          </a:p>
        </p:txBody>
      </p:sp>
      <p:pic>
        <p:nvPicPr>
          <p:cNvPr id="6" name="Picture 4" descr="hill-climbing"/>
          <p:cNvPicPr>
            <a:picLocks noChangeAspect="1" noChangeArrowheads="1"/>
          </p:cNvPicPr>
          <p:nvPr/>
        </p:nvPicPr>
        <p:blipFill>
          <a:blip r:embed="rId2" cstate="print"/>
          <a:srcRect/>
          <a:stretch>
            <a:fillRect/>
          </a:stretch>
        </p:blipFill>
        <p:spPr bwMode="auto">
          <a:xfrm>
            <a:off x="5410200" y="0"/>
            <a:ext cx="3538538" cy="1985963"/>
          </a:xfrm>
          <a:prstGeom prst="rect">
            <a:avLst/>
          </a:prstGeom>
          <a:noFill/>
          <a:ln w="9525">
            <a:noFill/>
            <a:miter lim="800000"/>
            <a:headEnd/>
            <a:tailEnd/>
          </a:ln>
        </p:spPr>
      </p:pic>
      <p:cxnSp>
        <p:nvCxnSpPr>
          <p:cNvPr id="7" name="Straight Arrow Connector 6"/>
          <p:cNvCxnSpPr/>
          <p:nvPr/>
        </p:nvCxnSpPr>
        <p:spPr>
          <a:xfrm rot="10800000">
            <a:off x="7239000" y="1371600"/>
            <a:ext cx="2286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1000" y="5029200"/>
            <a:ext cx="8417689" cy="369332"/>
          </a:xfrm>
          <a:prstGeom prst="rect">
            <a:avLst/>
          </a:prstGeom>
          <a:noFill/>
          <a:ln>
            <a:solidFill>
              <a:srgbClr val="C00000"/>
            </a:solidFill>
          </a:ln>
        </p:spPr>
        <p:txBody>
          <a:bodyPr wrap="none" rtlCol="0">
            <a:spAutoFit/>
          </a:bodyPr>
          <a:lstStyle/>
          <a:p>
            <a:r>
              <a:rPr lang="en-US" dirty="0" smtClean="0"/>
              <a:t>In each case, the algorithm reaches a point at which no progress is being made. </a:t>
            </a:r>
            <a:endParaRPr lang="en-US" dirty="0"/>
          </a:p>
        </p:txBody>
      </p:sp>
    </p:spTree>
    <p:extLst>
      <p:ext uri="{BB962C8B-B14F-4D97-AF65-F5344CB8AC3E}">
        <p14:creationId xmlns:p14="http://schemas.microsoft.com/office/powerpoint/2010/main" val="2671981349"/>
      </p:ext>
    </p:extLst>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Hill climbing for the 8-queen problem</a:t>
            </a:r>
            <a:endParaRPr lang="en-US" sz="3600" dirty="0"/>
          </a:p>
        </p:txBody>
      </p:sp>
      <p:sp>
        <p:nvSpPr>
          <p:cNvPr id="3" name="Content Placeholder 2"/>
          <p:cNvSpPr>
            <a:spLocks noGrp="1"/>
          </p:cNvSpPr>
          <p:nvPr>
            <p:ph sz="quarter" idx="1"/>
          </p:nvPr>
        </p:nvSpPr>
        <p:spPr/>
        <p:txBody>
          <a:bodyPr/>
          <a:lstStyle/>
          <a:p>
            <a:pPr>
              <a:buNone/>
            </a:pPr>
            <a:r>
              <a:rPr lang="en-US" dirty="0" smtClean="0"/>
              <a:t>Starting from a randomly generated 8-queen state</a:t>
            </a:r>
          </a:p>
          <a:p>
            <a:r>
              <a:rPr lang="en-US" dirty="0" smtClean="0"/>
              <a:t>hill climbing gets stuck 86% of the time, solving only 14% of problem instances.</a:t>
            </a:r>
          </a:p>
          <a:p>
            <a:r>
              <a:rPr lang="en-US" dirty="0" smtClean="0"/>
              <a:t>Take just 4 steps on average when it is succeeds and 3 when it gets stuck</a:t>
            </a:r>
          </a:p>
          <a:p>
            <a:r>
              <a:rPr lang="en-US" dirty="0" smtClean="0"/>
              <a:t>Not bad for a state space with 8</a:t>
            </a:r>
            <a:r>
              <a:rPr lang="en-US" baseline="30000" dirty="0" smtClean="0"/>
              <a:t>8</a:t>
            </a:r>
            <a:r>
              <a:rPr lang="en-US" dirty="0" smtClean="0"/>
              <a:t> ≈17 million states. </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28</a:t>
            </a:fld>
            <a:endParaRPr lang="en-US"/>
          </a:p>
        </p:txBody>
      </p:sp>
    </p:spTree>
    <p:extLst>
      <p:ext uri="{BB962C8B-B14F-4D97-AF65-F5344CB8AC3E}">
        <p14:creationId xmlns:p14="http://schemas.microsoft.com/office/powerpoint/2010/main" val="1473465805"/>
      </p:ext>
    </p:extLst>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hill-climbing</a:t>
            </a:r>
            <a:endParaRPr lang="en-US" dirty="0"/>
          </a:p>
        </p:txBody>
      </p:sp>
      <p:sp>
        <p:nvSpPr>
          <p:cNvPr id="3" name="Content Placeholder 2"/>
          <p:cNvSpPr>
            <a:spLocks noGrp="1"/>
          </p:cNvSpPr>
          <p:nvPr>
            <p:ph sz="quarter" idx="1"/>
          </p:nvPr>
        </p:nvSpPr>
        <p:spPr/>
        <p:txBody>
          <a:bodyPr/>
          <a:lstStyle/>
          <a:p>
            <a:r>
              <a:rPr lang="en-US" dirty="0" smtClean="0"/>
              <a:t>First-choice hill climbing: generating successors randomly until one is generated that is better than the current state.  </a:t>
            </a:r>
          </a:p>
          <a:p>
            <a:r>
              <a:rPr lang="en-US" dirty="0" smtClean="0"/>
              <a:t>Random-restart </a:t>
            </a:r>
            <a:r>
              <a:rPr lang="en-US" smtClean="0"/>
              <a:t>hill climbing: </a:t>
            </a:r>
            <a:r>
              <a:rPr lang="en-US" dirty="0" smtClean="0"/>
              <a:t>conducts a series of hill-climbing searches from randomly generated initial states, stopping when a goal is found. </a:t>
            </a:r>
            <a:endParaRPr lang="en-US" dirty="0"/>
          </a:p>
        </p:txBody>
      </p:sp>
      <p:sp>
        <p:nvSpPr>
          <p:cNvPr id="4" name="Footer Placeholder 3"/>
          <p:cNvSpPr>
            <a:spLocks noGrp="1"/>
          </p:cNvSpPr>
          <p:nvPr>
            <p:ph type="ftr" sz="quarter" idx="11"/>
          </p:nvPr>
        </p:nvSpPr>
        <p:spPr/>
        <p:txBody>
          <a:bodyPr/>
          <a:lstStyle/>
          <a:p>
            <a:endParaRPr lang="en-US" dirty="0" smtClean="0"/>
          </a:p>
          <a:p>
            <a:r>
              <a:rPr lang="en-US" dirty="0" smtClean="0"/>
              <a:t>CS 470/670 Artificial Intelligence</a:t>
            </a:r>
          </a:p>
          <a:p>
            <a:endParaRPr lang="en-US" dirty="0"/>
          </a:p>
        </p:txBody>
      </p:sp>
      <p:sp>
        <p:nvSpPr>
          <p:cNvPr id="5" name="Slide Number Placeholder 4"/>
          <p:cNvSpPr>
            <a:spLocks noGrp="1"/>
          </p:cNvSpPr>
          <p:nvPr>
            <p:ph type="sldNum" sz="quarter" idx="12"/>
          </p:nvPr>
        </p:nvSpPr>
        <p:spPr/>
        <p:txBody>
          <a:bodyPr/>
          <a:lstStyle/>
          <a:p>
            <a:fld id="{B98834F4-3111-4757-92FA-81EA95603255}" type="slidenum">
              <a:rPr lang="en-US" smtClean="0"/>
              <a:pPr/>
              <a:t>29</a:t>
            </a:fld>
            <a:endParaRPr lang="en-US"/>
          </a:p>
        </p:txBody>
      </p:sp>
    </p:spTree>
    <p:extLst>
      <p:ext uri="{BB962C8B-B14F-4D97-AF65-F5344CB8AC3E}">
        <p14:creationId xmlns:p14="http://schemas.microsoft.com/office/powerpoint/2010/main" val="2009073074"/>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Reachable States of 8-puzzle</a:t>
            </a:r>
          </a:p>
        </p:txBody>
      </p:sp>
      <p:sp>
        <p:nvSpPr>
          <p:cNvPr id="9219" name="Content Placeholder 2"/>
          <p:cNvSpPr>
            <a:spLocks noGrp="1"/>
          </p:cNvSpPr>
          <p:nvPr>
            <p:ph sz="quarter" idx="1"/>
          </p:nvPr>
        </p:nvSpPr>
        <p:spPr/>
        <p:txBody>
          <a:bodyPr/>
          <a:lstStyle/>
          <a:p>
            <a:r>
              <a:rPr lang="en-US" sz="2800" smtClean="0"/>
              <a:t>The 8-puzzle states are divided into two disjoint sets, such that no state in one set can be transformed into a state in the other set by any number of moves.</a:t>
            </a:r>
            <a:endParaRPr lang="en-US" sz="2800" smtClean="0">
              <a:hlinkClick r:id="rId2"/>
            </a:endParaRPr>
          </a:p>
          <a:p>
            <a:r>
              <a:rPr lang="en-US" sz="2800" smtClean="0"/>
              <a:t>For detailed explanation, see </a:t>
            </a:r>
            <a:r>
              <a:rPr lang="en-US" sz="2800" smtClean="0">
                <a:hlinkClick r:id="rId2"/>
              </a:rPr>
              <a:t>http://www.8puzzle.com/8_puzzle_algorithm.html</a:t>
            </a:r>
            <a:endParaRPr lang="en-US" sz="2800" smtClean="0"/>
          </a:p>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9221" name="Slide Number Placeholder 4"/>
          <p:cNvSpPr>
            <a:spLocks noGrp="1"/>
          </p:cNvSpPr>
          <p:nvPr>
            <p:ph type="sldNum" sz="quarter" idx="12"/>
          </p:nvPr>
        </p:nvSpPr>
        <p:spPr bwMode="auto">
          <a:ln>
            <a:round/>
            <a:headEnd/>
            <a:tailEnd/>
          </a:ln>
        </p:spPr>
        <p:txBody>
          <a:bodyPr/>
          <a:lstStyle/>
          <a:p>
            <a:fld id="{D9933D65-A9D5-42DE-AE7C-420E883B3C17}" type="slidenum">
              <a:rPr lang="en-US" smtClean="0">
                <a:cs typeface="Arial" pitchFamily="34" charset="0"/>
              </a:rPr>
              <a:pPr/>
              <a:t>3</a:t>
            </a:fld>
            <a:endParaRPr lang="en-US" smtClean="0">
              <a:cs typeface="Arial" pitchFamily="34" charset="0"/>
            </a:endParaRPr>
          </a:p>
        </p:txBody>
      </p:sp>
      <p:pic>
        <p:nvPicPr>
          <p:cNvPr id="9222" name="Picture 2" descr="http://www.8puzzle.com/images/8_puzzle_goal_state_a.png"/>
          <p:cNvPicPr>
            <a:picLocks noChangeAspect="1" noChangeArrowheads="1"/>
          </p:cNvPicPr>
          <p:nvPr/>
        </p:nvPicPr>
        <p:blipFill>
          <a:blip r:embed="rId3" cstate="print"/>
          <a:srcRect/>
          <a:stretch>
            <a:fillRect/>
          </a:stretch>
        </p:blipFill>
        <p:spPr bwMode="auto">
          <a:xfrm>
            <a:off x="685800" y="3657600"/>
            <a:ext cx="2009775" cy="2009775"/>
          </a:xfrm>
          <a:prstGeom prst="rect">
            <a:avLst/>
          </a:prstGeom>
          <a:noFill/>
          <a:ln w="9525">
            <a:noFill/>
            <a:miter lim="800000"/>
            <a:headEnd/>
            <a:tailEnd/>
          </a:ln>
        </p:spPr>
      </p:pic>
      <p:pic>
        <p:nvPicPr>
          <p:cNvPr id="9223" name="Picture 4" descr="http://www.8puzzle.com/images/8_puzzle_goal_state_b.png"/>
          <p:cNvPicPr>
            <a:picLocks noChangeAspect="1" noChangeArrowheads="1"/>
          </p:cNvPicPr>
          <p:nvPr/>
        </p:nvPicPr>
        <p:blipFill>
          <a:blip r:embed="rId4" cstate="print"/>
          <a:srcRect/>
          <a:stretch>
            <a:fillRect/>
          </a:stretch>
        </p:blipFill>
        <p:spPr bwMode="auto">
          <a:xfrm>
            <a:off x="3048000" y="3657600"/>
            <a:ext cx="2009775" cy="2009775"/>
          </a:xfrm>
          <a:prstGeom prst="rect">
            <a:avLst/>
          </a:prstGeom>
          <a:noFill/>
          <a:ln w="9525">
            <a:noFill/>
            <a:miter lim="800000"/>
            <a:headEnd/>
            <a:tailEnd/>
          </a:ln>
        </p:spPr>
      </p:pic>
      <p:sp>
        <p:nvSpPr>
          <p:cNvPr id="9224" name="TextBox 7"/>
          <p:cNvSpPr txBox="1">
            <a:spLocks noChangeArrowheads="1"/>
          </p:cNvSpPr>
          <p:nvPr/>
        </p:nvSpPr>
        <p:spPr bwMode="auto">
          <a:xfrm>
            <a:off x="914400" y="5791200"/>
            <a:ext cx="1479550" cy="369888"/>
          </a:xfrm>
          <a:prstGeom prst="rect">
            <a:avLst/>
          </a:prstGeom>
          <a:noFill/>
          <a:ln w="9525">
            <a:noFill/>
            <a:miter lim="800000"/>
            <a:headEnd/>
            <a:tailEnd/>
          </a:ln>
        </p:spPr>
        <p:txBody>
          <a:bodyPr wrap="none">
            <a:spAutoFit/>
          </a:bodyPr>
          <a:lstStyle/>
          <a:p>
            <a:r>
              <a:rPr lang="en-US"/>
              <a:t>Goal State A</a:t>
            </a:r>
          </a:p>
        </p:txBody>
      </p:sp>
      <p:sp>
        <p:nvSpPr>
          <p:cNvPr id="9225" name="TextBox 8"/>
          <p:cNvSpPr txBox="1">
            <a:spLocks noChangeArrowheads="1"/>
          </p:cNvSpPr>
          <p:nvPr/>
        </p:nvSpPr>
        <p:spPr bwMode="auto">
          <a:xfrm>
            <a:off x="3200400" y="5791200"/>
            <a:ext cx="1492250" cy="369888"/>
          </a:xfrm>
          <a:prstGeom prst="rect">
            <a:avLst/>
          </a:prstGeom>
          <a:noFill/>
          <a:ln w="9525">
            <a:noFill/>
            <a:miter lim="800000"/>
            <a:headEnd/>
            <a:tailEnd/>
          </a:ln>
        </p:spPr>
        <p:txBody>
          <a:bodyPr wrap="none">
            <a:spAutoFit/>
          </a:bodyPr>
          <a:lstStyle/>
          <a:p>
            <a:r>
              <a:rPr lang="en-US"/>
              <a:t>Goal State B</a:t>
            </a:r>
          </a:p>
        </p:txBody>
      </p:sp>
      <p:sp>
        <p:nvSpPr>
          <p:cNvPr id="9226" name="TextBox 9"/>
          <p:cNvSpPr txBox="1">
            <a:spLocks noChangeArrowheads="1"/>
          </p:cNvSpPr>
          <p:nvPr/>
        </p:nvSpPr>
        <p:spPr bwMode="auto">
          <a:xfrm>
            <a:off x="5638800" y="4343400"/>
            <a:ext cx="3124200" cy="1200150"/>
          </a:xfrm>
          <a:prstGeom prst="rect">
            <a:avLst/>
          </a:prstGeom>
          <a:solidFill>
            <a:schemeClr val="bg1"/>
          </a:solidFill>
          <a:ln w="9525">
            <a:solidFill>
              <a:schemeClr val="accent2"/>
            </a:solidFill>
            <a:miter lim="800000"/>
            <a:headEnd/>
            <a:tailEnd/>
          </a:ln>
        </p:spPr>
        <p:txBody>
          <a:bodyPr>
            <a:spAutoFit/>
          </a:bodyPr>
          <a:lstStyle/>
          <a:p>
            <a:r>
              <a:rPr lang="en-US">
                <a:solidFill>
                  <a:srgbClr val="C00000"/>
                </a:solidFill>
              </a:rPr>
              <a:t>Only one of the goal states can be reached, given a randomly generated 8-puzzle instance.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1479BD4-2CED-44D0-B624-E14FF816A695}" type="slidenum">
              <a:rPr lang="en-US"/>
              <a:pPr/>
              <a:t>30</a:t>
            </a:fld>
            <a:endParaRPr lang="en-US"/>
          </a:p>
        </p:txBody>
      </p:sp>
      <p:sp>
        <p:nvSpPr>
          <p:cNvPr id="323586" name="Rectangle 2"/>
          <p:cNvSpPr>
            <a:spLocks noGrp="1" noChangeArrowheads="1"/>
          </p:cNvSpPr>
          <p:nvPr>
            <p:ph type="title"/>
          </p:nvPr>
        </p:nvSpPr>
        <p:spPr/>
        <p:txBody>
          <a:bodyPr/>
          <a:lstStyle/>
          <a:p>
            <a:r>
              <a:rPr lang="en-US"/>
              <a:t>Local Minima Problem</a:t>
            </a:r>
          </a:p>
        </p:txBody>
      </p:sp>
      <p:sp>
        <p:nvSpPr>
          <p:cNvPr id="323587" name="Rectangle 3"/>
          <p:cNvSpPr>
            <a:spLocks noGrp="1" noChangeArrowheads="1"/>
          </p:cNvSpPr>
          <p:nvPr>
            <p:ph type="body" idx="1"/>
          </p:nvPr>
        </p:nvSpPr>
        <p:spPr/>
        <p:txBody>
          <a:bodyPr/>
          <a:lstStyle/>
          <a:p>
            <a:r>
              <a:rPr lang="en-US" dirty="0"/>
              <a:t>Question: How do you avoid this local minimum?</a:t>
            </a:r>
          </a:p>
        </p:txBody>
      </p:sp>
      <p:sp>
        <p:nvSpPr>
          <p:cNvPr id="323588" name="Freeform 4"/>
          <p:cNvSpPr>
            <a:spLocks/>
          </p:cNvSpPr>
          <p:nvPr/>
        </p:nvSpPr>
        <p:spPr bwMode="auto">
          <a:xfrm>
            <a:off x="2514600" y="3578225"/>
            <a:ext cx="3886200" cy="1905000"/>
          </a:xfrm>
          <a:custGeom>
            <a:avLst/>
            <a:gdLst/>
            <a:ahLst/>
            <a:cxnLst>
              <a:cxn ang="0">
                <a:pos x="0" y="96"/>
              </a:cxn>
              <a:cxn ang="0">
                <a:pos x="48" y="288"/>
              </a:cxn>
              <a:cxn ang="0">
                <a:pos x="144" y="480"/>
              </a:cxn>
              <a:cxn ang="0">
                <a:pos x="240" y="576"/>
              </a:cxn>
              <a:cxn ang="0">
                <a:pos x="336" y="624"/>
              </a:cxn>
              <a:cxn ang="0">
                <a:pos x="432" y="624"/>
              </a:cxn>
              <a:cxn ang="0">
                <a:pos x="576" y="528"/>
              </a:cxn>
              <a:cxn ang="0">
                <a:pos x="720" y="336"/>
              </a:cxn>
              <a:cxn ang="0">
                <a:pos x="816" y="288"/>
              </a:cxn>
              <a:cxn ang="0">
                <a:pos x="912" y="288"/>
              </a:cxn>
              <a:cxn ang="0">
                <a:pos x="1056" y="384"/>
              </a:cxn>
              <a:cxn ang="0">
                <a:pos x="1248" y="672"/>
              </a:cxn>
              <a:cxn ang="0">
                <a:pos x="1344" y="864"/>
              </a:cxn>
              <a:cxn ang="0">
                <a:pos x="1488" y="1056"/>
              </a:cxn>
              <a:cxn ang="0">
                <a:pos x="1584" y="1152"/>
              </a:cxn>
              <a:cxn ang="0">
                <a:pos x="1728" y="1200"/>
              </a:cxn>
              <a:cxn ang="0">
                <a:pos x="1824" y="1200"/>
              </a:cxn>
              <a:cxn ang="0">
                <a:pos x="1968" y="1104"/>
              </a:cxn>
              <a:cxn ang="0">
                <a:pos x="2112" y="912"/>
              </a:cxn>
              <a:cxn ang="0">
                <a:pos x="2208" y="720"/>
              </a:cxn>
              <a:cxn ang="0">
                <a:pos x="2352" y="336"/>
              </a:cxn>
              <a:cxn ang="0">
                <a:pos x="2448" y="0"/>
              </a:cxn>
            </a:cxnLst>
            <a:rect l="0" t="0" r="r" b="b"/>
            <a:pathLst>
              <a:path w="2448" h="1200">
                <a:moveTo>
                  <a:pt x="0" y="96"/>
                </a:moveTo>
                <a:lnTo>
                  <a:pt x="48" y="288"/>
                </a:lnTo>
                <a:lnTo>
                  <a:pt x="144" y="480"/>
                </a:lnTo>
                <a:lnTo>
                  <a:pt x="240" y="576"/>
                </a:lnTo>
                <a:lnTo>
                  <a:pt x="336" y="624"/>
                </a:lnTo>
                <a:lnTo>
                  <a:pt x="432" y="624"/>
                </a:lnTo>
                <a:lnTo>
                  <a:pt x="576" y="528"/>
                </a:lnTo>
                <a:lnTo>
                  <a:pt x="720" y="336"/>
                </a:lnTo>
                <a:lnTo>
                  <a:pt x="816" y="288"/>
                </a:lnTo>
                <a:lnTo>
                  <a:pt x="912" y="288"/>
                </a:lnTo>
                <a:lnTo>
                  <a:pt x="1056" y="384"/>
                </a:lnTo>
                <a:lnTo>
                  <a:pt x="1248" y="672"/>
                </a:lnTo>
                <a:lnTo>
                  <a:pt x="1344" y="864"/>
                </a:lnTo>
                <a:lnTo>
                  <a:pt x="1488" y="1056"/>
                </a:lnTo>
                <a:lnTo>
                  <a:pt x="1584" y="1152"/>
                </a:lnTo>
                <a:lnTo>
                  <a:pt x="1728" y="1200"/>
                </a:lnTo>
                <a:lnTo>
                  <a:pt x="1824" y="1200"/>
                </a:lnTo>
                <a:lnTo>
                  <a:pt x="1968" y="1104"/>
                </a:lnTo>
                <a:lnTo>
                  <a:pt x="2112" y="912"/>
                </a:lnTo>
                <a:lnTo>
                  <a:pt x="2208" y="720"/>
                </a:lnTo>
                <a:lnTo>
                  <a:pt x="2352" y="336"/>
                </a:lnTo>
                <a:lnTo>
                  <a:pt x="2448" y="0"/>
                </a:lnTo>
              </a:path>
            </a:pathLst>
          </a:custGeom>
          <a:noFill/>
          <a:ln w="38100" cap="flat" cmpd="sng">
            <a:solidFill>
              <a:schemeClr val="tx1"/>
            </a:solidFill>
            <a:prstDash val="solid"/>
            <a:miter lim="800000"/>
            <a:headEnd type="none" w="med" len="med"/>
            <a:tailEnd type="none" w="med" len="med"/>
          </a:ln>
          <a:effectLst/>
        </p:spPr>
        <p:txBody>
          <a:bodyPr wrap="none"/>
          <a:lstStyle/>
          <a:p>
            <a:endParaRPr lang="en-US"/>
          </a:p>
        </p:txBody>
      </p:sp>
      <p:sp>
        <p:nvSpPr>
          <p:cNvPr id="323589" name="Oval 5"/>
          <p:cNvSpPr>
            <a:spLocks noChangeArrowheads="1"/>
          </p:cNvSpPr>
          <p:nvPr/>
        </p:nvSpPr>
        <p:spPr bwMode="auto">
          <a:xfrm>
            <a:off x="2514600" y="3763963"/>
            <a:ext cx="185738" cy="195262"/>
          </a:xfrm>
          <a:prstGeom prst="ellipse">
            <a:avLst/>
          </a:prstGeom>
          <a:solidFill>
            <a:srgbClr val="FFC000"/>
          </a:solidFill>
          <a:ln w="9525">
            <a:solidFill>
              <a:schemeClr val="tx1"/>
            </a:solidFill>
            <a:miter lim="800000"/>
            <a:headEnd/>
            <a:tailEnd/>
          </a:ln>
          <a:effectLst/>
          <a:scene3d>
            <a:camera prst="orthographicFront"/>
            <a:lightRig rig="threePt" dir="t"/>
          </a:scene3d>
          <a:sp3d>
            <a:bevelT/>
          </a:sp3d>
        </p:spPr>
        <p:txBody>
          <a:bodyPr wrap="none" anchor="ctr"/>
          <a:lstStyle/>
          <a:p>
            <a:endParaRPr lang="en-US"/>
          </a:p>
        </p:txBody>
      </p:sp>
      <p:sp>
        <p:nvSpPr>
          <p:cNvPr id="323590" name="Line 6"/>
          <p:cNvSpPr>
            <a:spLocks noChangeShapeType="1"/>
          </p:cNvSpPr>
          <p:nvPr/>
        </p:nvSpPr>
        <p:spPr bwMode="auto">
          <a:xfrm>
            <a:off x="2057400" y="3883025"/>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1" name="Text Box 7"/>
          <p:cNvSpPr txBox="1">
            <a:spLocks noChangeArrowheads="1"/>
          </p:cNvSpPr>
          <p:nvPr/>
        </p:nvSpPr>
        <p:spPr bwMode="auto">
          <a:xfrm>
            <a:off x="974725" y="3686175"/>
            <a:ext cx="1068388" cy="641350"/>
          </a:xfrm>
          <a:prstGeom prst="rect">
            <a:avLst/>
          </a:prstGeom>
          <a:noFill/>
          <a:ln w="9525">
            <a:noFill/>
            <a:miter lim="800000"/>
            <a:headEnd/>
            <a:tailEnd/>
          </a:ln>
          <a:effectLst/>
        </p:spPr>
        <p:txBody>
          <a:bodyPr wrap="none">
            <a:spAutoFit/>
          </a:bodyPr>
          <a:lstStyle/>
          <a:p>
            <a:pPr algn="ctr" eaLnBrk="1" hangingPunct="1"/>
            <a:r>
              <a:rPr lang="en-US" sz="1800">
                <a:latin typeface="Verdana" pitchFamily="34" charset="0"/>
              </a:rPr>
              <a:t>starting</a:t>
            </a:r>
          </a:p>
          <a:p>
            <a:pPr algn="ctr" eaLnBrk="1" hangingPunct="1"/>
            <a:r>
              <a:rPr lang="en-US" sz="1800">
                <a:latin typeface="Verdana" pitchFamily="34" charset="0"/>
              </a:rPr>
              <a:t>point</a:t>
            </a:r>
          </a:p>
        </p:txBody>
      </p:sp>
      <p:sp>
        <p:nvSpPr>
          <p:cNvPr id="323592" name="Line 8"/>
          <p:cNvSpPr>
            <a:spLocks noChangeShapeType="1"/>
          </p:cNvSpPr>
          <p:nvPr/>
        </p:nvSpPr>
        <p:spPr bwMode="auto">
          <a:xfrm>
            <a:off x="2590800" y="3959225"/>
            <a:ext cx="152400" cy="381000"/>
          </a:xfrm>
          <a:prstGeom prst="line">
            <a:avLst/>
          </a:prstGeom>
          <a:noFill/>
          <a:ln w="9525">
            <a:solidFill>
              <a:schemeClr val="tx1"/>
            </a:solidFill>
            <a:miter lim="800000"/>
            <a:headEnd/>
            <a:tailEnd type="arrow" w="med" len="med"/>
          </a:ln>
          <a:effectLst/>
        </p:spPr>
        <p:txBody>
          <a:bodyPr wrap="none"/>
          <a:lstStyle/>
          <a:p>
            <a:endParaRPr lang="en-US"/>
          </a:p>
        </p:txBody>
      </p:sp>
      <p:sp>
        <p:nvSpPr>
          <p:cNvPr id="323593" name="Line 9"/>
          <p:cNvSpPr>
            <a:spLocks noChangeShapeType="1"/>
          </p:cNvSpPr>
          <p:nvPr/>
        </p:nvSpPr>
        <p:spPr bwMode="auto">
          <a:xfrm flipV="1">
            <a:off x="2133600" y="4187825"/>
            <a:ext cx="304800" cy="304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4" name="Text Box 10"/>
          <p:cNvSpPr txBox="1">
            <a:spLocks noChangeArrowheads="1"/>
          </p:cNvSpPr>
          <p:nvPr/>
        </p:nvSpPr>
        <p:spPr bwMode="auto">
          <a:xfrm>
            <a:off x="974725" y="4371975"/>
            <a:ext cx="1179513" cy="641350"/>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descend</a:t>
            </a:r>
          </a:p>
          <a:p>
            <a:pPr eaLnBrk="1" hangingPunct="1"/>
            <a:r>
              <a:rPr lang="en-US" sz="1800">
                <a:latin typeface="Verdana" pitchFamily="34" charset="0"/>
              </a:rPr>
              <a:t>direction</a:t>
            </a:r>
          </a:p>
        </p:txBody>
      </p:sp>
      <p:sp>
        <p:nvSpPr>
          <p:cNvPr id="323595" name="Oval 11"/>
          <p:cNvSpPr>
            <a:spLocks noChangeArrowheads="1"/>
          </p:cNvSpPr>
          <p:nvPr/>
        </p:nvSpPr>
        <p:spPr bwMode="auto">
          <a:xfrm>
            <a:off x="3079750" y="4537075"/>
            <a:ext cx="76200" cy="76200"/>
          </a:xfrm>
          <a:prstGeom prst="ellipse">
            <a:avLst/>
          </a:prstGeom>
          <a:solidFill>
            <a:schemeClr val="folHlink"/>
          </a:solidFill>
          <a:ln w="9525">
            <a:solidFill>
              <a:schemeClr val="tx1"/>
            </a:solidFill>
            <a:miter lim="800000"/>
            <a:headEnd/>
            <a:tailEnd/>
          </a:ln>
          <a:effectLst/>
        </p:spPr>
        <p:txBody>
          <a:bodyPr wrap="none" anchor="ctr"/>
          <a:lstStyle/>
          <a:p>
            <a:endParaRPr lang="en-US"/>
          </a:p>
        </p:txBody>
      </p:sp>
      <p:sp>
        <p:nvSpPr>
          <p:cNvPr id="323596" name="Text Box 12"/>
          <p:cNvSpPr txBox="1">
            <a:spLocks noChangeArrowheads="1"/>
          </p:cNvSpPr>
          <p:nvPr/>
        </p:nvSpPr>
        <p:spPr bwMode="auto">
          <a:xfrm>
            <a:off x="1922463" y="5070475"/>
            <a:ext cx="1868487" cy="366713"/>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local minimum</a:t>
            </a:r>
          </a:p>
        </p:txBody>
      </p:sp>
      <p:sp>
        <p:nvSpPr>
          <p:cNvPr id="323597" name="Line 13"/>
          <p:cNvSpPr>
            <a:spLocks noChangeShapeType="1"/>
          </p:cNvSpPr>
          <p:nvPr/>
        </p:nvSpPr>
        <p:spPr bwMode="auto">
          <a:xfrm flipV="1">
            <a:off x="2836863" y="4662488"/>
            <a:ext cx="247650" cy="417512"/>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598" name="Oval 14"/>
          <p:cNvSpPr>
            <a:spLocks noChangeArrowheads="1"/>
          </p:cNvSpPr>
          <p:nvPr/>
        </p:nvSpPr>
        <p:spPr bwMode="auto">
          <a:xfrm>
            <a:off x="5262563" y="5448300"/>
            <a:ext cx="76200" cy="76200"/>
          </a:xfrm>
          <a:prstGeom prst="ellipse">
            <a:avLst/>
          </a:prstGeom>
          <a:solidFill>
            <a:schemeClr val="folHlink"/>
          </a:solidFill>
          <a:ln w="9525">
            <a:solidFill>
              <a:schemeClr val="tx1"/>
            </a:solidFill>
            <a:miter lim="800000"/>
            <a:headEnd/>
            <a:tailEnd/>
          </a:ln>
          <a:effectLst/>
        </p:spPr>
        <p:txBody>
          <a:bodyPr wrap="none" anchor="ctr"/>
          <a:lstStyle/>
          <a:p>
            <a:endParaRPr lang="en-US"/>
          </a:p>
        </p:txBody>
      </p:sp>
      <p:sp>
        <p:nvSpPr>
          <p:cNvPr id="323599" name="Text Box 15"/>
          <p:cNvSpPr txBox="1">
            <a:spLocks noChangeArrowheads="1"/>
          </p:cNvSpPr>
          <p:nvPr/>
        </p:nvSpPr>
        <p:spPr bwMode="auto">
          <a:xfrm>
            <a:off x="4573588" y="5799138"/>
            <a:ext cx="2035175" cy="366712"/>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global minimum</a:t>
            </a:r>
          </a:p>
        </p:txBody>
      </p:sp>
      <p:sp>
        <p:nvSpPr>
          <p:cNvPr id="323600" name="Line 16"/>
          <p:cNvSpPr>
            <a:spLocks noChangeShapeType="1"/>
          </p:cNvSpPr>
          <p:nvPr/>
        </p:nvSpPr>
        <p:spPr bwMode="auto">
          <a:xfrm flipV="1">
            <a:off x="5222875" y="5576888"/>
            <a:ext cx="46038"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601" name="Line 17"/>
          <p:cNvSpPr>
            <a:spLocks noChangeShapeType="1"/>
          </p:cNvSpPr>
          <p:nvPr/>
        </p:nvSpPr>
        <p:spPr bwMode="auto">
          <a:xfrm>
            <a:off x="3146425" y="3871913"/>
            <a:ext cx="0" cy="1982787"/>
          </a:xfrm>
          <a:prstGeom prst="line">
            <a:avLst/>
          </a:prstGeom>
          <a:noFill/>
          <a:ln w="9525">
            <a:solidFill>
              <a:schemeClr val="tx1"/>
            </a:solidFill>
            <a:prstDash val="dash"/>
            <a:miter lim="800000"/>
            <a:headEnd/>
            <a:tailEnd/>
          </a:ln>
          <a:effectLst/>
        </p:spPr>
        <p:txBody>
          <a:bodyPr wrap="none"/>
          <a:lstStyle/>
          <a:p>
            <a:endParaRPr lang="en-US"/>
          </a:p>
        </p:txBody>
      </p:sp>
      <p:sp>
        <p:nvSpPr>
          <p:cNvPr id="323602" name="Line 18"/>
          <p:cNvSpPr>
            <a:spLocks noChangeShapeType="1"/>
          </p:cNvSpPr>
          <p:nvPr/>
        </p:nvSpPr>
        <p:spPr bwMode="auto">
          <a:xfrm>
            <a:off x="4449763" y="3856038"/>
            <a:ext cx="0" cy="2030412"/>
          </a:xfrm>
          <a:prstGeom prst="line">
            <a:avLst/>
          </a:prstGeom>
          <a:noFill/>
          <a:ln w="9525">
            <a:solidFill>
              <a:schemeClr val="tx1"/>
            </a:solidFill>
            <a:prstDash val="dash"/>
            <a:miter lim="800000"/>
            <a:headEnd/>
            <a:tailEnd/>
          </a:ln>
          <a:effectLst/>
        </p:spPr>
        <p:txBody>
          <a:bodyPr wrap="none"/>
          <a:lstStyle/>
          <a:p>
            <a:endParaRPr lang="en-US"/>
          </a:p>
        </p:txBody>
      </p:sp>
      <p:sp>
        <p:nvSpPr>
          <p:cNvPr id="323603" name="Line 19"/>
          <p:cNvSpPr>
            <a:spLocks noChangeShapeType="1"/>
          </p:cNvSpPr>
          <p:nvPr/>
        </p:nvSpPr>
        <p:spPr bwMode="auto">
          <a:xfrm flipH="1">
            <a:off x="4060825" y="3484563"/>
            <a:ext cx="279400" cy="417512"/>
          </a:xfrm>
          <a:prstGeom prst="line">
            <a:avLst/>
          </a:prstGeom>
          <a:noFill/>
          <a:ln w="9525">
            <a:solidFill>
              <a:schemeClr val="tx1"/>
            </a:solidFill>
            <a:miter lim="800000"/>
            <a:headEnd/>
            <a:tailEnd type="triangle" w="med" len="med"/>
          </a:ln>
          <a:effectLst/>
        </p:spPr>
        <p:txBody>
          <a:bodyPr wrap="none"/>
          <a:lstStyle/>
          <a:p>
            <a:endParaRPr lang="en-US"/>
          </a:p>
        </p:txBody>
      </p:sp>
      <p:sp>
        <p:nvSpPr>
          <p:cNvPr id="323604" name="Text Box 20"/>
          <p:cNvSpPr txBox="1">
            <a:spLocks noChangeArrowheads="1"/>
          </p:cNvSpPr>
          <p:nvPr/>
        </p:nvSpPr>
        <p:spPr bwMode="auto">
          <a:xfrm>
            <a:off x="4479925" y="3071813"/>
            <a:ext cx="2698750" cy="366712"/>
          </a:xfrm>
          <a:prstGeom prst="rect">
            <a:avLst/>
          </a:prstGeom>
          <a:noFill/>
          <a:ln w="9525">
            <a:noFill/>
            <a:miter lim="800000"/>
            <a:headEnd/>
            <a:tailEnd/>
          </a:ln>
          <a:effectLst/>
        </p:spPr>
        <p:txBody>
          <a:bodyPr wrap="none">
            <a:spAutoFit/>
          </a:bodyPr>
          <a:lstStyle/>
          <a:p>
            <a:pPr eaLnBrk="1" hangingPunct="1"/>
            <a:r>
              <a:rPr lang="en-US" sz="1800">
                <a:latin typeface="Verdana" pitchFamily="34" charset="0"/>
              </a:rPr>
              <a:t>barrier to local search</a:t>
            </a:r>
          </a:p>
        </p:txBody>
      </p:sp>
      <p:sp>
        <p:nvSpPr>
          <p:cNvPr id="24"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735131386"/>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8 0.00347 0.00035 0.00718 0.00087 0.01088 C 0.00122 0.01343 0.00191 0.01597 0.00261 0.01829 C 0.004 0.02222 0.00625 0.0257 0.00816 0.02917 C 0.01042 0.03843 0.00729 0.02709 0.01094 0.03658 C 0.0132 0.04283 0.00973 0.03982 0.01545 0.04746 C 0.01789 0.0507 0.02084 0.05417 0.02188 0.05857 C 0.02223 0.05972 0.0224 0.06111 0.02292 0.06227 C 0.02466 0.06644 0.02657 0.07014 0.02934 0.07315 C 0.03021 0.07408 0.03108 0.07477 0.03212 0.0757 C 0.03264 0.07685 0.03334 0.07801 0.03386 0.0794 C 0.03438 0.08056 0.0342 0.08195 0.03473 0.0831 C 0.03542 0.08426 0.03664 0.08449 0.0375 0.08542 C 0.03993 0.0882 0.04011 0.08982 0.04306 0.09167 C 0.0474 0.09422 0.04948 0.09422 0.054 0.09514 C 0.05677 0.09491 0.05955 0.09468 0.06233 0.09398 C 0.0632 0.09375 0.06441 0.09375 0.06511 0.09283 C 0.0658 0.0919 0.06563 0.09028 0.06598 0.08912 C 0.06754 0.08496 0.06789 0.08542 0.07066 0.0831 C 0.07118 0.08172 0.07188 0.08079 0.0724 0.0794 C 0.07292 0.07824 0.07275 0.07662 0.07327 0.0757 C 0.07396 0.07454 0.07518 0.07408 0.07604 0.07315 C 0.08125 0.06297 0.07275 0.07894 0.08351 0.06459 C 0.08438 0.06343 0.08507 0.06204 0.08611 0.06111 C 0.08698 0.06042 0.08802 0.06042 0.08889 0.05972 C 0.09028 0.05903 0.09132 0.0581 0.09254 0.05741 C 0.09792 0.0544 0.09289 0.05834 0.09809 0.05371 C 0.09879 0.05255 0.09914 0.05116 0.1 0.05 C 0.10209 0.04699 0.10278 0.04792 0.10539 0.0463 C 0.10677 0.0456 0.10799 0.04491 0.1092 0.04398 C 0.11042 0.04283 0.11146 0.04121 0.11285 0.04028 C 0.11459 0.03912 0.11823 0.03773 0.11823 0.03773 C 0.11927 0.03658 0.12014 0.03519 0.12101 0.03403 C 0.12188 0.0331 0.12309 0.03287 0.12379 0.03172 C 0.1257 0.02847 0.12344 0.02685 0.12657 0.02431 C 0.1283 0.02292 0.13039 0.02338 0.13212 0.02199 C 0.13299 0.02107 0.13386 0.02014 0.1349 0.01945 C 0.13664 0.01829 0.14028 0.0169 0.14028 0.0169 C 0.14289 0.01736 0.14757 0.0176 0.15052 0.01945 C 0.15139 0.02014 0.15226 0.0213 0.15313 0.02199 C 0.154 0.02246 0.15504 0.02246 0.15591 0.02315 C 0.15782 0.02454 0.16146 0.02801 0.16146 0.02801 C 0.16198 0.02917 0.1625 0.03056 0.16337 0.03172 C 0.16875 0.03912 0.16389 0.02616 0.17153 0.04144 L 0.17518 0.04885 C 0.17587 0.05 0.17674 0.05116 0.17709 0.05255 C 0.1783 0.05787 0.17726 0.05533 0.18073 0.05972 C 0.18299 0.06898 0.17986 0.05764 0.18351 0.06713 C 0.18386 0.06829 0.18386 0.06968 0.18438 0.07084 C 0.18542 0.07338 0.18681 0.0757 0.18802 0.07824 C 0.18872 0.0794 0.18941 0.08056 0.18993 0.08172 C 0.19045 0.08334 0.19098 0.08519 0.19167 0.08681 C 0.19289 0.08912 0.1941 0.09167 0.19549 0.09398 L 0.19914 0.10139 L 0.20087 0.1051 C 0.20157 0.10625 0.20243 0.10741 0.20278 0.1088 C 0.20313 0.10996 0.20313 0.11135 0.20365 0.11227 C 0.20434 0.11389 0.20556 0.11459 0.20643 0.11597 C 0.20782 0.11829 0.20938 0.1206 0.21007 0.12338 C 0.21042 0.12454 0.21059 0.12593 0.21094 0.12709 C 0.21372 0.13357 0.21407 0.13357 0.21736 0.13797 C 0.21893 0.14398 0.21893 0.14514 0.22118 0.15023 C 0.2217 0.15162 0.2224 0.15278 0.22292 0.15394 C 0.22622 0.16135 0.22309 0.15648 0.22761 0.1625 C 0.22952 0.17084 0.22674 0.16181 0.23125 0.16852 C 0.23264 0.17084 0.23334 0.17385 0.2349 0.17593 C 0.23664 0.17847 0.23889 0.18033 0.24045 0.18334 L 0.2441 0.19051 C 0.24462 0.1919 0.24497 0.19352 0.24584 0.19422 L 0.24861 0.19676 C 0.25087 0.20116 0.25226 0.2044 0.25591 0.20764 C 0.25695 0.20857 0.25782 0.20926 0.25868 0.21019 C 0.25973 0.21135 0.26042 0.21297 0.26146 0.21389 C 0.2632 0.21505 0.26702 0.21621 0.26702 0.21621 C 0.26789 0.2176 0.26858 0.21922 0.26979 0.21991 C 0.27084 0.22084 0.27223 0.22084 0.27344 0.2213 C 0.28334 0.225 0.26615 0.22246 0.29462 0.22246 L 0.29462 0.22246 " pathEditMode="relative" ptsTypes="AAAAAAAAAAAAAAAAAAAAAAAAAAAAAAAAAAAAAAAAAAAAAAAAAAAAAAAAAAAAAAAAAAAAAAAAAAAAAAA">
                                      <p:cBhvr>
                                        <p:cTn id="6" dur="2000" fill="hold"/>
                                        <p:tgtEl>
                                          <p:spTgt spid="32358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8C11999-C697-48D9-BEF1-D499ED2D84EF}" type="slidenum">
              <a:rPr lang="en-US"/>
              <a:pPr/>
              <a:t>31</a:t>
            </a:fld>
            <a:endParaRPr lang="en-US"/>
          </a:p>
        </p:txBody>
      </p:sp>
      <p:sp>
        <p:nvSpPr>
          <p:cNvPr id="324610" name="Rectangle 2"/>
          <p:cNvSpPr>
            <a:spLocks noGrp="1" noChangeArrowheads="1"/>
          </p:cNvSpPr>
          <p:nvPr>
            <p:ph type="title"/>
          </p:nvPr>
        </p:nvSpPr>
        <p:spPr/>
        <p:txBody>
          <a:bodyPr/>
          <a:lstStyle/>
          <a:p>
            <a:r>
              <a:rPr lang="en-US" dirty="0"/>
              <a:t>Consequences of the Occasional Ascents</a:t>
            </a:r>
          </a:p>
        </p:txBody>
      </p:sp>
      <p:sp>
        <p:nvSpPr>
          <p:cNvPr id="324612" name="Freeform 4"/>
          <p:cNvSpPr>
            <a:spLocks/>
          </p:cNvSpPr>
          <p:nvPr/>
        </p:nvSpPr>
        <p:spPr bwMode="auto">
          <a:xfrm>
            <a:off x="1922463" y="3425825"/>
            <a:ext cx="3595687" cy="1527175"/>
          </a:xfrm>
          <a:custGeom>
            <a:avLst/>
            <a:gdLst/>
            <a:ahLst/>
            <a:cxnLst>
              <a:cxn ang="0">
                <a:pos x="0" y="97"/>
              </a:cxn>
              <a:cxn ang="0">
                <a:pos x="68" y="312"/>
              </a:cxn>
              <a:cxn ang="0">
                <a:pos x="166" y="468"/>
              </a:cxn>
              <a:cxn ang="0">
                <a:pos x="263" y="517"/>
              </a:cxn>
              <a:cxn ang="0">
                <a:pos x="361" y="429"/>
              </a:cxn>
              <a:cxn ang="0">
                <a:pos x="400" y="331"/>
              </a:cxn>
              <a:cxn ang="0">
                <a:pos x="478" y="244"/>
              </a:cxn>
              <a:cxn ang="0">
                <a:pos x="605" y="224"/>
              </a:cxn>
              <a:cxn ang="0">
                <a:pos x="771" y="449"/>
              </a:cxn>
              <a:cxn ang="0">
                <a:pos x="1005" y="790"/>
              </a:cxn>
              <a:cxn ang="0">
                <a:pos x="1220" y="956"/>
              </a:cxn>
              <a:cxn ang="0">
                <a:pos x="1366" y="829"/>
              </a:cxn>
              <a:cxn ang="0">
                <a:pos x="1474" y="576"/>
              </a:cxn>
              <a:cxn ang="0">
                <a:pos x="1610" y="537"/>
              </a:cxn>
              <a:cxn ang="0">
                <a:pos x="1776" y="732"/>
              </a:cxn>
              <a:cxn ang="0">
                <a:pos x="1894" y="742"/>
              </a:cxn>
              <a:cxn ang="0">
                <a:pos x="2040" y="566"/>
              </a:cxn>
              <a:cxn ang="0">
                <a:pos x="2265" y="0"/>
              </a:cxn>
            </a:cxnLst>
            <a:rect l="0" t="0" r="r" b="b"/>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324613" name="Line 5"/>
          <p:cNvSpPr>
            <a:spLocks noChangeShapeType="1"/>
          </p:cNvSpPr>
          <p:nvPr/>
        </p:nvSpPr>
        <p:spPr bwMode="auto">
          <a:xfrm flipV="1">
            <a:off x="2339975" y="3967163"/>
            <a:ext cx="155575" cy="29527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4" name="Line 6"/>
          <p:cNvSpPr>
            <a:spLocks noChangeShapeType="1"/>
          </p:cNvSpPr>
          <p:nvPr/>
        </p:nvSpPr>
        <p:spPr bwMode="auto">
          <a:xfrm flipV="1">
            <a:off x="2495550" y="3719513"/>
            <a:ext cx="247650"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5" name="Line 7"/>
          <p:cNvSpPr>
            <a:spLocks noChangeShapeType="1"/>
          </p:cNvSpPr>
          <p:nvPr/>
        </p:nvSpPr>
        <p:spPr bwMode="auto">
          <a:xfrm>
            <a:off x="2743200" y="3719513"/>
            <a:ext cx="279400" cy="46037"/>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6" name="Line 8"/>
          <p:cNvSpPr>
            <a:spLocks noChangeShapeType="1"/>
          </p:cNvSpPr>
          <p:nvPr/>
        </p:nvSpPr>
        <p:spPr bwMode="auto">
          <a:xfrm flipV="1">
            <a:off x="3889375" y="4665663"/>
            <a:ext cx="187325" cy="263525"/>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7" name="Line 9"/>
          <p:cNvSpPr>
            <a:spLocks noChangeShapeType="1"/>
          </p:cNvSpPr>
          <p:nvPr/>
        </p:nvSpPr>
        <p:spPr bwMode="auto">
          <a:xfrm flipV="1">
            <a:off x="4090988" y="4278313"/>
            <a:ext cx="155575" cy="38735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8" name="Line 10"/>
          <p:cNvSpPr>
            <a:spLocks noChangeShapeType="1"/>
          </p:cNvSpPr>
          <p:nvPr/>
        </p:nvSpPr>
        <p:spPr bwMode="auto">
          <a:xfrm flipV="1">
            <a:off x="4246563" y="4214813"/>
            <a:ext cx="279400" cy="6350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4619" name="Rectangle 11"/>
          <p:cNvSpPr>
            <a:spLocks noChangeArrowheads="1"/>
          </p:cNvSpPr>
          <p:nvPr/>
        </p:nvSpPr>
        <p:spPr bwMode="auto">
          <a:xfrm>
            <a:off x="1890713" y="2495550"/>
            <a:ext cx="2293937" cy="790575"/>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a:latin typeface="Verdana" pitchFamily="34" charset="0"/>
              </a:rPr>
              <a:t>Help escaping the </a:t>
            </a:r>
          </a:p>
          <a:p>
            <a:pPr algn="ctr" eaLnBrk="1" hangingPunct="1"/>
            <a:r>
              <a:rPr lang="en-US" sz="1800">
                <a:latin typeface="Verdana" pitchFamily="34" charset="0"/>
              </a:rPr>
              <a:t>local optima.</a:t>
            </a:r>
          </a:p>
        </p:txBody>
      </p:sp>
      <p:sp>
        <p:nvSpPr>
          <p:cNvPr id="324620" name="Text Box 12"/>
          <p:cNvSpPr txBox="1">
            <a:spLocks noChangeArrowheads="1"/>
          </p:cNvSpPr>
          <p:nvPr/>
        </p:nvSpPr>
        <p:spPr bwMode="auto">
          <a:xfrm>
            <a:off x="1830388" y="1916113"/>
            <a:ext cx="2265362" cy="457200"/>
          </a:xfrm>
          <a:prstGeom prst="rect">
            <a:avLst/>
          </a:prstGeom>
          <a:noFill/>
          <a:ln w="9525">
            <a:noFill/>
            <a:miter lim="800000"/>
            <a:headEnd/>
            <a:tailEnd/>
          </a:ln>
          <a:effectLst/>
        </p:spPr>
        <p:txBody>
          <a:bodyPr wrap="none">
            <a:spAutoFit/>
          </a:bodyPr>
          <a:lstStyle/>
          <a:p>
            <a:pPr eaLnBrk="1" hangingPunct="1"/>
            <a:r>
              <a:rPr lang="en-US">
                <a:latin typeface="Verdana" pitchFamily="34" charset="0"/>
              </a:rPr>
              <a:t>desired effect</a:t>
            </a:r>
          </a:p>
        </p:txBody>
      </p:sp>
      <p:sp>
        <p:nvSpPr>
          <p:cNvPr id="324621" name="Rectangle 13"/>
          <p:cNvSpPr>
            <a:spLocks noChangeArrowheads="1"/>
          </p:cNvSpPr>
          <p:nvPr/>
        </p:nvSpPr>
        <p:spPr bwMode="auto">
          <a:xfrm>
            <a:off x="3054350" y="5410200"/>
            <a:ext cx="3144838" cy="711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800">
                <a:latin typeface="Verdana" pitchFamily="34" charset="0"/>
              </a:rPr>
              <a:t>Might pass global optima</a:t>
            </a:r>
          </a:p>
          <a:p>
            <a:pPr algn="ctr" eaLnBrk="1" hangingPunct="1"/>
            <a:r>
              <a:rPr lang="en-US" sz="1800">
                <a:latin typeface="Verdana" pitchFamily="34" charset="0"/>
              </a:rPr>
              <a:t> after reaching it </a:t>
            </a:r>
          </a:p>
        </p:txBody>
      </p:sp>
      <p:sp>
        <p:nvSpPr>
          <p:cNvPr id="324622" name="Text Box 14"/>
          <p:cNvSpPr txBox="1">
            <a:spLocks noChangeArrowheads="1"/>
          </p:cNvSpPr>
          <p:nvPr/>
        </p:nvSpPr>
        <p:spPr bwMode="auto">
          <a:xfrm>
            <a:off x="3517900" y="4967288"/>
            <a:ext cx="2354263" cy="457200"/>
          </a:xfrm>
          <a:prstGeom prst="rect">
            <a:avLst/>
          </a:prstGeom>
          <a:noFill/>
          <a:ln w="9525">
            <a:noFill/>
            <a:miter lim="800000"/>
            <a:headEnd/>
            <a:tailEnd/>
          </a:ln>
          <a:effectLst/>
        </p:spPr>
        <p:txBody>
          <a:bodyPr wrap="none">
            <a:spAutoFit/>
          </a:bodyPr>
          <a:lstStyle/>
          <a:p>
            <a:pPr eaLnBrk="1" hangingPunct="1"/>
            <a:r>
              <a:rPr lang="en-US">
                <a:latin typeface="Verdana" pitchFamily="34" charset="0"/>
              </a:rPr>
              <a:t>adverse effect</a:t>
            </a:r>
          </a:p>
        </p:txBody>
      </p:sp>
      <p:sp>
        <p:nvSpPr>
          <p:cNvPr id="324623" name="Oval 15"/>
          <p:cNvSpPr>
            <a:spLocks noChangeArrowheads="1"/>
          </p:cNvSpPr>
          <p:nvPr/>
        </p:nvSpPr>
        <p:spPr bwMode="auto">
          <a:xfrm>
            <a:off x="2268538" y="4149725"/>
            <a:ext cx="142875" cy="142875"/>
          </a:xfrm>
          <a:prstGeom prst="ellipse">
            <a:avLst/>
          </a:prstGeom>
          <a:solidFill>
            <a:schemeClr val="accent2"/>
          </a:solidFill>
          <a:ln w="9525">
            <a:solidFill>
              <a:schemeClr val="tx1"/>
            </a:solidFill>
            <a:round/>
            <a:headEnd/>
            <a:tailEnd/>
          </a:ln>
          <a:effectLst/>
          <a:scene3d>
            <a:camera prst="orthographicFront"/>
            <a:lightRig rig="threePt" dir="t"/>
          </a:scene3d>
          <a:sp3d>
            <a:bevelT/>
          </a:sp3d>
        </p:spPr>
        <p:txBody>
          <a:bodyPr wrap="none" anchor="ctr"/>
          <a:lstStyle/>
          <a:p>
            <a:endParaRPr lang="en-US"/>
          </a:p>
        </p:txBody>
      </p:sp>
      <p:sp>
        <p:nvSpPr>
          <p:cNvPr id="324624" name="Text Box 16"/>
          <p:cNvSpPr txBox="1">
            <a:spLocks noChangeArrowheads="1"/>
          </p:cNvSpPr>
          <p:nvPr/>
        </p:nvSpPr>
        <p:spPr bwMode="auto">
          <a:xfrm>
            <a:off x="6613525" y="5340350"/>
            <a:ext cx="2112963" cy="1006475"/>
          </a:xfrm>
          <a:prstGeom prst="rect">
            <a:avLst/>
          </a:prstGeom>
          <a:noFill/>
          <a:ln w="9525">
            <a:noFill/>
            <a:miter lim="800000"/>
            <a:headEnd/>
            <a:tailEnd/>
          </a:ln>
          <a:effectLst/>
        </p:spPr>
        <p:txBody>
          <a:bodyPr wrap="none">
            <a:spAutoFit/>
          </a:bodyPr>
          <a:lstStyle/>
          <a:p>
            <a:r>
              <a:rPr lang="en-US" sz="2000">
                <a:latin typeface="Tahoma" pitchFamily="34" charset="0"/>
              </a:rPr>
              <a:t>(easy to avoid by</a:t>
            </a:r>
          </a:p>
          <a:p>
            <a:r>
              <a:rPr lang="en-US" sz="2000">
                <a:latin typeface="Tahoma" pitchFamily="34" charset="0"/>
              </a:rPr>
              <a:t>keeping track of</a:t>
            </a:r>
          </a:p>
          <a:p>
            <a:r>
              <a:rPr lang="en-US" sz="2000">
                <a:latin typeface="Tahoma" pitchFamily="34" charset="0"/>
              </a:rPr>
              <a:t>best-ever state)</a:t>
            </a:r>
          </a:p>
        </p:txBody>
      </p:sp>
      <p:sp>
        <p:nvSpPr>
          <p:cNvPr id="19"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3803156357"/>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0.00348 C 0.00452 -0.00742 0.00591 -0.01321 0.01042 -0.01714 C 0.01198 -0.02386 0.01216 -0.02826 0.0158 -0.03243 C 0.01702 -0.03892 0.01736 -0.0417 0.02101 -0.04633 C 0.02344 -0.05606 0.01997 -0.04425 0.02518 -0.05467 C 0.0283 -0.06023 0.02639 -0.06023 0.03264 -0.06278 C 0.0349 -0.06579 0.04479 -0.07089 0.04844 -0.07251 C 0.05469 -0.07181 0.06181 -0.07367 0.06736 -0.06973 C 0.06841 -0.06926 0.06771 -0.06648 0.06841 -0.06556 C 0.0691 -0.06486 0.07049 -0.06486 0.07153 -0.0644 C 0.07396 -0.06092 0.07413 -0.05652 0.07674 -0.05305 C 0.0783 -0.0512 0.08038 -0.04981 0.08212 -0.04772 C 0.08438 -0.03614 0.08455 -0.02873 0.09254 -0.02155 C 0.09445 -0.01344 0.09636 -0.00626 0.10104 -0.00093 C 0.10226 0.00417 0.10157 0.00393 0.10521 0.00764 C 0.10712 0.00973 0.11146 0.01297 0.11146 0.01343 C 0.11285 0.02525 0.11545 0.03196 0.12205 0.04077 C 0.12275 0.04308 0.12327 0.0454 0.12413 0.04795 C 0.125 0.0498 0.12657 0.05119 0.12726 0.05304 C 0.13091 0.06254 0.12743 0.06393 0.13681 0.06694 C 0.14098 0.07273 0.14393 0.07922 0.14844 0.08478 C 0.14879 0.08362 0.14844 0.08107 0.14948 0.08084 C 0.15174 0.08038 0.15573 0.08362 0.15573 0.08385 C 0.15747 0.0857 0.1592 0.08848 0.16094 0.09057 C 0.1625 0.09265 0.16736 0.09358 0.16736 0.09381 C 0.16979 0.08848 0.16979 0.08524 0.17361 0.08223 C 0.17604 0.07227 0.17448 0.07644 0.17778 0.06995 C 0.18143 0.05443 0.18368 0.04447 0.19045 0.03104 C 0.20104 0.01042 0.18577 0.0315 0.19566 0.01853 C 0.19809 0.00602 0.2066 0.00602 0.21459 0.00208 C 0.22466 0.00301 0.23542 0.00463 0.24514 0.00903 C 0.24636 0.01158 0.24827 0.01343 0.24948 0.01598 C 0.25 0.01691 0.24983 0.01899 0.25052 0.02015 C 0.25122 0.02108 0.25261 0.02108 0.25365 0.02131 C 0.25608 0.02617 0.25608 0.02942 0.2599 0.03243 C 0.26059 0.03405 0.26094 0.03567 0.26198 0.0366 C 0.26285 0.03752 0.26441 0.03683 0.26528 0.03799 C 0.26632 0.03914 0.26632 0.04192 0.26736 0.04355 C 0.26823 0.0447 0.26945 0.04517 0.27049 0.04609 C 0.27084 0.04772 0.27153 0.0505 0.27153 0.05073 " pathEditMode="relative" rAng="0" ptsTypes="fffffffffffffffffffffffffffffffffffffffA">
                                      <p:cBhvr>
                                        <p:cTn id="6" dur="5000" fill="hold"/>
                                        <p:tgtEl>
                                          <p:spTgt spid="324623"/>
                                        </p:tgtEl>
                                        <p:attrNameLst>
                                          <p:attrName>ppt_x</p:attrName>
                                          <p:attrName>ppt_y</p:attrName>
                                        </p:attrNameLst>
                                      </p:cBhvr>
                                      <p:rCtr x="13600" y="1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F06B2C1-A682-4E94-9CDF-8ED26D492C1A}" type="slidenum">
              <a:rPr lang="en-US"/>
              <a:pPr/>
              <a:t>32</a:t>
            </a:fld>
            <a:endParaRPr lang="en-US"/>
          </a:p>
        </p:txBody>
      </p:sp>
      <p:sp>
        <p:nvSpPr>
          <p:cNvPr id="286722" name="Rectangle 2"/>
          <p:cNvSpPr>
            <a:spLocks noGrp="1" noChangeArrowheads="1"/>
          </p:cNvSpPr>
          <p:nvPr>
            <p:ph type="title"/>
          </p:nvPr>
        </p:nvSpPr>
        <p:spPr/>
        <p:txBody>
          <a:bodyPr/>
          <a:lstStyle/>
          <a:p>
            <a:r>
              <a:rPr lang="en-US" dirty="0"/>
              <a:t>Boltzmann machines</a:t>
            </a:r>
          </a:p>
        </p:txBody>
      </p:sp>
      <p:grpSp>
        <p:nvGrpSpPr>
          <p:cNvPr id="2" name="Group 12"/>
          <p:cNvGrpSpPr>
            <a:grpSpLocks/>
          </p:cNvGrpSpPr>
          <p:nvPr/>
        </p:nvGrpSpPr>
        <p:grpSpPr bwMode="auto">
          <a:xfrm>
            <a:off x="4038600" y="1447800"/>
            <a:ext cx="4813301" cy="1962149"/>
            <a:chOff x="2304" y="768"/>
            <a:chExt cx="3368" cy="1668"/>
          </a:xfrm>
        </p:grpSpPr>
        <p:graphicFrame>
          <p:nvGraphicFramePr>
            <p:cNvPr id="331776" name="Object 1024"/>
            <p:cNvGraphicFramePr>
              <a:graphicFrameLocks noChangeAspect="1"/>
            </p:cNvGraphicFramePr>
            <p:nvPr/>
          </p:nvGraphicFramePr>
          <p:xfrm>
            <a:off x="2400" y="1008"/>
            <a:ext cx="3272" cy="1428"/>
          </p:xfrm>
          <a:graphic>
            <a:graphicData uri="http://schemas.openxmlformats.org/presentationml/2006/ole">
              <mc:AlternateContent xmlns:mc="http://schemas.openxmlformats.org/markup-compatibility/2006">
                <mc:Choice xmlns:v="urn:schemas-microsoft-com:vml" Requires="v">
                  <p:oleObj spid="_x0000_s1029" name="Document" r:id="rId4" imgW="5728320" imgH="2867400" progId="Word.Document.8">
                    <p:embed/>
                  </p:oleObj>
                </mc:Choice>
                <mc:Fallback>
                  <p:oleObj name="Document" r:id="rId4" imgW="5728320" imgH="2867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12756"/>
                        <a:stretch>
                          <a:fillRect/>
                        </a:stretch>
                      </p:blipFill>
                      <p:spPr bwMode="auto">
                        <a:xfrm>
                          <a:off x="2400" y="1008"/>
                          <a:ext cx="3272" cy="1428"/>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26" name="Rectangle 6"/>
            <p:cNvSpPr>
              <a:spLocks noChangeArrowheads="1"/>
            </p:cNvSpPr>
            <p:nvPr/>
          </p:nvSpPr>
          <p:spPr bwMode="auto">
            <a:xfrm>
              <a:off x="3414" y="768"/>
              <a:ext cx="1118" cy="337"/>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7" name="Rectangle 7"/>
            <p:cNvSpPr>
              <a:spLocks noChangeArrowheads="1"/>
            </p:cNvSpPr>
            <p:nvPr/>
          </p:nvSpPr>
          <p:spPr bwMode="auto">
            <a:xfrm>
              <a:off x="3324" y="931"/>
              <a:ext cx="154" cy="162"/>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8" name="Rectangle 8"/>
            <p:cNvSpPr>
              <a:spLocks noChangeArrowheads="1"/>
            </p:cNvSpPr>
            <p:nvPr/>
          </p:nvSpPr>
          <p:spPr bwMode="auto">
            <a:xfrm>
              <a:off x="3003" y="826"/>
              <a:ext cx="387" cy="131"/>
            </a:xfrm>
            <a:prstGeom prst="rect">
              <a:avLst/>
            </a:prstGeom>
            <a:solidFill>
              <a:schemeClr val="bg1"/>
            </a:solidFill>
            <a:ln w="12700">
              <a:solidFill>
                <a:schemeClr val="bg1"/>
              </a:solidFill>
              <a:miter lim="800000"/>
              <a:headEnd type="none" w="sm" len="sm"/>
              <a:tailEnd type="none" w="sm" len="sm"/>
            </a:ln>
            <a:effectLst/>
          </p:spPr>
          <p:txBody>
            <a:bodyPr wrap="none" anchor="ctr"/>
            <a:lstStyle/>
            <a:p>
              <a:endParaRPr lang="en-US"/>
            </a:p>
          </p:txBody>
        </p:sp>
        <p:sp>
          <p:nvSpPr>
            <p:cNvPr id="286729" name="Line 9"/>
            <p:cNvSpPr>
              <a:spLocks noChangeShapeType="1"/>
            </p:cNvSpPr>
            <p:nvPr/>
          </p:nvSpPr>
          <p:spPr bwMode="auto">
            <a:xfrm>
              <a:off x="2576" y="974"/>
              <a:ext cx="0" cy="443"/>
            </a:xfrm>
            <a:prstGeom prst="line">
              <a:avLst/>
            </a:prstGeom>
            <a:noFill/>
            <a:ln w="38100">
              <a:solidFill>
                <a:srgbClr val="CC3300"/>
              </a:solidFill>
              <a:round/>
              <a:headEnd type="triangle" w="med" len="med"/>
              <a:tailEnd type="triangle" w="med" len="med"/>
            </a:ln>
            <a:effectLst/>
          </p:spPr>
          <p:txBody>
            <a:bodyPr wrap="none" anchor="ctr"/>
            <a:lstStyle/>
            <a:p>
              <a:endParaRPr lang="en-US"/>
            </a:p>
          </p:txBody>
        </p:sp>
        <p:sp>
          <p:nvSpPr>
            <p:cNvPr id="286730" name="Text Box 10"/>
            <p:cNvSpPr txBox="1">
              <a:spLocks noChangeArrowheads="1"/>
            </p:cNvSpPr>
            <p:nvPr/>
          </p:nvSpPr>
          <p:spPr bwMode="auto">
            <a:xfrm>
              <a:off x="2304" y="1011"/>
              <a:ext cx="212" cy="277"/>
            </a:xfrm>
            <a:prstGeom prst="rect">
              <a:avLst/>
            </a:prstGeom>
            <a:solidFill>
              <a:schemeClr val="bg1"/>
            </a:solidFill>
            <a:ln w="12700">
              <a:solidFill>
                <a:schemeClr val="bg1"/>
              </a:solidFill>
              <a:miter lim="800000"/>
              <a:headEnd type="none" w="sm" len="sm"/>
              <a:tailEnd type="none" w="sm" len="sm"/>
            </a:ln>
            <a:effectLst/>
          </p:spPr>
          <p:txBody>
            <a:bodyPr wrap="none">
              <a:spAutoFit/>
            </a:bodyPr>
            <a:lstStyle/>
            <a:p>
              <a:r>
                <a:rPr lang="en-US" sz="2200" i="1">
                  <a:solidFill>
                    <a:schemeClr val="tx2"/>
                  </a:solidFill>
                  <a:latin typeface="Palatino" pitchFamily="18" charset="0"/>
                </a:rPr>
                <a:t>h</a:t>
              </a:r>
              <a:endParaRPr lang="en-US" sz="2200">
                <a:solidFill>
                  <a:srgbClr val="010000"/>
                </a:solidFill>
                <a:latin typeface="Palatino" pitchFamily="18" charset="0"/>
              </a:endParaRPr>
            </a:p>
          </p:txBody>
        </p:sp>
      </p:grpSp>
      <p:sp>
        <p:nvSpPr>
          <p:cNvPr id="286731" name="Rectangle 11"/>
          <p:cNvSpPr>
            <a:spLocks noGrp="1" noChangeArrowheads="1"/>
          </p:cNvSpPr>
          <p:nvPr>
            <p:ph type="body" idx="1"/>
          </p:nvPr>
        </p:nvSpPr>
        <p:spPr>
          <a:xfrm>
            <a:off x="457200" y="2590800"/>
            <a:ext cx="8304213" cy="3424238"/>
          </a:xfrm>
          <a:noFill/>
          <a:ln/>
        </p:spPr>
        <p:txBody>
          <a:bodyPr lIns="92075" tIns="46038" rIns="92075" bIns="46038"/>
          <a:lstStyle/>
          <a:p>
            <a:pPr marL="114300" indent="-114300">
              <a:spcBef>
                <a:spcPts val="300"/>
              </a:spcBef>
              <a:buFontTx/>
              <a:buNone/>
            </a:pPr>
            <a:r>
              <a:rPr lang="en-US" sz="2400" dirty="0">
                <a:solidFill>
                  <a:srgbClr val="000000"/>
                </a:solidFill>
              </a:rPr>
              <a:t>The </a:t>
            </a:r>
            <a:r>
              <a:rPr lang="en-US" sz="2400" dirty="0">
                <a:solidFill>
                  <a:schemeClr val="accent1"/>
                </a:solidFill>
              </a:rPr>
              <a:t>Boltzmann Machine</a:t>
            </a:r>
            <a:r>
              <a:rPr lang="en-US" sz="2400" dirty="0">
                <a:solidFill>
                  <a:srgbClr val="000000"/>
                </a:solidFill>
              </a:rPr>
              <a:t> of </a:t>
            </a:r>
          </a:p>
          <a:p>
            <a:pPr marL="114300" indent="-114300">
              <a:spcBef>
                <a:spcPts val="300"/>
              </a:spcBef>
              <a:buFontTx/>
              <a:buNone/>
            </a:pPr>
            <a:r>
              <a:rPr lang="en-US" sz="2400" dirty="0">
                <a:solidFill>
                  <a:srgbClr val="000000"/>
                </a:solidFill>
              </a:rPr>
              <a:t>Hinton, </a:t>
            </a:r>
            <a:r>
              <a:rPr lang="en-US" sz="2400" dirty="0" err="1">
                <a:solidFill>
                  <a:srgbClr val="000000"/>
                </a:solidFill>
              </a:rPr>
              <a:t>Sejnowski</a:t>
            </a:r>
            <a:r>
              <a:rPr lang="en-US" sz="2400" dirty="0">
                <a:solidFill>
                  <a:srgbClr val="000000"/>
                </a:solidFill>
              </a:rPr>
              <a:t>, and Ackley (1984)</a:t>
            </a:r>
          </a:p>
          <a:p>
            <a:pPr marL="114300" indent="-114300">
              <a:spcBef>
                <a:spcPts val="300"/>
              </a:spcBef>
              <a:buFontTx/>
              <a:buNone/>
            </a:pPr>
            <a:r>
              <a:rPr lang="en-US" sz="2400" dirty="0">
                <a:solidFill>
                  <a:srgbClr val="000000"/>
                </a:solidFill>
              </a:rPr>
              <a:t>uses </a:t>
            </a:r>
            <a:r>
              <a:rPr lang="en-US" sz="2400" b="1" dirty="0">
                <a:solidFill>
                  <a:schemeClr val="accent1"/>
                </a:solidFill>
              </a:rPr>
              <a:t>simulated annealing</a:t>
            </a:r>
            <a:r>
              <a:rPr lang="en-US" sz="2400" b="1" dirty="0">
                <a:solidFill>
                  <a:srgbClr val="000000"/>
                </a:solidFill>
              </a:rPr>
              <a:t> </a:t>
            </a:r>
            <a:r>
              <a:rPr lang="en-US" sz="2400" dirty="0">
                <a:solidFill>
                  <a:srgbClr val="000000"/>
                </a:solidFill>
              </a:rPr>
              <a:t>to escape local minima.</a:t>
            </a:r>
          </a:p>
          <a:p>
            <a:pPr marL="114300" indent="-114300">
              <a:spcBef>
                <a:spcPts val="300"/>
              </a:spcBef>
              <a:buFontTx/>
              <a:buNone/>
            </a:pPr>
            <a:endParaRPr lang="en-US" sz="2400" dirty="0">
              <a:solidFill>
                <a:srgbClr val="000000"/>
              </a:solidFill>
              <a:latin typeface="Geneva"/>
            </a:endParaRPr>
          </a:p>
          <a:p>
            <a:pPr marL="114300" indent="-114300">
              <a:spcBef>
                <a:spcPts val="300"/>
              </a:spcBef>
              <a:buFontTx/>
              <a:buNone/>
            </a:pPr>
            <a:r>
              <a:rPr lang="en-US" sz="2200" dirty="0">
                <a:solidFill>
                  <a:srgbClr val="000000"/>
                </a:solidFill>
                <a:latin typeface="Geneva"/>
              </a:rPr>
              <a:t>To motivate their solution, consider how one might get a ball-bearing traveling along the curve to "probably end up" in the deepest minimum.  The idea is to shake the box "about h hard"  — then the ball is more likely to go from D  to C than from  C to </a:t>
            </a:r>
            <a:r>
              <a:rPr lang="en-US" sz="2200" dirty="0" smtClean="0">
                <a:solidFill>
                  <a:srgbClr val="000000"/>
                </a:solidFill>
                <a:latin typeface="Geneva"/>
              </a:rPr>
              <a:t>B.  </a:t>
            </a:r>
            <a:r>
              <a:rPr lang="en-US" sz="2200" dirty="0">
                <a:solidFill>
                  <a:srgbClr val="000000"/>
                </a:solidFill>
                <a:latin typeface="Geneva"/>
              </a:rPr>
              <a:t>So, on average, the ball should end up in  C's  valley.</a:t>
            </a:r>
            <a:r>
              <a:rPr lang="en-US" sz="2400" dirty="0">
                <a:solidFill>
                  <a:srgbClr val="000000"/>
                </a:solidFill>
                <a:latin typeface="Geneva"/>
              </a:rPr>
              <a:t>  </a:t>
            </a:r>
          </a:p>
          <a:p>
            <a:pPr marL="114300" indent="-114300" algn="just"/>
            <a:endParaRPr lang="en-US" sz="1700" dirty="0">
              <a:solidFill>
                <a:srgbClr val="000000"/>
              </a:solidFill>
              <a:latin typeface="Geneva"/>
            </a:endParaRPr>
          </a:p>
        </p:txBody>
      </p:sp>
      <p:sp>
        <p:nvSpPr>
          <p:cNvPr id="14"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
        <p:nvSpPr>
          <p:cNvPr id="16" name="Oval 15"/>
          <p:cNvSpPr/>
          <p:nvPr/>
        </p:nvSpPr>
        <p:spPr>
          <a:xfrm>
            <a:off x="4419600" y="2057400"/>
            <a:ext cx="2286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65871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25 0.01064 C 0.02414 -0.00093 0.03594 -0.01249 0.04427 -0.02244 C 0.05261 -0.03239 0.05677 -0.04303 0.06302 -0.04904 C 0.06927 -0.05506 0.07657 -0.05668 0.08177 -0.0583 C 0.08698 -0.05992 0.09028 -0.06107 0.0948 -0.0583 C 0.09931 -0.05552 0.10261 -0.05182 0.10886 -0.04118 C 0.11511 -0.03054 0.12761 -0.01088 0.13247 0.00578 C 0.13733 0.02244 0.1342 0.04256 0.13837 0.05922 C 0.14254 0.07587 0.15122 0.09368 0.15712 0.10617 C 0.16302 0.11866 0.1665 0.12931 0.17361 0.13439 C 0.18073 0.13948 0.19184 0.13786 0.19948 0.13601 C 0.20712 0.13416 0.22101 0.12375 0.21945 0.12352 C 0.21789 0.12329 0.19844 0.1337 0.19011 0.13439 C 0.18177 0.13509 0.16927 0.12884 0.16893 0.12815 C 0.16858 0.12745 0.18455 0.12954 0.18768 0.12977 " pathEditMode="relative" rAng="0" ptsTypes="aaaaaaaaaaaaaaA">
                                      <p:cBhvr>
                                        <p:cTn id="6" dur="2000" fill="hold"/>
                                        <p:tgtEl>
                                          <p:spTgt spid="16"/>
                                        </p:tgtEl>
                                        <p:attrNameLst>
                                          <p:attrName>ppt_x</p:attrName>
                                          <p:attrName>ppt_y</p:attrName>
                                        </p:attrNameLst>
                                      </p:cBhvr>
                                      <p:rCtr x="10400" y="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CB8EC5-EBE1-4293-9F25-70B1FB9D9891}" type="slidenum">
              <a:rPr lang="en-US"/>
              <a:pPr/>
              <a:t>33</a:t>
            </a:fld>
            <a:endParaRPr lang="en-US"/>
          </a:p>
        </p:txBody>
      </p:sp>
      <p:sp>
        <p:nvSpPr>
          <p:cNvPr id="299010" name="Rectangle 2"/>
          <p:cNvSpPr>
            <a:spLocks noGrp="1" noChangeArrowheads="1"/>
          </p:cNvSpPr>
          <p:nvPr>
            <p:ph type="title"/>
          </p:nvPr>
        </p:nvSpPr>
        <p:spPr/>
        <p:txBody>
          <a:bodyPr/>
          <a:lstStyle/>
          <a:p>
            <a:r>
              <a:rPr lang="en-US"/>
              <a:t>Simulated annealing: basic idea</a:t>
            </a:r>
          </a:p>
        </p:txBody>
      </p:sp>
      <p:sp>
        <p:nvSpPr>
          <p:cNvPr id="299011" name="Rectangle 3"/>
          <p:cNvSpPr>
            <a:spLocks noGrp="1" noChangeArrowheads="1"/>
          </p:cNvSpPr>
          <p:nvPr>
            <p:ph type="body" idx="1"/>
          </p:nvPr>
        </p:nvSpPr>
        <p:spPr/>
        <p:txBody>
          <a:bodyPr/>
          <a:lstStyle/>
          <a:p>
            <a:r>
              <a:rPr lang="en-US" sz="2800" dirty="0"/>
              <a:t>From current state, pick a </a:t>
            </a:r>
            <a:r>
              <a:rPr lang="en-US" sz="2800" b="1" dirty="0">
                <a:solidFill>
                  <a:srgbClr val="0066FF"/>
                </a:solidFill>
              </a:rPr>
              <a:t>random</a:t>
            </a:r>
            <a:r>
              <a:rPr lang="en-US" sz="2800" dirty="0"/>
              <a:t> successor state;</a:t>
            </a:r>
          </a:p>
          <a:p>
            <a:r>
              <a:rPr lang="en-US" sz="2800" dirty="0" smtClean="0"/>
              <a:t>If </a:t>
            </a:r>
            <a:r>
              <a:rPr lang="en-US" sz="2800" dirty="0"/>
              <a:t>it has better value than current state, then “accept the transition,” that is, use successor state as current state;</a:t>
            </a:r>
          </a:p>
          <a:p>
            <a:r>
              <a:rPr lang="en-US" sz="2800" dirty="0" smtClean="0"/>
              <a:t>Otherwise</a:t>
            </a:r>
            <a:r>
              <a:rPr lang="en-US" sz="2800" dirty="0"/>
              <a:t>, do not give up, but instead flip a coin and accept the transition with a given probability (that is lower as the successor is worse</a:t>
            </a:r>
            <a:r>
              <a:rPr lang="en-US" sz="2800" dirty="0" smtClean="0"/>
              <a:t>).</a:t>
            </a:r>
            <a:endParaRPr lang="en-US" sz="2800" dirty="0"/>
          </a:p>
          <a:p>
            <a:r>
              <a:rPr lang="en-US" sz="2800" dirty="0"/>
              <a:t>So we accept to sometimes “un-optimize” the value function a little with a non-zero probability.</a:t>
            </a:r>
          </a:p>
        </p:txBody>
      </p:sp>
      <p:sp>
        <p:nvSpPr>
          <p:cNvPr id="7" name="Footer Placeholder 3"/>
          <p:cNvSpPr>
            <a:spLocks noGrp="1"/>
          </p:cNvSpPr>
          <p:nvPr>
            <p:ph type="ftr" sz="quarter" idx="11"/>
          </p:nvPr>
        </p:nvSpPr>
        <p:spPr>
          <a:xfrm>
            <a:off x="914400" y="6172200"/>
            <a:ext cx="3962400" cy="457200"/>
          </a:xfrm>
        </p:spPr>
        <p:txBody>
          <a:bodyPr/>
          <a:lstStyle/>
          <a:p>
            <a:endParaRPr lang="en-US" dirty="0" smtClean="0"/>
          </a:p>
          <a:p>
            <a:r>
              <a:rPr lang="en-US" dirty="0" smtClean="0"/>
              <a:t>CS 470/670 Artificial Intelligence</a:t>
            </a:r>
          </a:p>
          <a:p>
            <a:endParaRPr lang="en-US" dirty="0"/>
          </a:p>
        </p:txBody>
      </p:sp>
    </p:spTree>
    <p:extLst>
      <p:ext uri="{BB962C8B-B14F-4D97-AF65-F5344CB8AC3E}">
        <p14:creationId xmlns:p14="http://schemas.microsoft.com/office/powerpoint/2010/main" val="1828506708"/>
      </p:ext>
    </p:extLst>
  </p:cSld>
  <p:clrMapOvr>
    <a:masterClrMapping/>
  </p:clrMapOvr>
  <p:transition>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02F04F4-3C81-48EF-8062-E0D23030D8BA}" type="slidenum">
              <a:rPr lang="en-US"/>
              <a:pPr/>
              <a:t>34</a:t>
            </a:fld>
            <a:endParaRPr lang="en-US"/>
          </a:p>
        </p:txBody>
      </p:sp>
      <p:sp>
        <p:nvSpPr>
          <p:cNvPr id="289797" name="Rectangle 5"/>
          <p:cNvSpPr>
            <a:spLocks noChangeArrowheads="1"/>
          </p:cNvSpPr>
          <p:nvPr/>
        </p:nvSpPr>
        <p:spPr bwMode="auto">
          <a:xfrm>
            <a:off x="3581400" y="6248400"/>
            <a:ext cx="1905000" cy="457200"/>
          </a:xfrm>
          <a:prstGeom prst="rect">
            <a:avLst/>
          </a:prstGeom>
          <a:solidFill>
            <a:schemeClr val="bg1"/>
          </a:solidFill>
          <a:ln w="9525">
            <a:noFill/>
            <a:miter lim="800000"/>
            <a:headEnd/>
            <a:tailEnd/>
          </a:ln>
          <a:effectLst/>
        </p:spPr>
        <p:txBody>
          <a:bodyPr wrap="none" anchor="ctr"/>
          <a:lstStyle/>
          <a:p>
            <a:endParaRPr lang="en-US"/>
          </a:p>
        </p:txBody>
      </p:sp>
      <p:sp>
        <p:nvSpPr>
          <p:cNvPr id="289794" name="Rectangle 2"/>
          <p:cNvSpPr>
            <a:spLocks noGrp="1" noChangeArrowheads="1"/>
          </p:cNvSpPr>
          <p:nvPr>
            <p:ph type="title"/>
          </p:nvPr>
        </p:nvSpPr>
        <p:spPr/>
        <p:txBody>
          <a:bodyPr/>
          <a:lstStyle/>
          <a:p>
            <a:r>
              <a:rPr lang="en-US" dirty="0"/>
              <a:t>Simulated annealing</a:t>
            </a:r>
          </a:p>
        </p:txBody>
      </p:sp>
      <p:sp>
        <p:nvSpPr>
          <p:cNvPr id="289796" name="Rectangle 4"/>
          <p:cNvSpPr>
            <a:spLocks noGrp="1" noChangeArrowheads="1"/>
          </p:cNvSpPr>
          <p:nvPr>
            <p:ph type="body" idx="1"/>
          </p:nvPr>
        </p:nvSpPr>
        <p:spPr>
          <a:xfrm>
            <a:off x="381000" y="1447800"/>
            <a:ext cx="8304213" cy="4330700"/>
          </a:xfrm>
          <a:solidFill>
            <a:schemeClr val="bg1"/>
          </a:solidFill>
          <a:ln/>
        </p:spPr>
        <p:txBody>
          <a:bodyPr lIns="92075" tIns="46038" rIns="92075" bIns="46038"/>
          <a:lstStyle/>
          <a:p>
            <a:pPr>
              <a:buFontTx/>
              <a:buNone/>
            </a:pPr>
            <a:r>
              <a:rPr lang="en-US" sz="2800" dirty="0">
                <a:solidFill>
                  <a:srgbClr val="000000"/>
                </a:solidFill>
              </a:rPr>
              <a:t>Kirkpatrick et al. 1983</a:t>
            </a:r>
            <a:r>
              <a:rPr lang="en-US" sz="2800" dirty="0" smtClean="0">
                <a:solidFill>
                  <a:srgbClr val="000000"/>
                </a:solidFill>
              </a:rPr>
              <a:t>:</a:t>
            </a:r>
            <a:endParaRPr lang="en-US" sz="2800" dirty="0">
              <a:solidFill>
                <a:srgbClr val="000000"/>
              </a:solidFill>
            </a:endParaRPr>
          </a:p>
          <a:p>
            <a:r>
              <a:rPr lang="en-US" sz="2800" dirty="0">
                <a:solidFill>
                  <a:srgbClr val="0066FF"/>
                </a:solidFill>
              </a:rPr>
              <a:t>Simulated annealing</a:t>
            </a:r>
            <a:r>
              <a:rPr lang="en-US" sz="2800" dirty="0">
                <a:solidFill>
                  <a:srgbClr val="000000"/>
                </a:solidFill>
              </a:rPr>
              <a:t> is a general method for making likely the escape from local minima by allowing jumps to higher energy states</a:t>
            </a:r>
            <a:r>
              <a:rPr lang="en-US" sz="2800" dirty="0" smtClean="0">
                <a:solidFill>
                  <a:srgbClr val="000000"/>
                </a:solidFill>
              </a:rPr>
              <a:t>.</a:t>
            </a:r>
            <a:endParaRPr lang="en-US" sz="2800" dirty="0">
              <a:solidFill>
                <a:srgbClr val="000000"/>
              </a:solidFill>
            </a:endParaRPr>
          </a:p>
          <a:p>
            <a:r>
              <a:rPr lang="en-US" sz="2800" dirty="0">
                <a:solidFill>
                  <a:srgbClr val="000000"/>
                </a:solidFill>
              </a:rPr>
              <a:t>The analogy here is with the process of </a:t>
            </a:r>
            <a:r>
              <a:rPr lang="en-US" sz="2800" dirty="0">
                <a:solidFill>
                  <a:schemeClr val="hlink"/>
                </a:solidFill>
              </a:rPr>
              <a:t>annealing used by a craftsman in forging a sword from an alloy</a:t>
            </a:r>
            <a:r>
              <a:rPr lang="en-US" sz="2800" dirty="0" smtClean="0">
                <a:solidFill>
                  <a:srgbClr val="000000"/>
                </a:solidFill>
              </a:rPr>
              <a:t>.</a:t>
            </a:r>
            <a:endParaRPr lang="en-US" sz="2800" dirty="0">
              <a:solidFill>
                <a:srgbClr val="000000"/>
              </a:solidFill>
            </a:endParaRPr>
          </a:p>
          <a:p>
            <a:pPr lvl="1">
              <a:buFontTx/>
              <a:buNone/>
            </a:pPr>
            <a:endParaRPr lang="en-US" sz="1700" dirty="0">
              <a:solidFill>
                <a:srgbClr val="000000"/>
              </a:solidFill>
            </a:endParaRPr>
          </a:p>
        </p:txBody>
      </p:sp>
    </p:spTree>
    <p:extLst>
      <p:ext uri="{BB962C8B-B14F-4D97-AF65-F5344CB8AC3E}">
        <p14:creationId xmlns:p14="http://schemas.microsoft.com/office/powerpoint/2010/main" val="2552199515"/>
      </p:ext>
    </p:extLst>
  </p:cSld>
  <p:clrMapOvr>
    <a:masterClrMapping/>
  </p:clrMapOvr>
  <p:transition>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Real annealing: Sword </a:t>
            </a:r>
            <a:endParaRPr lang="en-US" sz="3200" dirty="0"/>
          </a:p>
        </p:txBody>
      </p:sp>
      <p:sp>
        <p:nvSpPr>
          <p:cNvPr id="3" name="Content Placeholder 2"/>
          <p:cNvSpPr>
            <a:spLocks noGrp="1"/>
          </p:cNvSpPr>
          <p:nvPr>
            <p:ph sz="quarter" idx="1"/>
          </p:nvPr>
        </p:nvSpPr>
        <p:spPr>
          <a:xfrm>
            <a:off x="914400" y="1447800"/>
            <a:ext cx="3810000" cy="4572000"/>
          </a:xfrm>
        </p:spPr>
        <p:txBody>
          <a:bodyPr/>
          <a:lstStyle/>
          <a:p>
            <a:r>
              <a:rPr lang="en-US" sz="2400" dirty="0" smtClean="0">
                <a:solidFill>
                  <a:srgbClr val="000000"/>
                </a:solidFill>
              </a:rPr>
              <a:t>He heats the metal, then slowly cools it as he hammers the blade into shape.  </a:t>
            </a:r>
          </a:p>
          <a:p>
            <a:pPr lvl="1"/>
            <a:r>
              <a:rPr lang="en-US" sz="2400" dirty="0" smtClean="0">
                <a:solidFill>
                  <a:srgbClr val="000000"/>
                </a:solidFill>
              </a:rPr>
              <a:t>If he cools the blade too quickly the metal will form patches of different composition;</a:t>
            </a:r>
          </a:p>
          <a:p>
            <a:pPr lvl="1"/>
            <a:r>
              <a:rPr lang="en-US" sz="2400" dirty="0" smtClean="0">
                <a:solidFill>
                  <a:srgbClr val="000000"/>
                </a:solidFill>
              </a:rPr>
              <a:t>If the metal is cooled slowly while it is shaped, the constituent metals will form a uniform alloy.</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35</a:t>
            </a:fld>
            <a:endParaRPr lang="en-US"/>
          </a:p>
        </p:txBody>
      </p:sp>
      <p:pic>
        <p:nvPicPr>
          <p:cNvPr id="6" name="Picture 4" descr="sword-making-fogforging"/>
          <p:cNvPicPr>
            <a:picLocks noChangeAspect="1" noChangeArrowheads="1"/>
          </p:cNvPicPr>
          <p:nvPr/>
        </p:nvPicPr>
        <p:blipFill>
          <a:blip r:embed="rId2" cstate="print"/>
          <a:srcRect/>
          <a:stretch>
            <a:fillRect/>
          </a:stretch>
        </p:blipFill>
        <p:spPr>
          <a:xfrm>
            <a:off x="5029200" y="457200"/>
            <a:ext cx="3708400" cy="2578100"/>
          </a:xfrm>
          <a:prstGeom prst="rect">
            <a:avLst/>
          </a:prstGeom>
          <a:noFill/>
          <a:ln/>
          <a:effectLst>
            <a:glow rad="101600">
              <a:schemeClr val="tx2">
                <a:alpha val="40000"/>
              </a:schemeClr>
            </a:glow>
          </a:effectLst>
        </p:spPr>
      </p:pic>
      <p:pic>
        <p:nvPicPr>
          <p:cNvPr id="7" name="Picture 5" descr="sword-making-forging2"/>
          <p:cNvPicPr>
            <a:picLocks noChangeAspect="1" noChangeArrowheads="1"/>
          </p:cNvPicPr>
          <p:nvPr/>
        </p:nvPicPr>
        <p:blipFill>
          <a:blip r:embed="rId3" cstate="print"/>
          <a:srcRect/>
          <a:stretch>
            <a:fillRect/>
          </a:stretch>
        </p:blipFill>
        <p:spPr>
          <a:xfrm>
            <a:off x="5029200" y="3048000"/>
            <a:ext cx="3733800" cy="3619500"/>
          </a:xfrm>
          <a:prstGeom prst="rect">
            <a:avLst/>
          </a:prstGeom>
          <a:noFill/>
          <a:ln/>
          <a:effectLst>
            <a:glow rad="101600">
              <a:schemeClr val="tx2">
                <a:alpha val="40000"/>
              </a:schemeClr>
            </a:glow>
          </a:effectLst>
        </p:spPr>
      </p:pic>
    </p:spTree>
    <p:extLst>
      <p:ext uri="{BB962C8B-B14F-4D97-AF65-F5344CB8AC3E}">
        <p14:creationId xmlns:p14="http://schemas.microsoft.com/office/powerpoint/2010/main" val="3751535486"/>
      </p:ext>
    </p:extLst>
  </p:cSld>
  <p:clrMapOvr>
    <a:masterClrMapping/>
  </p:clrMapOvr>
  <p:transition>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44D030-8AC6-47D8-AE9F-CE2E14BF8DFA}" type="slidenum">
              <a:rPr lang="en-US"/>
              <a:pPr/>
              <a:t>36</a:t>
            </a:fld>
            <a:endParaRPr lang="en-US"/>
          </a:p>
        </p:txBody>
      </p:sp>
      <p:sp>
        <p:nvSpPr>
          <p:cNvPr id="291842" name="Rectangle 2"/>
          <p:cNvSpPr>
            <a:spLocks noGrp="1" noChangeArrowheads="1"/>
          </p:cNvSpPr>
          <p:nvPr>
            <p:ph type="title"/>
          </p:nvPr>
        </p:nvSpPr>
        <p:spPr/>
        <p:txBody>
          <a:bodyPr/>
          <a:lstStyle/>
          <a:p>
            <a:r>
              <a:rPr lang="en-US"/>
              <a:t>Simulated annealing in practice</a:t>
            </a:r>
          </a:p>
        </p:txBody>
      </p:sp>
      <p:sp>
        <p:nvSpPr>
          <p:cNvPr id="291843" name="Rectangle 3"/>
          <p:cNvSpPr>
            <a:spLocks noGrp="1" noChangeArrowheads="1"/>
          </p:cNvSpPr>
          <p:nvPr>
            <p:ph type="body" idx="1"/>
          </p:nvPr>
        </p:nvSpPr>
        <p:spPr>
          <a:xfrm>
            <a:off x="457200" y="1295400"/>
            <a:ext cx="8178800" cy="5105400"/>
          </a:xfrm>
        </p:spPr>
        <p:txBody>
          <a:bodyPr/>
          <a:lstStyle/>
          <a:p>
            <a:r>
              <a:rPr lang="en-US" dirty="0" err="1" smtClean="0"/>
              <a:t>Geman</a:t>
            </a:r>
            <a:r>
              <a:rPr lang="en-US" dirty="0" smtClean="0"/>
              <a:t> </a:t>
            </a:r>
            <a:r>
              <a:rPr lang="en-US" dirty="0"/>
              <a:t>&amp; </a:t>
            </a:r>
            <a:r>
              <a:rPr lang="en-US" dirty="0" err="1"/>
              <a:t>Geman</a:t>
            </a:r>
            <a:r>
              <a:rPr lang="en-US" dirty="0"/>
              <a:t> (1984): </a:t>
            </a:r>
            <a:r>
              <a:rPr lang="en-US" dirty="0">
                <a:solidFill>
                  <a:srgbClr val="0066FF"/>
                </a:solidFill>
              </a:rPr>
              <a:t>if </a:t>
            </a:r>
            <a:r>
              <a:rPr lang="en-US" dirty="0" smtClean="0">
                <a:solidFill>
                  <a:srgbClr val="0066FF"/>
                </a:solidFill>
              </a:rPr>
              <a:t> temperature T </a:t>
            </a:r>
            <a:r>
              <a:rPr lang="en-US" dirty="0">
                <a:solidFill>
                  <a:srgbClr val="0066FF"/>
                </a:solidFill>
              </a:rPr>
              <a:t>is lowered sufficiently slowly (with respect to the number of iterations used to optimize at a given T), simulated annealing is guaranteed to find the global minimum.</a:t>
            </a:r>
          </a:p>
          <a:p>
            <a:r>
              <a:rPr lang="en-US" dirty="0" smtClean="0">
                <a:solidFill>
                  <a:schemeClr val="hlink"/>
                </a:solidFill>
              </a:rPr>
              <a:t>Caveat</a:t>
            </a:r>
            <a:r>
              <a:rPr lang="en-US" dirty="0">
                <a:solidFill>
                  <a:schemeClr val="hlink"/>
                </a:solidFill>
              </a:rPr>
              <a:t>:</a:t>
            </a:r>
            <a:r>
              <a:rPr lang="en-US" dirty="0"/>
              <a:t> this algorithm has no end (</a:t>
            </a:r>
            <a:r>
              <a:rPr lang="en-US" dirty="0" err="1"/>
              <a:t>Geman</a:t>
            </a:r>
            <a:r>
              <a:rPr lang="en-US" dirty="0"/>
              <a:t> &amp; </a:t>
            </a:r>
            <a:r>
              <a:rPr lang="en-US" dirty="0" err="1"/>
              <a:t>Geman’s</a:t>
            </a:r>
            <a:r>
              <a:rPr lang="en-US" dirty="0"/>
              <a:t> </a:t>
            </a:r>
            <a:r>
              <a:rPr lang="en-US" dirty="0" smtClean="0"/>
              <a:t> T </a:t>
            </a:r>
            <a:r>
              <a:rPr lang="en-US" dirty="0"/>
              <a:t>decrease schedule is in the 1/log of the number of iterations, so, T will never reach zero), so it may take an infinite amount of time for it to find the global minimum.</a:t>
            </a:r>
          </a:p>
        </p:txBody>
      </p:sp>
    </p:spTree>
    <p:extLst>
      <p:ext uri="{BB962C8B-B14F-4D97-AF65-F5344CB8AC3E}">
        <p14:creationId xmlns:p14="http://schemas.microsoft.com/office/powerpoint/2010/main" val="3949740985"/>
      </p:ext>
    </p:extLst>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dirty="0"/>
              <a:t>CS 561,  Session 7</a:t>
            </a:r>
          </a:p>
        </p:txBody>
      </p:sp>
      <p:sp>
        <p:nvSpPr>
          <p:cNvPr id="9" name="Slide Number Placeholder 5"/>
          <p:cNvSpPr>
            <a:spLocks noGrp="1"/>
          </p:cNvSpPr>
          <p:nvPr>
            <p:ph type="sldNum" sz="quarter" idx="12"/>
          </p:nvPr>
        </p:nvSpPr>
        <p:spPr/>
        <p:txBody>
          <a:bodyPr/>
          <a:lstStyle/>
          <a:p>
            <a:fld id="{470595AA-76E7-4260-A402-7CC02763F880}" type="slidenum">
              <a:rPr lang="en-US"/>
              <a:pPr/>
              <a:t>37</a:t>
            </a:fld>
            <a:endParaRPr lang="en-US"/>
          </a:p>
        </p:txBody>
      </p:sp>
      <p:sp>
        <p:nvSpPr>
          <p:cNvPr id="319490" name="Rectangle 2"/>
          <p:cNvSpPr>
            <a:spLocks noGrp="1" noChangeArrowheads="1"/>
          </p:cNvSpPr>
          <p:nvPr>
            <p:ph type="title"/>
          </p:nvPr>
        </p:nvSpPr>
        <p:spPr/>
        <p:txBody>
          <a:bodyPr/>
          <a:lstStyle/>
          <a:p>
            <a:r>
              <a:rPr lang="en-US" dirty="0"/>
              <a:t>Simulated annealing algorithm</a:t>
            </a:r>
          </a:p>
        </p:txBody>
      </p:sp>
      <p:sp>
        <p:nvSpPr>
          <p:cNvPr id="319491" name="Rectangle 3"/>
          <p:cNvSpPr>
            <a:spLocks noGrp="1" noChangeArrowheads="1"/>
          </p:cNvSpPr>
          <p:nvPr>
            <p:ph type="body" idx="1"/>
          </p:nvPr>
        </p:nvSpPr>
        <p:spPr/>
        <p:txBody>
          <a:bodyPr/>
          <a:lstStyle/>
          <a:p>
            <a:r>
              <a:rPr lang="en-US" sz="2400" dirty="0"/>
              <a:t>Idea: Escape local </a:t>
            </a:r>
            <a:r>
              <a:rPr lang="en-US" sz="2400" dirty="0" smtClean="0"/>
              <a:t>extreme </a:t>
            </a:r>
            <a:r>
              <a:rPr lang="en-US" sz="2400" dirty="0"/>
              <a:t>by allowing “bad moves,” </a:t>
            </a:r>
            <a:r>
              <a:rPr lang="en-US" sz="2400" dirty="0">
                <a:solidFill>
                  <a:srgbClr val="0066FF"/>
                </a:solidFill>
              </a:rPr>
              <a:t>but gradually decrease their size and frequency.</a:t>
            </a:r>
          </a:p>
        </p:txBody>
      </p:sp>
      <p:pic>
        <p:nvPicPr>
          <p:cNvPr id="10" name="Picture 4"/>
          <p:cNvPicPr>
            <a:picLocks noChangeAspect="1" noChangeArrowheads="1"/>
          </p:cNvPicPr>
          <p:nvPr/>
        </p:nvPicPr>
        <p:blipFill>
          <a:blip r:embed="rId2" cstate="print"/>
          <a:srcRect l="17969" t="31250" r="13281" b="17709"/>
          <a:stretch>
            <a:fillRect/>
          </a:stretch>
        </p:blipFill>
        <p:spPr bwMode="auto">
          <a:xfrm>
            <a:off x="609600" y="2209800"/>
            <a:ext cx="7696200" cy="4286095"/>
          </a:xfrm>
          <a:prstGeom prst="rect">
            <a:avLst/>
          </a:prstGeom>
          <a:noFill/>
          <a:ln w="9525">
            <a:noFill/>
            <a:miter lim="800000"/>
            <a:headEnd/>
            <a:tailEnd/>
          </a:ln>
        </p:spPr>
      </p:pic>
      <p:sp>
        <p:nvSpPr>
          <p:cNvPr id="11" name="Text Box 5"/>
          <p:cNvSpPr txBox="1">
            <a:spLocks noChangeArrowheads="1"/>
          </p:cNvSpPr>
          <p:nvPr/>
        </p:nvSpPr>
        <p:spPr bwMode="auto">
          <a:xfrm>
            <a:off x="5791200" y="4495800"/>
            <a:ext cx="2272225" cy="646331"/>
          </a:xfrm>
          <a:prstGeom prst="rect">
            <a:avLst/>
          </a:prstGeom>
          <a:noFill/>
          <a:ln w="9525">
            <a:noFill/>
            <a:miter lim="800000"/>
            <a:headEnd/>
            <a:tailEnd/>
          </a:ln>
          <a:effectLst/>
        </p:spPr>
        <p:txBody>
          <a:bodyPr wrap="none">
            <a:spAutoFit/>
          </a:bodyPr>
          <a:lstStyle/>
          <a:p>
            <a:r>
              <a:rPr lang="en-US" dirty="0">
                <a:solidFill>
                  <a:srgbClr val="0066FF"/>
                </a:solidFill>
                <a:latin typeface="Tahoma" pitchFamily="34" charset="0"/>
              </a:rPr>
              <a:t>Note: </a:t>
            </a:r>
            <a:r>
              <a:rPr lang="en-US" dirty="0" smtClean="0">
                <a:solidFill>
                  <a:srgbClr val="0066FF"/>
                </a:solidFill>
                <a:latin typeface="Tahoma" pitchFamily="34" charset="0"/>
              </a:rPr>
              <a:t>goal here is to</a:t>
            </a:r>
          </a:p>
          <a:p>
            <a:r>
              <a:rPr lang="en-US" dirty="0" smtClean="0">
                <a:solidFill>
                  <a:srgbClr val="0066FF"/>
                </a:solidFill>
                <a:latin typeface="Tahoma" pitchFamily="34" charset="0"/>
              </a:rPr>
              <a:t>maximize E.</a:t>
            </a:r>
            <a:endParaRPr lang="en-US" dirty="0">
              <a:solidFill>
                <a:srgbClr val="0066FF"/>
              </a:solidFill>
              <a:latin typeface="Tahoma" pitchFamily="34" charset="0"/>
            </a:endParaRPr>
          </a:p>
        </p:txBody>
      </p:sp>
      <p:sp>
        <p:nvSpPr>
          <p:cNvPr id="12" name="Rectangle 11"/>
          <p:cNvSpPr/>
          <p:nvPr/>
        </p:nvSpPr>
        <p:spPr>
          <a:xfrm>
            <a:off x="5867400" y="6172200"/>
            <a:ext cx="1287532" cy="369332"/>
          </a:xfrm>
          <a:prstGeom prst="rect">
            <a:avLst/>
          </a:prstGeom>
        </p:spPr>
        <p:txBody>
          <a:bodyPr wrap="none">
            <a:spAutoFit/>
          </a:bodyPr>
          <a:lstStyle/>
          <a:p>
            <a:r>
              <a:rPr lang="en-US" dirty="0" smtClean="0">
                <a:sym typeface="Symbol" pitchFamily="18" charset="2"/>
              </a:rPr>
              <a:t>-exp(E/T)</a:t>
            </a:r>
            <a:endParaRPr lang="en-US" dirty="0"/>
          </a:p>
        </p:txBody>
      </p:sp>
      <p:sp>
        <p:nvSpPr>
          <p:cNvPr id="13" name="TextBox 12"/>
          <p:cNvSpPr txBox="1"/>
          <p:nvPr/>
        </p:nvSpPr>
        <p:spPr>
          <a:xfrm>
            <a:off x="2057400" y="6324600"/>
            <a:ext cx="742511" cy="369332"/>
          </a:xfrm>
          <a:prstGeom prst="rect">
            <a:avLst/>
          </a:prstGeom>
          <a:noFill/>
        </p:spPr>
        <p:txBody>
          <a:bodyPr wrap="none" rtlCol="0">
            <a:spAutoFit/>
          </a:bodyPr>
          <a:lstStyle/>
          <a:p>
            <a:r>
              <a:rPr lang="en-US" dirty="0" smtClean="0">
                <a:sym typeface="Symbol" pitchFamily="18" charset="2"/>
              </a:rPr>
              <a:t>E&lt;0</a:t>
            </a:r>
            <a:endParaRPr lang="en-US" dirty="0"/>
          </a:p>
        </p:txBody>
      </p:sp>
      <p:cxnSp>
        <p:nvCxnSpPr>
          <p:cNvPr id="15" name="Straight Arrow Connector 14"/>
          <p:cNvCxnSpPr/>
          <p:nvPr/>
        </p:nvCxnSpPr>
        <p:spPr>
          <a:xfrm rot="10800000">
            <a:off x="5486400" y="6248400"/>
            <a:ext cx="3048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1828800" y="6019800"/>
            <a:ext cx="457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 Box 5"/>
          <p:cNvSpPr txBox="1">
            <a:spLocks noChangeArrowheads="1"/>
          </p:cNvSpPr>
          <p:nvPr/>
        </p:nvSpPr>
        <p:spPr bwMode="auto">
          <a:xfrm>
            <a:off x="2819400" y="6324600"/>
            <a:ext cx="2971800" cy="338554"/>
          </a:xfrm>
          <a:prstGeom prst="rect">
            <a:avLst/>
          </a:prstGeom>
          <a:noFill/>
          <a:ln w="9525">
            <a:noFill/>
            <a:miter lim="800000"/>
            <a:headEnd/>
            <a:tailEnd/>
          </a:ln>
          <a:effectLst/>
        </p:spPr>
        <p:txBody>
          <a:bodyPr wrap="square">
            <a:spAutoFit/>
          </a:bodyPr>
          <a:lstStyle/>
          <a:p>
            <a:r>
              <a:rPr lang="en-US" sz="1600" dirty="0" smtClean="0">
                <a:solidFill>
                  <a:srgbClr val="0066FF"/>
                </a:solidFill>
                <a:latin typeface="Tahoma" pitchFamily="34" charset="0"/>
              </a:rPr>
              <a:t>If the goal is to minimize E.</a:t>
            </a:r>
            <a:endParaRPr lang="en-US" sz="1600" dirty="0">
              <a:solidFill>
                <a:srgbClr val="0066FF"/>
              </a:solidFill>
              <a:latin typeface="Tahoma" pitchFamily="34" charset="0"/>
            </a:endParaRPr>
          </a:p>
        </p:txBody>
      </p:sp>
      <p:cxnSp>
        <p:nvCxnSpPr>
          <p:cNvPr id="20" name="Straight Arrow Connector 19"/>
          <p:cNvCxnSpPr/>
          <p:nvPr/>
        </p:nvCxnSpPr>
        <p:spPr>
          <a:xfrm rot="10800000">
            <a:off x="2667000" y="6553200"/>
            <a:ext cx="1524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8" idx="3"/>
          </p:cNvCxnSpPr>
          <p:nvPr/>
        </p:nvCxnSpPr>
        <p:spPr>
          <a:xfrm flipV="1">
            <a:off x="5410200" y="6493877"/>
            <a:ext cx="381000" cy="593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088725"/>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par>
                                <p:cTn id="20" presetID="9"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D32102F-FD42-4C5F-986C-5C32BBC0A6A0}" type="slidenum">
              <a:rPr lang="en-US"/>
              <a:pPr/>
              <a:t>38</a:t>
            </a:fld>
            <a:endParaRPr lang="en-US"/>
          </a:p>
        </p:txBody>
      </p:sp>
      <p:sp>
        <p:nvSpPr>
          <p:cNvPr id="288770" name="Rectangle 2"/>
          <p:cNvSpPr>
            <a:spLocks noGrp="1" noChangeArrowheads="1"/>
          </p:cNvSpPr>
          <p:nvPr>
            <p:ph type="title"/>
          </p:nvPr>
        </p:nvSpPr>
        <p:spPr/>
        <p:txBody>
          <a:bodyPr/>
          <a:lstStyle/>
          <a:p>
            <a:r>
              <a:rPr lang="en-US"/>
              <a:t>Boltzmann distribution</a:t>
            </a:r>
          </a:p>
        </p:txBody>
      </p:sp>
      <p:sp>
        <p:nvSpPr>
          <p:cNvPr id="288772" name="Rectangle 4"/>
          <p:cNvSpPr>
            <a:spLocks noGrp="1" noChangeArrowheads="1"/>
          </p:cNvSpPr>
          <p:nvPr>
            <p:ph type="body" idx="1"/>
          </p:nvPr>
        </p:nvSpPr>
        <p:spPr>
          <a:xfrm>
            <a:off x="393700" y="1524000"/>
            <a:ext cx="8304213" cy="4648200"/>
          </a:xfrm>
          <a:noFill/>
          <a:ln/>
        </p:spPr>
        <p:txBody>
          <a:bodyPr lIns="92075" tIns="46038" rIns="92075" bIns="46038"/>
          <a:lstStyle/>
          <a:p>
            <a:pPr>
              <a:lnSpc>
                <a:spcPct val="90000"/>
              </a:lnSpc>
            </a:pPr>
            <a:r>
              <a:rPr lang="en-US" sz="2400" dirty="0"/>
              <a:t>At thermal equilibrium at temperature T, the </a:t>
            </a:r>
          </a:p>
          <a:p>
            <a:pPr>
              <a:lnSpc>
                <a:spcPct val="90000"/>
              </a:lnSpc>
              <a:buFontTx/>
              <a:buNone/>
            </a:pPr>
            <a:r>
              <a:rPr lang="en-US" sz="2400" dirty="0"/>
              <a:t>	</a:t>
            </a:r>
            <a:r>
              <a:rPr lang="en-US" sz="2400" dirty="0">
                <a:solidFill>
                  <a:srgbClr val="0066FF"/>
                </a:solidFill>
              </a:rPr>
              <a:t>Boltzmann distribution</a:t>
            </a:r>
            <a:r>
              <a:rPr lang="en-US" sz="2400" dirty="0"/>
              <a:t> gives the relative </a:t>
            </a:r>
          </a:p>
          <a:p>
            <a:pPr>
              <a:lnSpc>
                <a:spcPct val="90000"/>
              </a:lnSpc>
              <a:buFontTx/>
              <a:buNone/>
            </a:pPr>
            <a:r>
              <a:rPr lang="en-US" sz="2400" dirty="0"/>
              <a:t>	probability that the system will occupy state A vs. </a:t>
            </a:r>
          </a:p>
          <a:p>
            <a:pPr>
              <a:lnSpc>
                <a:spcPct val="90000"/>
              </a:lnSpc>
              <a:buFontTx/>
              <a:buNone/>
            </a:pPr>
            <a:r>
              <a:rPr lang="en-US" sz="2400" dirty="0"/>
              <a:t>	state B as: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where E(A) and E(B) are the energies associated with states A and B.</a:t>
            </a:r>
            <a:endParaRPr lang="en-US" dirty="0"/>
          </a:p>
        </p:txBody>
      </p:sp>
      <p:graphicFrame>
        <p:nvGraphicFramePr>
          <p:cNvPr id="332800" name="Object 0"/>
          <p:cNvGraphicFramePr>
            <a:graphicFrameLocks noChangeAspect="1"/>
          </p:cNvGraphicFramePr>
          <p:nvPr/>
        </p:nvGraphicFramePr>
        <p:xfrm>
          <a:off x="838200" y="3675063"/>
          <a:ext cx="7315200" cy="1125537"/>
        </p:xfrm>
        <a:graphic>
          <a:graphicData uri="http://schemas.openxmlformats.org/presentationml/2006/ole">
            <mc:AlternateContent xmlns:mc="http://schemas.openxmlformats.org/markup-compatibility/2006">
              <mc:Choice xmlns:v="urn:schemas-microsoft-com:vml" Requires="v">
                <p:oleObj spid="_x0000_s2053" name="Equation" r:id="rId3" imgW="2806560" imgH="431640" progId="Equation.3">
                  <p:embed/>
                </p:oleObj>
              </mc:Choice>
              <mc:Fallback>
                <p:oleObj name="Equation" r:id="rId3" imgW="2806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75063"/>
                        <a:ext cx="7315200"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7921935"/>
      </p:ext>
    </p:extLst>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CS 561,  Session 7</a:t>
            </a:r>
          </a:p>
        </p:txBody>
      </p:sp>
      <p:sp>
        <p:nvSpPr>
          <p:cNvPr id="6" name="Slide Number Placeholder 5"/>
          <p:cNvSpPr>
            <a:spLocks noGrp="1"/>
          </p:cNvSpPr>
          <p:nvPr>
            <p:ph type="sldNum" sz="quarter" idx="12"/>
          </p:nvPr>
        </p:nvSpPr>
        <p:spPr/>
        <p:txBody>
          <a:bodyPr/>
          <a:lstStyle/>
          <a:p>
            <a:fld id="{87424D4A-8B6C-4762-9C6E-CE4D8BA44527}" type="slidenum">
              <a:rPr lang="en-US"/>
              <a:pPr/>
              <a:t>39</a:t>
            </a:fld>
            <a:endParaRPr lang="en-US"/>
          </a:p>
        </p:txBody>
      </p:sp>
      <p:sp>
        <p:nvSpPr>
          <p:cNvPr id="316418" name="Rectangle 2"/>
          <p:cNvSpPr>
            <a:spLocks noGrp="1" noChangeArrowheads="1"/>
          </p:cNvSpPr>
          <p:nvPr>
            <p:ph type="title"/>
          </p:nvPr>
        </p:nvSpPr>
        <p:spPr/>
        <p:txBody>
          <a:bodyPr/>
          <a:lstStyle/>
          <a:p>
            <a:r>
              <a:rPr lang="en-US"/>
              <a:t>Note on simulated annealing: limit cases</a:t>
            </a:r>
          </a:p>
        </p:txBody>
      </p:sp>
      <p:sp>
        <p:nvSpPr>
          <p:cNvPr id="316419" name="Rectangle 3"/>
          <p:cNvSpPr>
            <a:spLocks noGrp="1" noChangeArrowheads="1"/>
          </p:cNvSpPr>
          <p:nvPr>
            <p:ph type="body" idx="1"/>
          </p:nvPr>
        </p:nvSpPr>
        <p:spPr>
          <a:xfrm>
            <a:off x="152400" y="1447800"/>
            <a:ext cx="8534400" cy="4572000"/>
          </a:xfrm>
        </p:spPr>
        <p:txBody>
          <a:bodyPr/>
          <a:lstStyle/>
          <a:p>
            <a:r>
              <a:rPr lang="en-US" sz="2400" dirty="0">
                <a:solidFill>
                  <a:srgbClr val="0066FF"/>
                </a:solidFill>
              </a:rPr>
              <a:t>Boltzmann distribution:</a:t>
            </a:r>
            <a:r>
              <a:rPr lang="en-US" sz="2400" dirty="0"/>
              <a:t> accept “bad move” with </a:t>
            </a:r>
            <a:r>
              <a:rPr lang="en-US" sz="2400" dirty="0">
                <a:sym typeface="Symbol" pitchFamily="18" charset="2"/>
              </a:rPr>
              <a:t>E&lt;0 (goal is to maximize E) with probability P(E) = exp(E/T</a:t>
            </a:r>
            <a:r>
              <a:rPr lang="en-US" sz="2400" dirty="0" smtClean="0">
                <a:sym typeface="Symbol" pitchFamily="18" charset="2"/>
              </a:rPr>
              <a:t>)</a:t>
            </a:r>
            <a:endParaRPr lang="en-US" sz="2400" dirty="0">
              <a:sym typeface="Symbol" pitchFamily="18" charset="2"/>
            </a:endParaRPr>
          </a:p>
          <a:p>
            <a:r>
              <a:rPr lang="en-US" sz="2400" dirty="0">
                <a:sym typeface="Symbol" pitchFamily="18" charset="2"/>
              </a:rPr>
              <a:t>If T is large:	</a:t>
            </a:r>
            <a:r>
              <a:rPr lang="en-US" sz="2400" dirty="0" smtClean="0">
                <a:sym typeface="Symbol" pitchFamily="18" charset="2"/>
              </a:rPr>
              <a:t></a:t>
            </a:r>
            <a:r>
              <a:rPr lang="en-US" sz="2400" dirty="0">
                <a:sym typeface="Symbol" pitchFamily="18" charset="2"/>
              </a:rPr>
              <a:t>E &lt; 0</a:t>
            </a:r>
          </a:p>
          <a:p>
            <a:pPr>
              <a:buFontTx/>
              <a:buNone/>
            </a:pPr>
            <a:r>
              <a:rPr lang="en-US" sz="2400" dirty="0">
                <a:sym typeface="Symbol" pitchFamily="18" charset="2"/>
              </a:rPr>
              <a:t>				E/T &lt; 0 and very small</a:t>
            </a:r>
          </a:p>
          <a:p>
            <a:pPr>
              <a:buFontTx/>
              <a:buNone/>
            </a:pPr>
            <a:r>
              <a:rPr lang="en-US" sz="2400" dirty="0">
                <a:sym typeface="Symbol" pitchFamily="18" charset="2"/>
              </a:rPr>
              <a:t>				exp(E/T) close to 1</a:t>
            </a:r>
          </a:p>
          <a:p>
            <a:pPr>
              <a:buFontTx/>
              <a:buNone/>
            </a:pPr>
            <a:r>
              <a:rPr lang="en-US" sz="2400" dirty="0">
                <a:sym typeface="Symbol" pitchFamily="18" charset="2"/>
              </a:rPr>
              <a:t>				accept bad move with </a:t>
            </a:r>
            <a:r>
              <a:rPr lang="en-US" sz="2400" b="1" dirty="0">
                <a:solidFill>
                  <a:srgbClr val="C00000"/>
                </a:solidFill>
                <a:sym typeface="Symbol" pitchFamily="18" charset="2"/>
              </a:rPr>
              <a:t>high</a:t>
            </a:r>
            <a:r>
              <a:rPr lang="en-US" sz="2400" dirty="0">
                <a:sym typeface="Symbol" pitchFamily="18" charset="2"/>
              </a:rPr>
              <a:t> </a:t>
            </a:r>
            <a:r>
              <a:rPr lang="en-US" sz="2400" dirty="0" smtClean="0">
                <a:sym typeface="Symbol" pitchFamily="18" charset="2"/>
              </a:rPr>
              <a:t>probability</a:t>
            </a:r>
            <a:endParaRPr lang="en-US" sz="2400" dirty="0">
              <a:sym typeface="Symbol" pitchFamily="18" charset="2"/>
            </a:endParaRPr>
          </a:p>
          <a:p>
            <a:r>
              <a:rPr lang="en-US" sz="2400" dirty="0">
                <a:sym typeface="Symbol" pitchFamily="18" charset="2"/>
              </a:rPr>
              <a:t>If T is near 0:	E &lt; 0</a:t>
            </a:r>
          </a:p>
          <a:p>
            <a:pPr>
              <a:buFontTx/>
              <a:buNone/>
            </a:pPr>
            <a:r>
              <a:rPr lang="en-US" sz="2400" dirty="0">
                <a:sym typeface="Symbol" pitchFamily="18" charset="2"/>
              </a:rPr>
              <a:t>				E/T &lt; 0 and very large</a:t>
            </a:r>
          </a:p>
          <a:p>
            <a:pPr>
              <a:buFontTx/>
              <a:buNone/>
            </a:pPr>
            <a:r>
              <a:rPr lang="en-US" sz="2400" dirty="0">
                <a:sym typeface="Symbol" pitchFamily="18" charset="2"/>
              </a:rPr>
              <a:t>				exp(E/T) close to 0</a:t>
            </a:r>
          </a:p>
          <a:p>
            <a:pPr>
              <a:buFontTx/>
              <a:buNone/>
            </a:pPr>
            <a:r>
              <a:rPr lang="en-US" sz="2400" dirty="0">
                <a:sym typeface="Symbol" pitchFamily="18" charset="2"/>
              </a:rPr>
              <a:t>				accept bad move with </a:t>
            </a:r>
            <a:r>
              <a:rPr lang="en-US" sz="2400" b="1" dirty="0">
                <a:solidFill>
                  <a:srgbClr val="C00000"/>
                </a:solidFill>
                <a:sym typeface="Symbol" pitchFamily="18" charset="2"/>
              </a:rPr>
              <a:t>low</a:t>
            </a:r>
            <a:r>
              <a:rPr lang="en-US" sz="2400" dirty="0">
                <a:sym typeface="Symbol" pitchFamily="18" charset="2"/>
              </a:rPr>
              <a:t> probability</a:t>
            </a:r>
          </a:p>
          <a:p>
            <a:pPr>
              <a:buFontTx/>
              <a:buNone/>
            </a:pPr>
            <a:endParaRPr lang="en-US" dirty="0">
              <a:sym typeface="Symbol" pitchFamily="18" charset="2"/>
            </a:endParaRPr>
          </a:p>
        </p:txBody>
      </p:sp>
      <p:sp>
        <p:nvSpPr>
          <p:cNvPr id="7" name="Text Box 4"/>
          <p:cNvSpPr txBox="1">
            <a:spLocks noChangeArrowheads="1"/>
          </p:cNvSpPr>
          <p:nvPr/>
        </p:nvSpPr>
        <p:spPr bwMode="auto">
          <a:xfrm>
            <a:off x="6553200" y="3124200"/>
            <a:ext cx="1765227" cy="369332"/>
          </a:xfrm>
          <a:prstGeom prst="rect">
            <a:avLst/>
          </a:prstGeom>
          <a:noFill/>
          <a:ln w="9525">
            <a:solidFill>
              <a:srgbClr val="C00000"/>
            </a:solidFill>
            <a:miter lim="800000"/>
            <a:headEnd/>
            <a:tailEnd/>
          </a:ln>
          <a:effectLst/>
        </p:spPr>
        <p:txBody>
          <a:bodyPr wrap="none">
            <a:spAutoFit/>
          </a:bodyPr>
          <a:lstStyle/>
          <a:p>
            <a:r>
              <a:rPr lang="en-US" b="1" dirty="0">
                <a:solidFill>
                  <a:srgbClr val="C00000"/>
                </a:solidFill>
                <a:latin typeface="Tahoma" pitchFamily="34" charset="0"/>
              </a:rPr>
              <a:t>Random walk</a:t>
            </a:r>
          </a:p>
        </p:txBody>
      </p:sp>
      <p:sp>
        <p:nvSpPr>
          <p:cNvPr id="8" name="Text Box 5"/>
          <p:cNvSpPr txBox="1">
            <a:spLocks noChangeArrowheads="1"/>
          </p:cNvSpPr>
          <p:nvPr/>
        </p:nvSpPr>
        <p:spPr bwMode="auto">
          <a:xfrm>
            <a:off x="6629400" y="4572000"/>
            <a:ext cx="1741182" cy="646331"/>
          </a:xfrm>
          <a:prstGeom prst="rect">
            <a:avLst/>
          </a:prstGeom>
          <a:noFill/>
          <a:ln w="9525">
            <a:solidFill>
              <a:srgbClr val="C00000"/>
            </a:solidFill>
            <a:miter lim="800000"/>
            <a:headEnd/>
            <a:tailEnd/>
          </a:ln>
          <a:effectLst/>
        </p:spPr>
        <p:txBody>
          <a:bodyPr wrap="none">
            <a:spAutoFit/>
          </a:bodyPr>
          <a:lstStyle/>
          <a:p>
            <a:r>
              <a:rPr lang="en-US" b="1" dirty="0">
                <a:solidFill>
                  <a:srgbClr val="C00000"/>
                </a:solidFill>
                <a:latin typeface="Tahoma" pitchFamily="34" charset="0"/>
              </a:rPr>
              <a:t>Deterministic</a:t>
            </a:r>
          </a:p>
          <a:p>
            <a:r>
              <a:rPr lang="en-US" b="1" dirty="0">
                <a:solidFill>
                  <a:srgbClr val="C00000"/>
                </a:solidFill>
                <a:latin typeface="Tahoma" pitchFamily="34" charset="0"/>
              </a:rPr>
              <a:t>down-hill</a:t>
            </a:r>
          </a:p>
        </p:txBody>
      </p:sp>
    </p:spTree>
    <p:extLst>
      <p:ext uri="{BB962C8B-B14F-4D97-AF65-F5344CB8AC3E}">
        <p14:creationId xmlns:p14="http://schemas.microsoft.com/office/powerpoint/2010/main" val="177903781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smtClean="0"/>
              <a:t>Admissible Heuristic </a:t>
            </a:r>
          </a:p>
        </p:txBody>
      </p:sp>
      <p:sp>
        <p:nvSpPr>
          <p:cNvPr id="3" name="Content Placeholder 2"/>
          <p:cNvSpPr>
            <a:spLocks noGrp="1"/>
          </p:cNvSpPr>
          <p:nvPr>
            <p:ph sz="quarter" idx="1"/>
          </p:nvPr>
        </p:nvSpPr>
        <p:spPr>
          <a:xfrm>
            <a:off x="609600" y="1676400"/>
            <a:ext cx="7772400" cy="4572000"/>
          </a:xfrm>
        </p:spPr>
        <p:txBody>
          <a:bodyPr/>
          <a:lstStyle/>
          <a:p>
            <a:r>
              <a:rPr lang="en-US" sz="2800" smtClean="0"/>
              <a:t>A heuristic function that never overestimates the number of steps to the goal. </a:t>
            </a:r>
          </a:p>
          <a:p>
            <a:r>
              <a:rPr lang="en-US" sz="2800" smtClean="0"/>
              <a:t>h</a:t>
            </a:r>
            <a:r>
              <a:rPr lang="en-US" sz="2800" baseline="-25000" smtClean="0"/>
              <a:t>1</a:t>
            </a:r>
            <a:r>
              <a:rPr lang="en-US" sz="2800" smtClean="0"/>
              <a:t>= the number of misplaced tiles. </a:t>
            </a:r>
          </a:p>
          <a:p>
            <a:r>
              <a:rPr lang="en-US" sz="2800" smtClean="0"/>
              <a:t>h</a:t>
            </a:r>
            <a:r>
              <a:rPr lang="en-US" sz="2800" baseline="-25000" smtClean="0"/>
              <a:t>1</a:t>
            </a:r>
            <a:r>
              <a:rPr lang="en-US" sz="2800" smtClean="0"/>
              <a:t>=8 (all the eight tiles are out of position)</a:t>
            </a:r>
          </a:p>
          <a:p>
            <a:r>
              <a:rPr lang="en-US" sz="2800" smtClean="0"/>
              <a:t>h</a:t>
            </a:r>
            <a:r>
              <a:rPr lang="en-US" sz="2800" baseline="-25000" smtClean="0"/>
              <a:t>2</a:t>
            </a:r>
            <a:r>
              <a:rPr lang="en-US" sz="2800" smtClean="0"/>
              <a:t>=the sum of the distances of the tiles from their goal positions.</a:t>
            </a:r>
          </a:p>
          <a:p>
            <a:r>
              <a:rPr lang="en-US" sz="2800" smtClean="0"/>
              <a:t>h</a:t>
            </a:r>
            <a:r>
              <a:rPr lang="en-US" sz="2800" baseline="-25000" smtClean="0"/>
              <a:t>2</a:t>
            </a:r>
            <a:r>
              <a:rPr lang="en-US" sz="2800" smtClean="0"/>
              <a:t>= 3+1+2+2+2+3+3+2 = 18 (because tiles cannot move along diagonals, the distance we will count is the sum of the horizontal and vertical distances – city block distance or Manhattan distance)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0245" name="Slide Number Placeholder 4"/>
          <p:cNvSpPr>
            <a:spLocks noGrp="1"/>
          </p:cNvSpPr>
          <p:nvPr>
            <p:ph type="sldNum" sz="quarter" idx="12"/>
          </p:nvPr>
        </p:nvSpPr>
        <p:spPr bwMode="auto">
          <a:ln>
            <a:round/>
            <a:headEnd/>
            <a:tailEnd/>
          </a:ln>
        </p:spPr>
        <p:txBody>
          <a:bodyPr/>
          <a:lstStyle/>
          <a:p>
            <a:fld id="{AE573D90-FF7C-4086-8074-F7A8046DED3F}" type="slidenum">
              <a:rPr lang="en-US" smtClean="0">
                <a:cs typeface="Arial" pitchFamily="34" charset="0"/>
              </a:rPr>
              <a:pPr/>
              <a:t>4</a:t>
            </a:fld>
            <a:endParaRPr lang="en-US" smtClean="0">
              <a:cs typeface="Arial" pitchFamily="34" charset="0"/>
            </a:endParaRPr>
          </a:p>
        </p:txBody>
      </p:sp>
      <p:pic>
        <p:nvPicPr>
          <p:cNvPr id="10246" name="Picture 4" descr="8puzzle"/>
          <p:cNvPicPr>
            <a:picLocks noChangeAspect="1" noChangeArrowheads="1"/>
          </p:cNvPicPr>
          <p:nvPr/>
        </p:nvPicPr>
        <p:blipFill>
          <a:blip r:embed="rId2" cstate="print"/>
          <a:srcRect/>
          <a:stretch>
            <a:fillRect/>
          </a:stretch>
        </p:blipFill>
        <p:spPr bwMode="auto">
          <a:xfrm>
            <a:off x="5410200" y="0"/>
            <a:ext cx="3495675" cy="1774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a:t>
            </a:r>
            <a:endParaRPr lang="en-US" dirty="0"/>
          </a:p>
        </p:txBody>
      </p:sp>
      <p:sp>
        <p:nvSpPr>
          <p:cNvPr id="3" name="Content Placeholder 2"/>
          <p:cNvSpPr>
            <a:spLocks noGrp="1"/>
          </p:cNvSpPr>
          <p:nvPr>
            <p:ph sz="quarter" idx="1"/>
          </p:nvPr>
        </p:nvSpPr>
        <p:spPr/>
        <p:txBody>
          <a:bodyPr/>
          <a:lstStyle/>
          <a:p>
            <a:r>
              <a:rPr lang="en-US" sz="2400" dirty="0" smtClean="0"/>
              <a:t>Different from hill climbing, simulated annealing picks a random move. </a:t>
            </a:r>
          </a:p>
          <a:p>
            <a:r>
              <a:rPr lang="en-US" sz="2400" dirty="0" smtClean="0"/>
              <a:t>If the move improves the situation, it is always accepted. Otherwise, the algorithm accepts the move with some probability less than 1.</a:t>
            </a:r>
          </a:p>
          <a:p>
            <a:r>
              <a:rPr lang="en-US" sz="2400" dirty="0" smtClean="0"/>
              <a:t>The probability decreases exponentially with the “badness” of the move – the amount </a:t>
            </a:r>
            <a:r>
              <a:rPr lang="en-US" sz="2400" dirty="0" smtClean="0">
                <a:sym typeface="Symbol" pitchFamily="18" charset="2"/>
              </a:rPr>
              <a:t>E by which the evaluation is worsened.</a:t>
            </a:r>
          </a:p>
          <a:p>
            <a:r>
              <a:rPr lang="en-US" sz="2400" dirty="0" smtClean="0">
                <a:sym typeface="Symbol" pitchFamily="18" charset="2"/>
              </a:rPr>
              <a:t>“bad” moved are more likely to be allowed at the start when temperature is high, and they become more unlikely as T decreases. </a:t>
            </a:r>
          </a:p>
          <a:p>
            <a:r>
              <a:rPr lang="en-US" sz="2400" dirty="0" smtClean="0">
                <a:sym typeface="Symbol" pitchFamily="18" charset="2"/>
              </a:rPr>
              <a:t>Simulated annealing is used extensively to solve VLSI layout problems, factory scheduling. </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40</a:t>
            </a:fld>
            <a:endParaRPr lang="en-US"/>
          </a:p>
        </p:txBody>
      </p:sp>
    </p:spTree>
    <p:extLst>
      <p:ext uri="{BB962C8B-B14F-4D97-AF65-F5344CB8AC3E}">
        <p14:creationId xmlns:p14="http://schemas.microsoft.com/office/powerpoint/2010/main" val="698448571"/>
      </p:ext>
    </p:extLst>
  </p:cSld>
  <p:clrMapOvr>
    <a:masterClrMapping/>
  </p:clrMapOvr>
  <p:transition>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Simulated </a:t>
            </a:r>
            <a:r>
              <a:rPr lang="en-US" smtClean="0"/>
              <a:t>Annealing Steps</a:t>
            </a:r>
            <a:endParaRPr lang="en-US" dirty="0"/>
          </a:p>
        </p:txBody>
      </p:sp>
      <p:sp>
        <p:nvSpPr>
          <p:cNvPr id="5123" name="Rectangle 3"/>
          <p:cNvSpPr>
            <a:spLocks noGrp="1" noChangeArrowheads="1"/>
          </p:cNvSpPr>
          <p:nvPr>
            <p:ph type="body" idx="1"/>
          </p:nvPr>
        </p:nvSpPr>
        <p:spPr>
          <a:xfrm>
            <a:off x="1143000" y="1676400"/>
            <a:ext cx="7772400" cy="4114800"/>
          </a:xfrm>
        </p:spPr>
        <p:txBody>
          <a:bodyPr/>
          <a:lstStyle/>
          <a:p>
            <a:pPr>
              <a:lnSpc>
                <a:spcPct val="90000"/>
              </a:lnSpc>
              <a:buFontTx/>
              <a:buNone/>
            </a:pPr>
            <a:r>
              <a:rPr lang="en-US" sz="2400" i="1"/>
              <a:t>Step 1: Initialize</a:t>
            </a:r>
            <a:r>
              <a:rPr lang="en-US" sz="2400"/>
              <a:t> – Start with a random initial placement. Initialize a very high “temperature”. </a:t>
            </a:r>
          </a:p>
          <a:p>
            <a:pPr>
              <a:lnSpc>
                <a:spcPct val="90000"/>
              </a:lnSpc>
              <a:buFontTx/>
              <a:buNone/>
            </a:pPr>
            <a:r>
              <a:rPr lang="en-US" sz="2400" i="1"/>
              <a:t>Step 2: Move</a:t>
            </a:r>
            <a:r>
              <a:rPr lang="en-US" sz="2400"/>
              <a:t> – Perturb the placement through a defined move.</a:t>
            </a:r>
          </a:p>
          <a:p>
            <a:pPr>
              <a:lnSpc>
                <a:spcPct val="90000"/>
              </a:lnSpc>
              <a:buFontTx/>
              <a:buNone/>
            </a:pPr>
            <a:r>
              <a:rPr lang="en-US" sz="2400" i="1"/>
              <a:t>Step 3: Calculate score</a:t>
            </a:r>
            <a:r>
              <a:rPr lang="en-US" sz="2400"/>
              <a:t> – calculate the change in the score due to the move made.</a:t>
            </a:r>
          </a:p>
          <a:p>
            <a:pPr>
              <a:lnSpc>
                <a:spcPct val="90000"/>
              </a:lnSpc>
              <a:buFontTx/>
              <a:buNone/>
            </a:pPr>
            <a:r>
              <a:rPr lang="en-US" sz="2400" i="1"/>
              <a:t>Step 4: Choose</a:t>
            </a:r>
            <a:r>
              <a:rPr lang="en-US" sz="2400"/>
              <a:t> – Depending on the change in score, accept or reject the move. The prob of acceptance depending on the current “temperature”. </a:t>
            </a:r>
          </a:p>
          <a:p>
            <a:pPr>
              <a:lnSpc>
                <a:spcPct val="90000"/>
              </a:lnSpc>
              <a:buFontTx/>
              <a:buNone/>
            </a:pPr>
            <a:r>
              <a:rPr lang="en-US" sz="2400" i="1"/>
              <a:t>Step 5: Update and repeat</a:t>
            </a:r>
            <a:r>
              <a:rPr lang="en-US" sz="2400"/>
              <a:t>– Update the temperature value by lowering the temperature. Go back to Step 2. </a:t>
            </a:r>
          </a:p>
          <a:p>
            <a:pPr>
              <a:lnSpc>
                <a:spcPct val="90000"/>
              </a:lnSpc>
              <a:buFontTx/>
              <a:buNone/>
            </a:pPr>
            <a:r>
              <a:rPr lang="en-US" sz="2400"/>
              <a:t>The process is done until “Freezing Point” is reached.</a:t>
            </a:r>
            <a:r>
              <a:rPr lang="en-US" sz="2800"/>
              <a:t> </a:t>
            </a:r>
          </a:p>
        </p:txBody>
      </p:sp>
    </p:spTree>
    <p:extLst>
      <p:ext uri="{BB962C8B-B14F-4D97-AF65-F5344CB8AC3E}">
        <p14:creationId xmlns:p14="http://schemas.microsoft.com/office/powerpoint/2010/main" val="3141426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533400"/>
            <a:ext cx="7086600" cy="762000"/>
          </a:xfrm>
        </p:spPr>
        <p:txBody>
          <a:bodyPr/>
          <a:lstStyle/>
          <a:p>
            <a:r>
              <a:rPr lang="en-US" sz="3200"/>
              <a:t>Algorithm for placement</a:t>
            </a:r>
          </a:p>
        </p:txBody>
      </p:sp>
      <p:sp>
        <p:nvSpPr>
          <p:cNvPr id="6147" name="Rectangle 3"/>
          <p:cNvSpPr>
            <a:spLocks noGrp="1" noChangeArrowheads="1"/>
          </p:cNvSpPr>
          <p:nvPr>
            <p:ph type="body" idx="1"/>
          </p:nvPr>
        </p:nvSpPr>
        <p:spPr>
          <a:xfrm>
            <a:off x="1371600" y="1600200"/>
            <a:ext cx="7772400" cy="4114800"/>
          </a:xfrm>
        </p:spPr>
        <p:txBody>
          <a:bodyPr/>
          <a:lstStyle/>
          <a:p>
            <a:pPr>
              <a:lnSpc>
                <a:spcPct val="90000"/>
              </a:lnSpc>
              <a:buFontTx/>
              <a:buNone/>
            </a:pPr>
            <a:r>
              <a:rPr lang="en-US" sz="2000" b="1"/>
              <a:t>Algorithm</a:t>
            </a:r>
            <a:r>
              <a:rPr lang="en-US" sz="2000"/>
              <a:t> SIMULATED-ANNEALING</a:t>
            </a:r>
          </a:p>
          <a:p>
            <a:pPr>
              <a:lnSpc>
                <a:spcPct val="90000"/>
              </a:lnSpc>
              <a:buFontTx/>
              <a:buNone/>
            </a:pPr>
            <a:r>
              <a:rPr lang="en-US" sz="2000" b="1"/>
              <a:t>Begin</a:t>
            </a:r>
          </a:p>
          <a:p>
            <a:pPr>
              <a:lnSpc>
                <a:spcPct val="90000"/>
              </a:lnSpc>
              <a:buFontTx/>
              <a:buNone/>
            </a:pPr>
            <a:r>
              <a:rPr lang="en-US" sz="2000"/>
              <a:t>	</a:t>
            </a:r>
            <a:r>
              <a:rPr lang="en-US" sz="2000" i="1"/>
              <a:t>temp</a:t>
            </a:r>
            <a:r>
              <a:rPr lang="en-US" sz="2000"/>
              <a:t> = INIT-TEMP;</a:t>
            </a:r>
          </a:p>
          <a:p>
            <a:pPr>
              <a:lnSpc>
                <a:spcPct val="90000"/>
              </a:lnSpc>
              <a:buFontTx/>
              <a:buNone/>
            </a:pPr>
            <a:r>
              <a:rPr lang="en-US" sz="2000"/>
              <a:t>	</a:t>
            </a:r>
            <a:r>
              <a:rPr lang="en-US" sz="2000" i="1"/>
              <a:t>place</a:t>
            </a:r>
            <a:r>
              <a:rPr lang="en-US" sz="2000"/>
              <a:t> = INIT-PLACEMENT;</a:t>
            </a:r>
          </a:p>
          <a:p>
            <a:pPr>
              <a:lnSpc>
                <a:spcPct val="90000"/>
              </a:lnSpc>
              <a:buFontTx/>
              <a:buNone/>
            </a:pPr>
            <a:r>
              <a:rPr lang="en-US" sz="2000"/>
              <a:t>	</a:t>
            </a:r>
            <a:r>
              <a:rPr lang="en-US" sz="2000" b="1"/>
              <a:t>while</a:t>
            </a:r>
            <a:r>
              <a:rPr lang="en-US" sz="2000"/>
              <a:t> (</a:t>
            </a:r>
            <a:r>
              <a:rPr lang="en-US" sz="2000" i="1"/>
              <a:t>temp</a:t>
            </a:r>
            <a:r>
              <a:rPr lang="en-US" sz="2000"/>
              <a:t> &gt; FINAL-TEMP) </a:t>
            </a:r>
            <a:r>
              <a:rPr lang="en-US" sz="2000" b="1"/>
              <a:t>do</a:t>
            </a:r>
          </a:p>
          <a:p>
            <a:pPr>
              <a:lnSpc>
                <a:spcPct val="90000"/>
              </a:lnSpc>
              <a:buFontTx/>
              <a:buNone/>
            </a:pPr>
            <a:r>
              <a:rPr lang="en-US" sz="2000"/>
              <a:t>		</a:t>
            </a:r>
            <a:r>
              <a:rPr lang="en-US" sz="2000" b="1"/>
              <a:t>while</a:t>
            </a:r>
            <a:r>
              <a:rPr lang="en-US" sz="2000"/>
              <a:t> (</a:t>
            </a:r>
            <a:r>
              <a:rPr lang="en-US" sz="2000" i="1"/>
              <a:t>inner_loop_criterion</a:t>
            </a:r>
            <a:r>
              <a:rPr lang="en-US" sz="2000"/>
              <a:t> = FALSE) </a:t>
            </a:r>
            <a:r>
              <a:rPr lang="en-US" sz="2000" b="1"/>
              <a:t>do</a:t>
            </a:r>
          </a:p>
          <a:p>
            <a:pPr>
              <a:lnSpc>
                <a:spcPct val="90000"/>
              </a:lnSpc>
              <a:buFontTx/>
              <a:buNone/>
            </a:pPr>
            <a:r>
              <a:rPr lang="en-US" sz="2000"/>
              <a:t>			</a:t>
            </a:r>
            <a:r>
              <a:rPr lang="en-US" sz="2000" i="1"/>
              <a:t>new_place</a:t>
            </a:r>
            <a:r>
              <a:rPr lang="en-US" sz="2000"/>
              <a:t> = PERTURB(</a:t>
            </a:r>
            <a:r>
              <a:rPr lang="en-US" sz="2000" i="1"/>
              <a:t>place</a:t>
            </a:r>
            <a:r>
              <a:rPr lang="en-US" sz="2000"/>
              <a:t>);</a:t>
            </a:r>
          </a:p>
          <a:p>
            <a:pPr>
              <a:lnSpc>
                <a:spcPct val="90000"/>
              </a:lnSpc>
              <a:buFontTx/>
              <a:buNone/>
            </a:pPr>
            <a:r>
              <a:rPr lang="en-US" sz="2000"/>
              <a:t>			</a:t>
            </a:r>
            <a:r>
              <a:rPr lang="en-US" sz="2000">
                <a:cs typeface="Times New Roman" pitchFamily="18" charset="0"/>
              </a:rPr>
              <a:t>ΔC = COST(</a:t>
            </a:r>
            <a:r>
              <a:rPr lang="en-US" sz="2000" i="1">
                <a:cs typeface="Times New Roman" pitchFamily="18" charset="0"/>
              </a:rPr>
              <a:t>new_place</a:t>
            </a:r>
            <a:r>
              <a:rPr lang="en-US" sz="2000">
                <a:cs typeface="Times New Roman" pitchFamily="18" charset="0"/>
              </a:rPr>
              <a:t>)  - COST(</a:t>
            </a:r>
            <a:r>
              <a:rPr lang="en-US" sz="2000" i="1">
                <a:cs typeface="Times New Roman" pitchFamily="18" charset="0"/>
              </a:rPr>
              <a:t>place</a:t>
            </a:r>
            <a:r>
              <a:rPr lang="en-US" sz="2000">
                <a:cs typeface="Times New Roman" pitchFamily="18" charset="0"/>
              </a:rPr>
              <a:t>);</a:t>
            </a:r>
          </a:p>
          <a:p>
            <a:pPr>
              <a:lnSpc>
                <a:spcPct val="90000"/>
              </a:lnSpc>
              <a:buFontTx/>
              <a:buNone/>
            </a:pPr>
            <a:r>
              <a:rPr lang="en-US" sz="2000">
                <a:cs typeface="Times New Roman" pitchFamily="18" charset="0"/>
              </a:rPr>
              <a:t>			</a:t>
            </a:r>
            <a:r>
              <a:rPr lang="en-US" sz="2000" b="1">
                <a:cs typeface="Times New Roman" pitchFamily="18" charset="0"/>
              </a:rPr>
              <a:t>if</a:t>
            </a:r>
            <a:r>
              <a:rPr lang="en-US" sz="2000">
                <a:cs typeface="Times New Roman" pitchFamily="18" charset="0"/>
              </a:rPr>
              <a:t> (ΔC &lt; 0) </a:t>
            </a:r>
            <a:r>
              <a:rPr lang="en-US" sz="2000" b="1">
                <a:cs typeface="Times New Roman" pitchFamily="18" charset="0"/>
              </a:rPr>
              <a:t>then</a:t>
            </a:r>
          </a:p>
          <a:p>
            <a:pPr>
              <a:lnSpc>
                <a:spcPct val="90000"/>
              </a:lnSpc>
              <a:buFontTx/>
              <a:buNone/>
            </a:pPr>
            <a:r>
              <a:rPr lang="en-US" sz="2000">
                <a:cs typeface="Times New Roman" pitchFamily="18" charset="0"/>
              </a:rPr>
              <a:t>				</a:t>
            </a:r>
            <a:r>
              <a:rPr lang="en-US" sz="2000" i="1">
                <a:cs typeface="Times New Roman" pitchFamily="18" charset="0"/>
              </a:rPr>
              <a:t>place = new_place</a:t>
            </a:r>
            <a:r>
              <a:rPr lang="en-US" sz="2000">
                <a:cs typeface="Times New Roman" pitchFamily="18" charset="0"/>
              </a:rPr>
              <a:t>;</a:t>
            </a:r>
          </a:p>
          <a:p>
            <a:pPr>
              <a:lnSpc>
                <a:spcPct val="90000"/>
              </a:lnSpc>
              <a:buFontTx/>
              <a:buNone/>
            </a:pPr>
            <a:r>
              <a:rPr lang="en-US" sz="2000">
                <a:cs typeface="Times New Roman" pitchFamily="18" charset="0"/>
              </a:rPr>
              <a:t>			</a:t>
            </a:r>
            <a:r>
              <a:rPr lang="en-US" sz="2000" b="1">
                <a:cs typeface="Times New Roman" pitchFamily="18" charset="0"/>
              </a:rPr>
              <a:t>else if</a:t>
            </a:r>
            <a:r>
              <a:rPr lang="en-US" sz="2000">
                <a:cs typeface="Times New Roman" pitchFamily="18" charset="0"/>
              </a:rPr>
              <a:t> (RANDOM(0,1) &gt; e</a:t>
            </a:r>
            <a:r>
              <a:rPr lang="en-US" sz="2000" baseline="30000">
                <a:cs typeface="Times New Roman" pitchFamily="18" charset="0"/>
              </a:rPr>
              <a:t>-(ΔC/temp)</a:t>
            </a:r>
            <a:r>
              <a:rPr lang="en-US" sz="2000">
                <a:cs typeface="Times New Roman" pitchFamily="18" charset="0"/>
              </a:rPr>
              <a:t>) </a:t>
            </a:r>
            <a:r>
              <a:rPr lang="en-US" sz="2000" b="1">
                <a:cs typeface="Times New Roman" pitchFamily="18" charset="0"/>
              </a:rPr>
              <a:t>then</a:t>
            </a:r>
          </a:p>
          <a:p>
            <a:pPr>
              <a:lnSpc>
                <a:spcPct val="90000"/>
              </a:lnSpc>
              <a:buFontTx/>
              <a:buNone/>
            </a:pPr>
            <a:r>
              <a:rPr lang="en-US" sz="2000">
                <a:cs typeface="Times New Roman" pitchFamily="18" charset="0"/>
              </a:rPr>
              <a:t>				</a:t>
            </a:r>
            <a:r>
              <a:rPr lang="en-US" sz="2000" i="1">
                <a:cs typeface="Times New Roman" pitchFamily="18" charset="0"/>
              </a:rPr>
              <a:t>place = new_place</a:t>
            </a:r>
            <a:r>
              <a:rPr lang="en-US" sz="2000">
                <a:cs typeface="Times New Roman" pitchFamily="18" charset="0"/>
              </a:rPr>
              <a:t>;</a:t>
            </a:r>
          </a:p>
          <a:p>
            <a:pPr>
              <a:lnSpc>
                <a:spcPct val="90000"/>
              </a:lnSpc>
              <a:buFontTx/>
              <a:buNone/>
            </a:pPr>
            <a:r>
              <a:rPr lang="en-US" sz="2000">
                <a:cs typeface="Times New Roman" pitchFamily="18" charset="0"/>
              </a:rPr>
              <a:t>		</a:t>
            </a:r>
            <a:r>
              <a:rPr lang="en-US" sz="2000" i="1">
                <a:cs typeface="Times New Roman" pitchFamily="18" charset="0"/>
              </a:rPr>
              <a:t>temp</a:t>
            </a:r>
            <a:r>
              <a:rPr lang="en-US" sz="2000">
                <a:cs typeface="Times New Roman" pitchFamily="18" charset="0"/>
              </a:rPr>
              <a:t> = SCHEDULE(</a:t>
            </a:r>
            <a:r>
              <a:rPr lang="en-US" sz="2000" i="1">
                <a:cs typeface="Times New Roman" pitchFamily="18" charset="0"/>
              </a:rPr>
              <a:t>temp</a:t>
            </a:r>
            <a:r>
              <a:rPr lang="en-US" sz="2000">
                <a:cs typeface="Times New Roman" pitchFamily="18" charset="0"/>
              </a:rPr>
              <a:t>);</a:t>
            </a:r>
          </a:p>
          <a:p>
            <a:pPr>
              <a:lnSpc>
                <a:spcPct val="90000"/>
              </a:lnSpc>
              <a:buFontTx/>
              <a:buNone/>
            </a:pPr>
            <a:r>
              <a:rPr lang="en-US" sz="2000" b="1">
                <a:cs typeface="Times New Roman" pitchFamily="18" charset="0"/>
              </a:rPr>
              <a:t>End.</a:t>
            </a:r>
          </a:p>
          <a:p>
            <a:pPr>
              <a:lnSpc>
                <a:spcPct val="90000"/>
              </a:lnSpc>
              <a:buFontTx/>
              <a:buNone/>
            </a:pPr>
            <a:endParaRPr lang="en-US" sz="2800"/>
          </a:p>
        </p:txBody>
      </p:sp>
    </p:spTree>
    <p:extLst>
      <p:ext uri="{BB962C8B-B14F-4D97-AF65-F5344CB8AC3E}">
        <p14:creationId xmlns:p14="http://schemas.microsoft.com/office/powerpoint/2010/main" val="749478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2590800" y="609600"/>
            <a:ext cx="5029200" cy="457200"/>
          </a:xfrm>
          <a:prstGeom prst="rect">
            <a:avLst/>
          </a:prstGeom>
          <a:noFill/>
          <a:ln w="9525">
            <a:noFill/>
            <a:miter lim="800000"/>
            <a:headEnd/>
            <a:tailEnd/>
          </a:ln>
          <a:effectLst/>
        </p:spPr>
        <p:txBody>
          <a:bodyPr>
            <a:spAutoFit/>
          </a:bodyPr>
          <a:lstStyle/>
          <a:p>
            <a:pPr>
              <a:spcBef>
                <a:spcPct val="50000"/>
              </a:spcBef>
            </a:pPr>
            <a:r>
              <a:rPr lang="en-US" b="1"/>
              <a:t>Convergence of simulated annealing </a:t>
            </a:r>
          </a:p>
        </p:txBody>
      </p:sp>
      <p:graphicFrame>
        <p:nvGraphicFramePr>
          <p:cNvPr id="23556" name="Object 4"/>
          <p:cNvGraphicFramePr>
            <a:graphicFrameLocks noChangeAspect="1"/>
          </p:cNvGraphicFramePr>
          <p:nvPr/>
        </p:nvGraphicFramePr>
        <p:xfrm>
          <a:off x="990600" y="1676400"/>
          <a:ext cx="8153400" cy="4560888"/>
        </p:xfrm>
        <a:graphic>
          <a:graphicData uri="http://schemas.openxmlformats.org/presentationml/2006/ole">
            <mc:AlternateContent xmlns:mc="http://schemas.openxmlformats.org/markup-compatibility/2006">
              <mc:Choice xmlns:v="urn:schemas-microsoft-com:vml" Requires="v">
                <p:oleObj spid="_x0000_s3077" name="Visio" r:id="rId3" imgW="10029600" imgH="5782320" progId="">
                  <p:embed/>
                </p:oleObj>
              </mc:Choice>
              <mc:Fallback>
                <p:oleObj name="Visio" r:id="rId3" imgW="10029600" imgH="57823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76400"/>
                        <a:ext cx="8153400"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1574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Qualitative Analysis</a:t>
            </a:r>
          </a:p>
        </p:txBody>
      </p:sp>
      <p:sp>
        <p:nvSpPr>
          <p:cNvPr id="11267" name="Rectangle 3"/>
          <p:cNvSpPr>
            <a:spLocks noGrp="1" noChangeArrowheads="1"/>
          </p:cNvSpPr>
          <p:nvPr>
            <p:ph type="body" idx="1"/>
          </p:nvPr>
        </p:nvSpPr>
        <p:spPr>
          <a:xfrm>
            <a:off x="1371600" y="1828800"/>
            <a:ext cx="7772400" cy="4114800"/>
          </a:xfrm>
        </p:spPr>
        <p:txBody>
          <a:bodyPr/>
          <a:lstStyle/>
          <a:p>
            <a:r>
              <a:rPr lang="en-US"/>
              <a:t>Randomized local search.</a:t>
            </a:r>
          </a:p>
          <a:p>
            <a:r>
              <a:rPr lang="en-US"/>
              <a:t>Is simulated annealing greedy?</a:t>
            </a:r>
          </a:p>
          <a:p>
            <a:r>
              <a:rPr lang="en-US"/>
              <a:t>Controlled greed.</a:t>
            </a:r>
          </a:p>
          <a:p>
            <a:r>
              <a:rPr lang="en-US"/>
              <a:t>Once-a-while exploration.</a:t>
            </a:r>
          </a:p>
          <a:p>
            <a:r>
              <a:rPr lang="en-US"/>
              <a:t>Is a greedy algorithm better? Where is the difference?</a:t>
            </a:r>
          </a:p>
          <a:p>
            <a:r>
              <a:rPr lang="en-US"/>
              <a:t>The ball-on-terrain example.</a:t>
            </a:r>
          </a:p>
          <a:p>
            <a:pPr>
              <a:buFontTx/>
              <a:buNone/>
            </a:pPr>
            <a:endParaRPr lang="en-US"/>
          </a:p>
        </p:txBody>
      </p:sp>
    </p:spTree>
    <p:extLst>
      <p:ext uri="{BB962C8B-B14F-4D97-AF65-F5344CB8AC3E}">
        <p14:creationId xmlns:p14="http://schemas.microsoft.com/office/powerpoint/2010/main" val="2116787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14400" y="609600"/>
            <a:ext cx="7772400" cy="1143000"/>
          </a:xfrm>
          <a:prstGeom prst="rect">
            <a:avLst/>
          </a:prstGeom>
          <a:noFill/>
          <a:ln w="9525">
            <a:noFill/>
            <a:miter lim="800000"/>
            <a:headEnd/>
            <a:tailEnd/>
          </a:ln>
          <a:effectLst/>
        </p:spPr>
        <p:txBody>
          <a:bodyPr anchor="ctr"/>
          <a:lstStyle/>
          <a:p>
            <a:pPr algn="ctr"/>
            <a:r>
              <a:rPr lang="en-US" sz="2800">
                <a:solidFill>
                  <a:schemeClr val="tx2"/>
                </a:solidFill>
              </a:rPr>
              <a:t>Ball on terrain example – Simulated Annealing vs Greedy Algorithms</a:t>
            </a:r>
          </a:p>
        </p:txBody>
      </p:sp>
      <p:sp>
        <p:nvSpPr>
          <p:cNvPr id="24579" name="Rectangle 3"/>
          <p:cNvSpPr>
            <a:spLocks noChangeArrowheads="1"/>
          </p:cNvSpPr>
          <p:nvPr/>
        </p:nvSpPr>
        <p:spPr bwMode="auto">
          <a:xfrm>
            <a:off x="914400" y="1981200"/>
            <a:ext cx="7772400" cy="4114800"/>
          </a:xfrm>
          <a:prstGeom prst="rect">
            <a:avLst/>
          </a:prstGeom>
          <a:noFill/>
          <a:ln w="9525">
            <a:noFill/>
            <a:miter lim="800000"/>
            <a:headEnd/>
            <a:tailEnd/>
          </a:ln>
          <a:effectLst/>
        </p:spPr>
        <p:txBody>
          <a:bodyPr/>
          <a:lstStyle/>
          <a:p>
            <a:pPr marL="342900" indent="-342900">
              <a:spcBef>
                <a:spcPct val="20000"/>
              </a:spcBef>
            </a:pPr>
            <a:r>
              <a:rPr lang="en-US" sz="3200"/>
              <a:t>	The ball is initially placed at a random position on the terrain. From the current position, the ball should be fired such that it can only move one step left or right.What algorithm should we follow for the ball to finally settle at the lowest point on the terrain?</a:t>
            </a:r>
          </a:p>
        </p:txBody>
      </p:sp>
    </p:spTree>
    <p:extLst>
      <p:ext uri="{BB962C8B-B14F-4D97-AF65-F5344CB8AC3E}">
        <p14:creationId xmlns:p14="http://schemas.microsoft.com/office/powerpoint/2010/main" val="342233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05000" y="976313"/>
            <a:ext cx="6781800" cy="457200"/>
          </a:xfrm>
          <a:prstGeom prst="rect">
            <a:avLst/>
          </a:prstGeom>
          <a:noFill/>
          <a:ln w="9525">
            <a:noFill/>
            <a:miter lim="800000"/>
            <a:headEnd/>
            <a:tailEnd/>
          </a:ln>
          <a:effectLst/>
        </p:spPr>
        <p:txBody>
          <a:bodyPr>
            <a:spAutoFit/>
          </a:bodyPr>
          <a:lstStyle/>
          <a:p>
            <a:pPr>
              <a:spcBef>
                <a:spcPct val="50000"/>
              </a:spcBef>
            </a:pPr>
            <a:r>
              <a:rPr lang="en-US"/>
              <a:t>Ball on terrain example – SA vs Greedy Algorithms</a:t>
            </a:r>
          </a:p>
        </p:txBody>
      </p:sp>
      <p:graphicFrame>
        <p:nvGraphicFramePr>
          <p:cNvPr id="25603" name="Object 3"/>
          <p:cNvGraphicFramePr>
            <a:graphicFrameLocks noChangeAspect="1"/>
          </p:cNvGraphicFramePr>
          <p:nvPr/>
        </p:nvGraphicFramePr>
        <p:xfrm>
          <a:off x="1990725" y="1649413"/>
          <a:ext cx="5467350" cy="4903787"/>
        </p:xfrm>
        <a:graphic>
          <a:graphicData uri="http://schemas.openxmlformats.org/presentationml/2006/ole">
            <mc:AlternateContent xmlns:mc="http://schemas.openxmlformats.org/markup-compatibility/2006">
              <mc:Choice xmlns:v="urn:schemas-microsoft-com:vml" Requires="v">
                <p:oleObj spid="_x0000_s4101" name="Visio" r:id="rId3" imgW="5954040" imgH="5047200" progId="">
                  <p:embed/>
                </p:oleObj>
              </mc:Choice>
              <mc:Fallback>
                <p:oleObj name="Visio" r:id="rId3" imgW="5954040" imgH="504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9413"/>
                        <a:ext cx="5467350"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3170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Applications</a:t>
            </a:r>
          </a:p>
        </p:txBody>
      </p:sp>
      <p:sp>
        <p:nvSpPr>
          <p:cNvPr id="21507" name="Rectangle 3"/>
          <p:cNvSpPr>
            <a:spLocks noGrp="1" noChangeArrowheads="1"/>
          </p:cNvSpPr>
          <p:nvPr>
            <p:ph type="body" idx="1"/>
          </p:nvPr>
        </p:nvSpPr>
        <p:spPr/>
        <p:txBody>
          <a:bodyPr/>
          <a:lstStyle/>
          <a:p>
            <a:r>
              <a:rPr lang="en-US"/>
              <a:t>Circuit partitioning and placement.</a:t>
            </a:r>
          </a:p>
          <a:p>
            <a:r>
              <a:rPr lang="en-US"/>
              <a:t>Strategy scheduling for capital products with complex product structure.</a:t>
            </a:r>
          </a:p>
          <a:p>
            <a:r>
              <a:rPr lang="en-US"/>
              <a:t>Umpire scheduling in US Open Tennis tournament!</a:t>
            </a:r>
          </a:p>
          <a:p>
            <a:r>
              <a:rPr lang="en-US"/>
              <a:t> Event-based learning situations. </a:t>
            </a:r>
          </a:p>
        </p:txBody>
      </p:sp>
    </p:spTree>
    <p:extLst>
      <p:ext uri="{BB962C8B-B14F-4D97-AF65-F5344CB8AC3E}">
        <p14:creationId xmlns:p14="http://schemas.microsoft.com/office/powerpoint/2010/main" val="42333719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2800">
                <a:solidFill>
                  <a:schemeClr val="tx2"/>
                </a:solidFill>
              </a:rPr>
              <a:t>Jigsaw puzzles – Intuitive usage of Simulated Annealing</a:t>
            </a:r>
          </a:p>
        </p:txBody>
      </p:sp>
      <p:sp>
        <p:nvSpPr>
          <p:cNvPr id="26627" name="Rectangle 3"/>
          <p:cNvSpPr>
            <a:spLocks noChangeArrowheads="1"/>
          </p:cNvSpPr>
          <p:nvPr/>
        </p:nvSpPr>
        <p:spPr bwMode="auto">
          <a:xfrm>
            <a:off x="1219200" y="1828800"/>
            <a:ext cx="3200400" cy="41910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1800"/>
              <a:t>Given a jigsaw puzzle such that one has to obtain the final shape using all pieces together.</a:t>
            </a:r>
          </a:p>
          <a:p>
            <a:pPr marL="342900" indent="-342900">
              <a:lnSpc>
                <a:spcPct val="90000"/>
              </a:lnSpc>
              <a:spcBef>
                <a:spcPct val="20000"/>
              </a:spcBef>
              <a:buFontTx/>
              <a:buChar char="•"/>
            </a:pPr>
            <a:r>
              <a:rPr lang="en-US" sz="1800"/>
              <a:t>Starting with a random configuration, the human brain unconditionally chooses certain moves that tend to the solution.</a:t>
            </a:r>
          </a:p>
          <a:p>
            <a:pPr marL="342900" indent="-342900">
              <a:lnSpc>
                <a:spcPct val="90000"/>
              </a:lnSpc>
              <a:spcBef>
                <a:spcPct val="20000"/>
              </a:spcBef>
              <a:buFontTx/>
              <a:buChar char="•"/>
            </a:pPr>
            <a:r>
              <a:rPr lang="en-US" sz="1800"/>
              <a:t>However, certain moves that may or may not lead to the solution are accepted or rejected with a certain small probability.</a:t>
            </a:r>
          </a:p>
          <a:p>
            <a:pPr marL="342900" indent="-342900">
              <a:lnSpc>
                <a:spcPct val="90000"/>
              </a:lnSpc>
              <a:spcBef>
                <a:spcPct val="20000"/>
              </a:spcBef>
              <a:buFontTx/>
              <a:buChar char="•"/>
            </a:pPr>
            <a:r>
              <a:rPr lang="en-US" sz="1800"/>
              <a:t>The final shape is obtained as a result of a large number of iterations.</a:t>
            </a:r>
          </a:p>
          <a:p>
            <a:pPr marL="342900" indent="-342900">
              <a:lnSpc>
                <a:spcPct val="90000"/>
              </a:lnSpc>
              <a:spcBef>
                <a:spcPct val="20000"/>
              </a:spcBef>
            </a:pPr>
            <a:endParaRPr lang="en-US" sz="1800"/>
          </a:p>
        </p:txBody>
      </p:sp>
      <p:pic>
        <p:nvPicPr>
          <p:cNvPr id="26628" name="Picture 4" descr="C:\Documents and Settings\Prem\My Documents\My Pictures\jigsaw_puzzle_sample.jpg"/>
          <p:cNvPicPr>
            <a:picLocks noChangeAspect="1" noChangeArrowheads="1"/>
          </p:cNvPicPr>
          <p:nvPr/>
        </p:nvPicPr>
        <p:blipFill>
          <a:blip r:embed="rId2" cstate="print"/>
          <a:srcRect/>
          <a:stretch>
            <a:fillRect/>
          </a:stretch>
        </p:blipFill>
        <p:spPr bwMode="auto">
          <a:xfrm>
            <a:off x="4724400" y="2057400"/>
            <a:ext cx="4038600" cy="3890963"/>
          </a:xfrm>
          <a:prstGeom prst="rect">
            <a:avLst/>
          </a:prstGeom>
          <a:noFill/>
        </p:spPr>
      </p:pic>
    </p:spTree>
    <p:extLst>
      <p:ext uri="{BB962C8B-B14F-4D97-AF65-F5344CB8AC3E}">
        <p14:creationId xmlns:p14="http://schemas.microsoft.com/office/powerpoint/2010/main" val="31433327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Conclusions</a:t>
            </a:r>
          </a:p>
        </p:txBody>
      </p:sp>
      <p:sp>
        <p:nvSpPr>
          <p:cNvPr id="27651" name="Rectangle 3"/>
          <p:cNvSpPr>
            <a:spLocks noGrp="1" noChangeArrowheads="1"/>
          </p:cNvSpPr>
          <p:nvPr>
            <p:ph type="body" idx="1"/>
          </p:nvPr>
        </p:nvSpPr>
        <p:spPr/>
        <p:txBody>
          <a:bodyPr/>
          <a:lstStyle/>
          <a:p>
            <a:pPr>
              <a:lnSpc>
                <a:spcPct val="90000"/>
              </a:lnSpc>
            </a:pPr>
            <a:r>
              <a:rPr lang="en-US" sz="2800"/>
              <a:t>Simulated Annealing algorithms are usually better than greedy algorithms, when it comes to problems that have numerous locally optimum solutions.</a:t>
            </a:r>
          </a:p>
          <a:p>
            <a:pPr>
              <a:lnSpc>
                <a:spcPct val="90000"/>
              </a:lnSpc>
            </a:pPr>
            <a:r>
              <a:rPr lang="en-US" sz="2800"/>
              <a:t>Simulated Annealing is not the best solution to circuit partitioning or placement. Network flow approach to solving these problems functions much faster.</a:t>
            </a:r>
          </a:p>
          <a:p>
            <a:pPr>
              <a:lnSpc>
                <a:spcPct val="90000"/>
              </a:lnSpc>
            </a:pPr>
            <a:r>
              <a:rPr lang="en-US" sz="2800"/>
              <a:t>Simulated Annealing guarantees a convergence upon running sufficiently large number of iterations.</a:t>
            </a:r>
          </a:p>
        </p:txBody>
      </p:sp>
    </p:spTree>
    <p:extLst>
      <p:ext uri="{BB962C8B-B14F-4D97-AF65-F5344CB8AC3E}">
        <p14:creationId xmlns:p14="http://schemas.microsoft.com/office/powerpoint/2010/main" val="1172303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Admissible Heuristic </a:t>
            </a:r>
          </a:p>
        </p:txBody>
      </p:sp>
      <p:sp>
        <p:nvSpPr>
          <p:cNvPr id="11267" name="Content Placeholder 2"/>
          <p:cNvSpPr>
            <a:spLocks noGrp="1"/>
          </p:cNvSpPr>
          <p:nvPr>
            <p:ph sz="quarter" idx="1"/>
          </p:nvPr>
        </p:nvSpPr>
        <p:spPr/>
        <p:txBody>
          <a:bodyPr/>
          <a:lstStyle/>
          <a:p>
            <a:r>
              <a:rPr lang="en-US" smtClean="0"/>
              <a:t>h</a:t>
            </a:r>
            <a:r>
              <a:rPr lang="en-US" sz="2800" baseline="-25000" smtClean="0"/>
              <a:t>1</a:t>
            </a:r>
            <a:r>
              <a:rPr lang="en-US" smtClean="0"/>
              <a:t> is an admissible heuristic, because it is clear that any tile that is out of place must be moved at least once.</a:t>
            </a:r>
          </a:p>
          <a:p>
            <a:r>
              <a:rPr lang="en-US" smtClean="0"/>
              <a:t>h</a:t>
            </a:r>
            <a:r>
              <a:rPr lang="en-US" sz="2800" baseline="-25000" smtClean="0"/>
              <a:t>2</a:t>
            </a:r>
            <a:r>
              <a:rPr lang="en-US" smtClean="0"/>
              <a:t> is also admissible, because all any move can do is moving </a:t>
            </a:r>
            <a:r>
              <a:rPr lang="en-US" i="1" smtClean="0"/>
              <a:t>one tile </a:t>
            </a:r>
            <a:r>
              <a:rPr lang="en-US" smtClean="0"/>
              <a:t>one step closer to the goal. </a:t>
            </a:r>
          </a:p>
          <a:p>
            <a:r>
              <a:rPr lang="en-US" smtClean="0"/>
              <a:t>So, which heuristic function is better?</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1269" name="Slide Number Placeholder 4"/>
          <p:cNvSpPr>
            <a:spLocks noGrp="1"/>
          </p:cNvSpPr>
          <p:nvPr>
            <p:ph type="sldNum" sz="quarter" idx="12"/>
          </p:nvPr>
        </p:nvSpPr>
        <p:spPr bwMode="auto">
          <a:ln>
            <a:round/>
            <a:headEnd/>
            <a:tailEnd/>
          </a:ln>
        </p:spPr>
        <p:txBody>
          <a:bodyPr/>
          <a:lstStyle/>
          <a:p>
            <a:fld id="{5513290D-D0AA-4E46-8599-7D063751D58B}" type="slidenum">
              <a:rPr lang="en-US" smtClean="0">
                <a:cs typeface="Arial" pitchFamily="34" charset="0"/>
              </a:rPr>
              <a:pPr/>
              <a:t>5</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beam search</a:t>
            </a:r>
            <a:endParaRPr lang="en-US" dirty="0"/>
          </a:p>
        </p:txBody>
      </p:sp>
      <p:sp>
        <p:nvSpPr>
          <p:cNvPr id="3" name="Content Placeholder 2"/>
          <p:cNvSpPr>
            <a:spLocks noGrp="1"/>
          </p:cNvSpPr>
          <p:nvPr>
            <p:ph sz="quarter" idx="1"/>
          </p:nvPr>
        </p:nvSpPr>
        <p:spPr>
          <a:xfrm>
            <a:off x="304800" y="1447800"/>
            <a:ext cx="8610600" cy="4572000"/>
          </a:xfrm>
        </p:spPr>
        <p:txBody>
          <a:bodyPr/>
          <a:lstStyle/>
          <a:p>
            <a:pPr eaLnBrk="1" hangingPunct="1">
              <a:lnSpc>
                <a:spcPct val="90000"/>
              </a:lnSpc>
            </a:pPr>
            <a:r>
              <a:rPr lang="en-US" sz="2800" dirty="0" smtClean="0"/>
              <a:t>Keep track of </a:t>
            </a:r>
            <a:r>
              <a:rPr lang="en-US" sz="2800" i="1" dirty="0" smtClean="0"/>
              <a:t>k</a:t>
            </a:r>
            <a:r>
              <a:rPr lang="en-US" sz="2800" dirty="0" smtClean="0"/>
              <a:t> states rather than just one</a:t>
            </a:r>
            <a:endParaRPr lang="en-US" sz="2400" dirty="0" smtClean="0"/>
          </a:p>
          <a:p>
            <a:pPr eaLnBrk="1" hangingPunct="1">
              <a:lnSpc>
                <a:spcPct val="90000"/>
              </a:lnSpc>
            </a:pPr>
            <a:r>
              <a:rPr lang="en-US" sz="2800" dirty="0" smtClean="0"/>
              <a:t>Start with </a:t>
            </a:r>
            <a:r>
              <a:rPr lang="en-US" sz="2800" i="1" dirty="0" smtClean="0"/>
              <a:t>k</a:t>
            </a:r>
            <a:r>
              <a:rPr lang="en-US" sz="2800" dirty="0" smtClean="0"/>
              <a:t> randomly generated states</a:t>
            </a:r>
            <a:endParaRPr lang="en-US" sz="2400" dirty="0" smtClean="0"/>
          </a:p>
          <a:p>
            <a:pPr eaLnBrk="1" hangingPunct="1">
              <a:lnSpc>
                <a:spcPct val="90000"/>
              </a:lnSpc>
            </a:pPr>
            <a:r>
              <a:rPr lang="en-US" sz="2800" dirty="0" smtClean="0"/>
              <a:t>At each iteration, all the successors of all </a:t>
            </a:r>
            <a:r>
              <a:rPr lang="en-US" sz="2800" i="1" dirty="0" smtClean="0"/>
              <a:t>k</a:t>
            </a:r>
            <a:r>
              <a:rPr lang="en-US" sz="2800" dirty="0" smtClean="0"/>
              <a:t> states are generated</a:t>
            </a:r>
            <a:endParaRPr lang="en-US" sz="2400" dirty="0" smtClean="0"/>
          </a:p>
          <a:p>
            <a:pPr eaLnBrk="1" hangingPunct="1">
              <a:lnSpc>
                <a:spcPct val="90000"/>
              </a:lnSpc>
            </a:pPr>
            <a:r>
              <a:rPr lang="en-US" sz="2800" dirty="0" smtClean="0"/>
              <a:t>If any one is a goal state, stop; else select the </a:t>
            </a:r>
            <a:r>
              <a:rPr lang="en-US" sz="2800" i="1" dirty="0" smtClean="0"/>
              <a:t>k</a:t>
            </a:r>
            <a:r>
              <a:rPr lang="en-US" sz="2800" dirty="0" smtClean="0"/>
              <a:t> best successors from the complete list and repeat.</a:t>
            </a:r>
          </a:p>
          <a:p>
            <a:pPr eaLnBrk="1" hangingPunct="1">
              <a:lnSpc>
                <a:spcPct val="90000"/>
              </a:lnSpc>
            </a:pPr>
            <a:r>
              <a:rPr lang="en-US" sz="2800" dirty="0" smtClean="0"/>
              <a:t>In a local beam search, useful information is passed among the </a:t>
            </a:r>
            <a:r>
              <a:rPr lang="en-US" i="1" dirty="0" smtClean="0"/>
              <a:t>k </a:t>
            </a:r>
            <a:r>
              <a:rPr lang="en-US" sz="2800" dirty="0" smtClean="0"/>
              <a:t>parallel search threads.</a:t>
            </a:r>
          </a:p>
          <a:p>
            <a:pPr eaLnBrk="1" hangingPunct="1">
              <a:lnSpc>
                <a:spcPct val="90000"/>
              </a:lnSpc>
            </a:pPr>
            <a:r>
              <a:rPr lang="en-US" dirty="0" smtClean="0"/>
              <a:t>The algorithm quickly abandons unfruitful searches and moves its resources to where the most progress is being made. </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CS 470/670 Artificial Intelligence</a:t>
            </a:r>
          </a:p>
          <a:p>
            <a:endParaRPr lang="en-US"/>
          </a:p>
        </p:txBody>
      </p:sp>
      <p:sp>
        <p:nvSpPr>
          <p:cNvPr id="5" name="Slide Number Placeholder 4"/>
          <p:cNvSpPr>
            <a:spLocks noGrp="1"/>
          </p:cNvSpPr>
          <p:nvPr>
            <p:ph type="sldNum" sz="quarter" idx="12"/>
          </p:nvPr>
        </p:nvSpPr>
        <p:spPr/>
        <p:txBody>
          <a:bodyPr/>
          <a:lstStyle/>
          <a:p>
            <a:fld id="{B98834F4-3111-4757-92FA-81EA95603255}" type="slidenum">
              <a:rPr lang="en-US" smtClean="0"/>
              <a:pPr/>
              <a:t>50</a:t>
            </a:fld>
            <a:endParaRPr lang="en-US"/>
          </a:p>
        </p:txBody>
      </p:sp>
    </p:spTree>
    <p:extLst>
      <p:ext uri="{BB962C8B-B14F-4D97-AF65-F5344CB8AC3E}">
        <p14:creationId xmlns:p14="http://schemas.microsoft.com/office/powerpoint/2010/main" val="2376724486"/>
      </p:ext>
    </p:extLst>
  </p:cSld>
  <p:clrMapOvr>
    <a:masterClrMapping/>
  </p:clrMapOvr>
  <p:transition>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ADD20A-75AC-4E89-93A7-8A54A93A25CA}" type="slidenum">
              <a:rPr lang="en-US"/>
              <a:pPr/>
              <a:t>51</a:t>
            </a:fld>
            <a:endParaRPr lang="en-US"/>
          </a:p>
        </p:txBody>
      </p:sp>
      <p:sp>
        <p:nvSpPr>
          <p:cNvPr id="302082" name="Rectangle 2"/>
          <p:cNvSpPr>
            <a:spLocks noGrp="1" noChangeArrowheads="1"/>
          </p:cNvSpPr>
          <p:nvPr>
            <p:ph type="title"/>
          </p:nvPr>
        </p:nvSpPr>
        <p:spPr/>
        <p:txBody>
          <a:bodyPr/>
          <a:lstStyle/>
          <a:p>
            <a:r>
              <a:rPr lang="en-US"/>
              <a:t>Summary</a:t>
            </a:r>
          </a:p>
        </p:txBody>
      </p:sp>
      <p:sp>
        <p:nvSpPr>
          <p:cNvPr id="302083" name="Rectangle 3"/>
          <p:cNvSpPr>
            <a:spLocks noGrp="1" noChangeArrowheads="1"/>
          </p:cNvSpPr>
          <p:nvPr>
            <p:ph type="body" idx="1"/>
          </p:nvPr>
        </p:nvSpPr>
        <p:spPr>
          <a:xfrm>
            <a:off x="457200" y="1371600"/>
            <a:ext cx="8178800" cy="5181600"/>
          </a:xfrm>
        </p:spPr>
        <p:txBody>
          <a:bodyPr/>
          <a:lstStyle/>
          <a:p>
            <a:r>
              <a:rPr lang="en-US" sz="2400" dirty="0"/>
              <a:t>Best-first search = general search, where the minimum-cost nodes (according to some measure) are expanded first</a:t>
            </a:r>
            <a:r>
              <a:rPr lang="en-US" sz="2400" dirty="0" smtClean="0"/>
              <a:t>.</a:t>
            </a:r>
            <a:endParaRPr lang="en-US" sz="2400" dirty="0"/>
          </a:p>
          <a:p>
            <a:r>
              <a:rPr lang="en-US" sz="2400" dirty="0"/>
              <a:t>Greedy search = best-first with the estimated cost to reach the goal as a heuristic measure.</a:t>
            </a:r>
          </a:p>
          <a:p>
            <a:pPr>
              <a:buFontTx/>
              <a:buNone/>
            </a:pPr>
            <a:r>
              <a:rPr lang="en-US" sz="2400" dirty="0"/>
              <a:t>		- Generally faster than uninformed search</a:t>
            </a:r>
          </a:p>
          <a:p>
            <a:pPr>
              <a:buFontTx/>
              <a:buNone/>
            </a:pPr>
            <a:r>
              <a:rPr lang="en-US" sz="2400" dirty="0"/>
              <a:t>		- not optimal</a:t>
            </a:r>
          </a:p>
          <a:p>
            <a:pPr>
              <a:buFontTx/>
              <a:buNone/>
            </a:pPr>
            <a:r>
              <a:rPr lang="en-US" sz="2400" dirty="0"/>
              <a:t>		- not complete</a:t>
            </a:r>
            <a:r>
              <a:rPr lang="en-US" sz="2400" dirty="0" smtClean="0"/>
              <a:t>.</a:t>
            </a:r>
            <a:endParaRPr lang="en-US" sz="2400" dirty="0"/>
          </a:p>
          <a:p>
            <a:r>
              <a:rPr lang="en-US" sz="2400" dirty="0"/>
              <a:t>A* search = best-first with measure = path cost so far + estimated path cost to goal.</a:t>
            </a:r>
          </a:p>
          <a:p>
            <a:pPr>
              <a:buFontTx/>
              <a:buNone/>
            </a:pPr>
            <a:r>
              <a:rPr lang="en-US" sz="2400" dirty="0"/>
              <a:t>		- combines advantages of uniform-cost and greedy searches</a:t>
            </a:r>
          </a:p>
          <a:p>
            <a:pPr>
              <a:buFontTx/>
              <a:buNone/>
            </a:pPr>
            <a:r>
              <a:rPr lang="en-US" sz="2400" dirty="0"/>
              <a:t>		- complete, optimal and optimally efficient</a:t>
            </a:r>
          </a:p>
          <a:p>
            <a:pPr>
              <a:buFontTx/>
              <a:buNone/>
            </a:pPr>
            <a:r>
              <a:rPr lang="en-US" sz="2400" dirty="0"/>
              <a:t>		- space complexity still exponential</a:t>
            </a:r>
          </a:p>
        </p:txBody>
      </p:sp>
    </p:spTree>
    <p:extLst>
      <p:ext uri="{BB962C8B-B14F-4D97-AF65-F5344CB8AC3E}">
        <p14:creationId xmlns:p14="http://schemas.microsoft.com/office/powerpoint/2010/main" val="2335283528"/>
      </p:ext>
    </p:extLst>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CS 561,  Session 7</a:t>
            </a:r>
          </a:p>
        </p:txBody>
      </p:sp>
      <p:sp>
        <p:nvSpPr>
          <p:cNvPr id="6" name="Slide Number Placeholder 5"/>
          <p:cNvSpPr>
            <a:spLocks noGrp="1"/>
          </p:cNvSpPr>
          <p:nvPr>
            <p:ph type="sldNum" sz="quarter" idx="12"/>
          </p:nvPr>
        </p:nvSpPr>
        <p:spPr/>
        <p:txBody>
          <a:bodyPr/>
          <a:lstStyle/>
          <a:p>
            <a:fld id="{D73E30FA-75E9-4C5D-935A-853AFAA62945}" type="slidenum">
              <a:rPr lang="en-US"/>
              <a:pPr/>
              <a:t>52</a:t>
            </a:fld>
            <a:endParaRPr lang="en-US"/>
          </a:p>
        </p:txBody>
      </p:sp>
      <p:sp>
        <p:nvSpPr>
          <p:cNvPr id="303106" name="Rectangle 2"/>
          <p:cNvSpPr>
            <a:spLocks noGrp="1" noChangeArrowheads="1"/>
          </p:cNvSpPr>
          <p:nvPr>
            <p:ph type="title"/>
          </p:nvPr>
        </p:nvSpPr>
        <p:spPr/>
        <p:txBody>
          <a:bodyPr/>
          <a:lstStyle/>
          <a:p>
            <a:r>
              <a:rPr lang="en-US"/>
              <a:t>Summary</a:t>
            </a:r>
          </a:p>
        </p:txBody>
      </p:sp>
      <p:sp>
        <p:nvSpPr>
          <p:cNvPr id="303107" name="Rectangle 3"/>
          <p:cNvSpPr>
            <a:spLocks noGrp="1" noChangeArrowheads="1"/>
          </p:cNvSpPr>
          <p:nvPr>
            <p:ph type="body" idx="1"/>
          </p:nvPr>
        </p:nvSpPr>
        <p:spPr>
          <a:xfrm>
            <a:off x="533400" y="1447800"/>
            <a:ext cx="8153400" cy="4572000"/>
          </a:xfrm>
        </p:spPr>
        <p:txBody>
          <a:bodyPr/>
          <a:lstStyle/>
          <a:p>
            <a:r>
              <a:rPr lang="en-US" sz="2800" dirty="0"/>
              <a:t>Time complexity of heuristic algorithms depend on quality of heuristic function.  Good heuristics can sometimes be constructed by examining the problem definition or by generalizing from experience with the problem class</a:t>
            </a:r>
            <a:r>
              <a:rPr lang="en-US" sz="2800" dirty="0" smtClean="0"/>
              <a:t>.</a:t>
            </a:r>
            <a:endParaRPr lang="en-US" sz="2800" dirty="0"/>
          </a:p>
          <a:p>
            <a:r>
              <a:rPr lang="en-US" sz="2800" dirty="0" smtClean="0"/>
              <a:t>Local search methods can </a:t>
            </a:r>
            <a:r>
              <a:rPr lang="en-US" sz="2800" dirty="0"/>
              <a:t>get stuck in local </a:t>
            </a:r>
            <a:r>
              <a:rPr lang="en-US" sz="2800" dirty="0" smtClean="0"/>
              <a:t>extreme; </a:t>
            </a:r>
            <a:r>
              <a:rPr lang="en-US" sz="2800" dirty="0"/>
              <a:t>simulated annealing provides a way to escape local </a:t>
            </a:r>
            <a:r>
              <a:rPr lang="en-US" sz="2800" dirty="0" smtClean="0"/>
              <a:t>extreme, </a:t>
            </a:r>
            <a:r>
              <a:rPr lang="en-US" sz="2800" dirty="0"/>
              <a:t>and is complete and optimal given a slow enough cooling schedule.</a:t>
            </a:r>
          </a:p>
        </p:txBody>
      </p:sp>
    </p:spTree>
    <p:extLst>
      <p:ext uri="{BB962C8B-B14F-4D97-AF65-F5344CB8AC3E}">
        <p14:creationId xmlns:p14="http://schemas.microsoft.com/office/powerpoint/2010/main" val="3418274982"/>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Effective Branching Factor b</a:t>
            </a:r>
            <a:r>
              <a:rPr lang="en-US" baseline="30000" smtClean="0"/>
              <a:t>*</a:t>
            </a:r>
          </a:p>
        </p:txBody>
      </p:sp>
      <p:sp>
        <p:nvSpPr>
          <p:cNvPr id="12291" name="Content Placeholder 2"/>
          <p:cNvSpPr>
            <a:spLocks noGrp="1"/>
          </p:cNvSpPr>
          <p:nvPr>
            <p:ph sz="quarter" idx="1"/>
          </p:nvPr>
        </p:nvSpPr>
        <p:spPr/>
        <p:txBody>
          <a:bodyPr/>
          <a:lstStyle/>
          <a:p>
            <a:r>
              <a:rPr lang="en-US" smtClean="0"/>
              <a:t>If the total number of nodes generated by A</a:t>
            </a:r>
            <a:r>
              <a:rPr lang="en-US" baseline="30000" smtClean="0"/>
              <a:t>*</a:t>
            </a:r>
            <a:r>
              <a:rPr lang="en-US" smtClean="0"/>
              <a:t> for a particular problem is N, and the solution depth is d, then b</a:t>
            </a:r>
            <a:r>
              <a:rPr lang="en-US" baseline="30000" smtClean="0"/>
              <a:t>*</a:t>
            </a:r>
            <a:r>
              <a:rPr lang="en-US" smtClean="0"/>
              <a:t> is the branching factor that a uniform tree of depth d would have to have in order to contain N+1 nodes. </a:t>
            </a:r>
          </a:p>
          <a:p>
            <a:r>
              <a:rPr lang="en-US" smtClean="0"/>
              <a:t>N+1 = 1 + b</a:t>
            </a:r>
            <a:r>
              <a:rPr lang="en-US" baseline="30000" smtClean="0"/>
              <a:t>*</a:t>
            </a:r>
            <a:r>
              <a:rPr lang="en-US" smtClean="0"/>
              <a:t> + (b</a:t>
            </a:r>
            <a:r>
              <a:rPr lang="en-US" baseline="30000" smtClean="0"/>
              <a:t>*</a:t>
            </a:r>
            <a:r>
              <a:rPr lang="en-US" smtClean="0"/>
              <a:t>)</a:t>
            </a:r>
            <a:r>
              <a:rPr lang="en-US" baseline="30000" smtClean="0"/>
              <a:t>2</a:t>
            </a:r>
            <a:r>
              <a:rPr lang="en-US" smtClean="0"/>
              <a:t> + …+(b</a:t>
            </a:r>
            <a:r>
              <a:rPr lang="en-US" baseline="30000" smtClean="0"/>
              <a:t>*</a:t>
            </a:r>
            <a:r>
              <a:rPr lang="en-US" smtClean="0"/>
              <a:t>)</a:t>
            </a:r>
            <a:r>
              <a:rPr lang="en-US" baseline="30000" smtClean="0"/>
              <a:t>d</a:t>
            </a:r>
          </a:p>
          <a:p>
            <a:r>
              <a:rPr lang="en-US" smtClean="0"/>
              <a:t>For example, if A</a:t>
            </a:r>
            <a:r>
              <a:rPr lang="en-US" baseline="30000" smtClean="0"/>
              <a:t>*</a:t>
            </a:r>
            <a:r>
              <a:rPr lang="en-US" smtClean="0"/>
              <a:t> finds a solution at depth 5 using 52 nodes, then the effective branching factor is 1.92.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2293" name="Slide Number Placeholder 4"/>
          <p:cNvSpPr>
            <a:spLocks noGrp="1"/>
          </p:cNvSpPr>
          <p:nvPr>
            <p:ph type="sldNum" sz="quarter" idx="12"/>
          </p:nvPr>
        </p:nvSpPr>
        <p:spPr bwMode="auto">
          <a:ln>
            <a:round/>
            <a:headEnd/>
            <a:tailEnd/>
          </a:ln>
        </p:spPr>
        <p:txBody>
          <a:bodyPr/>
          <a:lstStyle/>
          <a:p>
            <a:fld id="{47E2C1A4-BCFA-40AA-9172-5AB2F9B8D0B7}" type="slidenum">
              <a:rPr lang="en-US" smtClean="0">
                <a:cs typeface="Arial" pitchFamily="34" charset="0"/>
              </a:rPr>
              <a:pPr/>
              <a:t>6</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Effective Branching Factor b</a:t>
            </a:r>
            <a:r>
              <a:rPr lang="en-US" baseline="30000" smtClean="0"/>
              <a:t>*</a:t>
            </a:r>
            <a:endParaRPr lang="en-US" smtClean="0"/>
          </a:p>
        </p:txBody>
      </p:sp>
      <p:sp>
        <p:nvSpPr>
          <p:cNvPr id="13315" name="Content Placeholder 2"/>
          <p:cNvSpPr>
            <a:spLocks noGrp="1"/>
          </p:cNvSpPr>
          <p:nvPr>
            <p:ph sz="quarter" idx="1"/>
          </p:nvPr>
        </p:nvSpPr>
        <p:spPr>
          <a:xfrm>
            <a:off x="381000" y="1447800"/>
            <a:ext cx="8305800" cy="4572000"/>
          </a:xfrm>
        </p:spPr>
        <p:txBody>
          <a:bodyPr/>
          <a:lstStyle/>
          <a:p>
            <a:r>
              <a:rPr lang="en-US" sz="2400" smtClean="0"/>
              <a:t>The effective branching factor can vary across problem instances, but usually it is fairly constant for sufficiently hard problems.</a:t>
            </a:r>
          </a:p>
          <a:p>
            <a:r>
              <a:rPr lang="en-US" sz="2400" smtClean="0"/>
              <a:t>A well-designed heuristic would have a value of b</a:t>
            </a:r>
            <a:r>
              <a:rPr lang="en-US" sz="2400" baseline="30000" smtClean="0"/>
              <a:t>*</a:t>
            </a:r>
            <a:r>
              <a:rPr lang="en-US" sz="2400" smtClean="0"/>
              <a:t> close to 1, allowing fairly large problems to be solved. </a:t>
            </a:r>
          </a:p>
          <a:p>
            <a:r>
              <a:rPr lang="en-US" sz="2400" smtClean="0"/>
              <a:t>To test the heuristic functions h</a:t>
            </a:r>
            <a:r>
              <a:rPr lang="en-US" sz="2400" baseline="-25000" smtClean="0"/>
              <a:t>1</a:t>
            </a:r>
            <a:r>
              <a:rPr lang="en-US" sz="2400" smtClean="0"/>
              <a:t> and h</a:t>
            </a:r>
            <a:r>
              <a:rPr lang="en-US" sz="2400" baseline="-25000" smtClean="0"/>
              <a:t>2 </a:t>
            </a:r>
            <a:r>
              <a:rPr lang="en-US" sz="2400" smtClean="0"/>
              <a:t>of the 8-puzzle problem, we generated 1200 random problem instances, the results suggest that h</a:t>
            </a:r>
            <a:r>
              <a:rPr lang="en-US" sz="2400" baseline="-25000" smtClean="0"/>
              <a:t>2</a:t>
            </a:r>
            <a:r>
              <a:rPr lang="en-US" sz="2400" smtClean="0"/>
              <a:t> is better than h</a:t>
            </a:r>
            <a:r>
              <a:rPr lang="en-US" sz="2400" baseline="-25000" smtClean="0"/>
              <a:t>1</a:t>
            </a:r>
            <a:r>
              <a:rPr lang="en-US" sz="2400" smtClean="0"/>
              <a:t>. For example, </a:t>
            </a:r>
          </a:p>
          <a:p>
            <a:pPr lvl="1" eaLnBrk="1" hangingPunct="1">
              <a:lnSpc>
                <a:spcPct val="80000"/>
              </a:lnSpc>
            </a:pPr>
            <a:r>
              <a:rPr lang="en-US" sz="2000" i="1" smtClean="0"/>
              <a:t>d=12	</a:t>
            </a:r>
            <a:r>
              <a:rPr lang="en-US" sz="2000" smtClean="0"/>
              <a:t>IDS = 3,644,035 nodes, b* = 2.78</a:t>
            </a:r>
            <a:br>
              <a:rPr lang="en-US" sz="2000" smtClean="0"/>
            </a:br>
            <a:r>
              <a:rPr lang="en-US" sz="2000" smtClean="0"/>
              <a:t>		A</a:t>
            </a:r>
            <a:r>
              <a:rPr lang="en-US" sz="2000" baseline="30000" smtClean="0"/>
              <a:t>*</a:t>
            </a:r>
            <a:r>
              <a:rPr lang="en-US" sz="2000" smtClean="0"/>
              <a:t>(h</a:t>
            </a:r>
            <a:r>
              <a:rPr lang="en-US" sz="2000" baseline="-25000" smtClean="0"/>
              <a:t>1</a:t>
            </a:r>
            <a:r>
              <a:rPr lang="en-US" sz="2000" smtClean="0"/>
              <a:t>) = 227 nodes , b* = 1.42</a:t>
            </a:r>
            <a:br>
              <a:rPr lang="en-US" sz="2000" smtClean="0"/>
            </a:br>
            <a:r>
              <a:rPr lang="en-US" sz="2000" smtClean="0"/>
              <a:t>		</a:t>
            </a:r>
            <a:r>
              <a:rPr lang="en-US" sz="2000" smtClean="0">
                <a:solidFill>
                  <a:srgbClr val="C00000"/>
                </a:solidFill>
              </a:rPr>
              <a:t>A</a:t>
            </a:r>
            <a:r>
              <a:rPr lang="en-US" sz="2000" baseline="30000" smtClean="0">
                <a:solidFill>
                  <a:srgbClr val="C00000"/>
                </a:solidFill>
              </a:rPr>
              <a:t>*</a:t>
            </a:r>
            <a:r>
              <a:rPr lang="en-US" sz="2000" smtClean="0">
                <a:solidFill>
                  <a:srgbClr val="C00000"/>
                </a:solidFill>
              </a:rPr>
              <a:t>(h</a:t>
            </a:r>
            <a:r>
              <a:rPr lang="en-US" sz="2000" baseline="-25000" smtClean="0">
                <a:solidFill>
                  <a:srgbClr val="C00000"/>
                </a:solidFill>
              </a:rPr>
              <a:t>2</a:t>
            </a:r>
            <a:r>
              <a:rPr lang="en-US" sz="2000" smtClean="0">
                <a:solidFill>
                  <a:srgbClr val="C00000"/>
                </a:solidFill>
              </a:rPr>
              <a:t>) = 73 nodes , b* = 1.24</a:t>
            </a:r>
          </a:p>
          <a:p>
            <a:pPr lvl="1" eaLnBrk="1" hangingPunct="1">
              <a:lnSpc>
                <a:spcPct val="80000"/>
              </a:lnSpc>
            </a:pPr>
            <a:r>
              <a:rPr lang="en-US" sz="2000" i="1" smtClean="0"/>
              <a:t>d=24 	</a:t>
            </a:r>
            <a:r>
              <a:rPr lang="en-US" sz="2000" smtClean="0"/>
              <a:t>IDS = too many nodes</a:t>
            </a:r>
            <a:br>
              <a:rPr lang="en-US" sz="2000" smtClean="0"/>
            </a:br>
            <a:r>
              <a:rPr lang="en-US" sz="2000" smtClean="0"/>
              <a:t>		A</a:t>
            </a:r>
            <a:r>
              <a:rPr lang="en-US" sz="2000" baseline="30000" smtClean="0"/>
              <a:t>*</a:t>
            </a:r>
            <a:r>
              <a:rPr lang="en-US" sz="2000" smtClean="0"/>
              <a:t>(h</a:t>
            </a:r>
            <a:r>
              <a:rPr lang="en-US" sz="2000" baseline="-25000" smtClean="0"/>
              <a:t>1</a:t>
            </a:r>
            <a:r>
              <a:rPr lang="en-US" sz="2000" smtClean="0"/>
              <a:t>) = 39,135 nodes, b*=1.48 </a:t>
            </a:r>
            <a:br>
              <a:rPr lang="en-US" sz="2000" smtClean="0"/>
            </a:br>
            <a:r>
              <a:rPr lang="en-US" sz="2000" smtClean="0"/>
              <a:t>		</a:t>
            </a:r>
            <a:r>
              <a:rPr lang="en-US" sz="2000" smtClean="0">
                <a:solidFill>
                  <a:srgbClr val="C00000"/>
                </a:solidFill>
              </a:rPr>
              <a:t>A</a:t>
            </a:r>
            <a:r>
              <a:rPr lang="en-US" sz="2000" baseline="30000" smtClean="0">
                <a:solidFill>
                  <a:srgbClr val="C00000"/>
                </a:solidFill>
              </a:rPr>
              <a:t>*</a:t>
            </a:r>
            <a:r>
              <a:rPr lang="en-US" sz="2000" smtClean="0">
                <a:solidFill>
                  <a:srgbClr val="C00000"/>
                </a:solidFill>
              </a:rPr>
              <a:t>(h</a:t>
            </a:r>
            <a:r>
              <a:rPr lang="en-US" sz="2000" baseline="-25000" smtClean="0">
                <a:solidFill>
                  <a:srgbClr val="C00000"/>
                </a:solidFill>
              </a:rPr>
              <a:t>2</a:t>
            </a:r>
            <a:r>
              <a:rPr lang="en-US" sz="2000" smtClean="0">
                <a:solidFill>
                  <a:srgbClr val="C00000"/>
                </a:solidFill>
              </a:rPr>
              <a:t>) = 1,641 nodes, b*=1.26</a:t>
            </a:r>
          </a:p>
          <a:p>
            <a:r>
              <a:rPr lang="en-US" sz="2400" smtClean="0"/>
              <a:t>Of course, this is not an arbitrary result…</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3317" name="Slide Number Placeholder 4"/>
          <p:cNvSpPr>
            <a:spLocks noGrp="1"/>
          </p:cNvSpPr>
          <p:nvPr>
            <p:ph type="sldNum" sz="quarter" idx="12"/>
          </p:nvPr>
        </p:nvSpPr>
        <p:spPr bwMode="auto">
          <a:ln>
            <a:round/>
            <a:headEnd/>
            <a:tailEnd/>
          </a:ln>
        </p:spPr>
        <p:txBody>
          <a:bodyPr/>
          <a:lstStyle/>
          <a:p>
            <a:fld id="{3D791519-CAD5-48FA-A515-B6BD798EC6CF}" type="slidenum">
              <a:rPr lang="en-US" smtClean="0">
                <a:cs typeface="Arial" pitchFamily="34" charset="0"/>
              </a:rPr>
              <a:pPr/>
              <a:t>7</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Domination</a:t>
            </a:r>
          </a:p>
        </p:txBody>
      </p:sp>
      <p:sp>
        <p:nvSpPr>
          <p:cNvPr id="14339" name="Content Placeholder 2"/>
          <p:cNvSpPr>
            <a:spLocks noGrp="1"/>
          </p:cNvSpPr>
          <p:nvPr>
            <p:ph sz="quarter" idx="1"/>
          </p:nvPr>
        </p:nvSpPr>
        <p:spPr/>
        <p:txBody>
          <a:bodyPr/>
          <a:lstStyle/>
          <a:p>
            <a:r>
              <a:rPr lang="en-US" smtClean="0"/>
              <a:t>For the two admissible functions h</a:t>
            </a:r>
            <a:r>
              <a:rPr lang="en-US" baseline="-25000" smtClean="0"/>
              <a:t>1</a:t>
            </a:r>
            <a:r>
              <a:rPr lang="en-US" smtClean="0"/>
              <a:t> and h</a:t>
            </a:r>
            <a:r>
              <a:rPr lang="en-US" baseline="-25000" smtClean="0"/>
              <a:t>2</a:t>
            </a:r>
            <a:r>
              <a:rPr lang="en-US" smtClean="0"/>
              <a:t>, h</a:t>
            </a:r>
            <a:r>
              <a:rPr lang="en-US" baseline="-25000" smtClean="0"/>
              <a:t>2</a:t>
            </a:r>
            <a:r>
              <a:rPr lang="en-US" smtClean="0"/>
              <a:t>(n) ≥ h</a:t>
            </a:r>
            <a:r>
              <a:rPr lang="en-US" baseline="-25000" smtClean="0"/>
              <a:t>1</a:t>
            </a:r>
            <a:r>
              <a:rPr lang="en-US" smtClean="0"/>
              <a:t>(n) for any node n, we thus say h</a:t>
            </a:r>
            <a:r>
              <a:rPr lang="en-US" baseline="-25000" smtClean="0"/>
              <a:t>2</a:t>
            </a:r>
            <a:r>
              <a:rPr lang="en-US" smtClean="0"/>
              <a:t> dominates h</a:t>
            </a:r>
            <a:r>
              <a:rPr lang="en-US" baseline="-25000" smtClean="0"/>
              <a:t>1</a:t>
            </a:r>
            <a:r>
              <a:rPr lang="en-US" smtClean="0"/>
              <a:t> </a:t>
            </a:r>
          </a:p>
          <a:p>
            <a:r>
              <a:rPr lang="en-US" smtClean="0"/>
              <a:t>Domination translates directly into efficiency: A* using h</a:t>
            </a:r>
            <a:r>
              <a:rPr lang="en-US" baseline="-25000" smtClean="0"/>
              <a:t>2</a:t>
            </a:r>
            <a:r>
              <a:rPr lang="en-US" smtClean="0"/>
              <a:t> will never expand more nodes than A* using h</a:t>
            </a:r>
            <a:r>
              <a:rPr lang="en-US" baseline="-25000" smtClean="0"/>
              <a:t>1</a:t>
            </a:r>
            <a:r>
              <a:rPr lang="en-US" smtClean="0"/>
              <a:t>.</a:t>
            </a:r>
          </a:p>
          <a:p>
            <a:r>
              <a:rPr lang="en-US" smtClean="0"/>
              <a:t>Recall the f-contours of nodes…</a:t>
            </a:r>
          </a:p>
          <a:p>
            <a:endParaRPr lang="en-US" smtClean="0"/>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4341" name="Slide Number Placeholder 4"/>
          <p:cNvSpPr>
            <a:spLocks noGrp="1"/>
          </p:cNvSpPr>
          <p:nvPr>
            <p:ph type="sldNum" sz="quarter" idx="12"/>
          </p:nvPr>
        </p:nvSpPr>
        <p:spPr bwMode="auto">
          <a:ln>
            <a:round/>
            <a:headEnd/>
            <a:tailEnd/>
          </a:ln>
        </p:spPr>
        <p:txBody>
          <a:bodyPr/>
          <a:lstStyle/>
          <a:p>
            <a:fld id="{A702B8CC-38D1-4C3E-B180-7DA9BF4B708B}" type="slidenum">
              <a:rPr lang="en-US" smtClean="0">
                <a:cs typeface="Arial" pitchFamily="34" charset="0"/>
              </a:rPr>
              <a:pPr/>
              <a:t>8</a:t>
            </a:fld>
            <a:endParaRPr lang="en-US" smtClean="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Argument</a:t>
            </a:r>
          </a:p>
        </p:txBody>
      </p:sp>
      <p:sp>
        <p:nvSpPr>
          <p:cNvPr id="15363" name="Content Placeholder 2"/>
          <p:cNvSpPr>
            <a:spLocks noGrp="1"/>
          </p:cNvSpPr>
          <p:nvPr>
            <p:ph sz="quarter" idx="1"/>
          </p:nvPr>
        </p:nvSpPr>
        <p:spPr>
          <a:xfrm>
            <a:off x="0" y="1447800"/>
            <a:ext cx="9144000" cy="4953000"/>
          </a:xfrm>
        </p:spPr>
        <p:txBody>
          <a:bodyPr/>
          <a:lstStyle/>
          <a:p>
            <a:r>
              <a:rPr lang="en-US" sz="2400" smtClean="0"/>
              <a:t>A</a:t>
            </a:r>
            <a:r>
              <a:rPr lang="en-US" sz="2400" baseline="30000" smtClean="0"/>
              <a:t>*</a:t>
            </a:r>
            <a:r>
              <a:rPr lang="en-US" sz="2400" smtClean="0"/>
              <a:t> expands nodes in order of increasing </a:t>
            </a:r>
            <a:r>
              <a:rPr lang="en-US" sz="2400" i="1" smtClean="0"/>
              <a:t>f</a:t>
            </a:r>
            <a:r>
              <a:rPr lang="en-US" sz="2400" smtClean="0"/>
              <a:t> value</a:t>
            </a:r>
          </a:p>
          <a:p>
            <a:r>
              <a:rPr lang="en-US" sz="2400" smtClean="0"/>
              <a:t>Contour </a:t>
            </a:r>
            <a:r>
              <a:rPr lang="en-US" sz="2400" i="1" smtClean="0"/>
              <a:t>i</a:t>
            </a:r>
            <a:r>
              <a:rPr lang="en-US" sz="2400" smtClean="0"/>
              <a:t> has all nodes with </a:t>
            </a:r>
            <a:r>
              <a:rPr lang="en-US" sz="2400" i="1" smtClean="0"/>
              <a:t>f=f</a:t>
            </a:r>
            <a:r>
              <a:rPr lang="en-US" sz="2400" i="1" baseline="-25000" smtClean="0"/>
              <a:t>i</a:t>
            </a:r>
            <a:r>
              <a:rPr lang="en-US" sz="2400" smtClean="0"/>
              <a:t>, where </a:t>
            </a:r>
            <a:r>
              <a:rPr lang="en-US" sz="2400" i="1" smtClean="0"/>
              <a:t>f</a:t>
            </a:r>
            <a:r>
              <a:rPr lang="en-US" sz="2400" i="1" baseline="-25000" smtClean="0"/>
              <a:t>i</a:t>
            </a:r>
            <a:r>
              <a:rPr lang="en-US" sz="2400" i="1" smtClean="0"/>
              <a:t> &lt; f</a:t>
            </a:r>
            <a:r>
              <a:rPr lang="en-US" sz="2400" i="1" baseline="-25000" smtClean="0"/>
              <a:t>i+1</a:t>
            </a:r>
          </a:p>
          <a:p>
            <a:r>
              <a:rPr lang="en-US" sz="2400" smtClean="0"/>
              <a:t>Every nodes with f(n)&lt;C</a:t>
            </a:r>
            <a:r>
              <a:rPr lang="en-US" sz="2400" baseline="30000" smtClean="0"/>
              <a:t>*</a:t>
            </a:r>
            <a:r>
              <a:rPr lang="en-US" sz="2400" smtClean="0"/>
              <a:t> will surely be expanded, where C</a:t>
            </a:r>
            <a:r>
              <a:rPr lang="en-US" sz="2400" baseline="30000" smtClean="0"/>
              <a:t>*</a:t>
            </a:r>
            <a:r>
              <a:rPr lang="en-US" sz="2400" smtClean="0"/>
              <a:t> is the cost of the optimal solution. </a:t>
            </a:r>
          </a:p>
          <a:p>
            <a:r>
              <a:rPr lang="en-US" sz="2400" smtClean="0"/>
              <a:t>This is the same as saying that every node with h(n)&lt;C</a:t>
            </a:r>
            <a:r>
              <a:rPr lang="en-US" sz="2400" baseline="30000" smtClean="0"/>
              <a:t>*</a:t>
            </a:r>
            <a:r>
              <a:rPr lang="en-US" sz="2400" smtClean="0"/>
              <a:t>-g(n) will be expanded. </a:t>
            </a:r>
          </a:p>
          <a:p>
            <a:r>
              <a:rPr lang="en-US" sz="2400" smtClean="0"/>
              <a:t>Because h</a:t>
            </a:r>
            <a:r>
              <a:rPr lang="en-US" sz="2400" baseline="-25000" smtClean="0"/>
              <a:t>2</a:t>
            </a:r>
            <a:r>
              <a:rPr lang="en-US" sz="2400" smtClean="0"/>
              <a:t> (Manhattan distance) is at least as big as h</a:t>
            </a:r>
            <a:r>
              <a:rPr lang="en-US" sz="2400" baseline="-25000" smtClean="0"/>
              <a:t>1</a:t>
            </a:r>
            <a:r>
              <a:rPr lang="en-US" sz="2400" smtClean="0"/>
              <a:t> (misplaced tiles) for all nodes, every node that is surely expanded by A* with h</a:t>
            </a:r>
            <a:r>
              <a:rPr lang="en-US" sz="2400" baseline="-25000" smtClean="0"/>
              <a:t>2</a:t>
            </a:r>
            <a:r>
              <a:rPr lang="en-US" sz="2400" smtClean="0"/>
              <a:t> will also surely be expanded with h</a:t>
            </a:r>
            <a:r>
              <a:rPr lang="en-US" sz="2400" baseline="-25000" smtClean="0"/>
              <a:t>1</a:t>
            </a:r>
            <a:r>
              <a:rPr lang="en-US" sz="2400" smtClean="0"/>
              <a:t>, and h</a:t>
            </a:r>
            <a:r>
              <a:rPr lang="en-US" sz="2400" baseline="-25000" smtClean="0"/>
              <a:t>1</a:t>
            </a:r>
            <a:r>
              <a:rPr lang="en-US" sz="2400" smtClean="0"/>
              <a:t> might also cause other nodes to be expanded as well. </a:t>
            </a:r>
          </a:p>
          <a:p>
            <a:r>
              <a:rPr lang="en-US" sz="2400" smtClean="0">
                <a:solidFill>
                  <a:srgbClr val="C00000"/>
                </a:solidFill>
              </a:rPr>
              <a:t>It is always better to use a heuristic function with higher values, provided it does not overestimate and that the computation time for the heuristic is not too large. </a:t>
            </a:r>
          </a:p>
        </p:txBody>
      </p:sp>
      <p:sp>
        <p:nvSpPr>
          <p:cNvPr id="4" name="Footer Placeholder 3"/>
          <p:cNvSpPr>
            <a:spLocks noGrp="1"/>
          </p:cNvSpPr>
          <p:nvPr>
            <p:ph type="ftr" sz="quarter" idx="11"/>
          </p:nvPr>
        </p:nvSpPr>
        <p:spPr/>
        <p:txBody>
          <a:bodyPr/>
          <a:lstStyle/>
          <a:p>
            <a:pPr>
              <a:defRPr/>
            </a:pPr>
            <a:endParaRPr lang="en-US"/>
          </a:p>
          <a:p>
            <a:pPr>
              <a:defRPr/>
            </a:pPr>
            <a:r>
              <a:rPr lang="en-US"/>
              <a:t>CS 470/670 Artificial Intelligence</a:t>
            </a:r>
          </a:p>
          <a:p>
            <a:pPr>
              <a:defRPr/>
            </a:pPr>
            <a:endParaRPr lang="en-US"/>
          </a:p>
        </p:txBody>
      </p:sp>
      <p:sp>
        <p:nvSpPr>
          <p:cNvPr id="15365" name="Slide Number Placeholder 4"/>
          <p:cNvSpPr>
            <a:spLocks noGrp="1"/>
          </p:cNvSpPr>
          <p:nvPr>
            <p:ph type="sldNum" sz="quarter" idx="12"/>
          </p:nvPr>
        </p:nvSpPr>
        <p:spPr bwMode="auto">
          <a:ln>
            <a:round/>
            <a:headEnd/>
            <a:tailEnd/>
          </a:ln>
        </p:spPr>
        <p:txBody>
          <a:bodyPr/>
          <a:lstStyle/>
          <a:p>
            <a:fld id="{29C9967A-B3B9-4496-999F-6EE91A8A18F7}" type="slidenum">
              <a:rPr lang="en-US" smtClean="0">
                <a:cs typeface="Arial" pitchFamily="34" charset="0"/>
              </a:rPr>
              <a:pPr/>
              <a:t>9</a:t>
            </a:fld>
            <a:endParaRPr lang="en-US" smtClean="0">
              <a:cs typeface="Arial" pitchFamily="34" charset="0"/>
            </a:endParaRPr>
          </a:p>
        </p:txBody>
      </p:sp>
      <p:pic>
        <p:nvPicPr>
          <p:cNvPr id="15366" name="Picture 4" descr="f-circles"/>
          <p:cNvPicPr>
            <a:picLocks noChangeAspect="1" noChangeArrowheads="1"/>
          </p:cNvPicPr>
          <p:nvPr/>
        </p:nvPicPr>
        <p:blipFill>
          <a:blip r:embed="rId2" cstate="print"/>
          <a:srcRect/>
          <a:stretch>
            <a:fillRect/>
          </a:stretch>
        </p:blipFill>
        <p:spPr bwMode="auto">
          <a:xfrm>
            <a:off x="5867400" y="228600"/>
            <a:ext cx="313055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2719</TotalTime>
  <Words>3289</Words>
  <Application>Microsoft Office PowerPoint</Application>
  <PresentationFormat>On-screen Show (4:3)</PresentationFormat>
  <Paragraphs>399</Paragraphs>
  <Slides>52</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9" baseType="lpstr">
      <vt:lpstr>Geneva</vt:lpstr>
      <vt:lpstr>Palatino</vt:lpstr>
      <vt:lpstr>Arial</vt:lpstr>
      <vt:lpstr>Calibri</vt:lpstr>
      <vt:lpstr>Comic Sans MS</vt:lpstr>
      <vt:lpstr>Franklin Gothic Book</vt:lpstr>
      <vt:lpstr>Perpetua</vt:lpstr>
      <vt:lpstr>Symbol</vt:lpstr>
      <vt:lpstr>Tahoma</vt:lpstr>
      <vt:lpstr>Times New Roman</vt:lpstr>
      <vt:lpstr>Verdana</vt:lpstr>
      <vt:lpstr>Wingdings</vt:lpstr>
      <vt:lpstr>Wingdings 2</vt:lpstr>
      <vt:lpstr>Equity</vt:lpstr>
      <vt:lpstr>Document</vt:lpstr>
      <vt:lpstr>Equation</vt:lpstr>
      <vt:lpstr>Visio</vt:lpstr>
      <vt:lpstr>Informed Search and Exploration Part II</vt:lpstr>
      <vt:lpstr>Heuristic Functions</vt:lpstr>
      <vt:lpstr>Reachable States of 8-puzzle</vt:lpstr>
      <vt:lpstr>Admissible Heuristic </vt:lpstr>
      <vt:lpstr>Admissible Heuristic </vt:lpstr>
      <vt:lpstr>Effective Branching Factor b*</vt:lpstr>
      <vt:lpstr>Effective Branching Factor b*</vt:lpstr>
      <vt:lpstr>Domination</vt:lpstr>
      <vt:lpstr>Argument</vt:lpstr>
      <vt:lpstr>Inventing admissible heuristic functions</vt:lpstr>
      <vt:lpstr>Inventing admissible heuristic functions</vt:lpstr>
      <vt:lpstr>Example</vt:lpstr>
      <vt:lpstr>Learning heuristic from experience</vt:lpstr>
      <vt:lpstr>Example</vt:lpstr>
      <vt:lpstr>Local Search and Optimization: Motivation </vt:lpstr>
      <vt:lpstr>Local search algorithms</vt:lpstr>
      <vt:lpstr>Two key advantages of local search</vt:lpstr>
      <vt:lpstr>State space landscape</vt:lpstr>
      <vt:lpstr>Hill-climbing search</vt:lpstr>
      <vt:lpstr>Hill-climbing search</vt:lpstr>
      <vt:lpstr>Hill-Climbing</vt:lpstr>
      <vt:lpstr>Example: n-queens</vt:lpstr>
      <vt:lpstr>8-queens problem</vt:lpstr>
      <vt:lpstr>Hill-climbing search: 8-queens problem</vt:lpstr>
      <vt:lpstr>Hill-climbing search: 8-queens problem</vt:lpstr>
      <vt:lpstr>Hill climbing</vt:lpstr>
      <vt:lpstr>Problems of hill climbing</vt:lpstr>
      <vt:lpstr>Hill climbing for the 8-queen problem</vt:lpstr>
      <vt:lpstr>Variants of hill-climbing</vt:lpstr>
      <vt:lpstr>Local Minima Problem</vt:lpstr>
      <vt:lpstr>Consequences of the Occasional Ascents</vt:lpstr>
      <vt:lpstr>Boltzmann machines</vt:lpstr>
      <vt:lpstr>Simulated annealing: basic idea</vt:lpstr>
      <vt:lpstr>Simulated annealing</vt:lpstr>
      <vt:lpstr>Real annealing: Sword </vt:lpstr>
      <vt:lpstr>Simulated annealing in practice</vt:lpstr>
      <vt:lpstr>Simulated annealing algorithm</vt:lpstr>
      <vt:lpstr>Boltzmann distribution</vt:lpstr>
      <vt:lpstr>Note on simulated annealing: limit cases</vt:lpstr>
      <vt:lpstr>Simulated annealing</vt:lpstr>
      <vt:lpstr>Simulated Annealing Steps</vt:lpstr>
      <vt:lpstr>Algorithm for placement</vt:lpstr>
      <vt:lpstr>PowerPoint Presentation</vt:lpstr>
      <vt:lpstr>Qualitative Analysis</vt:lpstr>
      <vt:lpstr>PowerPoint Presentation</vt:lpstr>
      <vt:lpstr>PowerPoint Presentation</vt:lpstr>
      <vt:lpstr>Applications</vt:lpstr>
      <vt:lpstr>PowerPoint Presentation</vt:lpstr>
      <vt:lpstr>Conclusions</vt:lpstr>
      <vt:lpstr>Local beam search</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Wei</dc:creator>
  <cp:lastModifiedBy>Wei Ding</cp:lastModifiedBy>
  <cp:revision>266</cp:revision>
  <dcterms:created xsi:type="dcterms:W3CDTF">2006-08-16T00:00:00Z</dcterms:created>
  <dcterms:modified xsi:type="dcterms:W3CDTF">2017-09-28T22:42:33Z</dcterms:modified>
</cp:coreProperties>
</file>