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81"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57" autoAdjust="0"/>
  </p:normalViewPr>
  <p:slideViewPr>
    <p:cSldViewPr>
      <p:cViewPr varScale="1">
        <p:scale>
          <a:sx n="95" d="100"/>
          <a:sy n="95" d="100"/>
        </p:scale>
        <p:origin x="1434"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pitchFamily="34"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itchFamily="34" charset="0"/>
                <a:cs typeface="Arial" charset="0"/>
              </a:defRPr>
            </a:lvl1pPr>
          </a:lstStyle>
          <a:p>
            <a:pPr>
              <a:defRPr/>
            </a:pPr>
            <a:fld id="{DD1044B6-7921-4B5B-A65B-DFCF8515D50D}" type="datetimeFigureOut">
              <a:rPr lang="en-US"/>
              <a:pPr>
                <a:defRPr/>
              </a:pPr>
              <a:t>3/9/2017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pitchFamily="34"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itchFamily="34" charset="0"/>
                <a:cs typeface="Arial" charset="0"/>
              </a:defRPr>
            </a:lvl1pPr>
          </a:lstStyle>
          <a:p>
            <a:pPr>
              <a:defRPr/>
            </a:pPr>
            <a:fld id="{2493BBE1-804E-4BBE-9EF1-58B055370E79}" type="slidenum">
              <a:rPr lang="en-US"/>
              <a:pPr>
                <a:defRPr/>
              </a:pPr>
              <a:t>‹#›</a:t>
            </a:fld>
            <a:endParaRPr lang="en-US"/>
          </a:p>
        </p:txBody>
      </p:sp>
    </p:spTree>
    <p:extLst>
      <p:ext uri="{BB962C8B-B14F-4D97-AF65-F5344CB8AC3E}">
        <p14:creationId xmlns:p14="http://schemas.microsoft.com/office/powerpoint/2010/main" val="4050239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3796" name="Slide Number Placeholder 3"/>
          <p:cNvSpPr>
            <a:spLocks noGrp="1"/>
          </p:cNvSpPr>
          <p:nvPr>
            <p:ph type="sldNum" sz="quarter" idx="5"/>
          </p:nvPr>
        </p:nvSpPr>
        <p:spPr bwMode="auto">
          <a:noFill/>
          <a:ln>
            <a:miter lim="800000"/>
            <a:headEnd/>
            <a:tailEnd/>
          </a:ln>
        </p:spPr>
        <p:txBody>
          <a:bodyPr/>
          <a:lstStyle/>
          <a:p>
            <a:fld id="{DBABD826-F4C5-44C4-A472-C58474113F22}" type="slidenum">
              <a:rPr lang="en-US" smtClean="0">
                <a:cs typeface="Arial" pitchFamily="34" charset="0"/>
              </a:rPr>
              <a:pPr/>
              <a:t>1</a:t>
            </a:fld>
            <a:endParaRPr lang="en-US" smtClean="0">
              <a:cs typeface="Arial" pitchFamily="34" charset="0"/>
            </a:endParaRPr>
          </a:p>
        </p:txBody>
      </p:sp>
    </p:spTree>
    <p:extLst>
      <p:ext uri="{BB962C8B-B14F-4D97-AF65-F5344CB8AC3E}">
        <p14:creationId xmlns:p14="http://schemas.microsoft.com/office/powerpoint/2010/main" val="3474979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pic>
        <p:nvPicPr>
          <p:cNvPr id="11" name="Picture 2" descr="http://www.umb.edu/logo/UMB_informal.blue.gif"/>
          <p:cNvPicPr>
            <a:picLocks noChangeAspect="1" noChangeArrowheads="1"/>
          </p:cNvPicPr>
          <p:nvPr userDrawn="1"/>
        </p:nvPicPr>
        <p:blipFill>
          <a:blip r:embed="rId2" cstate="print"/>
          <a:srcRect/>
          <a:stretch>
            <a:fillRect/>
          </a:stretch>
        </p:blipFill>
        <p:spPr bwMode="auto">
          <a:xfrm>
            <a:off x="8001000" y="152400"/>
            <a:ext cx="923925" cy="1019175"/>
          </a:xfrm>
          <a:prstGeom prst="rect">
            <a:avLst/>
          </a:prstGeom>
          <a:noFill/>
          <a:ln w="9525">
            <a:noFill/>
            <a:miter lim="800000"/>
            <a:headEnd/>
            <a:tailEnd/>
          </a:ln>
        </p:spPr>
      </p:pic>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2" name="Date Placeholder 27"/>
          <p:cNvSpPr>
            <a:spLocks noGrp="1"/>
          </p:cNvSpPr>
          <p:nvPr>
            <p:ph type="dt" sz="half" idx="10"/>
          </p:nvPr>
        </p:nvSpPr>
        <p:spPr/>
        <p:txBody>
          <a:bodyPr/>
          <a:lstStyle>
            <a:lvl1pPr>
              <a:defRPr/>
            </a:lvl1pPr>
          </a:lstStyle>
          <a:p>
            <a:pPr>
              <a:defRPr/>
            </a:pPr>
            <a:endParaRPr lang="en-US"/>
          </a:p>
        </p:txBody>
      </p:sp>
      <p:sp>
        <p:nvSpPr>
          <p:cNvPr id="13" name="Footer Placeholder 16"/>
          <p:cNvSpPr>
            <a:spLocks noGrp="1"/>
          </p:cNvSpPr>
          <p:nvPr>
            <p:ph type="ftr" sz="quarter" idx="11"/>
          </p:nvPr>
        </p:nvSpPr>
        <p:spPr/>
        <p:txBody>
          <a:bodyPr/>
          <a:lstStyle>
            <a:lvl1pPr>
              <a:defRPr/>
            </a:lvl1pPr>
          </a:lstStyle>
          <a:p>
            <a:pPr>
              <a:defRPr/>
            </a:pPr>
            <a:r>
              <a:rPr lang="en-US"/>
              <a:t> CS 470/670 Artificial Intelligence </a:t>
            </a:r>
            <a:endParaRPr lang="en-US" dirty="0"/>
          </a:p>
        </p:txBody>
      </p:sp>
      <p:sp>
        <p:nvSpPr>
          <p:cNvPr id="14" name="Slide Number Placeholder 28"/>
          <p:cNvSpPr>
            <a:spLocks noGrp="1"/>
          </p:cNvSpPr>
          <p:nvPr>
            <p:ph type="sldNum" sz="quarter" idx="12"/>
          </p:nvPr>
        </p:nvSpPr>
        <p:spPr>
          <a:xfrm>
            <a:off x="8229600" y="6172200"/>
            <a:ext cx="457200" cy="457200"/>
          </a:xfrm>
        </p:spPr>
        <p:txBody>
          <a:bodyPr/>
          <a:lstStyle>
            <a:lvl1pPr>
              <a:defRPr/>
            </a:lvl1pPr>
          </a:lstStyle>
          <a:p>
            <a:pPr>
              <a:defRPr/>
            </a:pPr>
            <a:fld id="{B31A5395-DBF5-4550-BE3E-2CDF0FD628D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DBE80ED9-F7A6-4CEC-80AB-4A7EE650B4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6694B0DE-8248-46DB-B7EE-396E51213E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http://www.umb.edu/logo/UMB_informal.blue.gif"/>
          <p:cNvPicPr>
            <a:picLocks noChangeAspect="1" noChangeArrowheads="1"/>
          </p:cNvPicPr>
          <p:nvPr userDrawn="1"/>
        </p:nvPicPr>
        <p:blipFill>
          <a:blip r:embed="rId2" cstate="print"/>
          <a:srcRect/>
          <a:stretch>
            <a:fillRect/>
          </a:stretch>
        </p:blipFill>
        <p:spPr bwMode="auto">
          <a:xfrm>
            <a:off x="8458200" y="152400"/>
            <a:ext cx="533400" cy="588963"/>
          </a:xfrm>
          <a:prstGeom prst="rect">
            <a:avLst/>
          </a:prstGeom>
          <a:noFill/>
          <a:ln w="9525">
            <a:noFill/>
            <a:miter lim="800000"/>
            <a:headEnd/>
            <a:tailEnd/>
          </a:ln>
        </p:spPr>
      </p:pic>
      <p:sp>
        <p:nvSpPr>
          <p:cNvPr id="5" name="Rounded Rectangle 4"/>
          <p:cNvSpPr/>
          <p:nvPr userDrawn="1"/>
        </p:nvSpPr>
        <p:spPr>
          <a:xfrm>
            <a:off x="990600" y="1295400"/>
            <a:ext cx="6934200" cy="4571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228600"/>
            <a:ext cx="77724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lvl1pPr>
              <a:defRPr sz="3200" baseline="0"/>
            </a:lvl1pPr>
            <a:lvl2pPr>
              <a:defRPr sz="2800" baseline="0"/>
            </a:lvl2pPr>
            <a:lvl3pPr>
              <a:defRPr sz="2400" baseline="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vert="horz" wrap="square" lIns="91440" tIns="45720" rIns="91440" bIns="45720" numCol="1" compatLnSpc="1">
            <a:prstTxWarp prst="textNoShape">
              <a:avLst/>
            </a:prstTxWarp>
          </a:bodyPr>
          <a:lstStyle>
            <a:lvl1pPr fontAlgn="base">
              <a:spcBef>
                <a:spcPct val="0"/>
              </a:spcBef>
              <a:spcAft>
                <a:spcPct val="0"/>
              </a:spcAft>
              <a:defRPr>
                <a:cs typeface="Arial" charset="0"/>
              </a:defRPr>
            </a:lvl1pPr>
          </a:lstStyle>
          <a:p>
            <a:pPr>
              <a:defRPr/>
            </a:pPr>
            <a:endParaRPr lang="en-US"/>
          </a:p>
          <a:p>
            <a:pPr>
              <a:defRPr/>
            </a:pPr>
            <a:r>
              <a:rPr lang="en-US"/>
              <a:t>CS 470/670 Artificial Intelligence</a:t>
            </a:r>
          </a:p>
          <a:p>
            <a:pPr>
              <a:defRPr/>
            </a:pPr>
            <a:endParaRPr lang="en-US"/>
          </a:p>
        </p:txBody>
      </p:sp>
      <p:sp>
        <p:nvSpPr>
          <p:cNvPr id="9" name="Slide Number Placeholder 5"/>
          <p:cNvSpPr>
            <a:spLocks noGrp="1"/>
          </p:cNvSpPr>
          <p:nvPr>
            <p:ph type="sldNum" sz="quarter" idx="12"/>
          </p:nvPr>
        </p:nvSpPr>
        <p:spPr>
          <a:xfrm>
            <a:off x="8229600" y="6248400"/>
            <a:ext cx="457200" cy="457200"/>
          </a:xfrm>
        </p:spPr>
        <p:txBody>
          <a:bodyPr/>
          <a:lstStyle>
            <a:lvl1pPr>
              <a:defRPr/>
            </a:lvl1pPr>
          </a:lstStyle>
          <a:p>
            <a:pPr>
              <a:defRPr/>
            </a:pPr>
            <a:fld id="{AA385015-D8B2-4AC4-B575-EE6E477F067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 CS 470/670 Artificial Intelligence </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BE299DC-5912-498C-8B04-BE8DD56206D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7" name="Slide Number Placeholder 22"/>
          <p:cNvSpPr>
            <a:spLocks noGrp="1"/>
          </p:cNvSpPr>
          <p:nvPr>
            <p:ph type="sldNum" sz="quarter" idx="12"/>
          </p:nvPr>
        </p:nvSpPr>
        <p:spPr/>
        <p:txBody>
          <a:bodyPr/>
          <a:lstStyle>
            <a:lvl1pPr>
              <a:defRPr/>
            </a:lvl1pPr>
          </a:lstStyle>
          <a:p>
            <a:pPr>
              <a:defRPr/>
            </a:pPr>
            <a:fld id="{8A30077C-D65F-4CBA-914C-026D5EC070A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22"/>
          <p:cNvSpPr>
            <a:spLocks noGrp="1"/>
          </p:cNvSpPr>
          <p:nvPr>
            <p:ph type="sldNum" sz="quarter" idx="12"/>
          </p:nvPr>
        </p:nvSpPr>
        <p:spPr/>
        <p:txBody>
          <a:bodyPr/>
          <a:lstStyle>
            <a:lvl1pPr>
              <a:defRPr/>
            </a:lvl1pPr>
          </a:lstStyle>
          <a:p>
            <a:pPr>
              <a:defRPr/>
            </a:pPr>
            <a:fld id="{3DF8AB70-B1D3-4860-B314-85CF85E4E0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5" name="Slide Number Placeholder 22"/>
          <p:cNvSpPr>
            <a:spLocks noGrp="1"/>
          </p:cNvSpPr>
          <p:nvPr>
            <p:ph type="sldNum" sz="quarter" idx="12"/>
          </p:nvPr>
        </p:nvSpPr>
        <p:spPr/>
        <p:txBody>
          <a:bodyPr/>
          <a:lstStyle>
            <a:lvl1pPr>
              <a:defRPr/>
            </a:lvl1pPr>
          </a:lstStyle>
          <a:p>
            <a:pPr>
              <a:defRPr/>
            </a:pPr>
            <a:fld id="{89E00527-3634-4449-BC9A-95914A768F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4" name="Slide Number Placeholder 22"/>
          <p:cNvSpPr>
            <a:spLocks noGrp="1"/>
          </p:cNvSpPr>
          <p:nvPr>
            <p:ph type="sldNum" sz="quarter" idx="12"/>
          </p:nvPr>
        </p:nvSpPr>
        <p:spPr/>
        <p:txBody>
          <a:bodyPr/>
          <a:lstStyle>
            <a:lvl1pPr>
              <a:defRPr/>
            </a:lvl1pPr>
          </a:lstStyle>
          <a:p>
            <a:pPr>
              <a:defRPr/>
            </a:pPr>
            <a:fld id="{27172CF1-A828-49CD-AE21-A236D32E58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6"/>
          <p:cNvSpPr>
            <a:spLocks noGrp="1"/>
          </p:cNvSpPr>
          <p:nvPr>
            <p:ph type="sldNum" sz="quarter" idx="12"/>
          </p:nvPr>
        </p:nvSpPr>
        <p:spPr/>
        <p:txBody>
          <a:bodyPr/>
          <a:lstStyle>
            <a:lvl1pPr>
              <a:defRPr/>
            </a:lvl1pPr>
          </a:lstStyle>
          <a:p>
            <a:pPr>
              <a:defRPr/>
            </a:pPr>
            <a:fld id="{9ECB273E-6A9A-4B9F-83CB-01B6A938B2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 CS 470/670 Artificial Intelligence </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530C06EE-E5DD-4721-B444-D96AF217414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Perpetua" pitchFamily="18" charset="0"/>
                <a:cs typeface="Arial"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a:t> CS 470/670 Artificial Intelligence </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itchFamily="34" charset="0"/>
                <a:cs typeface="Arial" charset="0"/>
              </a:defRPr>
            </a:lvl1pPr>
          </a:lstStyle>
          <a:p>
            <a:pPr>
              <a:defRPr/>
            </a:pPr>
            <a:fld id="{C9BC6AEB-0A67-421A-8E48-FF592ABD2B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77" r:id="rId4"/>
    <p:sldLayoutId id="2147483978" r:id="rId5"/>
    <p:sldLayoutId id="2147483979" r:id="rId6"/>
    <p:sldLayoutId id="2147483980" r:id="rId7"/>
    <p:sldLayoutId id="2147483986" r:id="rId8"/>
    <p:sldLayoutId id="2147483987" r:id="rId9"/>
    <p:sldLayoutId id="2147483981" r:id="rId10"/>
    <p:sldLayoutId id="2147483982"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5"/>
          <p:cNvSpPr>
            <a:spLocks noGrp="1"/>
          </p:cNvSpPr>
          <p:nvPr>
            <p:ph type="subTitle" idx="1"/>
          </p:nvPr>
        </p:nvSpPr>
        <p:spPr/>
        <p:txBody>
          <a:bodyPr/>
          <a:lstStyle/>
          <a:p>
            <a:r>
              <a:rPr lang="en-US" dirty="0" smtClean="0"/>
              <a:t>Instructor: Dr. Wei Ding</a:t>
            </a:r>
          </a:p>
        </p:txBody>
      </p:sp>
      <p:sp>
        <p:nvSpPr>
          <p:cNvPr id="7171" name="Title 5"/>
          <p:cNvSpPr>
            <a:spLocks noGrp="1"/>
          </p:cNvSpPr>
          <p:nvPr>
            <p:ph type="ctrTitle"/>
          </p:nvPr>
        </p:nvSpPr>
        <p:spPr>
          <a:xfrm>
            <a:off x="457200" y="1506538"/>
            <a:ext cx="8229600" cy="1470025"/>
          </a:xfrm>
        </p:spPr>
        <p:txBody>
          <a:bodyPr/>
          <a:lstStyle/>
          <a:p>
            <a:r>
              <a:rPr dirty="0" smtClean="0"/>
              <a:t>Informed Search and Exploration</a:t>
            </a:r>
            <a:br>
              <a:rPr dirty="0" smtClean="0"/>
            </a:br>
            <a:r>
              <a:rPr dirty="0" smtClean="0"/>
              <a:t>Part III</a:t>
            </a:r>
          </a:p>
        </p:txBody>
      </p:sp>
      <p:sp>
        <p:nvSpPr>
          <p:cNvPr id="4" name="Footer Placeholder 3"/>
          <p:cNvSpPr>
            <a:spLocks noGrp="1"/>
          </p:cNvSpPr>
          <p:nvPr>
            <p:ph type="ftr" sz="quarter" idx="11"/>
          </p:nvPr>
        </p:nvSpPr>
        <p:spPr/>
        <p:txBody>
          <a:bodyPr vert="horz" wrap="square" lIns="91440" tIns="45720" rIns="91440" bIns="45720" numCol="1" compatLnSpc="1">
            <a:prstTxWarp prst="textNoShape">
              <a:avLst/>
            </a:prstTxWarp>
          </a:bodyPr>
          <a:lstStyle/>
          <a:p>
            <a:pPr fontAlgn="base">
              <a:spcBef>
                <a:spcPct val="0"/>
              </a:spcBef>
              <a:spcAft>
                <a:spcPct val="0"/>
              </a:spcAft>
              <a:defRPr/>
            </a:pPr>
            <a:endParaRPr lang="en-US" smtClean="0">
              <a:cs typeface="Arial" charset="0"/>
            </a:endParaRPr>
          </a:p>
          <a:p>
            <a:pPr fontAlgn="base">
              <a:spcBef>
                <a:spcPct val="0"/>
              </a:spcBef>
              <a:spcAft>
                <a:spcPct val="0"/>
              </a:spcAft>
              <a:defRPr/>
            </a:pPr>
            <a:r>
              <a:rPr lang="en-US" smtClean="0">
                <a:cs typeface="Arial" charset="0"/>
              </a:rPr>
              <a:t>CS 470/670 Artificial Intelligence</a:t>
            </a:r>
          </a:p>
          <a:p>
            <a:pPr fontAlgn="base">
              <a:spcBef>
                <a:spcPct val="0"/>
              </a:spcBef>
              <a:spcAft>
                <a:spcPct val="0"/>
              </a:spcAft>
              <a:defRPr/>
            </a:pPr>
            <a:endParaRPr lang="en-US" smtClean="0">
              <a:cs typeface="Arial" charset="0"/>
            </a:endParaRPr>
          </a:p>
        </p:txBody>
      </p:sp>
      <p:sp>
        <p:nvSpPr>
          <p:cNvPr id="7173" name="Slide Number Placeholder 4"/>
          <p:cNvSpPr>
            <a:spLocks noGrp="1"/>
          </p:cNvSpPr>
          <p:nvPr>
            <p:ph type="sldNum" sz="quarter" idx="12"/>
          </p:nvPr>
        </p:nvSpPr>
        <p:spPr bwMode="auto">
          <a:ln>
            <a:round/>
            <a:headEnd/>
            <a:tailEnd/>
          </a:ln>
        </p:spPr>
        <p:txBody>
          <a:bodyPr/>
          <a:lstStyle/>
          <a:p>
            <a:fld id="{7FC387F0-A8A6-456F-9BB0-9373E26B92D7}" type="slidenum">
              <a:rPr lang="en-US" smtClean="0">
                <a:cs typeface="Arial" pitchFamily="34" charset="0"/>
              </a:rPr>
              <a:pPr/>
              <a:t>1</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D32102F-FD42-4C5F-986C-5C32BBC0A6A0}" type="slidenum">
              <a:rPr lang="en-US"/>
              <a:pPr/>
              <a:t>10</a:t>
            </a:fld>
            <a:endParaRPr lang="en-US"/>
          </a:p>
        </p:txBody>
      </p:sp>
      <p:sp>
        <p:nvSpPr>
          <p:cNvPr id="288770" name="Rectangle 2"/>
          <p:cNvSpPr>
            <a:spLocks noGrp="1" noChangeArrowheads="1"/>
          </p:cNvSpPr>
          <p:nvPr>
            <p:ph type="title"/>
          </p:nvPr>
        </p:nvSpPr>
        <p:spPr/>
        <p:txBody>
          <a:bodyPr/>
          <a:lstStyle/>
          <a:p>
            <a:r>
              <a:rPr lang="en-US"/>
              <a:t>Boltzmann distribution</a:t>
            </a:r>
          </a:p>
        </p:txBody>
      </p:sp>
      <p:sp>
        <p:nvSpPr>
          <p:cNvPr id="288772" name="Rectangle 4"/>
          <p:cNvSpPr>
            <a:spLocks noGrp="1" noChangeArrowheads="1"/>
          </p:cNvSpPr>
          <p:nvPr>
            <p:ph type="body" idx="1"/>
          </p:nvPr>
        </p:nvSpPr>
        <p:spPr>
          <a:xfrm>
            <a:off x="393700" y="1524000"/>
            <a:ext cx="8304213" cy="4648200"/>
          </a:xfrm>
          <a:noFill/>
          <a:ln/>
        </p:spPr>
        <p:txBody>
          <a:bodyPr lIns="92075" tIns="46038" rIns="92075" bIns="46038"/>
          <a:lstStyle/>
          <a:p>
            <a:pPr>
              <a:lnSpc>
                <a:spcPct val="90000"/>
              </a:lnSpc>
            </a:pPr>
            <a:r>
              <a:rPr lang="en-US" sz="2400" dirty="0"/>
              <a:t>At thermal equilibrium at temperature T, the </a:t>
            </a:r>
          </a:p>
          <a:p>
            <a:pPr>
              <a:lnSpc>
                <a:spcPct val="90000"/>
              </a:lnSpc>
              <a:buFontTx/>
              <a:buNone/>
            </a:pPr>
            <a:r>
              <a:rPr lang="en-US" sz="2400" dirty="0"/>
              <a:t>	</a:t>
            </a:r>
            <a:r>
              <a:rPr lang="en-US" sz="2400" dirty="0">
                <a:solidFill>
                  <a:srgbClr val="0066FF"/>
                </a:solidFill>
              </a:rPr>
              <a:t>Boltzmann distribution</a:t>
            </a:r>
            <a:r>
              <a:rPr lang="en-US" sz="2400" dirty="0"/>
              <a:t> gives the relative </a:t>
            </a:r>
          </a:p>
          <a:p>
            <a:pPr>
              <a:lnSpc>
                <a:spcPct val="90000"/>
              </a:lnSpc>
              <a:buFontTx/>
              <a:buNone/>
            </a:pPr>
            <a:r>
              <a:rPr lang="en-US" sz="2400" dirty="0"/>
              <a:t>	probability that the system will occupy state A vs. </a:t>
            </a:r>
          </a:p>
          <a:p>
            <a:pPr>
              <a:lnSpc>
                <a:spcPct val="90000"/>
              </a:lnSpc>
              <a:buFontTx/>
              <a:buNone/>
            </a:pPr>
            <a:r>
              <a:rPr lang="en-US" sz="2400" dirty="0"/>
              <a:t>	state B as: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r>
              <a:rPr lang="en-US" sz="2400" dirty="0"/>
              <a:t>where E(A) and E(B) are the energies associated with states A and B.</a:t>
            </a:r>
            <a:endParaRPr lang="en-US" dirty="0"/>
          </a:p>
        </p:txBody>
      </p:sp>
      <p:graphicFrame>
        <p:nvGraphicFramePr>
          <p:cNvPr id="332800" name="Object 0"/>
          <p:cNvGraphicFramePr>
            <a:graphicFrameLocks noChangeAspect="1"/>
          </p:cNvGraphicFramePr>
          <p:nvPr/>
        </p:nvGraphicFramePr>
        <p:xfrm>
          <a:off x="838200" y="3675063"/>
          <a:ext cx="7315200" cy="1125537"/>
        </p:xfrm>
        <a:graphic>
          <a:graphicData uri="http://schemas.openxmlformats.org/presentationml/2006/ole">
            <mc:AlternateContent xmlns:mc="http://schemas.openxmlformats.org/markup-compatibility/2006">
              <mc:Choice xmlns:v="urn:schemas-microsoft-com:vml" Requires="v">
                <p:oleObj spid="_x0000_s2055" name="Equation" r:id="rId3" imgW="2806560" imgH="431640" progId="Equation.3">
                  <p:embed/>
                </p:oleObj>
              </mc:Choice>
              <mc:Fallback>
                <p:oleObj name="Equation" r:id="rId3" imgW="28065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75063"/>
                        <a:ext cx="7315200" cy="112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7921935"/>
      </p:ext>
    </p:extLst>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CS 561,  Session 7</a:t>
            </a:r>
          </a:p>
        </p:txBody>
      </p:sp>
      <p:sp>
        <p:nvSpPr>
          <p:cNvPr id="6" name="Slide Number Placeholder 5"/>
          <p:cNvSpPr>
            <a:spLocks noGrp="1"/>
          </p:cNvSpPr>
          <p:nvPr>
            <p:ph type="sldNum" sz="quarter" idx="12"/>
          </p:nvPr>
        </p:nvSpPr>
        <p:spPr/>
        <p:txBody>
          <a:bodyPr/>
          <a:lstStyle/>
          <a:p>
            <a:fld id="{87424D4A-8B6C-4762-9C6E-CE4D8BA44527}" type="slidenum">
              <a:rPr lang="en-US"/>
              <a:pPr/>
              <a:t>11</a:t>
            </a:fld>
            <a:endParaRPr lang="en-US"/>
          </a:p>
        </p:txBody>
      </p:sp>
      <p:sp>
        <p:nvSpPr>
          <p:cNvPr id="316418" name="Rectangle 2"/>
          <p:cNvSpPr>
            <a:spLocks noGrp="1" noChangeArrowheads="1"/>
          </p:cNvSpPr>
          <p:nvPr>
            <p:ph type="title"/>
          </p:nvPr>
        </p:nvSpPr>
        <p:spPr/>
        <p:txBody>
          <a:bodyPr/>
          <a:lstStyle/>
          <a:p>
            <a:r>
              <a:rPr lang="en-US"/>
              <a:t>Note on simulated annealing: limit cases</a:t>
            </a:r>
          </a:p>
        </p:txBody>
      </p:sp>
      <p:sp>
        <p:nvSpPr>
          <p:cNvPr id="316419" name="Rectangle 3"/>
          <p:cNvSpPr>
            <a:spLocks noGrp="1" noChangeArrowheads="1"/>
          </p:cNvSpPr>
          <p:nvPr>
            <p:ph type="body" idx="1"/>
          </p:nvPr>
        </p:nvSpPr>
        <p:spPr>
          <a:xfrm>
            <a:off x="152400" y="1447800"/>
            <a:ext cx="8534400" cy="4572000"/>
          </a:xfrm>
        </p:spPr>
        <p:txBody>
          <a:bodyPr/>
          <a:lstStyle/>
          <a:p>
            <a:r>
              <a:rPr lang="en-US" sz="2400" dirty="0">
                <a:solidFill>
                  <a:srgbClr val="0066FF"/>
                </a:solidFill>
              </a:rPr>
              <a:t>Boltzmann distribution:</a:t>
            </a:r>
            <a:r>
              <a:rPr lang="en-US" sz="2400" dirty="0"/>
              <a:t> accept “bad move” with </a:t>
            </a:r>
            <a:r>
              <a:rPr lang="en-US" sz="2400" dirty="0">
                <a:sym typeface="Symbol" pitchFamily="18" charset="2"/>
              </a:rPr>
              <a:t>E&lt;0 (goal is to maximize E) with probability P(E) = exp(E/T</a:t>
            </a:r>
            <a:r>
              <a:rPr lang="en-US" sz="2400" dirty="0" smtClean="0">
                <a:sym typeface="Symbol" pitchFamily="18" charset="2"/>
              </a:rPr>
              <a:t>)</a:t>
            </a:r>
            <a:endParaRPr lang="en-US" sz="2400" dirty="0">
              <a:sym typeface="Symbol" pitchFamily="18" charset="2"/>
            </a:endParaRPr>
          </a:p>
          <a:p>
            <a:r>
              <a:rPr lang="en-US" sz="2400" dirty="0">
                <a:sym typeface="Symbol" pitchFamily="18" charset="2"/>
              </a:rPr>
              <a:t>If T is large:	</a:t>
            </a:r>
            <a:r>
              <a:rPr lang="en-US" sz="2400" dirty="0" smtClean="0">
                <a:sym typeface="Symbol" pitchFamily="18" charset="2"/>
              </a:rPr>
              <a:t></a:t>
            </a:r>
            <a:r>
              <a:rPr lang="en-US" sz="2400" dirty="0">
                <a:sym typeface="Symbol" pitchFamily="18" charset="2"/>
              </a:rPr>
              <a:t>E &lt; 0</a:t>
            </a:r>
          </a:p>
          <a:p>
            <a:pPr>
              <a:buFontTx/>
              <a:buNone/>
            </a:pPr>
            <a:r>
              <a:rPr lang="en-US" sz="2400" dirty="0">
                <a:sym typeface="Symbol" pitchFamily="18" charset="2"/>
              </a:rPr>
              <a:t>				E/T &lt; 0 and very small</a:t>
            </a:r>
          </a:p>
          <a:p>
            <a:pPr>
              <a:buFontTx/>
              <a:buNone/>
            </a:pPr>
            <a:r>
              <a:rPr lang="en-US" sz="2400" dirty="0">
                <a:sym typeface="Symbol" pitchFamily="18" charset="2"/>
              </a:rPr>
              <a:t>				exp(E/T) close to 1</a:t>
            </a:r>
          </a:p>
          <a:p>
            <a:pPr>
              <a:buFontTx/>
              <a:buNone/>
            </a:pPr>
            <a:r>
              <a:rPr lang="en-US" sz="2400" dirty="0">
                <a:sym typeface="Symbol" pitchFamily="18" charset="2"/>
              </a:rPr>
              <a:t>				accept bad move with </a:t>
            </a:r>
            <a:r>
              <a:rPr lang="en-US" sz="2400" b="1" dirty="0">
                <a:solidFill>
                  <a:srgbClr val="C00000"/>
                </a:solidFill>
                <a:sym typeface="Symbol" pitchFamily="18" charset="2"/>
              </a:rPr>
              <a:t>high</a:t>
            </a:r>
            <a:r>
              <a:rPr lang="en-US" sz="2400" dirty="0">
                <a:sym typeface="Symbol" pitchFamily="18" charset="2"/>
              </a:rPr>
              <a:t> </a:t>
            </a:r>
            <a:r>
              <a:rPr lang="en-US" sz="2400" dirty="0" smtClean="0">
                <a:sym typeface="Symbol" pitchFamily="18" charset="2"/>
              </a:rPr>
              <a:t>probability</a:t>
            </a:r>
            <a:endParaRPr lang="en-US" sz="2400" dirty="0">
              <a:sym typeface="Symbol" pitchFamily="18" charset="2"/>
            </a:endParaRPr>
          </a:p>
          <a:p>
            <a:r>
              <a:rPr lang="en-US" sz="2400" dirty="0">
                <a:sym typeface="Symbol" pitchFamily="18" charset="2"/>
              </a:rPr>
              <a:t>If T is near 0:	E &lt; 0</a:t>
            </a:r>
          </a:p>
          <a:p>
            <a:pPr>
              <a:buFontTx/>
              <a:buNone/>
            </a:pPr>
            <a:r>
              <a:rPr lang="en-US" sz="2400" dirty="0">
                <a:sym typeface="Symbol" pitchFamily="18" charset="2"/>
              </a:rPr>
              <a:t>				E/T &lt; 0 and very large</a:t>
            </a:r>
          </a:p>
          <a:p>
            <a:pPr>
              <a:buFontTx/>
              <a:buNone/>
            </a:pPr>
            <a:r>
              <a:rPr lang="en-US" sz="2400" dirty="0">
                <a:sym typeface="Symbol" pitchFamily="18" charset="2"/>
              </a:rPr>
              <a:t>				exp(E/T) close to 0</a:t>
            </a:r>
          </a:p>
          <a:p>
            <a:pPr>
              <a:buFontTx/>
              <a:buNone/>
            </a:pPr>
            <a:r>
              <a:rPr lang="en-US" sz="2400" dirty="0">
                <a:sym typeface="Symbol" pitchFamily="18" charset="2"/>
              </a:rPr>
              <a:t>				accept bad move with </a:t>
            </a:r>
            <a:r>
              <a:rPr lang="en-US" sz="2400" b="1" dirty="0">
                <a:solidFill>
                  <a:srgbClr val="C00000"/>
                </a:solidFill>
                <a:sym typeface="Symbol" pitchFamily="18" charset="2"/>
              </a:rPr>
              <a:t>low</a:t>
            </a:r>
            <a:r>
              <a:rPr lang="en-US" sz="2400" dirty="0">
                <a:sym typeface="Symbol" pitchFamily="18" charset="2"/>
              </a:rPr>
              <a:t> probability</a:t>
            </a:r>
          </a:p>
          <a:p>
            <a:pPr>
              <a:buFontTx/>
              <a:buNone/>
            </a:pPr>
            <a:endParaRPr lang="en-US" dirty="0">
              <a:sym typeface="Symbol" pitchFamily="18" charset="2"/>
            </a:endParaRPr>
          </a:p>
        </p:txBody>
      </p:sp>
      <p:sp>
        <p:nvSpPr>
          <p:cNvPr id="7" name="Text Box 4"/>
          <p:cNvSpPr txBox="1">
            <a:spLocks noChangeArrowheads="1"/>
          </p:cNvSpPr>
          <p:nvPr/>
        </p:nvSpPr>
        <p:spPr bwMode="auto">
          <a:xfrm>
            <a:off x="6553200" y="3124200"/>
            <a:ext cx="1765227" cy="369332"/>
          </a:xfrm>
          <a:prstGeom prst="rect">
            <a:avLst/>
          </a:prstGeom>
          <a:noFill/>
          <a:ln w="9525">
            <a:solidFill>
              <a:srgbClr val="C00000"/>
            </a:solidFill>
            <a:miter lim="800000"/>
            <a:headEnd/>
            <a:tailEnd/>
          </a:ln>
          <a:effectLst/>
        </p:spPr>
        <p:txBody>
          <a:bodyPr wrap="none">
            <a:spAutoFit/>
          </a:bodyPr>
          <a:lstStyle/>
          <a:p>
            <a:r>
              <a:rPr lang="en-US" b="1" dirty="0">
                <a:solidFill>
                  <a:srgbClr val="C00000"/>
                </a:solidFill>
                <a:latin typeface="Tahoma" pitchFamily="34" charset="0"/>
              </a:rPr>
              <a:t>Random walk</a:t>
            </a:r>
          </a:p>
        </p:txBody>
      </p:sp>
      <p:sp>
        <p:nvSpPr>
          <p:cNvPr id="8" name="Text Box 5"/>
          <p:cNvSpPr txBox="1">
            <a:spLocks noChangeArrowheads="1"/>
          </p:cNvSpPr>
          <p:nvPr/>
        </p:nvSpPr>
        <p:spPr bwMode="auto">
          <a:xfrm>
            <a:off x="6629400" y="4572000"/>
            <a:ext cx="1741182" cy="646331"/>
          </a:xfrm>
          <a:prstGeom prst="rect">
            <a:avLst/>
          </a:prstGeom>
          <a:noFill/>
          <a:ln w="9525">
            <a:solidFill>
              <a:srgbClr val="C00000"/>
            </a:solidFill>
            <a:miter lim="800000"/>
            <a:headEnd/>
            <a:tailEnd/>
          </a:ln>
          <a:effectLst/>
        </p:spPr>
        <p:txBody>
          <a:bodyPr wrap="none">
            <a:spAutoFit/>
          </a:bodyPr>
          <a:lstStyle/>
          <a:p>
            <a:r>
              <a:rPr lang="en-US" b="1" dirty="0">
                <a:solidFill>
                  <a:srgbClr val="C00000"/>
                </a:solidFill>
                <a:latin typeface="Tahoma" pitchFamily="34" charset="0"/>
              </a:rPr>
              <a:t>Deterministic</a:t>
            </a:r>
          </a:p>
          <a:p>
            <a:r>
              <a:rPr lang="en-US" b="1" dirty="0">
                <a:solidFill>
                  <a:srgbClr val="C00000"/>
                </a:solidFill>
                <a:latin typeface="Tahoma" pitchFamily="34" charset="0"/>
              </a:rPr>
              <a:t>down-hill</a:t>
            </a:r>
          </a:p>
        </p:txBody>
      </p:sp>
    </p:spTree>
    <p:extLst>
      <p:ext uri="{BB962C8B-B14F-4D97-AF65-F5344CB8AC3E}">
        <p14:creationId xmlns:p14="http://schemas.microsoft.com/office/powerpoint/2010/main" val="1779037818"/>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annealing</a:t>
            </a:r>
            <a:endParaRPr lang="en-US" dirty="0"/>
          </a:p>
        </p:txBody>
      </p:sp>
      <p:sp>
        <p:nvSpPr>
          <p:cNvPr id="3" name="Content Placeholder 2"/>
          <p:cNvSpPr>
            <a:spLocks noGrp="1"/>
          </p:cNvSpPr>
          <p:nvPr>
            <p:ph sz="quarter" idx="1"/>
          </p:nvPr>
        </p:nvSpPr>
        <p:spPr/>
        <p:txBody>
          <a:bodyPr/>
          <a:lstStyle/>
          <a:p>
            <a:r>
              <a:rPr lang="en-US" sz="2400" dirty="0" smtClean="0"/>
              <a:t>Different from hill climbing, simulated annealing picks a random move. </a:t>
            </a:r>
          </a:p>
          <a:p>
            <a:r>
              <a:rPr lang="en-US" sz="2400" dirty="0" smtClean="0"/>
              <a:t>If the move improves the situation, it is always accepted. Otherwise, the algorithm accepts the move with some probability less than 1.</a:t>
            </a:r>
          </a:p>
          <a:p>
            <a:r>
              <a:rPr lang="en-US" sz="2400" dirty="0" smtClean="0"/>
              <a:t>The probability decreases exponentially with the “badness” of the move – the amount </a:t>
            </a:r>
            <a:r>
              <a:rPr lang="en-US" sz="2400" dirty="0" smtClean="0">
                <a:sym typeface="Symbol" pitchFamily="18" charset="2"/>
              </a:rPr>
              <a:t>E by which the evaluation is worsened.</a:t>
            </a:r>
          </a:p>
          <a:p>
            <a:r>
              <a:rPr lang="en-US" sz="2400" dirty="0" smtClean="0">
                <a:sym typeface="Symbol" pitchFamily="18" charset="2"/>
              </a:rPr>
              <a:t>“bad” moved are more likely to be allowed at the start when temperature is high, and they become more unlikely as T decreases. </a:t>
            </a:r>
          </a:p>
          <a:p>
            <a:r>
              <a:rPr lang="en-US" sz="2400" dirty="0" smtClean="0">
                <a:sym typeface="Symbol" pitchFamily="18" charset="2"/>
              </a:rPr>
              <a:t>Simulated annealing is used extensively to solve VLSI layout problems, factory scheduling. </a:t>
            </a:r>
          </a:p>
          <a:p>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12</a:t>
            </a:fld>
            <a:endParaRPr lang="en-US"/>
          </a:p>
        </p:txBody>
      </p:sp>
    </p:spTree>
    <p:extLst>
      <p:ext uri="{BB962C8B-B14F-4D97-AF65-F5344CB8AC3E}">
        <p14:creationId xmlns:p14="http://schemas.microsoft.com/office/powerpoint/2010/main" val="698448571"/>
      </p:ext>
    </p:extLst>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Simulated </a:t>
            </a:r>
            <a:r>
              <a:rPr lang="en-US" smtClean="0"/>
              <a:t>Annealing Steps</a:t>
            </a:r>
            <a:endParaRPr lang="en-US" dirty="0"/>
          </a:p>
        </p:txBody>
      </p:sp>
      <p:sp>
        <p:nvSpPr>
          <p:cNvPr id="5123" name="Rectangle 3"/>
          <p:cNvSpPr>
            <a:spLocks noGrp="1" noChangeArrowheads="1"/>
          </p:cNvSpPr>
          <p:nvPr>
            <p:ph type="body" idx="1"/>
          </p:nvPr>
        </p:nvSpPr>
        <p:spPr>
          <a:xfrm>
            <a:off x="1143000" y="1676400"/>
            <a:ext cx="7772400" cy="4114800"/>
          </a:xfrm>
        </p:spPr>
        <p:txBody>
          <a:bodyPr/>
          <a:lstStyle/>
          <a:p>
            <a:pPr>
              <a:lnSpc>
                <a:spcPct val="90000"/>
              </a:lnSpc>
              <a:buFontTx/>
              <a:buNone/>
            </a:pPr>
            <a:r>
              <a:rPr lang="en-US" sz="2400" i="1"/>
              <a:t>Step 1: Initialize</a:t>
            </a:r>
            <a:r>
              <a:rPr lang="en-US" sz="2400"/>
              <a:t> – Start with a random initial placement. Initialize a very high “temperature”. </a:t>
            </a:r>
          </a:p>
          <a:p>
            <a:pPr>
              <a:lnSpc>
                <a:spcPct val="90000"/>
              </a:lnSpc>
              <a:buFontTx/>
              <a:buNone/>
            </a:pPr>
            <a:r>
              <a:rPr lang="en-US" sz="2400" i="1"/>
              <a:t>Step 2: Move</a:t>
            </a:r>
            <a:r>
              <a:rPr lang="en-US" sz="2400"/>
              <a:t> – Perturb the placement through a defined move.</a:t>
            </a:r>
          </a:p>
          <a:p>
            <a:pPr>
              <a:lnSpc>
                <a:spcPct val="90000"/>
              </a:lnSpc>
              <a:buFontTx/>
              <a:buNone/>
            </a:pPr>
            <a:r>
              <a:rPr lang="en-US" sz="2400" i="1"/>
              <a:t>Step 3: Calculate score</a:t>
            </a:r>
            <a:r>
              <a:rPr lang="en-US" sz="2400"/>
              <a:t> – calculate the change in the score due to the move made.</a:t>
            </a:r>
          </a:p>
          <a:p>
            <a:pPr>
              <a:lnSpc>
                <a:spcPct val="90000"/>
              </a:lnSpc>
              <a:buFontTx/>
              <a:buNone/>
            </a:pPr>
            <a:r>
              <a:rPr lang="en-US" sz="2400" i="1"/>
              <a:t>Step 4: Choose</a:t>
            </a:r>
            <a:r>
              <a:rPr lang="en-US" sz="2400"/>
              <a:t> – Depending on the change in score, accept or reject the move. The prob of acceptance depending on the current “temperature”. </a:t>
            </a:r>
          </a:p>
          <a:p>
            <a:pPr>
              <a:lnSpc>
                <a:spcPct val="90000"/>
              </a:lnSpc>
              <a:buFontTx/>
              <a:buNone/>
            </a:pPr>
            <a:r>
              <a:rPr lang="en-US" sz="2400" i="1"/>
              <a:t>Step 5: Update and repeat</a:t>
            </a:r>
            <a:r>
              <a:rPr lang="en-US" sz="2400"/>
              <a:t>– Update the temperature value by lowering the temperature. Go back to Step 2. </a:t>
            </a:r>
          </a:p>
          <a:p>
            <a:pPr>
              <a:lnSpc>
                <a:spcPct val="90000"/>
              </a:lnSpc>
              <a:buFontTx/>
              <a:buNone/>
            </a:pPr>
            <a:r>
              <a:rPr lang="en-US" sz="2400"/>
              <a:t>The process is done until “Freezing Point” is reached.</a:t>
            </a:r>
            <a:r>
              <a:rPr lang="en-US" sz="2800"/>
              <a:t> </a:t>
            </a:r>
          </a:p>
        </p:txBody>
      </p:sp>
    </p:spTree>
    <p:extLst>
      <p:ext uri="{BB962C8B-B14F-4D97-AF65-F5344CB8AC3E}">
        <p14:creationId xmlns:p14="http://schemas.microsoft.com/office/powerpoint/2010/main" val="3141426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533400"/>
            <a:ext cx="7086600" cy="762000"/>
          </a:xfrm>
        </p:spPr>
        <p:txBody>
          <a:bodyPr/>
          <a:lstStyle/>
          <a:p>
            <a:r>
              <a:rPr lang="en-US" sz="3200"/>
              <a:t>Algorithm for placement</a:t>
            </a:r>
          </a:p>
        </p:txBody>
      </p:sp>
      <p:sp>
        <p:nvSpPr>
          <p:cNvPr id="6147" name="Rectangle 3"/>
          <p:cNvSpPr>
            <a:spLocks noGrp="1" noChangeArrowheads="1"/>
          </p:cNvSpPr>
          <p:nvPr>
            <p:ph type="body" idx="1"/>
          </p:nvPr>
        </p:nvSpPr>
        <p:spPr>
          <a:xfrm>
            <a:off x="1371600" y="1600200"/>
            <a:ext cx="7772400" cy="4114800"/>
          </a:xfrm>
        </p:spPr>
        <p:txBody>
          <a:bodyPr/>
          <a:lstStyle/>
          <a:p>
            <a:pPr>
              <a:lnSpc>
                <a:spcPct val="90000"/>
              </a:lnSpc>
              <a:buFontTx/>
              <a:buNone/>
            </a:pPr>
            <a:r>
              <a:rPr lang="en-US" sz="2000" b="1"/>
              <a:t>Algorithm</a:t>
            </a:r>
            <a:r>
              <a:rPr lang="en-US" sz="2000"/>
              <a:t> SIMULATED-ANNEALING</a:t>
            </a:r>
          </a:p>
          <a:p>
            <a:pPr>
              <a:lnSpc>
                <a:spcPct val="90000"/>
              </a:lnSpc>
              <a:buFontTx/>
              <a:buNone/>
            </a:pPr>
            <a:r>
              <a:rPr lang="en-US" sz="2000" b="1"/>
              <a:t>Begin</a:t>
            </a:r>
          </a:p>
          <a:p>
            <a:pPr>
              <a:lnSpc>
                <a:spcPct val="90000"/>
              </a:lnSpc>
              <a:buFontTx/>
              <a:buNone/>
            </a:pPr>
            <a:r>
              <a:rPr lang="en-US" sz="2000"/>
              <a:t>	</a:t>
            </a:r>
            <a:r>
              <a:rPr lang="en-US" sz="2000" i="1"/>
              <a:t>temp</a:t>
            </a:r>
            <a:r>
              <a:rPr lang="en-US" sz="2000"/>
              <a:t> = INIT-TEMP;</a:t>
            </a:r>
          </a:p>
          <a:p>
            <a:pPr>
              <a:lnSpc>
                <a:spcPct val="90000"/>
              </a:lnSpc>
              <a:buFontTx/>
              <a:buNone/>
            </a:pPr>
            <a:r>
              <a:rPr lang="en-US" sz="2000"/>
              <a:t>	</a:t>
            </a:r>
            <a:r>
              <a:rPr lang="en-US" sz="2000" i="1"/>
              <a:t>place</a:t>
            </a:r>
            <a:r>
              <a:rPr lang="en-US" sz="2000"/>
              <a:t> = INIT-PLACEMENT;</a:t>
            </a:r>
          </a:p>
          <a:p>
            <a:pPr>
              <a:lnSpc>
                <a:spcPct val="90000"/>
              </a:lnSpc>
              <a:buFontTx/>
              <a:buNone/>
            </a:pPr>
            <a:r>
              <a:rPr lang="en-US" sz="2000"/>
              <a:t>	</a:t>
            </a:r>
            <a:r>
              <a:rPr lang="en-US" sz="2000" b="1"/>
              <a:t>while</a:t>
            </a:r>
            <a:r>
              <a:rPr lang="en-US" sz="2000"/>
              <a:t> (</a:t>
            </a:r>
            <a:r>
              <a:rPr lang="en-US" sz="2000" i="1"/>
              <a:t>temp</a:t>
            </a:r>
            <a:r>
              <a:rPr lang="en-US" sz="2000"/>
              <a:t> &gt; FINAL-TEMP) </a:t>
            </a:r>
            <a:r>
              <a:rPr lang="en-US" sz="2000" b="1"/>
              <a:t>do</a:t>
            </a:r>
          </a:p>
          <a:p>
            <a:pPr>
              <a:lnSpc>
                <a:spcPct val="90000"/>
              </a:lnSpc>
              <a:buFontTx/>
              <a:buNone/>
            </a:pPr>
            <a:r>
              <a:rPr lang="en-US" sz="2000"/>
              <a:t>		</a:t>
            </a:r>
            <a:r>
              <a:rPr lang="en-US" sz="2000" b="1"/>
              <a:t>while</a:t>
            </a:r>
            <a:r>
              <a:rPr lang="en-US" sz="2000"/>
              <a:t> (</a:t>
            </a:r>
            <a:r>
              <a:rPr lang="en-US" sz="2000" i="1"/>
              <a:t>inner_loop_criterion</a:t>
            </a:r>
            <a:r>
              <a:rPr lang="en-US" sz="2000"/>
              <a:t> = FALSE) </a:t>
            </a:r>
            <a:r>
              <a:rPr lang="en-US" sz="2000" b="1"/>
              <a:t>do</a:t>
            </a:r>
          </a:p>
          <a:p>
            <a:pPr>
              <a:lnSpc>
                <a:spcPct val="90000"/>
              </a:lnSpc>
              <a:buFontTx/>
              <a:buNone/>
            </a:pPr>
            <a:r>
              <a:rPr lang="en-US" sz="2000"/>
              <a:t>			</a:t>
            </a:r>
            <a:r>
              <a:rPr lang="en-US" sz="2000" i="1"/>
              <a:t>new_place</a:t>
            </a:r>
            <a:r>
              <a:rPr lang="en-US" sz="2000"/>
              <a:t> = PERTURB(</a:t>
            </a:r>
            <a:r>
              <a:rPr lang="en-US" sz="2000" i="1"/>
              <a:t>place</a:t>
            </a:r>
            <a:r>
              <a:rPr lang="en-US" sz="2000"/>
              <a:t>);</a:t>
            </a:r>
          </a:p>
          <a:p>
            <a:pPr>
              <a:lnSpc>
                <a:spcPct val="90000"/>
              </a:lnSpc>
              <a:buFontTx/>
              <a:buNone/>
            </a:pPr>
            <a:r>
              <a:rPr lang="en-US" sz="2000"/>
              <a:t>			</a:t>
            </a:r>
            <a:r>
              <a:rPr lang="en-US" sz="2000">
                <a:cs typeface="Times New Roman" pitchFamily="18" charset="0"/>
              </a:rPr>
              <a:t>ΔC = COST(</a:t>
            </a:r>
            <a:r>
              <a:rPr lang="en-US" sz="2000" i="1">
                <a:cs typeface="Times New Roman" pitchFamily="18" charset="0"/>
              </a:rPr>
              <a:t>new_place</a:t>
            </a:r>
            <a:r>
              <a:rPr lang="en-US" sz="2000">
                <a:cs typeface="Times New Roman" pitchFamily="18" charset="0"/>
              </a:rPr>
              <a:t>)  - COST(</a:t>
            </a:r>
            <a:r>
              <a:rPr lang="en-US" sz="2000" i="1">
                <a:cs typeface="Times New Roman" pitchFamily="18" charset="0"/>
              </a:rPr>
              <a:t>place</a:t>
            </a:r>
            <a:r>
              <a:rPr lang="en-US" sz="2000">
                <a:cs typeface="Times New Roman" pitchFamily="18" charset="0"/>
              </a:rPr>
              <a:t>);</a:t>
            </a:r>
          </a:p>
          <a:p>
            <a:pPr>
              <a:lnSpc>
                <a:spcPct val="90000"/>
              </a:lnSpc>
              <a:buFontTx/>
              <a:buNone/>
            </a:pPr>
            <a:r>
              <a:rPr lang="en-US" sz="2000">
                <a:cs typeface="Times New Roman" pitchFamily="18" charset="0"/>
              </a:rPr>
              <a:t>			</a:t>
            </a:r>
            <a:r>
              <a:rPr lang="en-US" sz="2000" b="1">
                <a:cs typeface="Times New Roman" pitchFamily="18" charset="0"/>
              </a:rPr>
              <a:t>if</a:t>
            </a:r>
            <a:r>
              <a:rPr lang="en-US" sz="2000">
                <a:cs typeface="Times New Roman" pitchFamily="18" charset="0"/>
              </a:rPr>
              <a:t> (ΔC &lt; 0) </a:t>
            </a:r>
            <a:r>
              <a:rPr lang="en-US" sz="2000" b="1">
                <a:cs typeface="Times New Roman" pitchFamily="18" charset="0"/>
              </a:rPr>
              <a:t>then</a:t>
            </a:r>
          </a:p>
          <a:p>
            <a:pPr>
              <a:lnSpc>
                <a:spcPct val="90000"/>
              </a:lnSpc>
              <a:buFontTx/>
              <a:buNone/>
            </a:pPr>
            <a:r>
              <a:rPr lang="en-US" sz="2000">
                <a:cs typeface="Times New Roman" pitchFamily="18" charset="0"/>
              </a:rPr>
              <a:t>				</a:t>
            </a:r>
            <a:r>
              <a:rPr lang="en-US" sz="2000" i="1">
                <a:cs typeface="Times New Roman" pitchFamily="18" charset="0"/>
              </a:rPr>
              <a:t>place = new_place</a:t>
            </a:r>
            <a:r>
              <a:rPr lang="en-US" sz="2000">
                <a:cs typeface="Times New Roman" pitchFamily="18" charset="0"/>
              </a:rPr>
              <a:t>;</a:t>
            </a:r>
          </a:p>
          <a:p>
            <a:pPr>
              <a:lnSpc>
                <a:spcPct val="90000"/>
              </a:lnSpc>
              <a:buFontTx/>
              <a:buNone/>
            </a:pPr>
            <a:r>
              <a:rPr lang="en-US" sz="2000">
                <a:cs typeface="Times New Roman" pitchFamily="18" charset="0"/>
              </a:rPr>
              <a:t>			</a:t>
            </a:r>
            <a:r>
              <a:rPr lang="en-US" sz="2000" b="1">
                <a:cs typeface="Times New Roman" pitchFamily="18" charset="0"/>
              </a:rPr>
              <a:t>else if</a:t>
            </a:r>
            <a:r>
              <a:rPr lang="en-US" sz="2000">
                <a:cs typeface="Times New Roman" pitchFamily="18" charset="0"/>
              </a:rPr>
              <a:t> (RANDOM(0,1) &gt; e</a:t>
            </a:r>
            <a:r>
              <a:rPr lang="en-US" sz="2000" baseline="30000">
                <a:cs typeface="Times New Roman" pitchFamily="18" charset="0"/>
              </a:rPr>
              <a:t>-(ΔC/temp)</a:t>
            </a:r>
            <a:r>
              <a:rPr lang="en-US" sz="2000">
                <a:cs typeface="Times New Roman" pitchFamily="18" charset="0"/>
              </a:rPr>
              <a:t>) </a:t>
            </a:r>
            <a:r>
              <a:rPr lang="en-US" sz="2000" b="1">
                <a:cs typeface="Times New Roman" pitchFamily="18" charset="0"/>
              </a:rPr>
              <a:t>then</a:t>
            </a:r>
          </a:p>
          <a:p>
            <a:pPr>
              <a:lnSpc>
                <a:spcPct val="90000"/>
              </a:lnSpc>
              <a:buFontTx/>
              <a:buNone/>
            </a:pPr>
            <a:r>
              <a:rPr lang="en-US" sz="2000">
                <a:cs typeface="Times New Roman" pitchFamily="18" charset="0"/>
              </a:rPr>
              <a:t>				</a:t>
            </a:r>
            <a:r>
              <a:rPr lang="en-US" sz="2000" i="1">
                <a:cs typeface="Times New Roman" pitchFamily="18" charset="0"/>
              </a:rPr>
              <a:t>place = new_place</a:t>
            </a:r>
            <a:r>
              <a:rPr lang="en-US" sz="2000">
                <a:cs typeface="Times New Roman" pitchFamily="18" charset="0"/>
              </a:rPr>
              <a:t>;</a:t>
            </a:r>
          </a:p>
          <a:p>
            <a:pPr>
              <a:lnSpc>
                <a:spcPct val="90000"/>
              </a:lnSpc>
              <a:buFontTx/>
              <a:buNone/>
            </a:pPr>
            <a:r>
              <a:rPr lang="en-US" sz="2000">
                <a:cs typeface="Times New Roman" pitchFamily="18" charset="0"/>
              </a:rPr>
              <a:t>		</a:t>
            </a:r>
            <a:r>
              <a:rPr lang="en-US" sz="2000" i="1">
                <a:cs typeface="Times New Roman" pitchFamily="18" charset="0"/>
              </a:rPr>
              <a:t>temp</a:t>
            </a:r>
            <a:r>
              <a:rPr lang="en-US" sz="2000">
                <a:cs typeface="Times New Roman" pitchFamily="18" charset="0"/>
              </a:rPr>
              <a:t> = SCHEDULE(</a:t>
            </a:r>
            <a:r>
              <a:rPr lang="en-US" sz="2000" i="1">
                <a:cs typeface="Times New Roman" pitchFamily="18" charset="0"/>
              </a:rPr>
              <a:t>temp</a:t>
            </a:r>
            <a:r>
              <a:rPr lang="en-US" sz="2000">
                <a:cs typeface="Times New Roman" pitchFamily="18" charset="0"/>
              </a:rPr>
              <a:t>);</a:t>
            </a:r>
          </a:p>
          <a:p>
            <a:pPr>
              <a:lnSpc>
                <a:spcPct val="90000"/>
              </a:lnSpc>
              <a:buFontTx/>
              <a:buNone/>
            </a:pPr>
            <a:r>
              <a:rPr lang="en-US" sz="2000" b="1">
                <a:cs typeface="Times New Roman" pitchFamily="18" charset="0"/>
              </a:rPr>
              <a:t>End.</a:t>
            </a:r>
          </a:p>
          <a:p>
            <a:pPr>
              <a:lnSpc>
                <a:spcPct val="90000"/>
              </a:lnSpc>
              <a:buFontTx/>
              <a:buNone/>
            </a:pPr>
            <a:endParaRPr lang="en-US" sz="2800"/>
          </a:p>
        </p:txBody>
      </p:sp>
    </p:spTree>
    <p:extLst>
      <p:ext uri="{BB962C8B-B14F-4D97-AF65-F5344CB8AC3E}">
        <p14:creationId xmlns:p14="http://schemas.microsoft.com/office/powerpoint/2010/main" val="749478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2590800" y="609600"/>
            <a:ext cx="5029200" cy="457200"/>
          </a:xfrm>
          <a:prstGeom prst="rect">
            <a:avLst/>
          </a:prstGeom>
          <a:noFill/>
          <a:ln w="9525">
            <a:noFill/>
            <a:miter lim="800000"/>
            <a:headEnd/>
            <a:tailEnd/>
          </a:ln>
          <a:effectLst/>
        </p:spPr>
        <p:txBody>
          <a:bodyPr>
            <a:spAutoFit/>
          </a:bodyPr>
          <a:lstStyle/>
          <a:p>
            <a:pPr>
              <a:spcBef>
                <a:spcPct val="50000"/>
              </a:spcBef>
            </a:pPr>
            <a:r>
              <a:rPr lang="en-US" b="1"/>
              <a:t>Convergence of simulated annealing </a:t>
            </a:r>
          </a:p>
        </p:txBody>
      </p:sp>
      <p:graphicFrame>
        <p:nvGraphicFramePr>
          <p:cNvPr id="23556" name="Object 4"/>
          <p:cNvGraphicFramePr>
            <a:graphicFrameLocks noChangeAspect="1"/>
          </p:cNvGraphicFramePr>
          <p:nvPr/>
        </p:nvGraphicFramePr>
        <p:xfrm>
          <a:off x="990600" y="1676400"/>
          <a:ext cx="8153400" cy="4560888"/>
        </p:xfrm>
        <a:graphic>
          <a:graphicData uri="http://schemas.openxmlformats.org/presentationml/2006/ole">
            <mc:AlternateContent xmlns:mc="http://schemas.openxmlformats.org/markup-compatibility/2006">
              <mc:Choice xmlns:v="urn:schemas-microsoft-com:vml" Requires="v">
                <p:oleObj spid="_x0000_s3079" name="Visio" r:id="rId3" imgW="10029600" imgH="5782320" progId="">
                  <p:embed/>
                </p:oleObj>
              </mc:Choice>
              <mc:Fallback>
                <p:oleObj name="Visio" r:id="rId3" imgW="10029600" imgH="57823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76400"/>
                        <a:ext cx="8153400"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61574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Qualitative Analysis</a:t>
            </a:r>
          </a:p>
        </p:txBody>
      </p:sp>
      <p:sp>
        <p:nvSpPr>
          <p:cNvPr id="11267" name="Rectangle 3"/>
          <p:cNvSpPr>
            <a:spLocks noGrp="1" noChangeArrowheads="1"/>
          </p:cNvSpPr>
          <p:nvPr>
            <p:ph type="body" idx="1"/>
          </p:nvPr>
        </p:nvSpPr>
        <p:spPr>
          <a:xfrm>
            <a:off x="1371600" y="1828800"/>
            <a:ext cx="7772400" cy="4114800"/>
          </a:xfrm>
        </p:spPr>
        <p:txBody>
          <a:bodyPr/>
          <a:lstStyle/>
          <a:p>
            <a:r>
              <a:rPr lang="en-US"/>
              <a:t>Randomized local search.</a:t>
            </a:r>
          </a:p>
          <a:p>
            <a:r>
              <a:rPr lang="en-US"/>
              <a:t>Is simulated annealing greedy?</a:t>
            </a:r>
          </a:p>
          <a:p>
            <a:r>
              <a:rPr lang="en-US"/>
              <a:t>Controlled greed.</a:t>
            </a:r>
          </a:p>
          <a:p>
            <a:r>
              <a:rPr lang="en-US"/>
              <a:t>Once-a-while exploration.</a:t>
            </a:r>
          </a:p>
          <a:p>
            <a:r>
              <a:rPr lang="en-US"/>
              <a:t>Is a greedy algorithm better? Where is the difference?</a:t>
            </a:r>
          </a:p>
          <a:p>
            <a:r>
              <a:rPr lang="en-US"/>
              <a:t>The ball-on-terrain example.</a:t>
            </a:r>
          </a:p>
          <a:p>
            <a:pPr>
              <a:buFontTx/>
              <a:buNone/>
            </a:pPr>
            <a:endParaRPr lang="en-US"/>
          </a:p>
        </p:txBody>
      </p:sp>
    </p:spTree>
    <p:extLst>
      <p:ext uri="{BB962C8B-B14F-4D97-AF65-F5344CB8AC3E}">
        <p14:creationId xmlns:p14="http://schemas.microsoft.com/office/powerpoint/2010/main" val="2116787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14400" y="609600"/>
            <a:ext cx="7772400" cy="1143000"/>
          </a:xfrm>
          <a:prstGeom prst="rect">
            <a:avLst/>
          </a:prstGeom>
          <a:noFill/>
          <a:ln w="9525">
            <a:noFill/>
            <a:miter lim="800000"/>
            <a:headEnd/>
            <a:tailEnd/>
          </a:ln>
          <a:effectLst/>
        </p:spPr>
        <p:txBody>
          <a:bodyPr anchor="ctr"/>
          <a:lstStyle/>
          <a:p>
            <a:pPr algn="ctr"/>
            <a:r>
              <a:rPr lang="en-US" sz="2800">
                <a:solidFill>
                  <a:schemeClr val="tx2"/>
                </a:solidFill>
              </a:rPr>
              <a:t>Ball on terrain example – Simulated Annealing vs Greedy Algorithms</a:t>
            </a:r>
          </a:p>
        </p:txBody>
      </p:sp>
      <p:sp>
        <p:nvSpPr>
          <p:cNvPr id="24579" name="Rectangle 3"/>
          <p:cNvSpPr>
            <a:spLocks noChangeArrowheads="1"/>
          </p:cNvSpPr>
          <p:nvPr/>
        </p:nvSpPr>
        <p:spPr bwMode="auto">
          <a:xfrm>
            <a:off x="914400" y="1981200"/>
            <a:ext cx="7772400" cy="4114800"/>
          </a:xfrm>
          <a:prstGeom prst="rect">
            <a:avLst/>
          </a:prstGeom>
          <a:noFill/>
          <a:ln w="9525">
            <a:noFill/>
            <a:miter lim="800000"/>
            <a:headEnd/>
            <a:tailEnd/>
          </a:ln>
          <a:effectLst/>
        </p:spPr>
        <p:txBody>
          <a:bodyPr/>
          <a:lstStyle/>
          <a:p>
            <a:pPr marL="342900" indent="-342900">
              <a:spcBef>
                <a:spcPct val="20000"/>
              </a:spcBef>
            </a:pPr>
            <a:r>
              <a:rPr lang="en-US" sz="3200"/>
              <a:t>	The ball is initially placed at a random position on the terrain. From the current position, the ball should be fired such that it can only move one step left or right.What algorithm should we follow for the ball to finally settle at the lowest point on the terrain?</a:t>
            </a:r>
          </a:p>
        </p:txBody>
      </p:sp>
    </p:spTree>
    <p:extLst>
      <p:ext uri="{BB962C8B-B14F-4D97-AF65-F5344CB8AC3E}">
        <p14:creationId xmlns:p14="http://schemas.microsoft.com/office/powerpoint/2010/main" val="3422333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05000" y="976313"/>
            <a:ext cx="6781800" cy="457200"/>
          </a:xfrm>
          <a:prstGeom prst="rect">
            <a:avLst/>
          </a:prstGeom>
          <a:noFill/>
          <a:ln w="9525">
            <a:noFill/>
            <a:miter lim="800000"/>
            <a:headEnd/>
            <a:tailEnd/>
          </a:ln>
          <a:effectLst/>
        </p:spPr>
        <p:txBody>
          <a:bodyPr>
            <a:spAutoFit/>
          </a:bodyPr>
          <a:lstStyle/>
          <a:p>
            <a:pPr>
              <a:spcBef>
                <a:spcPct val="50000"/>
              </a:spcBef>
            </a:pPr>
            <a:r>
              <a:rPr lang="en-US"/>
              <a:t>Ball on terrain example – SA vs Greedy Algorithms</a:t>
            </a:r>
          </a:p>
        </p:txBody>
      </p:sp>
      <p:graphicFrame>
        <p:nvGraphicFramePr>
          <p:cNvPr id="25603" name="Object 3"/>
          <p:cNvGraphicFramePr>
            <a:graphicFrameLocks noChangeAspect="1"/>
          </p:cNvGraphicFramePr>
          <p:nvPr/>
        </p:nvGraphicFramePr>
        <p:xfrm>
          <a:off x="1990725" y="1649413"/>
          <a:ext cx="5467350" cy="4903787"/>
        </p:xfrm>
        <a:graphic>
          <a:graphicData uri="http://schemas.openxmlformats.org/presentationml/2006/ole">
            <mc:AlternateContent xmlns:mc="http://schemas.openxmlformats.org/markup-compatibility/2006">
              <mc:Choice xmlns:v="urn:schemas-microsoft-com:vml" Requires="v">
                <p:oleObj spid="_x0000_s4103" name="Visio" r:id="rId3" imgW="5954040" imgH="5047200" progId="">
                  <p:embed/>
                </p:oleObj>
              </mc:Choice>
              <mc:Fallback>
                <p:oleObj name="Visio" r:id="rId3" imgW="5954040" imgH="504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1649413"/>
                        <a:ext cx="5467350"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3170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Applications</a:t>
            </a:r>
          </a:p>
        </p:txBody>
      </p:sp>
      <p:sp>
        <p:nvSpPr>
          <p:cNvPr id="21507" name="Rectangle 3"/>
          <p:cNvSpPr>
            <a:spLocks noGrp="1" noChangeArrowheads="1"/>
          </p:cNvSpPr>
          <p:nvPr>
            <p:ph type="body" idx="1"/>
          </p:nvPr>
        </p:nvSpPr>
        <p:spPr/>
        <p:txBody>
          <a:bodyPr/>
          <a:lstStyle/>
          <a:p>
            <a:r>
              <a:rPr lang="en-US"/>
              <a:t>Circuit partitioning and placement.</a:t>
            </a:r>
          </a:p>
          <a:p>
            <a:r>
              <a:rPr lang="en-US"/>
              <a:t>Strategy scheduling for capital products with complex product structure.</a:t>
            </a:r>
          </a:p>
          <a:p>
            <a:r>
              <a:rPr lang="en-US"/>
              <a:t>Umpire scheduling in US Open Tennis tournament!</a:t>
            </a:r>
          </a:p>
          <a:p>
            <a:r>
              <a:rPr lang="en-US"/>
              <a:t> Event-based learning situations. </a:t>
            </a:r>
          </a:p>
        </p:txBody>
      </p:sp>
    </p:spTree>
    <p:extLst>
      <p:ext uri="{BB962C8B-B14F-4D97-AF65-F5344CB8AC3E}">
        <p14:creationId xmlns:p14="http://schemas.microsoft.com/office/powerpoint/2010/main" val="4233371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E1479BD4-2CED-44D0-B624-E14FF816A695}" type="slidenum">
              <a:rPr lang="en-US"/>
              <a:pPr/>
              <a:t>2</a:t>
            </a:fld>
            <a:endParaRPr lang="en-US"/>
          </a:p>
        </p:txBody>
      </p:sp>
      <p:sp>
        <p:nvSpPr>
          <p:cNvPr id="323586" name="Rectangle 2"/>
          <p:cNvSpPr>
            <a:spLocks noGrp="1" noChangeArrowheads="1"/>
          </p:cNvSpPr>
          <p:nvPr>
            <p:ph type="title"/>
          </p:nvPr>
        </p:nvSpPr>
        <p:spPr/>
        <p:txBody>
          <a:bodyPr/>
          <a:lstStyle/>
          <a:p>
            <a:r>
              <a:rPr lang="en-US"/>
              <a:t>Local Minima Problem</a:t>
            </a:r>
          </a:p>
        </p:txBody>
      </p:sp>
      <p:sp>
        <p:nvSpPr>
          <p:cNvPr id="323587" name="Rectangle 3"/>
          <p:cNvSpPr>
            <a:spLocks noGrp="1" noChangeArrowheads="1"/>
          </p:cNvSpPr>
          <p:nvPr>
            <p:ph type="body" idx="1"/>
          </p:nvPr>
        </p:nvSpPr>
        <p:spPr/>
        <p:txBody>
          <a:bodyPr/>
          <a:lstStyle/>
          <a:p>
            <a:r>
              <a:rPr lang="en-US" dirty="0"/>
              <a:t>Question: How do you avoid this local minimum?</a:t>
            </a:r>
          </a:p>
        </p:txBody>
      </p:sp>
      <p:sp>
        <p:nvSpPr>
          <p:cNvPr id="323588" name="Freeform 4"/>
          <p:cNvSpPr>
            <a:spLocks/>
          </p:cNvSpPr>
          <p:nvPr/>
        </p:nvSpPr>
        <p:spPr bwMode="auto">
          <a:xfrm>
            <a:off x="2514600" y="3578225"/>
            <a:ext cx="3886200" cy="1905000"/>
          </a:xfrm>
          <a:custGeom>
            <a:avLst/>
            <a:gdLst/>
            <a:ahLst/>
            <a:cxnLst>
              <a:cxn ang="0">
                <a:pos x="0" y="96"/>
              </a:cxn>
              <a:cxn ang="0">
                <a:pos x="48" y="288"/>
              </a:cxn>
              <a:cxn ang="0">
                <a:pos x="144" y="480"/>
              </a:cxn>
              <a:cxn ang="0">
                <a:pos x="240" y="576"/>
              </a:cxn>
              <a:cxn ang="0">
                <a:pos x="336" y="624"/>
              </a:cxn>
              <a:cxn ang="0">
                <a:pos x="432" y="624"/>
              </a:cxn>
              <a:cxn ang="0">
                <a:pos x="576" y="528"/>
              </a:cxn>
              <a:cxn ang="0">
                <a:pos x="720" y="336"/>
              </a:cxn>
              <a:cxn ang="0">
                <a:pos x="816" y="288"/>
              </a:cxn>
              <a:cxn ang="0">
                <a:pos x="912" y="288"/>
              </a:cxn>
              <a:cxn ang="0">
                <a:pos x="1056" y="384"/>
              </a:cxn>
              <a:cxn ang="0">
                <a:pos x="1248" y="672"/>
              </a:cxn>
              <a:cxn ang="0">
                <a:pos x="1344" y="864"/>
              </a:cxn>
              <a:cxn ang="0">
                <a:pos x="1488" y="1056"/>
              </a:cxn>
              <a:cxn ang="0">
                <a:pos x="1584" y="1152"/>
              </a:cxn>
              <a:cxn ang="0">
                <a:pos x="1728" y="1200"/>
              </a:cxn>
              <a:cxn ang="0">
                <a:pos x="1824" y="1200"/>
              </a:cxn>
              <a:cxn ang="0">
                <a:pos x="1968" y="1104"/>
              </a:cxn>
              <a:cxn ang="0">
                <a:pos x="2112" y="912"/>
              </a:cxn>
              <a:cxn ang="0">
                <a:pos x="2208" y="720"/>
              </a:cxn>
              <a:cxn ang="0">
                <a:pos x="2352" y="336"/>
              </a:cxn>
              <a:cxn ang="0">
                <a:pos x="2448" y="0"/>
              </a:cxn>
            </a:cxnLst>
            <a:rect l="0" t="0" r="r" b="b"/>
            <a:pathLst>
              <a:path w="2448" h="1200">
                <a:moveTo>
                  <a:pt x="0" y="96"/>
                </a:moveTo>
                <a:lnTo>
                  <a:pt x="48" y="288"/>
                </a:lnTo>
                <a:lnTo>
                  <a:pt x="144" y="480"/>
                </a:lnTo>
                <a:lnTo>
                  <a:pt x="240" y="576"/>
                </a:lnTo>
                <a:lnTo>
                  <a:pt x="336" y="624"/>
                </a:lnTo>
                <a:lnTo>
                  <a:pt x="432" y="624"/>
                </a:lnTo>
                <a:lnTo>
                  <a:pt x="576" y="528"/>
                </a:lnTo>
                <a:lnTo>
                  <a:pt x="720" y="336"/>
                </a:lnTo>
                <a:lnTo>
                  <a:pt x="816" y="288"/>
                </a:lnTo>
                <a:lnTo>
                  <a:pt x="912" y="288"/>
                </a:lnTo>
                <a:lnTo>
                  <a:pt x="1056" y="384"/>
                </a:lnTo>
                <a:lnTo>
                  <a:pt x="1248" y="672"/>
                </a:lnTo>
                <a:lnTo>
                  <a:pt x="1344" y="864"/>
                </a:lnTo>
                <a:lnTo>
                  <a:pt x="1488" y="1056"/>
                </a:lnTo>
                <a:lnTo>
                  <a:pt x="1584" y="1152"/>
                </a:lnTo>
                <a:lnTo>
                  <a:pt x="1728" y="1200"/>
                </a:lnTo>
                <a:lnTo>
                  <a:pt x="1824" y="1200"/>
                </a:lnTo>
                <a:lnTo>
                  <a:pt x="1968" y="1104"/>
                </a:lnTo>
                <a:lnTo>
                  <a:pt x="2112" y="912"/>
                </a:lnTo>
                <a:lnTo>
                  <a:pt x="2208" y="720"/>
                </a:lnTo>
                <a:lnTo>
                  <a:pt x="2352" y="336"/>
                </a:lnTo>
                <a:lnTo>
                  <a:pt x="2448" y="0"/>
                </a:lnTo>
              </a:path>
            </a:pathLst>
          </a:custGeom>
          <a:noFill/>
          <a:ln w="38100" cap="flat" cmpd="sng">
            <a:solidFill>
              <a:schemeClr val="tx1"/>
            </a:solidFill>
            <a:prstDash val="solid"/>
            <a:miter lim="800000"/>
            <a:headEnd type="none" w="med" len="med"/>
            <a:tailEnd type="none" w="med" len="med"/>
          </a:ln>
          <a:effectLst/>
        </p:spPr>
        <p:txBody>
          <a:bodyPr wrap="none"/>
          <a:lstStyle/>
          <a:p>
            <a:endParaRPr lang="en-US"/>
          </a:p>
        </p:txBody>
      </p:sp>
      <p:sp>
        <p:nvSpPr>
          <p:cNvPr id="323589" name="Oval 5"/>
          <p:cNvSpPr>
            <a:spLocks noChangeArrowheads="1"/>
          </p:cNvSpPr>
          <p:nvPr/>
        </p:nvSpPr>
        <p:spPr bwMode="auto">
          <a:xfrm>
            <a:off x="2514600" y="3763963"/>
            <a:ext cx="185738" cy="195262"/>
          </a:xfrm>
          <a:prstGeom prst="ellipse">
            <a:avLst/>
          </a:prstGeom>
          <a:solidFill>
            <a:srgbClr val="FFC000"/>
          </a:solidFill>
          <a:ln w="9525">
            <a:solidFill>
              <a:schemeClr val="tx1"/>
            </a:solidFill>
            <a:miter lim="800000"/>
            <a:headEnd/>
            <a:tailEnd/>
          </a:ln>
          <a:effectLst/>
          <a:scene3d>
            <a:camera prst="orthographicFront"/>
            <a:lightRig rig="threePt" dir="t"/>
          </a:scene3d>
          <a:sp3d>
            <a:bevelT/>
          </a:sp3d>
        </p:spPr>
        <p:txBody>
          <a:bodyPr wrap="none" anchor="ctr"/>
          <a:lstStyle/>
          <a:p>
            <a:endParaRPr lang="en-US"/>
          </a:p>
        </p:txBody>
      </p:sp>
      <p:sp>
        <p:nvSpPr>
          <p:cNvPr id="323590" name="Line 6"/>
          <p:cNvSpPr>
            <a:spLocks noChangeShapeType="1"/>
          </p:cNvSpPr>
          <p:nvPr/>
        </p:nvSpPr>
        <p:spPr bwMode="auto">
          <a:xfrm>
            <a:off x="2057400" y="3883025"/>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591" name="Text Box 7"/>
          <p:cNvSpPr txBox="1">
            <a:spLocks noChangeArrowheads="1"/>
          </p:cNvSpPr>
          <p:nvPr/>
        </p:nvSpPr>
        <p:spPr bwMode="auto">
          <a:xfrm>
            <a:off x="974725" y="3686175"/>
            <a:ext cx="1068388" cy="641350"/>
          </a:xfrm>
          <a:prstGeom prst="rect">
            <a:avLst/>
          </a:prstGeom>
          <a:noFill/>
          <a:ln w="9525">
            <a:noFill/>
            <a:miter lim="800000"/>
            <a:headEnd/>
            <a:tailEnd/>
          </a:ln>
          <a:effectLst/>
        </p:spPr>
        <p:txBody>
          <a:bodyPr wrap="none">
            <a:spAutoFit/>
          </a:bodyPr>
          <a:lstStyle/>
          <a:p>
            <a:pPr algn="ctr" eaLnBrk="1" hangingPunct="1"/>
            <a:r>
              <a:rPr lang="en-US" sz="1800">
                <a:latin typeface="Verdana" pitchFamily="34" charset="0"/>
              </a:rPr>
              <a:t>starting</a:t>
            </a:r>
          </a:p>
          <a:p>
            <a:pPr algn="ctr" eaLnBrk="1" hangingPunct="1"/>
            <a:r>
              <a:rPr lang="en-US" sz="1800">
                <a:latin typeface="Verdana" pitchFamily="34" charset="0"/>
              </a:rPr>
              <a:t>point</a:t>
            </a:r>
          </a:p>
        </p:txBody>
      </p:sp>
      <p:sp>
        <p:nvSpPr>
          <p:cNvPr id="323592" name="Line 8"/>
          <p:cNvSpPr>
            <a:spLocks noChangeShapeType="1"/>
          </p:cNvSpPr>
          <p:nvPr/>
        </p:nvSpPr>
        <p:spPr bwMode="auto">
          <a:xfrm>
            <a:off x="2590800" y="3959225"/>
            <a:ext cx="152400" cy="381000"/>
          </a:xfrm>
          <a:prstGeom prst="line">
            <a:avLst/>
          </a:prstGeom>
          <a:noFill/>
          <a:ln w="9525">
            <a:solidFill>
              <a:schemeClr val="tx1"/>
            </a:solidFill>
            <a:miter lim="800000"/>
            <a:headEnd/>
            <a:tailEnd type="arrow" w="med" len="med"/>
          </a:ln>
          <a:effectLst/>
        </p:spPr>
        <p:txBody>
          <a:bodyPr wrap="none"/>
          <a:lstStyle/>
          <a:p>
            <a:endParaRPr lang="en-US"/>
          </a:p>
        </p:txBody>
      </p:sp>
      <p:sp>
        <p:nvSpPr>
          <p:cNvPr id="323593" name="Line 9"/>
          <p:cNvSpPr>
            <a:spLocks noChangeShapeType="1"/>
          </p:cNvSpPr>
          <p:nvPr/>
        </p:nvSpPr>
        <p:spPr bwMode="auto">
          <a:xfrm flipV="1">
            <a:off x="2133600" y="4187825"/>
            <a:ext cx="304800" cy="304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594" name="Text Box 10"/>
          <p:cNvSpPr txBox="1">
            <a:spLocks noChangeArrowheads="1"/>
          </p:cNvSpPr>
          <p:nvPr/>
        </p:nvSpPr>
        <p:spPr bwMode="auto">
          <a:xfrm>
            <a:off x="974725" y="4371975"/>
            <a:ext cx="1179513" cy="641350"/>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descend</a:t>
            </a:r>
          </a:p>
          <a:p>
            <a:pPr eaLnBrk="1" hangingPunct="1"/>
            <a:r>
              <a:rPr lang="en-US" sz="1800">
                <a:latin typeface="Verdana" pitchFamily="34" charset="0"/>
              </a:rPr>
              <a:t>direction</a:t>
            </a:r>
          </a:p>
        </p:txBody>
      </p:sp>
      <p:sp>
        <p:nvSpPr>
          <p:cNvPr id="323595" name="Oval 11"/>
          <p:cNvSpPr>
            <a:spLocks noChangeArrowheads="1"/>
          </p:cNvSpPr>
          <p:nvPr/>
        </p:nvSpPr>
        <p:spPr bwMode="auto">
          <a:xfrm>
            <a:off x="3079750" y="4537075"/>
            <a:ext cx="76200" cy="76200"/>
          </a:xfrm>
          <a:prstGeom prst="ellipse">
            <a:avLst/>
          </a:prstGeom>
          <a:solidFill>
            <a:schemeClr val="folHlink"/>
          </a:solidFill>
          <a:ln w="9525">
            <a:solidFill>
              <a:schemeClr val="tx1"/>
            </a:solidFill>
            <a:miter lim="800000"/>
            <a:headEnd/>
            <a:tailEnd/>
          </a:ln>
          <a:effectLst/>
        </p:spPr>
        <p:txBody>
          <a:bodyPr wrap="none" anchor="ctr"/>
          <a:lstStyle/>
          <a:p>
            <a:endParaRPr lang="en-US"/>
          </a:p>
        </p:txBody>
      </p:sp>
      <p:sp>
        <p:nvSpPr>
          <p:cNvPr id="323596" name="Text Box 12"/>
          <p:cNvSpPr txBox="1">
            <a:spLocks noChangeArrowheads="1"/>
          </p:cNvSpPr>
          <p:nvPr/>
        </p:nvSpPr>
        <p:spPr bwMode="auto">
          <a:xfrm>
            <a:off x="1922463" y="5070475"/>
            <a:ext cx="1868487" cy="366713"/>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local minimum</a:t>
            </a:r>
          </a:p>
        </p:txBody>
      </p:sp>
      <p:sp>
        <p:nvSpPr>
          <p:cNvPr id="323597" name="Line 13"/>
          <p:cNvSpPr>
            <a:spLocks noChangeShapeType="1"/>
          </p:cNvSpPr>
          <p:nvPr/>
        </p:nvSpPr>
        <p:spPr bwMode="auto">
          <a:xfrm flipV="1">
            <a:off x="2836863" y="4662488"/>
            <a:ext cx="247650" cy="417512"/>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598" name="Oval 14"/>
          <p:cNvSpPr>
            <a:spLocks noChangeArrowheads="1"/>
          </p:cNvSpPr>
          <p:nvPr/>
        </p:nvSpPr>
        <p:spPr bwMode="auto">
          <a:xfrm>
            <a:off x="5262563" y="5448300"/>
            <a:ext cx="76200" cy="76200"/>
          </a:xfrm>
          <a:prstGeom prst="ellipse">
            <a:avLst/>
          </a:prstGeom>
          <a:solidFill>
            <a:schemeClr val="folHlink"/>
          </a:solidFill>
          <a:ln w="9525">
            <a:solidFill>
              <a:schemeClr val="tx1"/>
            </a:solidFill>
            <a:miter lim="800000"/>
            <a:headEnd/>
            <a:tailEnd/>
          </a:ln>
          <a:effectLst/>
        </p:spPr>
        <p:txBody>
          <a:bodyPr wrap="none" anchor="ctr"/>
          <a:lstStyle/>
          <a:p>
            <a:endParaRPr lang="en-US"/>
          </a:p>
        </p:txBody>
      </p:sp>
      <p:sp>
        <p:nvSpPr>
          <p:cNvPr id="323599" name="Text Box 15"/>
          <p:cNvSpPr txBox="1">
            <a:spLocks noChangeArrowheads="1"/>
          </p:cNvSpPr>
          <p:nvPr/>
        </p:nvSpPr>
        <p:spPr bwMode="auto">
          <a:xfrm>
            <a:off x="4573588" y="5799138"/>
            <a:ext cx="2035175" cy="366712"/>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global minimum</a:t>
            </a:r>
          </a:p>
        </p:txBody>
      </p:sp>
      <p:sp>
        <p:nvSpPr>
          <p:cNvPr id="323600" name="Line 16"/>
          <p:cNvSpPr>
            <a:spLocks noChangeShapeType="1"/>
          </p:cNvSpPr>
          <p:nvPr/>
        </p:nvSpPr>
        <p:spPr bwMode="auto">
          <a:xfrm flipV="1">
            <a:off x="5222875" y="5576888"/>
            <a:ext cx="46038" cy="26352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601" name="Line 17"/>
          <p:cNvSpPr>
            <a:spLocks noChangeShapeType="1"/>
          </p:cNvSpPr>
          <p:nvPr/>
        </p:nvSpPr>
        <p:spPr bwMode="auto">
          <a:xfrm>
            <a:off x="3146425" y="3871913"/>
            <a:ext cx="0" cy="1982787"/>
          </a:xfrm>
          <a:prstGeom prst="line">
            <a:avLst/>
          </a:prstGeom>
          <a:noFill/>
          <a:ln w="9525">
            <a:solidFill>
              <a:schemeClr val="tx1"/>
            </a:solidFill>
            <a:prstDash val="dash"/>
            <a:miter lim="800000"/>
            <a:headEnd/>
            <a:tailEnd/>
          </a:ln>
          <a:effectLst/>
        </p:spPr>
        <p:txBody>
          <a:bodyPr wrap="none"/>
          <a:lstStyle/>
          <a:p>
            <a:endParaRPr lang="en-US"/>
          </a:p>
        </p:txBody>
      </p:sp>
      <p:sp>
        <p:nvSpPr>
          <p:cNvPr id="323602" name="Line 18"/>
          <p:cNvSpPr>
            <a:spLocks noChangeShapeType="1"/>
          </p:cNvSpPr>
          <p:nvPr/>
        </p:nvSpPr>
        <p:spPr bwMode="auto">
          <a:xfrm>
            <a:off x="4449763" y="3856038"/>
            <a:ext cx="0" cy="2030412"/>
          </a:xfrm>
          <a:prstGeom prst="line">
            <a:avLst/>
          </a:prstGeom>
          <a:noFill/>
          <a:ln w="9525">
            <a:solidFill>
              <a:schemeClr val="tx1"/>
            </a:solidFill>
            <a:prstDash val="dash"/>
            <a:miter lim="800000"/>
            <a:headEnd/>
            <a:tailEnd/>
          </a:ln>
          <a:effectLst/>
        </p:spPr>
        <p:txBody>
          <a:bodyPr wrap="none"/>
          <a:lstStyle/>
          <a:p>
            <a:endParaRPr lang="en-US"/>
          </a:p>
        </p:txBody>
      </p:sp>
      <p:sp>
        <p:nvSpPr>
          <p:cNvPr id="323603" name="Line 19"/>
          <p:cNvSpPr>
            <a:spLocks noChangeShapeType="1"/>
          </p:cNvSpPr>
          <p:nvPr/>
        </p:nvSpPr>
        <p:spPr bwMode="auto">
          <a:xfrm flipH="1">
            <a:off x="4060825" y="3484563"/>
            <a:ext cx="279400" cy="417512"/>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604" name="Text Box 20"/>
          <p:cNvSpPr txBox="1">
            <a:spLocks noChangeArrowheads="1"/>
          </p:cNvSpPr>
          <p:nvPr/>
        </p:nvSpPr>
        <p:spPr bwMode="auto">
          <a:xfrm>
            <a:off x="4479925" y="3071813"/>
            <a:ext cx="2698750" cy="366712"/>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barrier to local search</a:t>
            </a:r>
          </a:p>
        </p:txBody>
      </p:sp>
      <p:sp>
        <p:nvSpPr>
          <p:cNvPr id="24"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Tree>
    <p:extLst>
      <p:ext uri="{BB962C8B-B14F-4D97-AF65-F5344CB8AC3E}">
        <p14:creationId xmlns:p14="http://schemas.microsoft.com/office/powerpoint/2010/main" val="735131386"/>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1.47556E-6 C 0.00399 0.02293 0.00799 0.0461 0.01371 0.06046 C 0.01962 0.07459 0.02778 0.08084 0.0349 0.08594 C 0.04219 0.09104 0.05365 0.08988 0.05746 0.09057 " pathEditMode="relative" rAng="0" ptsTypes="aaaA">
                                      <p:cBhvr>
                                        <p:cTn id="6" dur="2000" fill="hold"/>
                                        <p:tgtEl>
                                          <p:spTgt spid="323589"/>
                                        </p:tgtEl>
                                        <p:attrNameLst>
                                          <p:attrName>ppt_x</p:attrName>
                                          <p:attrName>ppt_y</p:attrName>
                                        </p:attrNameLst>
                                      </p:cBhvr>
                                      <p:rCtr x="2900" y="4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2800">
                <a:solidFill>
                  <a:schemeClr val="tx2"/>
                </a:solidFill>
              </a:rPr>
              <a:t>Jigsaw puzzles – Intuitive usage of Simulated Annealing</a:t>
            </a:r>
          </a:p>
        </p:txBody>
      </p:sp>
      <p:sp>
        <p:nvSpPr>
          <p:cNvPr id="26627" name="Rectangle 3"/>
          <p:cNvSpPr>
            <a:spLocks noChangeArrowheads="1"/>
          </p:cNvSpPr>
          <p:nvPr/>
        </p:nvSpPr>
        <p:spPr bwMode="auto">
          <a:xfrm>
            <a:off x="1219200" y="1828800"/>
            <a:ext cx="3200400" cy="41910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1800"/>
              <a:t>Given a jigsaw puzzle such that one has to obtain the final shape using all pieces together.</a:t>
            </a:r>
          </a:p>
          <a:p>
            <a:pPr marL="342900" indent="-342900">
              <a:lnSpc>
                <a:spcPct val="90000"/>
              </a:lnSpc>
              <a:spcBef>
                <a:spcPct val="20000"/>
              </a:spcBef>
              <a:buFontTx/>
              <a:buChar char="•"/>
            </a:pPr>
            <a:r>
              <a:rPr lang="en-US" sz="1800"/>
              <a:t>Starting with a random configuration, the human brain unconditionally chooses certain moves that tend to the solution.</a:t>
            </a:r>
          </a:p>
          <a:p>
            <a:pPr marL="342900" indent="-342900">
              <a:lnSpc>
                <a:spcPct val="90000"/>
              </a:lnSpc>
              <a:spcBef>
                <a:spcPct val="20000"/>
              </a:spcBef>
              <a:buFontTx/>
              <a:buChar char="•"/>
            </a:pPr>
            <a:r>
              <a:rPr lang="en-US" sz="1800"/>
              <a:t>However, certain moves that may or may not lead to the solution are accepted or rejected with a certain small probability.</a:t>
            </a:r>
          </a:p>
          <a:p>
            <a:pPr marL="342900" indent="-342900">
              <a:lnSpc>
                <a:spcPct val="90000"/>
              </a:lnSpc>
              <a:spcBef>
                <a:spcPct val="20000"/>
              </a:spcBef>
              <a:buFontTx/>
              <a:buChar char="•"/>
            </a:pPr>
            <a:r>
              <a:rPr lang="en-US" sz="1800"/>
              <a:t>The final shape is obtained as a result of a large number of iterations.</a:t>
            </a:r>
          </a:p>
          <a:p>
            <a:pPr marL="342900" indent="-342900">
              <a:lnSpc>
                <a:spcPct val="90000"/>
              </a:lnSpc>
              <a:spcBef>
                <a:spcPct val="20000"/>
              </a:spcBef>
            </a:pPr>
            <a:endParaRPr lang="en-US" sz="1800"/>
          </a:p>
        </p:txBody>
      </p:sp>
      <p:pic>
        <p:nvPicPr>
          <p:cNvPr id="26628" name="Picture 4" descr="C:\Documents and Settings\Prem\My Documents\My Pictures\jigsaw_puzzle_sample.jpg"/>
          <p:cNvPicPr>
            <a:picLocks noChangeAspect="1" noChangeArrowheads="1"/>
          </p:cNvPicPr>
          <p:nvPr/>
        </p:nvPicPr>
        <p:blipFill>
          <a:blip r:embed="rId2" cstate="print"/>
          <a:srcRect/>
          <a:stretch>
            <a:fillRect/>
          </a:stretch>
        </p:blipFill>
        <p:spPr bwMode="auto">
          <a:xfrm>
            <a:off x="4724400" y="2057400"/>
            <a:ext cx="4038600" cy="3890963"/>
          </a:xfrm>
          <a:prstGeom prst="rect">
            <a:avLst/>
          </a:prstGeom>
          <a:noFill/>
        </p:spPr>
      </p:pic>
    </p:spTree>
    <p:extLst>
      <p:ext uri="{BB962C8B-B14F-4D97-AF65-F5344CB8AC3E}">
        <p14:creationId xmlns:p14="http://schemas.microsoft.com/office/powerpoint/2010/main" val="3143332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Conclusions</a:t>
            </a:r>
          </a:p>
        </p:txBody>
      </p:sp>
      <p:sp>
        <p:nvSpPr>
          <p:cNvPr id="27651" name="Rectangle 3"/>
          <p:cNvSpPr>
            <a:spLocks noGrp="1" noChangeArrowheads="1"/>
          </p:cNvSpPr>
          <p:nvPr>
            <p:ph type="body" idx="1"/>
          </p:nvPr>
        </p:nvSpPr>
        <p:spPr/>
        <p:txBody>
          <a:bodyPr/>
          <a:lstStyle/>
          <a:p>
            <a:pPr>
              <a:lnSpc>
                <a:spcPct val="90000"/>
              </a:lnSpc>
            </a:pPr>
            <a:r>
              <a:rPr lang="en-US" sz="2800"/>
              <a:t>Simulated Annealing algorithms are usually better than greedy algorithms, when it comes to problems that have numerous locally optimum solutions.</a:t>
            </a:r>
          </a:p>
          <a:p>
            <a:pPr>
              <a:lnSpc>
                <a:spcPct val="90000"/>
              </a:lnSpc>
            </a:pPr>
            <a:r>
              <a:rPr lang="en-US" sz="2800"/>
              <a:t>Simulated Annealing is not the best solution to circuit partitioning or placement. Network flow approach to solving these problems functions much faster.</a:t>
            </a:r>
          </a:p>
          <a:p>
            <a:pPr>
              <a:lnSpc>
                <a:spcPct val="90000"/>
              </a:lnSpc>
            </a:pPr>
            <a:r>
              <a:rPr lang="en-US" sz="2800"/>
              <a:t>Simulated Annealing guarantees a convergence upon running sufficiently large number of iterations.</a:t>
            </a:r>
          </a:p>
        </p:txBody>
      </p:sp>
    </p:spTree>
    <p:extLst>
      <p:ext uri="{BB962C8B-B14F-4D97-AF65-F5344CB8AC3E}">
        <p14:creationId xmlns:p14="http://schemas.microsoft.com/office/powerpoint/2010/main" val="1172303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beam search</a:t>
            </a:r>
            <a:endParaRPr lang="en-US" dirty="0"/>
          </a:p>
        </p:txBody>
      </p:sp>
      <p:sp>
        <p:nvSpPr>
          <p:cNvPr id="3" name="Content Placeholder 2"/>
          <p:cNvSpPr>
            <a:spLocks noGrp="1"/>
          </p:cNvSpPr>
          <p:nvPr>
            <p:ph sz="quarter" idx="1"/>
          </p:nvPr>
        </p:nvSpPr>
        <p:spPr>
          <a:xfrm>
            <a:off x="304800" y="1447800"/>
            <a:ext cx="8610600" cy="4572000"/>
          </a:xfrm>
        </p:spPr>
        <p:txBody>
          <a:bodyPr/>
          <a:lstStyle/>
          <a:p>
            <a:pPr eaLnBrk="1" hangingPunct="1">
              <a:lnSpc>
                <a:spcPct val="90000"/>
              </a:lnSpc>
            </a:pPr>
            <a:r>
              <a:rPr lang="en-US" sz="2800" dirty="0" smtClean="0"/>
              <a:t>Keep track of </a:t>
            </a:r>
            <a:r>
              <a:rPr lang="en-US" sz="2800" i="1" dirty="0" smtClean="0"/>
              <a:t>k</a:t>
            </a:r>
            <a:r>
              <a:rPr lang="en-US" sz="2800" dirty="0" smtClean="0"/>
              <a:t> states rather than just one</a:t>
            </a:r>
            <a:endParaRPr lang="en-US" sz="2400" dirty="0" smtClean="0"/>
          </a:p>
          <a:p>
            <a:pPr eaLnBrk="1" hangingPunct="1">
              <a:lnSpc>
                <a:spcPct val="90000"/>
              </a:lnSpc>
            </a:pPr>
            <a:r>
              <a:rPr lang="en-US" sz="2800" dirty="0" smtClean="0"/>
              <a:t>Start with </a:t>
            </a:r>
            <a:r>
              <a:rPr lang="en-US" sz="2800" i="1" dirty="0" smtClean="0"/>
              <a:t>k</a:t>
            </a:r>
            <a:r>
              <a:rPr lang="en-US" sz="2800" dirty="0" smtClean="0"/>
              <a:t> randomly generated states</a:t>
            </a:r>
            <a:endParaRPr lang="en-US" sz="2400" dirty="0" smtClean="0"/>
          </a:p>
          <a:p>
            <a:pPr eaLnBrk="1" hangingPunct="1">
              <a:lnSpc>
                <a:spcPct val="90000"/>
              </a:lnSpc>
            </a:pPr>
            <a:r>
              <a:rPr lang="en-US" sz="2800" dirty="0" smtClean="0"/>
              <a:t>At each iteration, all the successors of all </a:t>
            </a:r>
            <a:r>
              <a:rPr lang="en-US" sz="2800" i="1" dirty="0" smtClean="0"/>
              <a:t>k</a:t>
            </a:r>
            <a:r>
              <a:rPr lang="en-US" sz="2800" dirty="0" smtClean="0"/>
              <a:t> states are generated</a:t>
            </a:r>
            <a:endParaRPr lang="en-US" sz="2400" dirty="0" smtClean="0"/>
          </a:p>
          <a:p>
            <a:pPr eaLnBrk="1" hangingPunct="1">
              <a:lnSpc>
                <a:spcPct val="90000"/>
              </a:lnSpc>
            </a:pPr>
            <a:r>
              <a:rPr lang="en-US" sz="2800" dirty="0" smtClean="0"/>
              <a:t>If any one is a goal state, stop; else select the </a:t>
            </a:r>
            <a:r>
              <a:rPr lang="en-US" sz="2800" i="1" dirty="0" smtClean="0"/>
              <a:t>k</a:t>
            </a:r>
            <a:r>
              <a:rPr lang="en-US" sz="2800" dirty="0" smtClean="0"/>
              <a:t> best successors from the complete list and repeat.</a:t>
            </a:r>
          </a:p>
          <a:p>
            <a:pPr eaLnBrk="1" hangingPunct="1">
              <a:lnSpc>
                <a:spcPct val="90000"/>
              </a:lnSpc>
            </a:pPr>
            <a:r>
              <a:rPr lang="en-US" sz="2800" dirty="0" smtClean="0"/>
              <a:t>In a local beam search, useful information is passed among the </a:t>
            </a:r>
            <a:r>
              <a:rPr lang="en-US" i="1" dirty="0" smtClean="0"/>
              <a:t>k </a:t>
            </a:r>
            <a:r>
              <a:rPr lang="en-US" sz="2800" dirty="0" smtClean="0"/>
              <a:t>parallel search threads.</a:t>
            </a:r>
          </a:p>
          <a:p>
            <a:pPr eaLnBrk="1" hangingPunct="1">
              <a:lnSpc>
                <a:spcPct val="90000"/>
              </a:lnSpc>
            </a:pPr>
            <a:r>
              <a:rPr lang="en-US" dirty="0" smtClean="0"/>
              <a:t>The algorithm quickly abandons unfruitful searches and moves its resources to where the most progress is being made. </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22</a:t>
            </a:fld>
            <a:endParaRPr lang="en-US"/>
          </a:p>
        </p:txBody>
      </p:sp>
    </p:spTree>
    <p:extLst>
      <p:ext uri="{BB962C8B-B14F-4D97-AF65-F5344CB8AC3E}">
        <p14:creationId xmlns:p14="http://schemas.microsoft.com/office/powerpoint/2010/main" val="2376724486"/>
      </p:ext>
    </p:extLst>
  </p:cSld>
  <p:clrMapOvr>
    <a:masterClrMapping/>
  </p:clrMapOvr>
  <p:transition>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ADD20A-75AC-4E89-93A7-8A54A93A25CA}" type="slidenum">
              <a:rPr lang="en-US"/>
              <a:pPr/>
              <a:t>23</a:t>
            </a:fld>
            <a:endParaRPr lang="en-US"/>
          </a:p>
        </p:txBody>
      </p:sp>
      <p:sp>
        <p:nvSpPr>
          <p:cNvPr id="302082" name="Rectangle 2"/>
          <p:cNvSpPr>
            <a:spLocks noGrp="1" noChangeArrowheads="1"/>
          </p:cNvSpPr>
          <p:nvPr>
            <p:ph type="title"/>
          </p:nvPr>
        </p:nvSpPr>
        <p:spPr/>
        <p:txBody>
          <a:bodyPr/>
          <a:lstStyle/>
          <a:p>
            <a:r>
              <a:rPr lang="en-US"/>
              <a:t>Summary</a:t>
            </a:r>
          </a:p>
        </p:txBody>
      </p:sp>
      <p:sp>
        <p:nvSpPr>
          <p:cNvPr id="302083" name="Rectangle 3"/>
          <p:cNvSpPr>
            <a:spLocks noGrp="1" noChangeArrowheads="1"/>
          </p:cNvSpPr>
          <p:nvPr>
            <p:ph type="body" idx="1"/>
          </p:nvPr>
        </p:nvSpPr>
        <p:spPr>
          <a:xfrm>
            <a:off x="457200" y="1371600"/>
            <a:ext cx="8178800" cy="5181600"/>
          </a:xfrm>
        </p:spPr>
        <p:txBody>
          <a:bodyPr/>
          <a:lstStyle/>
          <a:p>
            <a:r>
              <a:rPr lang="en-US" sz="2400" dirty="0"/>
              <a:t>Best-first search = general search, where the minimum-cost nodes (according to some measure) are expanded first</a:t>
            </a:r>
            <a:r>
              <a:rPr lang="en-US" sz="2400" dirty="0" smtClean="0"/>
              <a:t>.</a:t>
            </a:r>
            <a:endParaRPr lang="en-US" sz="2400" dirty="0"/>
          </a:p>
          <a:p>
            <a:r>
              <a:rPr lang="en-US" sz="2400" dirty="0"/>
              <a:t>Greedy search = best-first with the estimated cost to reach the goal as a heuristic measure.</a:t>
            </a:r>
          </a:p>
          <a:p>
            <a:pPr>
              <a:buFontTx/>
              <a:buNone/>
            </a:pPr>
            <a:r>
              <a:rPr lang="en-US" sz="2400" dirty="0"/>
              <a:t>		- Generally faster than uninformed search</a:t>
            </a:r>
          </a:p>
          <a:p>
            <a:pPr>
              <a:buFontTx/>
              <a:buNone/>
            </a:pPr>
            <a:r>
              <a:rPr lang="en-US" sz="2400" dirty="0"/>
              <a:t>		- not optimal</a:t>
            </a:r>
          </a:p>
          <a:p>
            <a:pPr>
              <a:buFontTx/>
              <a:buNone/>
            </a:pPr>
            <a:r>
              <a:rPr lang="en-US" sz="2400" dirty="0"/>
              <a:t>		- not complete</a:t>
            </a:r>
            <a:r>
              <a:rPr lang="en-US" sz="2400" dirty="0" smtClean="0"/>
              <a:t>.</a:t>
            </a:r>
            <a:endParaRPr lang="en-US" sz="2400" dirty="0"/>
          </a:p>
          <a:p>
            <a:r>
              <a:rPr lang="en-US" sz="2400" dirty="0"/>
              <a:t>A* search = best-first with measure = path cost so far + estimated path cost to goal.</a:t>
            </a:r>
          </a:p>
          <a:p>
            <a:pPr>
              <a:buFontTx/>
              <a:buNone/>
            </a:pPr>
            <a:r>
              <a:rPr lang="en-US" sz="2400" dirty="0"/>
              <a:t>		- combines advantages of uniform-cost and greedy searches</a:t>
            </a:r>
          </a:p>
          <a:p>
            <a:pPr>
              <a:buFontTx/>
              <a:buNone/>
            </a:pPr>
            <a:r>
              <a:rPr lang="en-US" sz="2400" dirty="0"/>
              <a:t>		- complete, optimal and optimally efficient</a:t>
            </a:r>
          </a:p>
          <a:p>
            <a:pPr>
              <a:buFontTx/>
              <a:buNone/>
            </a:pPr>
            <a:r>
              <a:rPr lang="en-US" sz="2400" dirty="0"/>
              <a:t>		- space complexity still exponential</a:t>
            </a:r>
          </a:p>
        </p:txBody>
      </p:sp>
    </p:spTree>
    <p:extLst>
      <p:ext uri="{BB962C8B-B14F-4D97-AF65-F5344CB8AC3E}">
        <p14:creationId xmlns:p14="http://schemas.microsoft.com/office/powerpoint/2010/main" val="2335283528"/>
      </p:ext>
    </p:extLst>
  </p:cSld>
  <p:clrMapOvr>
    <a:masterClrMapping/>
  </p:clrMapOvr>
  <p:transition>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CS 561,  Session 7</a:t>
            </a:r>
          </a:p>
        </p:txBody>
      </p:sp>
      <p:sp>
        <p:nvSpPr>
          <p:cNvPr id="6" name="Slide Number Placeholder 5"/>
          <p:cNvSpPr>
            <a:spLocks noGrp="1"/>
          </p:cNvSpPr>
          <p:nvPr>
            <p:ph type="sldNum" sz="quarter" idx="12"/>
          </p:nvPr>
        </p:nvSpPr>
        <p:spPr/>
        <p:txBody>
          <a:bodyPr/>
          <a:lstStyle/>
          <a:p>
            <a:fld id="{D73E30FA-75E9-4C5D-935A-853AFAA62945}" type="slidenum">
              <a:rPr lang="en-US"/>
              <a:pPr/>
              <a:t>24</a:t>
            </a:fld>
            <a:endParaRPr lang="en-US"/>
          </a:p>
        </p:txBody>
      </p:sp>
      <p:sp>
        <p:nvSpPr>
          <p:cNvPr id="303106" name="Rectangle 2"/>
          <p:cNvSpPr>
            <a:spLocks noGrp="1" noChangeArrowheads="1"/>
          </p:cNvSpPr>
          <p:nvPr>
            <p:ph type="title"/>
          </p:nvPr>
        </p:nvSpPr>
        <p:spPr/>
        <p:txBody>
          <a:bodyPr/>
          <a:lstStyle/>
          <a:p>
            <a:r>
              <a:rPr lang="en-US"/>
              <a:t>Summary</a:t>
            </a:r>
          </a:p>
        </p:txBody>
      </p:sp>
      <p:sp>
        <p:nvSpPr>
          <p:cNvPr id="303107" name="Rectangle 3"/>
          <p:cNvSpPr>
            <a:spLocks noGrp="1" noChangeArrowheads="1"/>
          </p:cNvSpPr>
          <p:nvPr>
            <p:ph type="body" idx="1"/>
          </p:nvPr>
        </p:nvSpPr>
        <p:spPr>
          <a:xfrm>
            <a:off x="533400" y="1447800"/>
            <a:ext cx="8153400" cy="4572000"/>
          </a:xfrm>
        </p:spPr>
        <p:txBody>
          <a:bodyPr/>
          <a:lstStyle/>
          <a:p>
            <a:r>
              <a:rPr lang="en-US" sz="2800" dirty="0"/>
              <a:t>Time complexity of heuristic algorithms depend on quality of heuristic function.  Good heuristics can sometimes be constructed by examining the problem definition or by generalizing from experience with the problem class</a:t>
            </a:r>
            <a:r>
              <a:rPr lang="en-US" sz="2800" dirty="0" smtClean="0"/>
              <a:t>.</a:t>
            </a:r>
            <a:endParaRPr lang="en-US" sz="2800" dirty="0"/>
          </a:p>
          <a:p>
            <a:r>
              <a:rPr lang="en-US" sz="2800" dirty="0" smtClean="0"/>
              <a:t>Local search methods can </a:t>
            </a:r>
            <a:r>
              <a:rPr lang="en-US" sz="2800" dirty="0"/>
              <a:t>get stuck in local </a:t>
            </a:r>
            <a:r>
              <a:rPr lang="en-US" sz="2800" dirty="0" smtClean="0"/>
              <a:t>extreme; </a:t>
            </a:r>
            <a:r>
              <a:rPr lang="en-US" sz="2800" dirty="0"/>
              <a:t>simulated annealing provides a way to escape local </a:t>
            </a:r>
            <a:r>
              <a:rPr lang="en-US" sz="2800" dirty="0" smtClean="0"/>
              <a:t>extreme, </a:t>
            </a:r>
            <a:r>
              <a:rPr lang="en-US" sz="2800" dirty="0"/>
              <a:t>and is complete and optimal given a slow enough cooling schedule.</a:t>
            </a:r>
          </a:p>
        </p:txBody>
      </p:sp>
    </p:spTree>
    <p:extLst>
      <p:ext uri="{BB962C8B-B14F-4D97-AF65-F5344CB8AC3E}">
        <p14:creationId xmlns:p14="http://schemas.microsoft.com/office/powerpoint/2010/main" val="3418274982"/>
      </p:ext>
    </p:extLst>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8C11999-C697-48D9-BEF1-D499ED2D84EF}" type="slidenum">
              <a:rPr lang="en-US"/>
              <a:pPr/>
              <a:t>3</a:t>
            </a:fld>
            <a:endParaRPr lang="en-US"/>
          </a:p>
        </p:txBody>
      </p:sp>
      <p:sp>
        <p:nvSpPr>
          <p:cNvPr id="324610" name="Rectangle 2"/>
          <p:cNvSpPr>
            <a:spLocks noGrp="1" noChangeArrowheads="1"/>
          </p:cNvSpPr>
          <p:nvPr>
            <p:ph type="title"/>
          </p:nvPr>
        </p:nvSpPr>
        <p:spPr/>
        <p:txBody>
          <a:bodyPr/>
          <a:lstStyle/>
          <a:p>
            <a:r>
              <a:rPr lang="en-US" dirty="0"/>
              <a:t>Consequences of the Occasional Ascents</a:t>
            </a:r>
          </a:p>
        </p:txBody>
      </p:sp>
      <p:sp>
        <p:nvSpPr>
          <p:cNvPr id="324612" name="Freeform 4"/>
          <p:cNvSpPr>
            <a:spLocks/>
          </p:cNvSpPr>
          <p:nvPr/>
        </p:nvSpPr>
        <p:spPr bwMode="auto">
          <a:xfrm>
            <a:off x="1922463" y="3425825"/>
            <a:ext cx="3595687" cy="1527175"/>
          </a:xfrm>
          <a:custGeom>
            <a:avLst/>
            <a:gdLst/>
            <a:ahLst/>
            <a:cxnLst>
              <a:cxn ang="0">
                <a:pos x="0" y="97"/>
              </a:cxn>
              <a:cxn ang="0">
                <a:pos x="68" y="312"/>
              </a:cxn>
              <a:cxn ang="0">
                <a:pos x="166" y="468"/>
              </a:cxn>
              <a:cxn ang="0">
                <a:pos x="263" y="517"/>
              </a:cxn>
              <a:cxn ang="0">
                <a:pos x="361" y="429"/>
              </a:cxn>
              <a:cxn ang="0">
                <a:pos x="400" y="331"/>
              </a:cxn>
              <a:cxn ang="0">
                <a:pos x="478" y="244"/>
              </a:cxn>
              <a:cxn ang="0">
                <a:pos x="605" y="224"/>
              </a:cxn>
              <a:cxn ang="0">
                <a:pos x="771" y="449"/>
              </a:cxn>
              <a:cxn ang="0">
                <a:pos x="1005" y="790"/>
              </a:cxn>
              <a:cxn ang="0">
                <a:pos x="1220" y="956"/>
              </a:cxn>
              <a:cxn ang="0">
                <a:pos x="1366" y="829"/>
              </a:cxn>
              <a:cxn ang="0">
                <a:pos x="1474" y="576"/>
              </a:cxn>
              <a:cxn ang="0">
                <a:pos x="1610" y="537"/>
              </a:cxn>
              <a:cxn ang="0">
                <a:pos x="1776" y="732"/>
              </a:cxn>
              <a:cxn ang="0">
                <a:pos x="1894" y="742"/>
              </a:cxn>
              <a:cxn ang="0">
                <a:pos x="2040" y="566"/>
              </a:cxn>
              <a:cxn ang="0">
                <a:pos x="2265" y="0"/>
              </a:cxn>
            </a:cxnLst>
            <a:rect l="0" t="0" r="r" b="b"/>
            <a:pathLst>
              <a:path w="2265" h="962">
                <a:moveTo>
                  <a:pt x="0" y="97"/>
                </a:moveTo>
                <a:cubicBezTo>
                  <a:pt x="20" y="173"/>
                  <a:pt x="40" y="250"/>
                  <a:pt x="68" y="312"/>
                </a:cubicBezTo>
                <a:cubicBezTo>
                  <a:pt x="96" y="374"/>
                  <a:pt x="133" y="434"/>
                  <a:pt x="166" y="468"/>
                </a:cubicBezTo>
                <a:cubicBezTo>
                  <a:pt x="199" y="502"/>
                  <a:pt x="231" y="523"/>
                  <a:pt x="263" y="517"/>
                </a:cubicBezTo>
                <a:cubicBezTo>
                  <a:pt x="295" y="511"/>
                  <a:pt x="338" y="460"/>
                  <a:pt x="361" y="429"/>
                </a:cubicBezTo>
                <a:cubicBezTo>
                  <a:pt x="384" y="398"/>
                  <a:pt x="381" y="362"/>
                  <a:pt x="400" y="331"/>
                </a:cubicBezTo>
                <a:cubicBezTo>
                  <a:pt x="419" y="300"/>
                  <a:pt x="444" y="262"/>
                  <a:pt x="478" y="244"/>
                </a:cubicBezTo>
                <a:cubicBezTo>
                  <a:pt x="512" y="226"/>
                  <a:pt x="556" y="190"/>
                  <a:pt x="605" y="224"/>
                </a:cubicBezTo>
                <a:cubicBezTo>
                  <a:pt x="654" y="258"/>
                  <a:pt x="704" y="355"/>
                  <a:pt x="771" y="449"/>
                </a:cubicBezTo>
                <a:cubicBezTo>
                  <a:pt x="838" y="543"/>
                  <a:pt x="930" y="706"/>
                  <a:pt x="1005" y="790"/>
                </a:cubicBezTo>
                <a:cubicBezTo>
                  <a:pt x="1080" y="874"/>
                  <a:pt x="1160" y="950"/>
                  <a:pt x="1220" y="956"/>
                </a:cubicBezTo>
                <a:cubicBezTo>
                  <a:pt x="1280" y="962"/>
                  <a:pt x="1324" y="892"/>
                  <a:pt x="1366" y="829"/>
                </a:cubicBezTo>
                <a:cubicBezTo>
                  <a:pt x="1408" y="766"/>
                  <a:pt x="1433" y="625"/>
                  <a:pt x="1474" y="576"/>
                </a:cubicBezTo>
                <a:cubicBezTo>
                  <a:pt x="1515" y="527"/>
                  <a:pt x="1560" y="511"/>
                  <a:pt x="1610" y="537"/>
                </a:cubicBezTo>
                <a:cubicBezTo>
                  <a:pt x="1660" y="563"/>
                  <a:pt x="1729" y="698"/>
                  <a:pt x="1776" y="732"/>
                </a:cubicBezTo>
                <a:cubicBezTo>
                  <a:pt x="1823" y="766"/>
                  <a:pt x="1850" y="770"/>
                  <a:pt x="1894" y="742"/>
                </a:cubicBezTo>
                <a:cubicBezTo>
                  <a:pt x="1938" y="714"/>
                  <a:pt x="1978" y="689"/>
                  <a:pt x="2040" y="566"/>
                </a:cubicBezTo>
                <a:cubicBezTo>
                  <a:pt x="2102" y="443"/>
                  <a:pt x="2183" y="221"/>
                  <a:pt x="2265"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324613" name="Line 5"/>
          <p:cNvSpPr>
            <a:spLocks noChangeShapeType="1"/>
          </p:cNvSpPr>
          <p:nvPr/>
        </p:nvSpPr>
        <p:spPr bwMode="auto">
          <a:xfrm flipV="1">
            <a:off x="2339975" y="3967163"/>
            <a:ext cx="155575" cy="29527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4" name="Line 6"/>
          <p:cNvSpPr>
            <a:spLocks noChangeShapeType="1"/>
          </p:cNvSpPr>
          <p:nvPr/>
        </p:nvSpPr>
        <p:spPr bwMode="auto">
          <a:xfrm flipV="1">
            <a:off x="2495550" y="3719513"/>
            <a:ext cx="247650" cy="26352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5" name="Line 7"/>
          <p:cNvSpPr>
            <a:spLocks noChangeShapeType="1"/>
          </p:cNvSpPr>
          <p:nvPr/>
        </p:nvSpPr>
        <p:spPr bwMode="auto">
          <a:xfrm>
            <a:off x="2743200" y="3719513"/>
            <a:ext cx="279400" cy="46037"/>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6" name="Line 8"/>
          <p:cNvSpPr>
            <a:spLocks noChangeShapeType="1"/>
          </p:cNvSpPr>
          <p:nvPr/>
        </p:nvSpPr>
        <p:spPr bwMode="auto">
          <a:xfrm flipV="1">
            <a:off x="3889375" y="4665663"/>
            <a:ext cx="187325" cy="26352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7" name="Line 9"/>
          <p:cNvSpPr>
            <a:spLocks noChangeShapeType="1"/>
          </p:cNvSpPr>
          <p:nvPr/>
        </p:nvSpPr>
        <p:spPr bwMode="auto">
          <a:xfrm flipV="1">
            <a:off x="4090988" y="4278313"/>
            <a:ext cx="155575" cy="38735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8" name="Line 10"/>
          <p:cNvSpPr>
            <a:spLocks noChangeShapeType="1"/>
          </p:cNvSpPr>
          <p:nvPr/>
        </p:nvSpPr>
        <p:spPr bwMode="auto">
          <a:xfrm flipV="1">
            <a:off x="4246563" y="4214813"/>
            <a:ext cx="279400" cy="635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9" name="Rectangle 11"/>
          <p:cNvSpPr>
            <a:spLocks noChangeArrowheads="1"/>
          </p:cNvSpPr>
          <p:nvPr/>
        </p:nvSpPr>
        <p:spPr bwMode="auto">
          <a:xfrm>
            <a:off x="1890713" y="2495550"/>
            <a:ext cx="2293937" cy="790575"/>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a:latin typeface="Verdana" pitchFamily="34" charset="0"/>
              </a:rPr>
              <a:t>Help escaping the </a:t>
            </a:r>
          </a:p>
          <a:p>
            <a:pPr algn="ctr" eaLnBrk="1" hangingPunct="1"/>
            <a:r>
              <a:rPr lang="en-US" sz="1800">
                <a:latin typeface="Verdana" pitchFamily="34" charset="0"/>
              </a:rPr>
              <a:t>local optima.</a:t>
            </a:r>
          </a:p>
        </p:txBody>
      </p:sp>
      <p:sp>
        <p:nvSpPr>
          <p:cNvPr id="324620" name="Text Box 12"/>
          <p:cNvSpPr txBox="1">
            <a:spLocks noChangeArrowheads="1"/>
          </p:cNvSpPr>
          <p:nvPr/>
        </p:nvSpPr>
        <p:spPr bwMode="auto">
          <a:xfrm>
            <a:off x="1830388" y="1916113"/>
            <a:ext cx="2265362" cy="457200"/>
          </a:xfrm>
          <a:prstGeom prst="rect">
            <a:avLst/>
          </a:prstGeom>
          <a:noFill/>
          <a:ln w="9525">
            <a:noFill/>
            <a:miter lim="800000"/>
            <a:headEnd/>
            <a:tailEnd/>
          </a:ln>
          <a:effectLst/>
        </p:spPr>
        <p:txBody>
          <a:bodyPr wrap="none">
            <a:spAutoFit/>
          </a:bodyPr>
          <a:lstStyle/>
          <a:p>
            <a:pPr eaLnBrk="1" hangingPunct="1"/>
            <a:r>
              <a:rPr lang="en-US">
                <a:latin typeface="Verdana" pitchFamily="34" charset="0"/>
              </a:rPr>
              <a:t>desired effect</a:t>
            </a:r>
          </a:p>
        </p:txBody>
      </p:sp>
      <p:sp>
        <p:nvSpPr>
          <p:cNvPr id="324621" name="Rectangle 13"/>
          <p:cNvSpPr>
            <a:spLocks noChangeArrowheads="1"/>
          </p:cNvSpPr>
          <p:nvPr/>
        </p:nvSpPr>
        <p:spPr bwMode="auto">
          <a:xfrm>
            <a:off x="3054350" y="5410200"/>
            <a:ext cx="3144838" cy="711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a:latin typeface="Verdana" pitchFamily="34" charset="0"/>
              </a:rPr>
              <a:t>Might pass global optima</a:t>
            </a:r>
          </a:p>
          <a:p>
            <a:pPr algn="ctr" eaLnBrk="1" hangingPunct="1"/>
            <a:r>
              <a:rPr lang="en-US" sz="1800">
                <a:latin typeface="Verdana" pitchFamily="34" charset="0"/>
              </a:rPr>
              <a:t> after reaching it </a:t>
            </a:r>
          </a:p>
        </p:txBody>
      </p:sp>
      <p:sp>
        <p:nvSpPr>
          <p:cNvPr id="324622" name="Text Box 14"/>
          <p:cNvSpPr txBox="1">
            <a:spLocks noChangeArrowheads="1"/>
          </p:cNvSpPr>
          <p:nvPr/>
        </p:nvSpPr>
        <p:spPr bwMode="auto">
          <a:xfrm>
            <a:off x="3517900" y="4967288"/>
            <a:ext cx="2354263" cy="457200"/>
          </a:xfrm>
          <a:prstGeom prst="rect">
            <a:avLst/>
          </a:prstGeom>
          <a:noFill/>
          <a:ln w="9525">
            <a:noFill/>
            <a:miter lim="800000"/>
            <a:headEnd/>
            <a:tailEnd/>
          </a:ln>
          <a:effectLst/>
        </p:spPr>
        <p:txBody>
          <a:bodyPr wrap="none">
            <a:spAutoFit/>
          </a:bodyPr>
          <a:lstStyle/>
          <a:p>
            <a:pPr eaLnBrk="1" hangingPunct="1"/>
            <a:r>
              <a:rPr lang="en-US">
                <a:latin typeface="Verdana" pitchFamily="34" charset="0"/>
              </a:rPr>
              <a:t>adverse effect</a:t>
            </a:r>
          </a:p>
        </p:txBody>
      </p:sp>
      <p:sp>
        <p:nvSpPr>
          <p:cNvPr id="324623" name="Oval 15"/>
          <p:cNvSpPr>
            <a:spLocks noChangeArrowheads="1"/>
          </p:cNvSpPr>
          <p:nvPr/>
        </p:nvSpPr>
        <p:spPr bwMode="auto">
          <a:xfrm>
            <a:off x="2268538" y="4149725"/>
            <a:ext cx="142875" cy="14287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ctr"/>
          <a:lstStyle/>
          <a:p>
            <a:endParaRPr lang="en-US"/>
          </a:p>
        </p:txBody>
      </p:sp>
      <p:sp>
        <p:nvSpPr>
          <p:cNvPr id="324624" name="Text Box 16"/>
          <p:cNvSpPr txBox="1">
            <a:spLocks noChangeArrowheads="1"/>
          </p:cNvSpPr>
          <p:nvPr/>
        </p:nvSpPr>
        <p:spPr bwMode="auto">
          <a:xfrm>
            <a:off x="6613525" y="5340350"/>
            <a:ext cx="2112963" cy="1006475"/>
          </a:xfrm>
          <a:prstGeom prst="rect">
            <a:avLst/>
          </a:prstGeom>
          <a:noFill/>
          <a:ln w="9525">
            <a:noFill/>
            <a:miter lim="800000"/>
            <a:headEnd/>
            <a:tailEnd/>
          </a:ln>
          <a:effectLst/>
        </p:spPr>
        <p:txBody>
          <a:bodyPr wrap="none">
            <a:spAutoFit/>
          </a:bodyPr>
          <a:lstStyle/>
          <a:p>
            <a:r>
              <a:rPr lang="en-US" sz="2000">
                <a:latin typeface="Tahoma" pitchFamily="34" charset="0"/>
              </a:rPr>
              <a:t>(easy to avoid by</a:t>
            </a:r>
          </a:p>
          <a:p>
            <a:r>
              <a:rPr lang="en-US" sz="2000">
                <a:latin typeface="Tahoma" pitchFamily="34" charset="0"/>
              </a:rPr>
              <a:t>keeping track of</a:t>
            </a:r>
          </a:p>
          <a:p>
            <a:r>
              <a:rPr lang="en-US" sz="2000">
                <a:latin typeface="Tahoma" pitchFamily="34" charset="0"/>
              </a:rPr>
              <a:t>best-ever state)</a:t>
            </a:r>
          </a:p>
        </p:txBody>
      </p:sp>
      <p:sp>
        <p:nvSpPr>
          <p:cNvPr id="19"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Tree>
    <p:extLst>
      <p:ext uri="{BB962C8B-B14F-4D97-AF65-F5344CB8AC3E}">
        <p14:creationId xmlns:p14="http://schemas.microsoft.com/office/powerpoint/2010/main" val="3803156357"/>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0.00348 C 0.00452 -0.00742 0.00591 -0.01321 0.01042 -0.01714 C 0.01198 -0.02386 0.01216 -0.02826 0.0158 -0.03243 C 0.01702 -0.03892 0.01736 -0.0417 0.02101 -0.04633 C 0.02344 -0.05606 0.01997 -0.04425 0.02518 -0.05467 C 0.0283 -0.06023 0.02639 -0.06023 0.03264 -0.06278 C 0.0349 -0.06579 0.04479 -0.07089 0.04844 -0.07251 C 0.05469 -0.07181 0.06181 -0.07367 0.06736 -0.06973 C 0.06841 -0.06926 0.06771 -0.06648 0.06841 -0.06556 C 0.0691 -0.06486 0.07049 -0.06486 0.07153 -0.0644 C 0.07396 -0.06092 0.07413 -0.05652 0.07674 -0.05305 C 0.0783 -0.0512 0.08038 -0.04981 0.08212 -0.04772 C 0.08438 -0.03614 0.08455 -0.02873 0.09254 -0.02155 C 0.09445 -0.01344 0.09636 -0.00626 0.10104 -0.00093 C 0.10226 0.00417 0.10157 0.00393 0.10521 0.00764 C 0.10712 0.00973 0.11146 0.01297 0.11146 0.01343 C 0.11285 0.02525 0.11545 0.03196 0.12205 0.04077 C 0.12275 0.04308 0.12327 0.0454 0.12413 0.04795 C 0.125 0.0498 0.12657 0.05119 0.12726 0.05304 C 0.13091 0.06254 0.12743 0.06393 0.13681 0.06694 C 0.14098 0.07273 0.14393 0.07922 0.14844 0.08478 C 0.14879 0.08362 0.14844 0.08107 0.14948 0.08084 C 0.15174 0.08038 0.15573 0.08362 0.15573 0.08385 C 0.15747 0.0857 0.1592 0.08848 0.16094 0.09057 C 0.1625 0.09265 0.16736 0.09358 0.16736 0.09381 C 0.16979 0.08848 0.16979 0.08524 0.17361 0.08223 C 0.17604 0.07227 0.17448 0.07644 0.17778 0.06995 C 0.18143 0.05443 0.18368 0.04447 0.19045 0.03104 C 0.20104 0.01042 0.18577 0.0315 0.19566 0.01853 C 0.19809 0.00602 0.2066 0.00602 0.21459 0.00208 C 0.22466 0.00301 0.23542 0.00463 0.24514 0.00903 C 0.24636 0.01158 0.24827 0.01343 0.24948 0.01598 C 0.25 0.01691 0.24983 0.01899 0.25052 0.02015 C 0.25122 0.02108 0.25261 0.02108 0.25365 0.02131 C 0.25608 0.02617 0.25608 0.02942 0.2599 0.03243 C 0.26059 0.03405 0.26094 0.03567 0.26198 0.0366 C 0.26285 0.03752 0.26441 0.03683 0.26528 0.03799 C 0.26632 0.03914 0.26632 0.04192 0.26736 0.04355 C 0.26823 0.0447 0.26945 0.04517 0.27049 0.04609 C 0.27084 0.04772 0.27153 0.0505 0.27153 0.05073 " pathEditMode="relative" rAng="0" ptsTypes="fffffffffffffffffffffffffffffffffffffffA">
                                      <p:cBhvr>
                                        <p:cTn id="6" dur="5000" fill="hold"/>
                                        <p:tgtEl>
                                          <p:spTgt spid="324623"/>
                                        </p:tgtEl>
                                        <p:attrNameLst>
                                          <p:attrName>ppt_x</p:attrName>
                                          <p:attrName>ppt_y</p:attrName>
                                        </p:attrNameLst>
                                      </p:cBhvr>
                                      <p:rCtr x="13600" y="1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F06B2C1-A682-4E94-9CDF-8ED26D492C1A}" type="slidenum">
              <a:rPr lang="en-US"/>
              <a:pPr/>
              <a:t>4</a:t>
            </a:fld>
            <a:endParaRPr lang="en-US"/>
          </a:p>
        </p:txBody>
      </p:sp>
      <p:sp>
        <p:nvSpPr>
          <p:cNvPr id="286722" name="Rectangle 2"/>
          <p:cNvSpPr>
            <a:spLocks noGrp="1" noChangeArrowheads="1"/>
          </p:cNvSpPr>
          <p:nvPr>
            <p:ph type="title"/>
          </p:nvPr>
        </p:nvSpPr>
        <p:spPr/>
        <p:txBody>
          <a:bodyPr/>
          <a:lstStyle/>
          <a:p>
            <a:r>
              <a:rPr lang="en-US" dirty="0"/>
              <a:t>Boltzmann machines</a:t>
            </a:r>
          </a:p>
        </p:txBody>
      </p:sp>
      <p:grpSp>
        <p:nvGrpSpPr>
          <p:cNvPr id="2" name="Group 12"/>
          <p:cNvGrpSpPr>
            <a:grpSpLocks/>
          </p:cNvGrpSpPr>
          <p:nvPr/>
        </p:nvGrpSpPr>
        <p:grpSpPr bwMode="auto">
          <a:xfrm>
            <a:off x="4038600" y="1447800"/>
            <a:ext cx="4813301" cy="1962149"/>
            <a:chOff x="2304" y="768"/>
            <a:chExt cx="3368" cy="1668"/>
          </a:xfrm>
        </p:grpSpPr>
        <p:graphicFrame>
          <p:nvGraphicFramePr>
            <p:cNvPr id="331776" name="Object 1024"/>
            <p:cNvGraphicFramePr>
              <a:graphicFrameLocks noChangeAspect="1"/>
            </p:cNvGraphicFramePr>
            <p:nvPr/>
          </p:nvGraphicFramePr>
          <p:xfrm>
            <a:off x="2400" y="1008"/>
            <a:ext cx="3272" cy="1428"/>
          </p:xfrm>
          <a:graphic>
            <a:graphicData uri="http://schemas.openxmlformats.org/presentationml/2006/ole">
              <mc:AlternateContent xmlns:mc="http://schemas.openxmlformats.org/markup-compatibility/2006">
                <mc:Choice xmlns:v="urn:schemas-microsoft-com:vml" Requires="v">
                  <p:oleObj spid="_x0000_s1031" name="Document" r:id="rId3" imgW="5728320" imgH="2867400" progId="Word.Document.8">
                    <p:embed/>
                  </p:oleObj>
                </mc:Choice>
                <mc:Fallback>
                  <p:oleObj name="Document" r:id="rId3" imgW="5728320" imgH="28674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2756"/>
                        <a:stretch>
                          <a:fillRect/>
                        </a:stretch>
                      </p:blipFill>
                      <p:spPr bwMode="auto">
                        <a:xfrm>
                          <a:off x="2400" y="1008"/>
                          <a:ext cx="3272" cy="1428"/>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26" name="Rectangle 6"/>
            <p:cNvSpPr>
              <a:spLocks noChangeArrowheads="1"/>
            </p:cNvSpPr>
            <p:nvPr/>
          </p:nvSpPr>
          <p:spPr bwMode="auto">
            <a:xfrm>
              <a:off x="3414" y="768"/>
              <a:ext cx="1118" cy="337"/>
            </a:xfrm>
            <a:prstGeom prst="rect">
              <a:avLst/>
            </a:prstGeom>
            <a:solidFill>
              <a:schemeClr val="bg1"/>
            </a:solidFill>
            <a:ln w="12700">
              <a:solidFill>
                <a:schemeClr val="bg1"/>
              </a:solidFill>
              <a:miter lim="800000"/>
              <a:headEnd type="none" w="sm" len="sm"/>
              <a:tailEnd type="none" w="sm" len="sm"/>
            </a:ln>
            <a:effectLst/>
          </p:spPr>
          <p:txBody>
            <a:bodyPr wrap="none" anchor="ctr"/>
            <a:lstStyle/>
            <a:p>
              <a:endParaRPr lang="en-US"/>
            </a:p>
          </p:txBody>
        </p:sp>
        <p:sp>
          <p:nvSpPr>
            <p:cNvPr id="286727" name="Rectangle 7"/>
            <p:cNvSpPr>
              <a:spLocks noChangeArrowheads="1"/>
            </p:cNvSpPr>
            <p:nvPr/>
          </p:nvSpPr>
          <p:spPr bwMode="auto">
            <a:xfrm>
              <a:off x="3324" y="931"/>
              <a:ext cx="154" cy="162"/>
            </a:xfrm>
            <a:prstGeom prst="rect">
              <a:avLst/>
            </a:prstGeom>
            <a:solidFill>
              <a:schemeClr val="bg1"/>
            </a:solidFill>
            <a:ln w="12700">
              <a:solidFill>
                <a:schemeClr val="bg1"/>
              </a:solidFill>
              <a:miter lim="800000"/>
              <a:headEnd type="none" w="sm" len="sm"/>
              <a:tailEnd type="none" w="sm" len="sm"/>
            </a:ln>
            <a:effectLst/>
          </p:spPr>
          <p:txBody>
            <a:bodyPr wrap="none" anchor="ctr"/>
            <a:lstStyle/>
            <a:p>
              <a:endParaRPr lang="en-US"/>
            </a:p>
          </p:txBody>
        </p:sp>
        <p:sp>
          <p:nvSpPr>
            <p:cNvPr id="286728" name="Rectangle 8"/>
            <p:cNvSpPr>
              <a:spLocks noChangeArrowheads="1"/>
            </p:cNvSpPr>
            <p:nvPr/>
          </p:nvSpPr>
          <p:spPr bwMode="auto">
            <a:xfrm>
              <a:off x="3003" y="826"/>
              <a:ext cx="387" cy="131"/>
            </a:xfrm>
            <a:prstGeom prst="rect">
              <a:avLst/>
            </a:prstGeom>
            <a:solidFill>
              <a:schemeClr val="bg1"/>
            </a:solidFill>
            <a:ln w="12700">
              <a:solidFill>
                <a:schemeClr val="bg1"/>
              </a:solidFill>
              <a:miter lim="800000"/>
              <a:headEnd type="none" w="sm" len="sm"/>
              <a:tailEnd type="none" w="sm" len="sm"/>
            </a:ln>
            <a:effectLst/>
          </p:spPr>
          <p:txBody>
            <a:bodyPr wrap="none" anchor="ctr"/>
            <a:lstStyle/>
            <a:p>
              <a:endParaRPr lang="en-US"/>
            </a:p>
          </p:txBody>
        </p:sp>
        <p:sp>
          <p:nvSpPr>
            <p:cNvPr id="286729" name="Line 9"/>
            <p:cNvSpPr>
              <a:spLocks noChangeShapeType="1"/>
            </p:cNvSpPr>
            <p:nvPr/>
          </p:nvSpPr>
          <p:spPr bwMode="auto">
            <a:xfrm>
              <a:off x="2576" y="974"/>
              <a:ext cx="0" cy="443"/>
            </a:xfrm>
            <a:prstGeom prst="line">
              <a:avLst/>
            </a:prstGeom>
            <a:noFill/>
            <a:ln w="38100">
              <a:solidFill>
                <a:srgbClr val="CC3300"/>
              </a:solidFill>
              <a:round/>
              <a:headEnd type="triangle" w="med" len="med"/>
              <a:tailEnd type="triangle" w="med" len="med"/>
            </a:ln>
            <a:effectLst/>
          </p:spPr>
          <p:txBody>
            <a:bodyPr wrap="none" anchor="ctr"/>
            <a:lstStyle/>
            <a:p>
              <a:endParaRPr lang="en-US"/>
            </a:p>
          </p:txBody>
        </p:sp>
        <p:sp>
          <p:nvSpPr>
            <p:cNvPr id="286730" name="Text Box 10"/>
            <p:cNvSpPr txBox="1">
              <a:spLocks noChangeArrowheads="1"/>
            </p:cNvSpPr>
            <p:nvPr/>
          </p:nvSpPr>
          <p:spPr bwMode="auto">
            <a:xfrm>
              <a:off x="2304" y="1011"/>
              <a:ext cx="212" cy="277"/>
            </a:xfrm>
            <a:prstGeom prst="rect">
              <a:avLst/>
            </a:prstGeom>
            <a:solidFill>
              <a:schemeClr val="bg1"/>
            </a:solidFill>
            <a:ln w="12700">
              <a:solidFill>
                <a:schemeClr val="bg1"/>
              </a:solidFill>
              <a:miter lim="800000"/>
              <a:headEnd type="none" w="sm" len="sm"/>
              <a:tailEnd type="none" w="sm" len="sm"/>
            </a:ln>
            <a:effectLst/>
          </p:spPr>
          <p:txBody>
            <a:bodyPr wrap="none">
              <a:spAutoFit/>
            </a:bodyPr>
            <a:lstStyle/>
            <a:p>
              <a:r>
                <a:rPr lang="en-US" sz="2200" i="1">
                  <a:solidFill>
                    <a:schemeClr val="tx2"/>
                  </a:solidFill>
                  <a:latin typeface="Palatino" pitchFamily="18" charset="0"/>
                </a:rPr>
                <a:t>h</a:t>
              </a:r>
              <a:endParaRPr lang="en-US" sz="2200">
                <a:solidFill>
                  <a:srgbClr val="010000"/>
                </a:solidFill>
                <a:latin typeface="Palatino" pitchFamily="18" charset="0"/>
              </a:endParaRPr>
            </a:p>
          </p:txBody>
        </p:sp>
      </p:grpSp>
      <p:sp>
        <p:nvSpPr>
          <p:cNvPr id="286731" name="Rectangle 11"/>
          <p:cNvSpPr>
            <a:spLocks noGrp="1" noChangeArrowheads="1"/>
          </p:cNvSpPr>
          <p:nvPr>
            <p:ph type="body" idx="1"/>
          </p:nvPr>
        </p:nvSpPr>
        <p:spPr>
          <a:xfrm>
            <a:off x="457200" y="2590800"/>
            <a:ext cx="8304213" cy="3424238"/>
          </a:xfrm>
          <a:noFill/>
          <a:ln/>
        </p:spPr>
        <p:txBody>
          <a:bodyPr lIns="92075" tIns="46038" rIns="92075" bIns="46038"/>
          <a:lstStyle/>
          <a:p>
            <a:pPr marL="114300" indent="-114300">
              <a:spcBef>
                <a:spcPts val="300"/>
              </a:spcBef>
              <a:buFontTx/>
              <a:buNone/>
            </a:pPr>
            <a:r>
              <a:rPr lang="en-US" sz="2400" dirty="0">
                <a:solidFill>
                  <a:srgbClr val="000000"/>
                </a:solidFill>
              </a:rPr>
              <a:t>The </a:t>
            </a:r>
            <a:r>
              <a:rPr lang="en-US" sz="2400" dirty="0">
                <a:solidFill>
                  <a:schemeClr val="accent1"/>
                </a:solidFill>
              </a:rPr>
              <a:t>Boltzmann Machine</a:t>
            </a:r>
            <a:r>
              <a:rPr lang="en-US" sz="2400" dirty="0">
                <a:solidFill>
                  <a:srgbClr val="000000"/>
                </a:solidFill>
              </a:rPr>
              <a:t> of </a:t>
            </a:r>
          </a:p>
          <a:p>
            <a:pPr marL="114300" indent="-114300">
              <a:spcBef>
                <a:spcPts val="300"/>
              </a:spcBef>
              <a:buFontTx/>
              <a:buNone/>
            </a:pPr>
            <a:r>
              <a:rPr lang="en-US" sz="2400" dirty="0">
                <a:solidFill>
                  <a:srgbClr val="000000"/>
                </a:solidFill>
              </a:rPr>
              <a:t>Hinton, </a:t>
            </a:r>
            <a:r>
              <a:rPr lang="en-US" sz="2400" dirty="0" err="1">
                <a:solidFill>
                  <a:srgbClr val="000000"/>
                </a:solidFill>
              </a:rPr>
              <a:t>Sejnowski</a:t>
            </a:r>
            <a:r>
              <a:rPr lang="en-US" sz="2400" dirty="0">
                <a:solidFill>
                  <a:srgbClr val="000000"/>
                </a:solidFill>
              </a:rPr>
              <a:t>, and Ackley (1984)</a:t>
            </a:r>
          </a:p>
          <a:p>
            <a:pPr marL="114300" indent="-114300">
              <a:spcBef>
                <a:spcPts val="300"/>
              </a:spcBef>
              <a:buFontTx/>
              <a:buNone/>
            </a:pPr>
            <a:r>
              <a:rPr lang="en-US" sz="2400" dirty="0">
                <a:solidFill>
                  <a:srgbClr val="000000"/>
                </a:solidFill>
              </a:rPr>
              <a:t>uses </a:t>
            </a:r>
            <a:r>
              <a:rPr lang="en-US" sz="2400" b="1" dirty="0">
                <a:solidFill>
                  <a:schemeClr val="accent1"/>
                </a:solidFill>
              </a:rPr>
              <a:t>simulated annealing</a:t>
            </a:r>
            <a:r>
              <a:rPr lang="en-US" sz="2400" b="1" dirty="0">
                <a:solidFill>
                  <a:srgbClr val="000000"/>
                </a:solidFill>
              </a:rPr>
              <a:t> </a:t>
            </a:r>
            <a:r>
              <a:rPr lang="en-US" sz="2400" dirty="0">
                <a:solidFill>
                  <a:srgbClr val="000000"/>
                </a:solidFill>
              </a:rPr>
              <a:t>to escape local minima.</a:t>
            </a:r>
          </a:p>
          <a:p>
            <a:pPr marL="114300" indent="-114300">
              <a:spcBef>
                <a:spcPts val="300"/>
              </a:spcBef>
              <a:buFontTx/>
              <a:buNone/>
            </a:pPr>
            <a:endParaRPr lang="en-US" sz="2400" dirty="0">
              <a:solidFill>
                <a:srgbClr val="000000"/>
              </a:solidFill>
              <a:latin typeface="Geneva"/>
            </a:endParaRPr>
          </a:p>
          <a:p>
            <a:pPr marL="114300" indent="-114300">
              <a:spcBef>
                <a:spcPts val="300"/>
              </a:spcBef>
              <a:buFontTx/>
              <a:buNone/>
            </a:pPr>
            <a:r>
              <a:rPr lang="en-US" sz="2200" dirty="0">
                <a:solidFill>
                  <a:srgbClr val="000000"/>
                </a:solidFill>
                <a:latin typeface="Geneva"/>
              </a:rPr>
              <a:t>To motivate their solution, consider how one might get a ball-bearing traveling along the curve to "probably end up" in the deepest minimum.  The idea is to shake the box "about h hard"  — then the ball is more likely to go from D  to C than from  C to </a:t>
            </a:r>
            <a:r>
              <a:rPr lang="en-US" sz="2200" dirty="0" smtClean="0">
                <a:solidFill>
                  <a:srgbClr val="000000"/>
                </a:solidFill>
                <a:latin typeface="Geneva"/>
              </a:rPr>
              <a:t>B.  </a:t>
            </a:r>
            <a:r>
              <a:rPr lang="en-US" sz="2200" dirty="0">
                <a:solidFill>
                  <a:srgbClr val="000000"/>
                </a:solidFill>
                <a:latin typeface="Geneva"/>
              </a:rPr>
              <a:t>So, on average, the ball should end up in  C's  valley.</a:t>
            </a:r>
            <a:r>
              <a:rPr lang="en-US" sz="2400" dirty="0">
                <a:solidFill>
                  <a:srgbClr val="000000"/>
                </a:solidFill>
                <a:latin typeface="Geneva"/>
              </a:rPr>
              <a:t>  </a:t>
            </a:r>
          </a:p>
          <a:p>
            <a:pPr marL="114300" indent="-114300" algn="just"/>
            <a:endParaRPr lang="en-US" sz="1700" dirty="0">
              <a:solidFill>
                <a:srgbClr val="000000"/>
              </a:solidFill>
              <a:latin typeface="Geneva"/>
            </a:endParaRPr>
          </a:p>
        </p:txBody>
      </p:sp>
      <p:sp>
        <p:nvSpPr>
          <p:cNvPr id="14"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
        <p:nvSpPr>
          <p:cNvPr id="16" name="Oval 15"/>
          <p:cNvSpPr/>
          <p:nvPr/>
        </p:nvSpPr>
        <p:spPr>
          <a:xfrm>
            <a:off x="4419600" y="2057400"/>
            <a:ext cx="2286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65871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25 0.01064 C 0.02414 -0.00093 0.03594 -0.01249 0.04427 -0.02244 C 0.05261 -0.03239 0.05677 -0.04303 0.06302 -0.04904 C 0.06927 -0.05506 0.07657 -0.05668 0.08177 -0.0583 C 0.08698 -0.05992 0.09028 -0.06107 0.0948 -0.0583 C 0.09931 -0.05552 0.10261 -0.05182 0.10886 -0.04118 C 0.11511 -0.03054 0.12761 -0.01088 0.13247 0.00578 C 0.13733 0.02244 0.1342 0.04256 0.13837 0.05922 C 0.14254 0.07587 0.15122 0.09368 0.15712 0.10617 C 0.16302 0.11866 0.1665 0.12931 0.17361 0.13439 C 0.18073 0.13948 0.19184 0.13786 0.19948 0.13601 C 0.20712 0.13416 0.22101 0.12375 0.21945 0.12352 C 0.21789 0.12329 0.19844 0.1337 0.19011 0.13439 C 0.18177 0.13509 0.16927 0.12884 0.16893 0.12815 C 0.16858 0.12745 0.18455 0.12954 0.18768 0.12977 " pathEditMode="relative" rAng="0" ptsTypes="aaaaaaaaaaaaaaA">
                                      <p:cBhvr>
                                        <p:cTn id="6" dur="2000" fill="hold"/>
                                        <p:tgtEl>
                                          <p:spTgt spid="16"/>
                                        </p:tgtEl>
                                        <p:attrNameLst>
                                          <p:attrName>ppt_x</p:attrName>
                                          <p:attrName>ppt_y</p:attrName>
                                        </p:attrNameLst>
                                      </p:cBhvr>
                                      <p:rCtr x="10400" y="2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CB8EC5-EBE1-4293-9F25-70B1FB9D9891}" type="slidenum">
              <a:rPr lang="en-US"/>
              <a:pPr/>
              <a:t>5</a:t>
            </a:fld>
            <a:endParaRPr lang="en-US"/>
          </a:p>
        </p:txBody>
      </p:sp>
      <p:sp>
        <p:nvSpPr>
          <p:cNvPr id="299010" name="Rectangle 2"/>
          <p:cNvSpPr>
            <a:spLocks noGrp="1" noChangeArrowheads="1"/>
          </p:cNvSpPr>
          <p:nvPr>
            <p:ph type="title"/>
          </p:nvPr>
        </p:nvSpPr>
        <p:spPr/>
        <p:txBody>
          <a:bodyPr/>
          <a:lstStyle/>
          <a:p>
            <a:r>
              <a:rPr lang="en-US"/>
              <a:t>Simulated annealing: basic idea</a:t>
            </a:r>
          </a:p>
        </p:txBody>
      </p:sp>
      <p:sp>
        <p:nvSpPr>
          <p:cNvPr id="299011" name="Rectangle 3"/>
          <p:cNvSpPr>
            <a:spLocks noGrp="1" noChangeArrowheads="1"/>
          </p:cNvSpPr>
          <p:nvPr>
            <p:ph type="body" idx="1"/>
          </p:nvPr>
        </p:nvSpPr>
        <p:spPr/>
        <p:txBody>
          <a:bodyPr/>
          <a:lstStyle/>
          <a:p>
            <a:r>
              <a:rPr lang="en-US" sz="2800" dirty="0"/>
              <a:t>From current state, pick a </a:t>
            </a:r>
            <a:r>
              <a:rPr lang="en-US" sz="2800" b="1" dirty="0">
                <a:solidFill>
                  <a:srgbClr val="0066FF"/>
                </a:solidFill>
              </a:rPr>
              <a:t>random</a:t>
            </a:r>
            <a:r>
              <a:rPr lang="en-US" sz="2800" dirty="0"/>
              <a:t> successor state;</a:t>
            </a:r>
          </a:p>
          <a:p>
            <a:r>
              <a:rPr lang="en-US" sz="2800" dirty="0" smtClean="0"/>
              <a:t>If </a:t>
            </a:r>
            <a:r>
              <a:rPr lang="en-US" sz="2800" dirty="0"/>
              <a:t>it has better value than current state, then “accept the transition,” that is, use successor state as current state;</a:t>
            </a:r>
          </a:p>
          <a:p>
            <a:r>
              <a:rPr lang="en-US" sz="2800" dirty="0" smtClean="0"/>
              <a:t>Otherwise</a:t>
            </a:r>
            <a:r>
              <a:rPr lang="en-US" sz="2800" dirty="0"/>
              <a:t>, do not give up, but instead flip a coin and accept the transition with a given probability (that is lower as the successor is worse</a:t>
            </a:r>
            <a:r>
              <a:rPr lang="en-US" sz="2800" dirty="0" smtClean="0"/>
              <a:t>).</a:t>
            </a:r>
            <a:endParaRPr lang="en-US" sz="2800" dirty="0"/>
          </a:p>
          <a:p>
            <a:r>
              <a:rPr lang="en-US" sz="2800" dirty="0"/>
              <a:t>So we accept to sometimes “un-optimize” the value function a little with a non-zero probability.</a:t>
            </a:r>
          </a:p>
        </p:txBody>
      </p:sp>
      <p:sp>
        <p:nvSpPr>
          <p:cNvPr id="7"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Tree>
    <p:extLst>
      <p:ext uri="{BB962C8B-B14F-4D97-AF65-F5344CB8AC3E}">
        <p14:creationId xmlns:p14="http://schemas.microsoft.com/office/powerpoint/2010/main" val="1828506708"/>
      </p:ext>
    </p:extLst>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02F04F4-3C81-48EF-8062-E0D23030D8BA}" type="slidenum">
              <a:rPr lang="en-US"/>
              <a:pPr/>
              <a:t>6</a:t>
            </a:fld>
            <a:endParaRPr lang="en-US"/>
          </a:p>
        </p:txBody>
      </p:sp>
      <p:sp>
        <p:nvSpPr>
          <p:cNvPr id="289797" name="Rectangle 5"/>
          <p:cNvSpPr>
            <a:spLocks noChangeArrowheads="1"/>
          </p:cNvSpPr>
          <p:nvPr/>
        </p:nvSpPr>
        <p:spPr bwMode="auto">
          <a:xfrm>
            <a:off x="3581400" y="6248400"/>
            <a:ext cx="1905000" cy="457200"/>
          </a:xfrm>
          <a:prstGeom prst="rect">
            <a:avLst/>
          </a:prstGeom>
          <a:solidFill>
            <a:schemeClr val="bg1"/>
          </a:solidFill>
          <a:ln w="9525">
            <a:noFill/>
            <a:miter lim="800000"/>
            <a:headEnd/>
            <a:tailEnd/>
          </a:ln>
          <a:effectLst/>
        </p:spPr>
        <p:txBody>
          <a:bodyPr wrap="none" anchor="ctr"/>
          <a:lstStyle/>
          <a:p>
            <a:endParaRPr lang="en-US"/>
          </a:p>
        </p:txBody>
      </p:sp>
      <p:sp>
        <p:nvSpPr>
          <p:cNvPr id="289794" name="Rectangle 2"/>
          <p:cNvSpPr>
            <a:spLocks noGrp="1" noChangeArrowheads="1"/>
          </p:cNvSpPr>
          <p:nvPr>
            <p:ph type="title"/>
          </p:nvPr>
        </p:nvSpPr>
        <p:spPr/>
        <p:txBody>
          <a:bodyPr/>
          <a:lstStyle/>
          <a:p>
            <a:r>
              <a:rPr lang="en-US" dirty="0"/>
              <a:t>Simulated annealing</a:t>
            </a:r>
          </a:p>
        </p:txBody>
      </p:sp>
      <p:sp>
        <p:nvSpPr>
          <p:cNvPr id="289796" name="Rectangle 4"/>
          <p:cNvSpPr>
            <a:spLocks noGrp="1" noChangeArrowheads="1"/>
          </p:cNvSpPr>
          <p:nvPr>
            <p:ph type="body" idx="1"/>
          </p:nvPr>
        </p:nvSpPr>
        <p:spPr>
          <a:xfrm>
            <a:off x="381000" y="1447800"/>
            <a:ext cx="8304213" cy="4330700"/>
          </a:xfrm>
          <a:solidFill>
            <a:schemeClr val="bg1"/>
          </a:solidFill>
          <a:ln/>
        </p:spPr>
        <p:txBody>
          <a:bodyPr lIns="92075" tIns="46038" rIns="92075" bIns="46038"/>
          <a:lstStyle/>
          <a:p>
            <a:pPr>
              <a:buFontTx/>
              <a:buNone/>
            </a:pPr>
            <a:r>
              <a:rPr lang="en-US" sz="2800" dirty="0">
                <a:solidFill>
                  <a:srgbClr val="000000"/>
                </a:solidFill>
              </a:rPr>
              <a:t>Kirkpatrick et al. 1983</a:t>
            </a:r>
            <a:r>
              <a:rPr lang="en-US" sz="2800" dirty="0" smtClean="0">
                <a:solidFill>
                  <a:srgbClr val="000000"/>
                </a:solidFill>
              </a:rPr>
              <a:t>:</a:t>
            </a:r>
            <a:endParaRPr lang="en-US" sz="2800" dirty="0">
              <a:solidFill>
                <a:srgbClr val="000000"/>
              </a:solidFill>
            </a:endParaRPr>
          </a:p>
          <a:p>
            <a:r>
              <a:rPr lang="en-US" sz="2800" dirty="0">
                <a:solidFill>
                  <a:srgbClr val="0066FF"/>
                </a:solidFill>
              </a:rPr>
              <a:t>Simulated annealing</a:t>
            </a:r>
            <a:r>
              <a:rPr lang="en-US" sz="2800" dirty="0">
                <a:solidFill>
                  <a:srgbClr val="000000"/>
                </a:solidFill>
              </a:rPr>
              <a:t> is a general method for making likely the escape from local minima by allowing jumps to higher energy states</a:t>
            </a:r>
            <a:r>
              <a:rPr lang="en-US" sz="2800" dirty="0" smtClean="0">
                <a:solidFill>
                  <a:srgbClr val="000000"/>
                </a:solidFill>
              </a:rPr>
              <a:t>.</a:t>
            </a:r>
            <a:endParaRPr lang="en-US" sz="2800" dirty="0">
              <a:solidFill>
                <a:srgbClr val="000000"/>
              </a:solidFill>
            </a:endParaRPr>
          </a:p>
          <a:p>
            <a:r>
              <a:rPr lang="en-US" sz="2800" dirty="0">
                <a:solidFill>
                  <a:srgbClr val="000000"/>
                </a:solidFill>
              </a:rPr>
              <a:t>The analogy here is with the process of </a:t>
            </a:r>
            <a:r>
              <a:rPr lang="en-US" sz="2800" dirty="0">
                <a:solidFill>
                  <a:schemeClr val="hlink"/>
                </a:solidFill>
              </a:rPr>
              <a:t>annealing used by a craftsman in forging a sword from an alloy</a:t>
            </a:r>
            <a:r>
              <a:rPr lang="en-US" sz="2800" dirty="0" smtClean="0">
                <a:solidFill>
                  <a:srgbClr val="000000"/>
                </a:solidFill>
              </a:rPr>
              <a:t>.</a:t>
            </a:r>
            <a:endParaRPr lang="en-US" sz="2800" dirty="0">
              <a:solidFill>
                <a:srgbClr val="000000"/>
              </a:solidFill>
            </a:endParaRPr>
          </a:p>
          <a:p>
            <a:pPr lvl="1">
              <a:buFontTx/>
              <a:buNone/>
            </a:pPr>
            <a:endParaRPr lang="en-US" sz="1700" dirty="0">
              <a:solidFill>
                <a:srgbClr val="000000"/>
              </a:solidFill>
            </a:endParaRPr>
          </a:p>
        </p:txBody>
      </p:sp>
    </p:spTree>
    <p:extLst>
      <p:ext uri="{BB962C8B-B14F-4D97-AF65-F5344CB8AC3E}">
        <p14:creationId xmlns:p14="http://schemas.microsoft.com/office/powerpoint/2010/main" val="2552199515"/>
      </p:ext>
    </p:extLst>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Real annealing: Sword </a:t>
            </a:r>
            <a:endParaRPr lang="en-US" sz="3200" dirty="0"/>
          </a:p>
        </p:txBody>
      </p:sp>
      <p:sp>
        <p:nvSpPr>
          <p:cNvPr id="3" name="Content Placeholder 2"/>
          <p:cNvSpPr>
            <a:spLocks noGrp="1"/>
          </p:cNvSpPr>
          <p:nvPr>
            <p:ph sz="quarter" idx="1"/>
          </p:nvPr>
        </p:nvSpPr>
        <p:spPr>
          <a:xfrm>
            <a:off x="914400" y="1447800"/>
            <a:ext cx="3810000" cy="4572000"/>
          </a:xfrm>
        </p:spPr>
        <p:txBody>
          <a:bodyPr/>
          <a:lstStyle/>
          <a:p>
            <a:r>
              <a:rPr lang="en-US" sz="2400" dirty="0" smtClean="0">
                <a:solidFill>
                  <a:srgbClr val="000000"/>
                </a:solidFill>
              </a:rPr>
              <a:t>He heats the metal, then slowly cools it as he hammers the blade into shape.  </a:t>
            </a:r>
          </a:p>
          <a:p>
            <a:pPr lvl="1"/>
            <a:r>
              <a:rPr lang="en-US" sz="2400" dirty="0" smtClean="0">
                <a:solidFill>
                  <a:srgbClr val="000000"/>
                </a:solidFill>
              </a:rPr>
              <a:t>If he cools the blade too quickly the metal will form patches of different composition;</a:t>
            </a:r>
          </a:p>
          <a:p>
            <a:pPr lvl="1"/>
            <a:r>
              <a:rPr lang="en-US" sz="2400" dirty="0" smtClean="0">
                <a:solidFill>
                  <a:srgbClr val="000000"/>
                </a:solidFill>
              </a:rPr>
              <a:t>If the metal is cooled slowly while it is shaped, the constituent metals will form a uniform alloy.</a:t>
            </a:r>
          </a:p>
          <a:p>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7</a:t>
            </a:fld>
            <a:endParaRPr lang="en-US"/>
          </a:p>
        </p:txBody>
      </p:sp>
      <p:pic>
        <p:nvPicPr>
          <p:cNvPr id="6" name="Picture 4" descr="sword-making-fogforging"/>
          <p:cNvPicPr>
            <a:picLocks noChangeAspect="1" noChangeArrowheads="1"/>
          </p:cNvPicPr>
          <p:nvPr/>
        </p:nvPicPr>
        <p:blipFill>
          <a:blip r:embed="rId2" cstate="print"/>
          <a:srcRect/>
          <a:stretch>
            <a:fillRect/>
          </a:stretch>
        </p:blipFill>
        <p:spPr>
          <a:xfrm>
            <a:off x="5029200" y="457200"/>
            <a:ext cx="3708400" cy="2578100"/>
          </a:xfrm>
          <a:prstGeom prst="rect">
            <a:avLst/>
          </a:prstGeom>
          <a:noFill/>
          <a:ln/>
          <a:effectLst>
            <a:glow rad="101600">
              <a:schemeClr val="tx2">
                <a:alpha val="40000"/>
              </a:schemeClr>
            </a:glow>
          </a:effectLst>
        </p:spPr>
      </p:pic>
      <p:pic>
        <p:nvPicPr>
          <p:cNvPr id="7" name="Picture 5" descr="sword-making-forging2"/>
          <p:cNvPicPr>
            <a:picLocks noChangeAspect="1" noChangeArrowheads="1"/>
          </p:cNvPicPr>
          <p:nvPr/>
        </p:nvPicPr>
        <p:blipFill>
          <a:blip r:embed="rId3" cstate="print"/>
          <a:srcRect/>
          <a:stretch>
            <a:fillRect/>
          </a:stretch>
        </p:blipFill>
        <p:spPr>
          <a:xfrm>
            <a:off x="5029200" y="3048000"/>
            <a:ext cx="3733800" cy="3619500"/>
          </a:xfrm>
          <a:prstGeom prst="rect">
            <a:avLst/>
          </a:prstGeom>
          <a:noFill/>
          <a:ln/>
          <a:effectLst>
            <a:glow rad="101600">
              <a:schemeClr val="tx2">
                <a:alpha val="40000"/>
              </a:schemeClr>
            </a:glow>
          </a:effectLst>
        </p:spPr>
      </p:pic>
    </p:spTree>
    <p:extLst>
      <p:ext uri="{BB962C8B-B14F-4D97-AF65-F5344CB8AC3E}">
        <p14:creationId xmlns:p14="http://schemas.microsoft.com/office/powerpoint/2010/main" val="3751535486"/>
      </p:ext>
    </p:extLst>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44D030-8AC6-47D8-AE9F-CE2E14BF8DFA}" type="slidenum">
              <a:rPr lang="en-US"/>
              <a:pPr/>
              <a:t>8</a:t>
            </a:fld>
            <a:endParaRPr lang="en-US"/>
          </a:p>
        </p:txBody>
      </p:sp>
      <p:sp>
        <p:nvSpPr>
          <p:cNvPr id="291842" name="Rectangle 2"/>
          <p:cNvSpPr>
            <a:spLocks noGrp="1" noChangeArrowheads="1"/>
          </p:cNvSpPr>
          <p:nvPr>
            <p:ph type="title"/>
          </p:nvPr>
        </p:nvSpPr>
        <p:spPr/>
        <p:txBody>
          <a:bodyPr/>
          <a:lstStyle/>
          <a:p>
            <a:r>
              <a:rPr lang="en-US"/>
              <a:t>Simulated annealing in practice</a:t>
            </a:r>
          </a:p>
        </p:txBody>
      </p:sp>
      <p:sp>
        <p:nvSpPr>
          <p:cNvPr id="291843" name="Rectangle 3"/>
          <p:cNvSpPr>
            <a:spLocks noGrp="1" noChangeArrowheads="1"/>
          </p:cNvSpPr>
          <p:nvPr>
            <p:ph type="body" idx="1"/>
          </p:nvPr>
        </p:nvSpPr>
        <p:spPr>
          <a:xfrm>
            <a:off x="457200" y="1295400"/>
            <a:ext cx="8178800" cy="5105400"/>
          </a:xfrm>
        </p:spPr>
        <p:txBody>
          <a:bodyPr/>
          <a:lstStyle/>
          <a:p>
            <a:r>
              <a:rPr lang="en-US" dirty="0" err="1" smtClean="0"/>
              <a:t>Geman</a:t>
            </a:r>
            <a:r>
              <a:rPr lang="en-US" dirty="0" smtClean="0"/>
              <a:t> </a:t>
            </a:r>
            <a:r>
              <a:rPr lang="en-US" dirty="0"/>
              <a:t>&amp; </a:t>
            </a:r>
            <a:r>
              <a:rPr lang="en-US" dirty="0" err="1"/>
              <a:t>Geman</a:t>
            </a:r>
            <a:r>
              <a:rPr lang="en-US" dirty="0"/>
              <a:t> (1984): </a:t>
            </a:r>
            <a:r>
              <a:rPr lang="en-US" dirty="0">
                <a:solidFill>
                  <a:srgbClr val="0066FF"/>
                </a:solidFill>
              </a:rPr>
              <a:t>if </a:t>
            </a:r>
            <a:r>
              <a:rPr lang="en-US" dirty="0" smtClean="0">
                <a:solidFill>
                  <a:srgbClr val="0066FF"/>
                </a:solidFill>
              </a:rPr>
              <a:t> temperature T </a:t>
            </a:r>
            <a:r>
              <a:rPr lang="en-US" dirty="0">
                <a:solidFill>
                  <a:srgbClr val="0066FF"/>
                </a:solidFill>
              </a:rPr>
              <a:t>is lowered sufficiently slowly (with respect to the number of iterations used to optimize at a given T), simulated annealing is guaranteed to find the global minimum.</a:t>
            </a:r>
          </a:p>
          <a:p>
            <a:r>
              <a:rPr lang="en-US" dirty="0" smtClean="0">
                <a:solidFill>
                  <a:schemeClr val="hlink"/>
                </a:solidFill>
              </a:rPr>
              <a:t>Caveat</a:t>
            </a:r>
            <a:r>
              <a:rPr lang="en-US" dirty="0">
                <a:solidFill>
                  <a:schemeClr val="hlink"/>
                </a:solidFill>
              </a:rPr>
              <a:t>:</a:t>
            </a:r>
            <a:r>
              <a:rPr lang="en-US" dirty="0"/>
              <a:t> this algorithm has no end (</a:t>
            </a:r>
            <a:r>
              <a:rPr lang="en-US" dirty="0" err="1"/>
              <a:t>Geman</a:t>
            </a:r>
            <a:r>
              <a:rPr lang="en-US" dirty="0"/>
              <a:t> &amp; </a:t>
            </a:r>
            <a:r>
              <a:rPr lang="en-US" dirty="0" err="1"/>
              <a:t>Geman’s</a:t>
            </a:r>
            <a:r>
              <a:rPr lang="en-US" dirty="0"/>
              <a:t> </a:t>
            </a:r>
            <a:r>
              <a:rPr lang="en-US" dirty="0" smtClean="0"/>
              <a:t> T </a:t>
            </a:r>
            <a:r>
              <a:rPr lang="en-US" dirty="0"/>
              <a:t>decrease schedule is in the 1/log of the number of iterations, so, T will never reach zero), so it may take an infinite amount of time for it to find the global minimum.</a:t>
            </a:r>
          </a:p>
        </p:txBody>
      </p:sp>
    </p:spTree>
    <p:extLst>
      <p:ext uri="{BB962C8B-B14F-4D97-AF65-F5344CB8AC3E}">
        <p14:creationId xmlns:p14="http://schemas.microsoft.com/office/powerpoint/2010/main" val="3949740985"/>
      </p:ext>
    </p:extLst>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dirty="0"/>
              <a:t>CS 561,  Session 7</a:t>
            </a:r>
          </a:p>
        </p:txBody>
      </p:sp>
      <p:sp>
        <p:nvSpPr>
          <p:cNvPr id="9" name="Slide Number Placeholder 5"/>
          <p:cNvSpPr>
            <a:spLocks noGrp="1"/>
          </p:cNvSpPr>
          <p:nvPr>
            <p:ph type="sldNum" sz="quarter" idx="12"/>
          </p:nvPr>
        </p:nvSpPr>
        <p:spPr/>
        <p:txBody>
          <a:bodyPr/>
          <a:lstStyle/>
          <a:p>
            <a:fld id="{470595AA-76E7-4260-A402-7CC02763F880}" type="slidenum">
              <a:rPr lang="en-US"/>
              <a:pPr/>
              <a:t>9</a:t>
            </a:fld>
            <a:endParaRPr lang="en-US"/>
          </a:p>
        </p:txBody>
      </p:sp>
      <p:sp>
        <p:nvSpPr>
          <p:cNvPr id="319490" name="Rectangle 2"/>
          <p:cNvSpPr>
            <a:spLocks noGrp="1" noChangeArrowheads="1"/>
          </p:cNvSpPr>
          <p:nvPr>
            <p:ph type="title"/>
          </p:nvPr>
        </p:nvSpPr>
        <p:spPr/>
        <p:txBody>
          <a:bodyPr/>
          <a:lstStyle/>
          <a:p>
            <a:r>
              <a:rPr lang="en-US" dirty="0"/>
              <a:t>Simulated annealing algorithm</a:t>
            </a:r>
          </a:p>
        </p:txBody>
      </p:sp>
      <p:sp>
        <p:nvSpPr>
          <p:cNvPr id="319491" name="Rectangle 3"/>
          <p:cNvSpPr>
            <a:spLocks noGrp="1" noChangeArrowheads="1"/>
          </p:cNvSpPr>
          <p:nvPr>
            <p:ph type="body" idx="1"/>
          </p:nvPr>
        </p:nvSpPr>
        <p:spPr/>
        <p:txBody>
          <a:bodyPr/>
          <a:lstStyle/>
          <a:p>
            <a:r>
              <a:rPr lang="en-US" sz="2400" dirty="0"/>
              <a:t>Idea: Escape local </a:t>
            </a:r>
            <a:r>
              <a:rPr lang="en-US" sz="2400" dirty="0" smtClean="0"/>
              <a:t>extreme </a:t>
            </a:r>
            <a:r>
              <a:rPr lang="en-US" sz="2400" dirty="0"/>
              <a:t>by allowing “bad moves,” </a:t>
            </a:r>
            <a:r>
              <a:rPr lang="en-US" sz="2400" dirty="0">
                <a:solidFill>
                  <a:srgbClr val="0066FF"/>
                </a:solidFill>
              </a:rPr>
              <a:t>but gradually decrease their size and frequency.</a:t>
            </a:r>
          </a:p>
        </p:txBody>
      </p:sp>
      <p:pic>
        <p:nvPicPr>
          <p:cNvPr id="10" name="Picture 4"/>
          <p:cNvPicPr>
            <a:picLocks noChangeAspect="1" noChangeArrowheads="1"/>
          </p:cNvPicPr>
          <p:nvPr/>
        </p:nvPicPr>
        <p:blipFill>
          <a:blip r:embed="rId2" cstate="print"/>
          <a:srcRect l="17969" t="31250" r="13281" b="17709"/>
          <a:stretch>
            <a:fillRect/>
          </a:stretch>
        </p:blipFill>
        <p:spPr bwMode="auto">
          <a:xfrm>
            <a:off x="609600" y="2209800"/>
            <a:ext cx="7696200" cy="4286095"/>
          </a:xfrm>
          <a:prstGeom prst="rect">
            <a:avLst/>
          </a:prstGeom>
          <a:noFill/>
          <a:ln w="9525">
            <a:noFill/>
            <a:miter lim="800000"/>
            <a:headEnd/>
            <a:tailEnd/>
          </a:ln>
        </p:spPr>
      </p:pic>
      <p:sp>
        <p:nvSpPr>
          <p:cNvPr id="11" name="Text Box 5"/>
          <p:cNvSpPr txBox="1">
            <a:spLocks noChangeArrowheads="1"/>
          </p:cNvSpPr>
          <p:nvPr/>
        </p:nvSpPr>
        <p:spPr bwMode="auto">
          <a:xfrm>
            <a:off x="5791200" y="4495800"/>
            <a:ext cx="2272225" cy="646331"/>
          </a:xfrm>
          <a:prstGeom prst="rect">
            <a:avLst/>
          </a:prstGeom>
          <a:noFill/>
          <a:ln w="9525">
            <a:noFill/>
            <a:miter lim="800000"/>
            <a:headEnd/>
            <a:tailEnd/>
          </a:ln>
          <a:effectLst/>
        </p:spPr>
        <p:txBody>
          <a:bodyPr wrap="none">
            <a:spAutoFit/>
          </a:bodyPr>
          <a:lstStyle/>
          <a:p>
            <a:r>
              <a:rPr lang="en-US" dirty="0">
                <a:solidFill>
                  <a:srgbClr val="0066FF"/>
                </a:solidFill>
                <a:latin typeface="Tahoma" pitchFamily="34" charset="0"/>
              </a:rPr>
              <a:t>Note: </a:t>
            </a:r>
            <a:r>
              <a:rPr lang="en-US" dirty="0" smtClean="0">
                <a:solidFill>
                  <a:srgbClr val="0066FF"/>
                </a:solidFill>
                <a:latin typeface="Tahoma" pitchFamily="34" charset="0"/>
              </a:rPr>
              <a:t>goal here is to</a:t>
            </a:r>
          </a:p>
          <a:p>
            <a:r>
              <a:rPr lang="en-US" dirty="0" smtClean="0">
                <a:solidFill>
                  <a:srgbClr val="0066FF"/>
                </a:solidFill>
                <a:latin typeface="Tahoma" pitchFamily="34" charset="0"/>
              </a:rPr>
              <a:t>maximize E.</a:t>
            </a:r>
            <a:endParaRPr lang="en-US" dirty="0">
              <a:solidFill>
                <a:srgbClr val="0066FF"/>
              </a:solidFill>
              <a:latin typeface="Tahoma" pitchFamily="34" charset="0"/>
            </a:endParaRPr>
          </a:p>
        </p:txBody>
      </p:sp>
      <p:sp>
        <p:nvSpPr>
          <p:cNvPr id="12" name="Rectangle 11"/>
          <p:cNvSpPr/>
          <p:nvPr/>
        </p:nvSpPr>
        <p:spPr>
          <a:xfrm>
            <a:off x="5867400" y="6172200"/>
            <a:ext cx="1287532" cy="369332"/>
          </a:xfrm>
          <a:prstGeom prst="rect">
            <a:avLst/>
          </a:prstGeom>
        </p:spPr>
        <p:txBody>
          <a:bodyPr wrap="none">
            <a:spAutoFit/>
          </a:bodyPr>
          <a:lstStyle/>
          <a:p>
            <a:r>
              <a:rPr lang="en-US" dirty="0" smtClean="0">
                <a:sym typeface="Symbol" pitchFamily="18" charset="2"/>
              </a:rPr>
              <a:t>-exp(E/T)</a:t>
            </a:r>
            <a:endParaRPr lang="en-US" dirty="0"/>
          </a:p>
        </p:txBody>
      </p:sp>
      <p:sp>
        <p:nvSpPr>
          <p:cNvPr id="13" name="TextBox 12"/>
          <p:cNvSpPr txBox="1"/>
          <p:nvPr/>
        </p:nvSpPr>
        <p:spPr>
          <a:xfrm>
            <a:off x="2057400" y="6324600"/>
            <a:ext cx="742511" cy="369332"/>
          </a:xfrm>
          <a:prstGeom prst="rect">
            <a:avLst/>
          </a:prstGeom>
          <a:noFill/>
        </p:spPr>
        <p:txBody>
          <a:bodyPr wrap="none" rtlCol="0">
            <a:spAutoFit/>
          </a:bodyPr>
          <a:lstStyle/>
          <a:p>
            <a:r>
              <a:rPr lang="en-US" dirty="0" smtClean="0">
                <a:sym typeface="Symbol" pitchFamily="18" charset="2"/>
              </a:rPr>
              <a:t>E&lt;0</a:t>
            </a:r>
            <a:endParaRPr lang="en-US" dirty="0"/>
          </a:p>
        </p:txBody>
      </p:sp>
      <p:cxnSp>
        <p:nvCxnSpPr>
          <p:cNvPr id="15" name="Straight Arrow Connector 14"/>
          <p:cNvCxnSpPr/>
          <p:nvPr/>
        </p:nvCxnSpPr>
        <p:spPr>
          <a:xfrm rot="10800000">
            <a:off x="5486400" y="6248400"/>
            <a:ext cx="3048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1828800" y="6019800"/>
            <a:ext cx="457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 Box 5"/>
          <p:cNvSpPr txBox="1">
            <a:spLocks noChangeArrowheads="1"/>
          </p:cNvSpPr>
          <p:nvPr/>
        </p:nvSpPr>
        <p:spPr bwMode="auto">
          <a:xfrm>
            <a:off x="2819400" y="6324600"/>
            <a:ext cx="2971800" cy="338554"/>
          </a:xfrm>
          <a:prstGeom prst="rect">
            <a:avLst/>
          </a:prstGeom>
          <a:noFill/>
          <a:ln w="9525">
            <a:noFill/>
            <a:miter lim="800000"/>
            <a:headEnd/>
            <a:tailEnd/>
          </a:ln>
          <a:effectLst/>
        </p:spPr>
        <p:txBody>
          <a:bodyPr wrap="square">
            <a:spAutoFit/>
          </a:bodyPr>
          <a:lstStyle/>
          <a:p>
            <a:r>
              <a:rPr lang="en-US" sz="1600" dirty="0" smtClean="0">
                <a:solidFill>
                  <a:srgbClr val="0066FF"/>
                </a:solidFill>
                <a:latin typeface="Tahoma" pitchFamily="34" charset="0"/>
              </a:rPr>
              <a:t>If the goal is to minimize E.</a:t>
            </a:r>
            <a:endParaRPr lang="en-US" sz="1600" dirty="0">
              <a:solidFill>
                <a:srgbClr val="0066FF"/>
              </a:solidFill>
              <a:latin typeface="Tahoma" pitchFamily="34" charset="0"/>
            </a:endParaRPr>
          </a:p>
        </p:txBody>
      </p:sp>
      <p:cxnSp>
        <p:nvCxnSpPr>
          <p:cNvPr id="20" name="Straight Arrow Connector 19"/>
          <p:cNvCxnSpPr/>
          <p:nvPr/>
        </p:nvCxnSpPr>
        <p:spPr>
          <a:xfrm rot="10800000">
            <a:off x="2667000" y="6553200"/>
            <a:ext cx="1524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8" idx="3"/>
          </p:cNvCxnSpPr>
          <p:nvPr/>
        </p:nvCxnSpPr>
        <p:spPr>
          <a:xfrm flipV="1">
            <a:off x="5410200" y="6493877"/>
            <a:ext cx="381000" cy="593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088725"/>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par>
                                <p:cTn id="20" presetID="9"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2730</TotalTime>
  <Words>1268</Words>
  <Application>Microsoft Office PowerPoint</Application>
  <PresentationFormat>On-screen Show (4:3)</PresentationFormat>
  <Paragraphs>184</Paragraphs>
  <Slides>24</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24</vt:i4>
      </vt:variant>
    </vt:vector>
  </HeadingPairs>
  <TitlesOfParts>
    <vt:vector size="39" baseType="lpstr">
      <vt:lpstr>Geneva</vt:lpstr>
      <vt:lpstr>Palatino</vt:lpstr>
      <vt:lpstr>Arial</vt:lpstr>
      <vt:lpstr>Calibri</vt:lpstr>
      <vt:lpstr>Franklin Gothic Book</vt:lpstr>
      <vt:lpstr>Perpetua</vt:lpstr>
      <vt:lpstr>Symbol</vt:lpstr>
      <vt:lpstr>Tahoma</vt:lpstr>
      <vt:lpstr>Times New Roman</vt:lpstr>
      <vt:lpstr>Verdana</vt:lpstr>
      <vt:lpstr>Wingdings 2</vt:lpstr>
      <vt:lpstr>Equity</vt:lpstr>
      <vt:lpstr>Document</vt:lpstr>
      <vt:lpstr>Equation</vt:lpstr>
      <vt:lpstr>Visio</vt:lpstr>
      <vt:lpstr>Informed Search and Exploration Part III</vt:lpstr>
      <vt:lpstr>Local Minima Problem</vt:lpstr>
      <vt:lpstr>Consequences of the Occasional Ascents</vt:lpstr>
      <vt:lpstr>Boltzmann machines</vt:lpstr>
      <vt:lpstr>Simulated annealing: basic idea</vt:lpstr>
      <vt:lpstr>Simulated annealing</vt:lpstr>
      <vt:lpstr>Real annealing: Sword </vt:lpstr>
      <vt:lpstr>Simulated annealing in practice</vt:lpstr>
      <vt:lpstr>Simulated annealing algorithm</vt:lpstr>
      <vt:lpstr>Boltzmann distribution</vt:lpstr>
      <vt:lpstr>Note on simulated annealing: limit cases</vt:lpstr>
      <vt:lpstr>Simulated annealing</vt:lpstr>
      <vt:lpstr>Simulated Annealing Steps</vt:lpstr>
      <vt:lpstr>Algorithm for placement</vt:lpstr>
      <vt:lpstr>PowerPoint Presentation</vt:lpstr>
      <vt:lpstr>Qualitative Analysis</vt:lpstr>
      <vt:lpstr>PowerPoint Presentation</vt:lpstr>
      <vt:lpstr>PowerPoint Presentation</vt:lpstr>
      <vt:lpstr>Applications</vt:lpstr>
      <vt:lpstr>PowerPoint Presentation</vt:lpstr>
      <vt:lpstr>Conclusions</vt:lpstr>
      <vt:lpstr>Local beam search</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Wei</dc:creator>
  <cp:lastModifiedBy>Wei Ding</cp:lastModifiedBy>
  <cp:revision>267</cp:revision>
  <dcterms:created xsi:type="dcterms:W3CDTF">2006-08-16T00:00:00Z</dcterms:created>
  <dcterms:modified xsi:type="dcterms:W3CDTF">2017-03-09T20:03:33Z</dcterms:modified>
</cp:coreProperties>
</file>