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257" r:id="rId34"/>
    <p:sldId id="258" r:id="rId35"/>
    <p:sldId id="259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0" r:id="rId45"/>
    <p:sldId id="269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999E5-3266-4356-A0B8-B4B5C40627E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7C265-013D-4536-909F-DA37CF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3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7C265-013D-4536-909F-DA37CF6075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6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198691-39F1-4116-991E-4F4564E21611}" type="slidenum">
              <a:rPr lang="en-US"/>
              <a:pPr/>
              <a:t>36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4A921-0CEB-43A7-B2E7-931D7B52EC3A}" type="slidenum">
              <a:rPr lang="en-US"/>
              <a:pPr/>
              <a:t>37</a:t>
            </a:fld>
            <a:endParaRPr lang="en-US"/>
          </a:p>
        </p:txBody>
      </p:sp>
      <p:sp>
        <p:nvSpPr>
          <p:cNvPr id="107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1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631A5-7855-485A-8C34-6CE5DB7957E2}" type="slidenum">
              <a:rPr lang="en-US"/>
              <a:pPr/>
              <a:t>38</a:t>
            </a:fld>
            <a:endParaRPr lang="en-US"/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7F001-D120-485C-88DF-783F5975D545}" type="slidenum">
              <a:rPr lang="en-US"/>
              <a:pPr/>
              <a:t>39</a:t>
            </a:fld>
            <a:endParaRPr lang="en-US"/>
          </a:p>
        </p:txBody>
      </p:sp>
      <p:sp>
        <p:nvSpPr>
          <p:cNvPr id="107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84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2106A9-EAE6-43E7-A844-E3FD1A8CD71D}" type="slidenum">
              <a:rPr lang="en-US"/>
              <a:pPr/>
              <a:t>40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39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9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53.w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55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8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9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Logistic Regression and Support Vector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Wei 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0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Order Polynomial</a:t>
            </a:r>
            <a:endParaRPr lang="en-GB" dirty="0"/>
          </a:p>
        </p:txBody>
      </p:sp>
      <p:pic>
        <p:nvPicPr>
          <p:cNvPr id="4" name="Content Placeholder 3" descr="Figure1.4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0000" y="1800000"/>
            <a:ext cx="5334000" cy="3962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543800" y="2667000"/>
            <a:ext cx="16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Excellent 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Order Polynomial</a:t>
            </a:r>
            <a:endParaRPr lang="en-GB" dirty="0"/>
          </a:p>
        </p:txBody>
      </p:sp>
      <p:pic>
        <p:nvPicPr>
          <p:cNvPr id="4" name="Content Placeholder 3" descr="Figure1.4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571929"/>
            <a:ext cx="5330769" cy="3960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Over-fitting</a:t>
            </a:r>
          </a:p>
          <a:p>
            <a:r>
              <a:rPr lang="en-US" dirty="0" smtClean="0"/>
              <a:t>The polynomial passes exactly through each data point and E(w*)=0. However, the fitted curve oscillates widely and gives a vary representation of the function sin(2</a:t>
            </a:r>
            <a:r>
              <a:rPr lang="el-GR" dirty="0" smtClean="0"/>
              <a:t>π</a:t>
            </a:r>
            <a:r>
              <a:rPr lang="en-US" dirty="0" smtClean="0"/>
              <a:t>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Root-Mean-Square (RMS) Error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325433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Root-Mean-Square (RMS) Error:</a:t>
            </a:r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724400" y="1391186"/>
            <a:ext cx="2445613" cy="330157"/>
          </a:xfrm>
          <a:prstGeom prst="rect">
            <a:avLst/>
          </a:prstGeom>
          <a:noFill/>
          <a:ln/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2778" y="1905000"/>
            <a:ext cx="7924800" cy="4525963"/>
          </a:xfrm>
        </p:spPr>
        <p:txBody>
          <a:bodyPr/>
          <a:lstStyle/>
          <a:p>
            <a:r>
              <a:rPr lang="en-GB" dirty="0" smtClean="0"/>
              <a:t>Each choice of M, we can evaluate error for the test data set. </a:t>
            </a:r>
          </a:p>
          <a:p>
            <a:r>
              <a:rPr lang="en-GB" dirty="0" smtClean="0"/>
              <a:t>RMS </a:t>
            </a:r>
            <a:r>
              <a:rPr lang="en-GB" dirty="0"/>
              <a:t>for the test data set.</a:t>
            </a:r>
          </a:p>
          <a:p>
            <a:r>
              <a:rPr lang="en-GB" dirty="0"/>
              <a:t>Division by N allows us to compare different sizes of data sets on an equal footing</a:t>
            </a:r>
          </a:p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square root ensures that E</a:t>
            </a:r>
            <a:r>
              <a:rPr lang="en-GB" baseline="-25000" dirty="0"/>
              <a:t>RMS</a:t>
            </a:r>
            <a:r>
              <a:rPr lang="en-GB" dirty="0"/>
              <a:t> is measured as the same scale (and in the same units) as the target variable 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Over-fitting</a:t>
            </a:r>
            <a:endParaRPr lang="en-GB" dirty="0"/>
          </a:p>
        </p:txBody>
      </p:sp>
      <p:pic>
        <p:nvPicPr>
          <p:cNvPr id="4" name="Content Placeholder 3" descr="Figure1.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447800"/>
            <a:ext cx="5254752" cy="3834384"/>
          </a:xfrm>
        </p:spPr>
      </p:pic>
      <p:sp>
        <p:nvSpPr>
          <p:cNvPr id="5" name="TextBox 4"/>
          <p:cNvSpPr txBox="1"/>
          <p:nvPr/>
        </p:nvSpPr>
        <p:spPr>
          <a:xfrm>
            <a:off x="491164" y="5771317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Root-Mean-Square (RMS) Error:</a:t>
            </a:r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644594" y="5837070"/>
            <a:ext cx="2445613" cy="330157"/>
          </a:xfrm>
          <a:prstGeom prst="rect">
            <a:avLst/>
          </a:prstGeom>
          <a:noFill/>
          <a:ln/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867401" y="1524000"/>
            <a:ext cx="327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Graphs of the training and test set RMS errors are shown, for various value of M.</a:t>
            </a:r>
          </a:p>
          <a:p>
            <a:endParaRPr lang="en-GB" dirty="0"/>
          </a:p>
          <a:p>
            <a:r>
              <a:rPr lang="en-GB" dirty="0" smtClean="0"/>
              <a:t>The test set error is a measure of how well we are doing in predicting the values of t for new data observations of x.</a:t>
            </a:r>
          </a:p>
          <a:p>
            <a:endParaRPr lang="en-GB" dirty="0"/>
          </a:p>
          <a:p>
            <a:r>
              <a:rPr lang="en-GB" dirty="0" smtClean="0"/>
              <a:t>Values of M in the range 3&lt;=M&lt;=8 give small values for the test set error, and these also give reasonable representations of the generating function sin(2</a:t>
            </a:r>
            <a:r>
              <a:rPr lang="el-GR" dirty="0" smtClean="0"/>
              <a:t>π</a:t>
            </a:r>
            <a:r>
              <a:rPr lang="en-US" dirty="0" smtClean="0"/>
              <a:t>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32" y="1823876"/>
            <a:ext cx="7801268" cy="4195924"/>
          </a:xfrm>
        </p:spPr>
        <p:txBody>
          <a:bodyPr>
            <a:normAutofit/>
          </a:bodyPr>
          <a:lstStyle/>
          <a:p>
            <a:r>
              <a:rPr lang="en-US" dirty="0" smtClean="0"/>
              <a:t>For M=9, the training set error goes to zero. </a:t>
            </a:r>
          </a:p>
          <a:p>
            <a:pPr lvl="1"/>
            <a:r>
              <a:rPr lang="en-US" dirty="0" smtClean="0"/>
              <a:t>Because this polynomial contains 10 degrees of freedom corresponding to the 10 coefficients w</a:t>
            </a:r>
            <a:r>
              <a:rPr lang="en-US" baseline="-25000" dirty="0" smtClean="0"/>
              <a:t>0</a:t>
            </a:r>
            <a:r>
              <a:rPr lang="en-US" dirty="0" smtClean="0"/>
              <a:t>,…,w</a:t>
            </a:r>
            <a:r>
              <a:rPr lang="en-US" baseline="-25000" dirty="0"/>
              <a:t>9</a:t>
            </a:r>
            <a:r>
              <a:rPr lang="en-US" dirty="0" smtClean="0"/>
              <a:t>, and so can be tuned exactly to the 10 data points in the training set. </a:t>
            </a:r>
          </a:p>
          <a:p>
            <a:r>
              <a:rPr lang="en-US" dirty="0" smtClean="0"/>
              <a:t>However, the test set error has become very large and the corresponding function y(</a:t>
            </a:r>
            <a:r>
              <a:rPr lang="en-US" dirty="0" err="1" smtClean="0"/>
              <a:t>x,w</a:t>
            </a:r>
            <a:r>
              <a:rPr lang="en-US" dirty="0" smtClean="0"/>
              <a:t>*) exhibits wild oscillations.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" name="Content Placeholder 3" descr="Figure1.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-29308"/>
            <a:ext cx="2539658" cy="18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polynomial of given order contains all lower order polynomials as special case</a:t>
            </a:r>
          </a:p>
          <a:p>
            <a:r>
              <a:rPr lang="en-US" dirty="0" smtClean="0"/>
              <a:t>The M=9 polynomial is therefore capable of generating results at least as good as the M=3 polynomial.</a:t>
            </a:r>
          </a:p>
          <a:p>
            <a:r>
              <a:rPr lang="en-US" dirty="0" smtClean="0"/>
              <a:t>The best predicator of new data would be the function sin(2</a:t>
            </a:r>
            <a:r>
              <a:rPr lang="el-GR" dirty="0" smtClean="0"/>
              <a:t>π</a:t>
            </a:r>
            <a:r>
              <a:rPr lang="en-US" dirty="0" smtClean="0"/>
              <a:t>x) contains terms of all orders.</a:t>
            </a:r>
          </a:p>
          <a:p>
            <a:r>
              <a:rPr lang="en-US" dirty="0" smtClean="0"/>
              <a:t>We know that a power series expansion of the function </a:t>
            </a:r>
            <a:r>
              <a:rPr lang="en-US" dirty="0"/>
              <a:t>sin(2</a:t>
            </a:r>
            <a:r>
              <a:rPr lang="el-GR" dirty="0"/>
              <a:t>π</a:t>
            </a:r>
            <a:r>
              <a:rPr lang="en-US" dirty="0"/>
              <a:t>x</a:t>
            </a:r>
            <a:r>
              <a:rPr lang="en-US" dirty="0" smtClean="0"/>
              <a:t>) contains terms of all orders, so we might expect that results should improve monotonically as we increase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Coefficients   </a:t>
            </a:r>
            <a:endParaRPr lang="en-GB" dirty="0">
              <a:latin typeface="cmmi10"/>
            </a:endParaRPr>
          </a:p>
        </p:txBody>
      </p:sp>
      <p:pic>
        <p:nvPicPr>
          <p:cNvPr id="4" name="Picture 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246259" y="1600200"/>
            <a:ext cx="6715267" cy="4232375"/>
          </a:xfrm>
          <a:prstGeom prst="rect">
            <a:avLst/>
          </a:prstGeom>
          <a:noFill/>
          <a:ln/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5" name="Content Placeholder 3" descr="Figure1.4d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6629400" y="152400"/>
            <a:ext cx="1817750" cy="1350329"/>
          </a:xfrm>
        </p:spPr>
      </p:pic>
      <p:sp>
        <p:nvSpPr>
          <p:cNvPr id="6" name="TextBox 5"/>
          <p:cNvSpPr txBox="1"/>
          <p:nvPr/>
        </p:nvSpPr>
        <p:spPr>
          <a:xfrm>
            <a:off x="533400" y="5943600"/>
            <a:ext cx="7696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more flexible polynomials with larger values of M are becoming increasingly tuned to the random noise on the target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interesting to examine the behavior of a given model as the size of the data set is varied…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9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229600" cy="1143000"/>
          </a:xfrm>
        </p:spPr>
        <p:txBody>
          <a:bodyPr/>
          <a:lstStyle/>
          <a:p>
            <a:r>
              <a:rPr lang="en-GB" dirty="0" smtClean="0"/>
              <a:t>Data Set Size: </a:t>
            </a:r>
            <a:endParaRPr lang="en-GB" dirty="0"/>
          </a:p>
        </p:txBody>
      </p:sp>
      <p:pic>
        <p:nvPicPr>
          <p:cNvPr id="9" name="Picture 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501311" y="685800"/>
            <a:ext cx="1261024" cy="343915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 descr="Figure1.6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0000" y="2209800"/>
            <a:ext cx="533400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1554" y="1447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9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Order Polynomial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Set Size: </a:t>
            </a:r>
            <a:endParaRPr lang="en-GB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096000" y="716400"/>
            <a:ext cx="1455146" cy="344277"/>
          </a:xfrm>
          <a:prstGeom prst="rect">
            <a:avLst/>
          </a:prstGeom>
          <a:noFill/>
          <a:ln/>
          <a:effectLst/>
        </p:spPr>
      </p:pic>
      <p:pic>
        <p:nvPicPr>
          <p:cNvPr id="9" name="Content Placeholder 8" descr="Figure1.6b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800000" y="2209800"/>
            <a:ext cx="5334000" cy="3962400"/>
          </a:xfrm>
        </p:spPr>
      </p:pic>
      <p:sp>
        <p:nvSpPr>
          <p:cNvPr id="11" name="TextBox 10"/>
          <p:cNvSpPr txBox="1"/>
          <p:nvPr/>
        </p:nvSpPr>
        <p:spPr>
          <a:xfrm>
            <a:off x="457200" y="1524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9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Order Polynomial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486400" y="1594059"/>
            <a:ext cx="31117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So what is your conclusion?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524000"/>
          </a:xfrm>
        </p:spPr>
        <p:txBody>
          <a:bodyPr/>
          <a:lstStyle/>
          <a:p>
            <a:r>
              <a:rPr lang="en-US" dirty="0" smtClean="0"/>
              <a:t>Let’s have some discussion on regression, overfitting, and 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Over-fitting vs. size of 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92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a given model complexity, the over-fitting problem become less severe as the size of data set increases. </a:t>
            </a:r>
          </a:p>
          <a:p>
            <a:r>
              <a:rPr lang="en-US" dirty="0" smtClean="0"/>
              <a:t>The larger the data set, the more complex (in other words more flexible) the model that we can afford to fit to the data. </a:t>
            </a:r>
          </a:p>
          <a:p>
            <a:r>
              <a:rPr lang="en-US" dirty="0" smtClean="0"/>
              <a:t>One rough heuristic that is sometimes advocated is that the number of data points should be no less than some multiple (say 5 or 10) of the number of adaptive parameters in the model. </a:t>
            </a:r>
            <a:r>
              <a:rPr lang="en-US" dirty="0" smtClean="0">
                <a:sym typeface="Wingdings" pitchFamily="2" charset="2"/>
              </a:rPr>
              <a:t> not necessarily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66578" y="5562600"/>
            <a:ext cx="777240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There is something rather unsatisfying about having to limit the # of parameters in a model according the size of the available training set. It would seem more reasonable to choose the complexity of the model according the complexity of the problem being solved. 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Penalize large coefficient values</a:t>
            </a:r>
            <a:endParaRPr lang="en-GB" sz="2400" dirty="0"/>
          </a:p>
        </p:txBody>
      </p:sp>
      <p:pic>
        <p:nvPicPr>
          <p:cNvPr id="6" name="Picture 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53513" y="2667000"/>
            <a:ext cx="4547626" cy="762002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21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0" y="3429002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67200" y="3429002"/>
            <a:ext cx="0" cy="1219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72703" y="4648200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predications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98856" y="3276600"/>
            <a:ext cx="39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00561" y="3669269"/>
            <a:ext cx="13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round truth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429002"/>
            <a:ext cx="909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98856" y="4074383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sz="2000" baseline="30000" dirty="0" smtClean="0"/>
              <a:t>T</a:t>
            </a:r>
            <a:r>
              <a:rPr lang="en-US" dirty="0" smtClean="0"/>
              <a:t>w=w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2</a:t>
            </a:r>
            <a:r>
              <a:rPr lang="en-US" dirty="0" smtClean="0"/>
              <a:t>+w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+…+w</a:t>
            </a:r>
            <a:r>
              <a:rPr lang="en-US" baseline="-25000" dirty="0" smtClean="0"/>
              <a:t>M</a:t>
            </a:r>
            <a:r>
              <a:rPr lang="en-US" baseline="30000" dirty="0" smtClean="0"/>
              <a:t>2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246169" y="3429002"/>
            <a:ext cx="0" cy="645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33071" y="4555867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penalty term to discourage the coefficients from reaching large values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867400" y="2590800"/>
            <a:ext cx="304800" cy="457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117912" y="2165866"/>
            <a:ext cx="435288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8200" y="12954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 governs the relative importance of the regularization term compared with the sum-of squares error term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0"/>
          </p:cNvCxnSpPr>
          <p:nvPr/>
        </p:nvCxnSpPr>
        <p:spPr>
          <a:xfrm flipH="1" flipV="1">
            <a:off x="5194565" y="3276600"/>
            <a:ext cx="1" cy="392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10000" y="67818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Regularization:                  </a:t>
            </a:r>
            <a:r>
              <a:rPr lang="en-GB" sz="2800" dirty="0" smtClean="0"/>
              <a:t>and M=9</a:t>
            </a:r>
            <a:endParaRPr lang="en-GB" sz="2800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724400" y="727406"/>
            <a:ext cx="1799059" cy="344207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 descr="Figure1.7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000" y="1800000"/>
            <a:ext cx="5334000" cy="3962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18900" y="5762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over-fitting has been suppressed and we now obtain a much closer representation of the underlying function sin(2</a:t>
            </a:r>
            <a:r>
              <a:rPr lang="el-GR" dirty="0" smtClean="0"/>
              <a:t>π</a:t>
            </a:r>
            <a:r>
              <a:rPr lang="en-US" dirty="0" smtClean="0"/>
              <a:t>x).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1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Regularization: </a:t>
            </a:r>
            <a:endParaRPr lang="en-GB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60515" y="727406"/>
            <a:ext cx="1340508" cy="344308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 descr="Figure1.7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0000" y="1800000"/>
            <a:ext cx="5330769" cy="39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18900" y="5762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However, we use too large a value for </a:t>
            </a:r>
            <a:r>
              <a:rPr lang="el-GR" dirty="0" smtClean="0"/>
              <a:t>λ</a:t>
            </a:r>
            <a:r>
              <a:rPr lang="en-US" dirty="0" smtClean="0"/>
              <a:t> then we again obtain a poor fit.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Coefficients   </a:t>
            </a:r>
            <a:endParaRPr lang="en-GB" dirty="0">
              <a:latin typeface="cmmi10"/>
            </a:endParaRPr>
          </a:p>
        </p:txBody>
      </p:sp>
      <p:pic>
        <p:nvPicPr>
          <p:cNvPr id="4" name="Picture 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529196" y="1600200"/>
            <a:ext cx="6149390" cy="4237265"/>
          </a:xfrm>
          <a:prstGeom prst="rect">
            <a:avLst/>
          </a:prstGeom>
          <a:noFill/>
          <a:ln/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33400" y="5943600"/>
            <a:ext cx="824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regularization has the desired effect of reducing the magnitude of the coefficients.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Regularization:           vs. </a:t>
            </a:r>
            <a:endParaRPr lang="en-GB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524787" y="719998"/>
            <a:ext cx="608347" cy="30646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620000" y="719998"/>
            <a:ext cx="952268" cy="34336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Figure1.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631" y="1371600"/>
            <a:ext cx="5254752" cy="38343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24787" y="1676400"/>
            <a:ext cx="33906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impact of the regularization term on the generalization error can be seen by plotting the value of the RMS error for both training and test sets again </a:t>
            </a:r>
            <a:r>
              <a:rPr lang="en-US" dirty="0" err="1" smtClean="0"/>
              <a:t>ln</a:t>
            </a:r>
            <a:r>
              <a:rPr lang="el-GR" dirty="0" smtClean="0"/>
              <a:t>λ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effect </a:t>
            </a:r>
            <a:r>
              <a:rPr lang="el-GR" dirty="0" smtClean="0"/>
              <a:t>λ</a:t>
            </a:r>
            <a:r>
              <a:rPr lang="en-US" dirty="0" smtClean="0"/>
              <a:t> now controls the effective complexity of the model and hence determines the degree of over-fitting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back to our previous discussion: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ow to optimize the final objective function of 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6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9015549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497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257300"/>
            <a:ext cx="9124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304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versus Naïve Bayes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2575"/>
            <a:ext cx="91567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7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Polynomial Curve Fitting (Regression)	</a:t>
            </a:r>
            <a:endParaRPr lang="en-GB" dirty="0"/>
          </a:p>
        </p:txBody>
      </p:sp>
      <p:pic>
        <p:nvPicPr>
          <p:cNvPr id="8" name="Content Placeholder 7" descr="Figure1.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447800"/>
            <a:ext cx="4800600" cy="3566160"/>
          </a:xfrm>
        </p:spPr>
      </p:pic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81000" y="5334000"/>
            <a:ext cx="6026036" cy="817973"/>
          </a:xfrm>
          <a:prstGeom prst="rect">
            <a:avLst/>
          </a:prstGeom>
          <a:noFill/>
          <a:ln/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5000" y="1828800"/>
            <a:ext cx="342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of a training data set of N=10 points, shown as blue circles, each comprising an observation of the input variable x along with the corresponding target variable t.</a:t>
            </a:r>
          </a:p>
          <a:p>
            <a:r>
              <a:rPr lang="en-US" dirty="0" smtClean="0"/>
              <a:t>The green curve shows the function sin(2</a:t>
            </a:r>
            <a:r>
              <a:rPr lang="el-GR" dirty="0" smtClean="0"/>
              <a:t>π</a:t>
            </a:r>
            <a:r>
              <a:rPr lang="en-US" dirty="0" smtClean="0"/>
              <a:t>x) used to generate the data. </a:t>
            </a:r>
          </a:p>
          <a:p>
            <a:endParaRPr lang="en-US" dirty="0" smtClean="0"/>
          </a:p>
          <a:p>
            <a:r>
              <a:rPr lang="en-US" dirty="0" smtClean="0"/>
              <a:t>Goal: to predict the value of t for some new value of x, without knowledge of the green curve.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951" y="1330515"/>
            <a:ext cx="861004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Comic Sans MS" pitchFamily="66" charset="0"/>
              </a:rPr>
              <a:t>In real data set, individual observations are often corrupted by random noise. </a:t>
            </a:r>
          </a:p>
        </p:txBody>
      </p:sp>
    </p:spTree>
    <p:extLst>
      <p:ext uri="{BB962C8B-B14F-4D97-AF65-F5344CB8AC3E}">
        <p14:creationId xmlns:p14="http://schemas.microsoft.com/office/powerpoint/2010/main" val="26406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Support Vector Machine: another loss function</a:t>
            </a:r>
            <a:endParaRPr lang="en-US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219200"/>
            <a:ext cx="732155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080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these loss functions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29285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217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regularization term: maximize margin</a:t>
            </a:r>
            <a:endParaRPr 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237266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772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Compared to decision trees and Naïve Bayes, logistic regression and support vector machines are “modern” supervised learning algorithms. </a:t>
            </a:r>
          </a:p>
          <a:p>
            <a:r>
              <a:rPr lang="en-US" dirty="0" smtClean="0"/>
              <a:t>Both are batch learning algorithms</a:t>
            </a:r>
          </a:p>
          <a:p>
            <a:pPr lvl="1"/>
            <a:r>
              <a:rPr lang="en-US" dirty="0" smtClean="0"/>
              <a:t>Using optimization algorithms as training algorithms</a:t>
            </a:r>
          </a:p>
          <a:p>
            <a:pPr lvl="1"/>
            <a:r>
              <a:rPr lang="en-US" dirty="0" smtClean="0"/>
              <a:t>An important technique we need to be familiar with</a:t>
            </a:r>
          </a:p>
          <a:p>
            <a:pPr lvl="1"/>
            <a:r>
              <a:rPr lang="en-US" dirty="0" smtClean="0"/>
              <a:t>Learn not to be afraid of these algorithms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373469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Understand the relationships between these algorithms and the algorithms we have learned</a:t>
            </a:r>
            <a:endParaRPr 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30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Naïve Bayes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6318"/>
            <a:ext cx="8820150" cy="556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781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Naïve Bayes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235075"/>
            <a:ext cx="8313737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77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5" name="Text Box 3"/>
          <p:cNvSpPr txBox="1">
            <a:spLocks noChangeArrowheads="1"/>
          </p:cNvSpPr>
          <p:nvPr/>
        </p:nvSpPr>
        <p:spPr bwMode="auto">
          <a:xfrm>
            <a:off x="457200" y="2501900"/>
            <a:ext cx="82121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endParaRPr lang="en-US" b="1" dirty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endParaRPr lang="en-US" b="1" dirty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Notice that the naïve Bayes method gives a method for predicting </a:t>
            </a:r>
          </a:p>
          <a:p>
            <a:pPr eaLnBrk="0" hangingPunct="0"/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  rather than an explicit classifier.</a:t>
            </a:r>
          </a:p>
          <a:p>
            <a:pPr eaLnBrk="0" hangingPunct="0">
              <a:buFontTx/>
              <a:buChar char="•"/>
            </a:pP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In the case of two classes,  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</a:rPr>
              <a:t>v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  <a:sym typeface="Symbol" pitchFamily="18" charset="2"/>
              </a:rPr>
              <a:t>{0,1}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 we predict that 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</a:rPr>
              <a:t>v=1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Arial Narrow" pitchFamily="34" charset="0"/>
              </a:rPr>
              <a:t>iff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:</a:t>
            </a:r>
          </a:p>
        </p:txBody>
      </p:sp>
      <p:graphicFrame>
        <p:nvGraphicFramePr>
          <p:cNvPr id="970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384714"/>
              </p:ext>
            </p:extLst>
          </p:nvPr>
        </p:nvGraphicFramePr>
        <p:xfrm>
          <a:off x="1974850" y="2033587"/>
          <a:ext cx="4864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משוואה" r:id="rId4" imgW="2323800" imgH="266400" progId="Equation.3">
                  <p:embed/>
                </p:oleObj>
              </mc:Choice>
              <mc:Fallback>
                <p:oleObj name="משוואה" r:id="rId4" imgW="2323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2033587"/>
                        <a:ext cx="48641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0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325855"/>
              </p:ext>
            </p:extLst>
          </p:nvPr>
        </p:nvGraphicFramePr>
        <p:xfrm>
          <a:off x="2195513" y="4562475"/>
          <a:ext cx="44672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משוואה" r:id="rId6" imgW="2133360" imgH="583920" progId="Equation.3">
                  <p:embed/>
                </p:oleObj>
              </mc:Choice>
              <mc:Fallback>
                <p:oleObj name="משוואה" r:id="rId6" imgW="21333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562475"/>
                        <a:ext cx="44672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Bayes: Two 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1A49A-5B14-409F-93CB-CEF6A4DEA4D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9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9" name="Text Box 3"/>
          <p:cNvSpPr txBox="1">
            <a:spLocks noChangeArrowheads="1"/>
          </p:cNvSpPr>
          <p:nvPr/>
        </p:nvSpPr>
        <p:spPr bwMode="auto">
          <a:xfrm>
            <a:off x="457200" y="1587500"/>
            <a:ext cx="82121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endParaRPr lang="en-US" b="1" dirty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endParaRPr lang="en-US" b="1" dirty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Notice that the naïve Bayes method gives a method for predicting </a:t>
            </a:r>
          </a:p>
          <a:p>
            <a:pPr eaLnBrk="0" hangingPunct="0"/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  rather than an explicit classifier.</a:t>
            </a:r>
          </a:p>
          <a:p>
            <a:pPr eaLnBrk="0" hangingPunct="0">
              <a:buFontTx/>
              <a:buChar char="•"/>
            </a:pP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In the case of two classes,  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</a:rPr>
              <a:t>v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  <a:sym typeface="Symbol" pitchFamily="18" charset="2"/>
              </a:rPr>
              <a:t>{0,1}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 we predict that 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</a:rPr>
              <a:t>v=1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Arial Narrow" pitchFamily="34" charset="0"/>
              </a:rPr>
              <a:t>iff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:</a:t>
            </a:r>
          </a:p>
        </p:txBody>
      </p:sp>
      <p:graphicFrame>
        <p:nvGraphicFramePr>
          <p:cNvPr id="971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143237"/>
              </p:ext>
            </p:extLst>
          </p:nvPr>
        </p:nvGraphicFramePr>
        <p:xfrm>
          <a:off x="1974850" y="1146175"/>
          <a:ext cx="4864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משוואה" r:id="rId4" imgW="2323800" imgH="266400" progId="Equation.3">
                  <p:embed/>
                </p:oleObj>
              </mc:Choice>
              <mc:Fallback>
                <p:oleObj name="משוואה" r:id="rId4" imgW="2323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1146175"/>
                        <a:ext cx="48641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17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193825"/>
              </p:ext>
            </p:extLst>
          </p:nvPr>
        </p:nvGraphicFramePr>
        <p:xfrm>
          <a:off x="2195513" y="3344863"/>
          <a:ext cx="44672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משוואה" r:id="rId6" imgW="2133360" imgH="583920" progId="Equation.3">
                  <p:embed/>
                </p:oleObj>
              </mc:Choice>
              <mc:Fallback>
                <p:oleObj name="משוואה" r:id="rId6" imgW="21333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344863"/>
                        <a:ext cx="44672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1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036357"/>
              </p:ext>
            </p:extLst>
          </p:nvPr>
        </p:nvGraphicFramePr>
        <p:xfrm>
          <a:off x="685800" y="4741863"/>
          <a:ext cx="6591300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משוואה" r:id="rId8" imgW="3149280" imgH="787320" progId="Equation.3">
                  <p:embed/>
                </p:oleObj>
              </mc:Choice>
              <mc:Fallback>
                <p:oleObj name="משוואה" r:id="rId8" imgW="31492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41863"/>
                        <a:ext cx="6591300" cy="165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Bayes: Two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1A49A-5B14-409F-93CB-CEF6A4DEA4D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27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723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In the case of two classes,  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</a:rPr>
              <a:t>v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  <a:sym typeface="Symbol" pitchFamily="18" charset="2"/>
              </a:rPr>
              <a:t>{0,1}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 we predict that 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</a:rPr>
              <a:t>v=1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Arial Narrow" pitchFamily="34" charset="0"/>
              </a:rPr>
              <a:t>iff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:</a:t>
            </a:r>
          </a:p>
        </p:txBody>
      </p:sp>
      <p:graphicFrame>
        <p:nvGraphicFramePr>
          <p:cNvPr id="972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263788"/>
              </p:ext>
            </p:extLst>
          </p:nvPr>
        </p:nvGraphicFramePr>
        <p:xfrm>
          <a:off x="-119063" y="2828925"/>
          <a:ext cx="9194801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משוואה" r:id="rId4" imgW="4394160" imgH="863280" progId="Equation.3">
                  <p:embed/>
                </p:oleObj>
              </mc:Choice>
              <mc:Fallback>
                <p:oleObj name="משוואה" r:id="rId4" imgW="43941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9063" y="2828925"/>
                        <a:ext cx="9194801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Bayes: Two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1A49A-5B14-409F-93CB-CEF6A4DEA4D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82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3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928159"/>
              </p:ext>
            </p:extLst>
          </p:nvPr>
        </p:nvGraphicFramePr>
        <p:xfrm>
          <a:off x="-119063" y="1651000"/>
          <a:ext cx="9194801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משוואה" r:id="rId4" imgW="4394160" imgH="863280" progId="Equation.3">
                  <p:embed/>
                </p:oleObj>
              </mc:Choice>
              <mc:Fallback>
                <p:oleObj name="משוואה" r:id="rId4" imgW="43941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9063" y="1651000"/>
                        <a:ext cx="9194801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830173"/>
              </p:ext>
            </p:extLst>
          </p:nvPr>
        </p:nvGraphicFramePr>
        <p:xfrm>
          <a:off x="363538" y="3352800"/>
          <a:ext cx="80787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משוואה" r:id="rId6" imgW="3860640" imgH="685800" progId="Equation.3">
                  <p:embed/>
                </p:oleObj>
              </mc:Choice>
              <mc:Fallback>
                <p:oleObj name="משוואה" r:id="rId6" imgW="38606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352800"/>
                        <a:ext cx="8078787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830" name="Line 6"/>
          <p:cNvSpPr>
            <a:spLocks noChangeShapeType="1"/>
          </p:cNvSpPr>
          <p:nvPr/>
        </p:nvSpPr>
        <p:spPr bwMode="auto">
          <a:xfrm>
            <a:off x="4343400" y="4800600"/>
            <a:ext cx="3657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831" name="Line 7"/>
          <p:cNvSpPr>
            <a:spLocks noChangeShapeType="1"/>
          </p:cNvSpPr>
          <p:nvPr/>
        </p:nvSpPr>
        <p:spPr bwMode="auto">
          <a:xfrm>
            <a:off x="381000" y="4800600"/>
            <a:ext cx="3657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832" name="Text Box 8"/>
          <p:cNvSpPr txBox="1">
            <a:spLocks noChangeArrowheads="1"/>
          </p:cNvSpPr>
          <p:nvPr/>
        </p:nvSpPr>
        <p:spPr bwMode="auto">
          <a:xfrm>
            <a:off x="457200" y="1371600"/>
            <a:ext cx="723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In the case of two classes,  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</a:rPr>
              <a:t>v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  <a:sym typeface="Symbol" pitchFamily="18" charset="2"/>
              </a:rPr>
              <a:t>{0,1}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 we predict that 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</a:rPr>
              <a:t>v=1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Arial Narrow" pitchFamily="34" charset="0"/>
              </a:rPr>
              <a:t>iff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Bayes: Two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1A49A-5B14-409F-93CB-CEF6A4DEA4D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81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30" grpId="0" animBg="1"/>
      <p:bldP spid="9738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Curve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7924800" cy="3840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 is the order of the polynomial</a:t>
            </a:r>
          </a:p>
          <a:p>
            <a:r>
              <a:rPr lang="en-US" dirty="0" smtClean="0"/>
              <a:t>X</a:t>
            </a:r>
            <a:r>
              <a:rPr lang="en-US" baseline="30000" dirty="0" smtClean="0"/>
              <a:t>j</a:t>
            </a:r>
            <a:r>
              <a:rPr lang="en-US" dirty="0" smtClean="0"/>
              <a:t> denote x raised to the power of j</a:t>
            </a:r>
          </a:p>
          <a:p>
            <a:r>
              <a:rPr lang="en-US" dirty="0" smtClean="0"/>
              <a:t>The polynomial coefficients 1, …, w</a:t>
            </a:r>
            <a:r>
              <a:rPr lang="en-US" baseline="-25000" dirty="0" smtClean="0"/>
              <a:t>m</a:t>
            </a:r>
            <a:r>
              <a:rPr lang="en-US" dirty="0" smtClean="0"/>
              <a:t> are collectively denoted by the vector </a:t>
            </a:r>
            <a:r>
              <a:rPr lang="en-US" b="1" dirty="0" smtClean="0"/>
              <a:t>w</a:t>
            </a:r>
            <a:endParaRPr lang="en-US" dirty="0"/>
          </a:p>
          <a:p>
            <a:r>
              <a:rPr lang="en-US" dirty="0" smtClean="0"/>
              <a:t>The polynomial function y(</a:t>
            </a:r>
            <a:r>
              <a:rPr lang="en-US" dirty="0" err="1" smtClean="0"/>
              <a:t>x,</a:t>
            </a:r>
            <a:r>
              <a:rPr lang="en-US" b="1" dirty="0" err="1" smtClean="0"/>
              <a:t>w</a:t>
            </a:r>
            <a:r>
              <a:rPr lang="en-US" dirty="0" smtClean="0"/>
              <a:t>) is a nonlinear function of x, it is a linear function of  the coefficients </a:t>
            </a:r>
            <a:r>
              <a:rPr lang="en-US" b="1" dirty="0" smtClean="0"/>
              <a:t>w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Linear models: functions are linear in the unknown parameters are called linear models.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33400" y="1295400"/>
            <a:ext cx="6026036" cy="817973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143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1" name="Text Box 3"/>
          <p:cNvSpPr txBox="1">
            <a:spLocks noChangeArrowheads="1"/>
          </p:cNvSpPr>
          <p:nvPr/>
        </p:nvSpPr>
        <p:spPr bwMode="auto">
          <a:xfrm>
            <a:off x="457200" y="1095375"/>
            <a:ext cx="5533887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In the case of two classes,  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</a:rPr>
              <a:t>v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  <a:sym typeface="Symbol" pitchFamily="18" charset="2"/>
              </a:rPr>
              <a:t>{0,1}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 we predict that 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</a:rPr>
              <a:t>v=1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Arial Narrow" pitchFamily="34" charset="0"/>
              </a:rPr>
              <a:t>iff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:</a:t>
            </a:r>
          </a:p>
          <a:p>
            <a:pPr eaLnBrk="0" hangingPunct="0">
              <a:buFontTx/>
              <a:buChar char="•"/>
            </a:pPr>
            <a:endParaRPr lang="en-US" b="1" dirty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endParaRPr lang="en-US" b="1" dirty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endParaRPr lang="en-US" b="1" dirty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endParaRPr lang="en-US" b="1" dirty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endParaRPr lang="en-US" b="1" dirty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endParaRPr lang="en-US" b="1" dirty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endParaRPr lang="en-US" b="1" dirty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endParaRPr lang="en-US" b="1" dirty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endParaRPr lang="en-US" sz="1000" b="1" dirty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endParaRPr lang="en-US" b="1" dirty="0" smtClean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endParaRPr lang="en-US" b="1" dirty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endParaRPr lang="en-US" b="1" dirty="0" smtClean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endParaRPr lang="en-US" b="1" dirty="0">
              <a:solidFill>
                <a:srgbClr val="000066"/>
              </a:solidFill>
              <a:latin typeface="Arial Narrow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b="1" dirty="0" smtClean="0">
                <a:solidFill>
                  <a:srgbClr val="000066"/>
                </a:solidFill>
                <a:latin typeface="Arial Narrow" pitchFamily="34" charset="0"/>
              </a:rPr>
              <a:t>We 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get that </a:t>
            </a:r>
            <a:r>
              <a:rPr lang="en-US" b="1" u="sng" dirty="0">
                <a:solidFill>
                  <a:srgbClr val="000066"/>
                </a:solidFill>
                <a:latin typeface="Arial Narrow" pitchFamily="34" charset="0"/>
              </a:rPr>
              <a:t>naive Bayes is a linear separator</a:t>
            </a:r>
            <a:r>
              <a:rPr lang="en-US" b="1" dirty="0">
                <a:solidFill>
                  <a:srgbClr val="000066"/>
                </a:solidFill>
                <a:latin typeface="Arial Narrow" pitchFamily="34" charset="0"/>
              </a:rPr>
              <a:t> with </a:t>
            </a:r>
          </a:p>
        </p:txBody>
      </p:sp>
      <p:graphicFrame>
        <p:nvGraphicFramePr>
          <p:cNvPr id="974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426527"/>
              </p:ext>
            </p:extLst>
          </p:nvPr>
        </p:nvGraphicFramePr>
        <p:xfrm>
          <a:off x="-119063" y="1371600"/>
          <a:ext cx="9194801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משוואה" r:id="rId4" imgW="4394160" imgH="863280" progId="Equation.3">
                  <p:embed/>
                </p:oleObj>
              </mc:Choice>
              <mc:Fallback>
                <p:oleObj name="משוואה" r:id="rId4" imgW="43941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9063" y="1371600"/>
                        <a:ext cx="9194801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4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504412"/>
              </p:ext>
            </p:extLst>
          </p:nvPr>
        </p:nvGraphicFramePr>
        <p:xfrm>
          <a:off x="304006" y="3048000"/>
          <a:ext cx="80787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משוואה" r:id="rId6" imgW="3860640" imgH="685800" progId="Equation.3">
                  <p:embed/>
                </p:oleObj>
              </mc:Choice>
              <mc:Fallback>
                <p:oleObj name="משוואה" r:id="rId6" imgW="38606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" y="3048000"/>
                        <a:ext cx="8078787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4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120399"/>
              </p:ext>
            </p:extLst>
          </p:nvPr>
        </p:nvGraphicFramePr>
        <p:xfrm>
          <a:off x="1343025" y="5213350"/>
          <a:ext cx="664368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משוואה" r:id="rId8" imgW="3175000" imgH="635000" progId="Equation.3">
                  <p:embed/>
                </p:oleObj>
              </mc:Choice>
              <mc:Fallback>
                <p:oleObj name="משוואה" r:id="rId8" imgW="31750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5213350"/>
                        <a:ext cx="6643688" cy="13398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855" name="Line 7"/>
          <p:cNvSpPr>
            <a:spLocks noChangeShapeType="1"/>
          </p:cNvSpPr>
          <p:nvPr/>
        </p:nvSpPr>
        <p:spPr bwMode="auto">
          <a:xfrm>
            <a:off x="4343400" y="4495800"/>
            <a:ext cx="3657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4856" name="Line 8"/>
          <p:cNvSpPr>
            <a:spLocks noChangeShapeType="1"/>
          </p:cNvSpPr>
          <p:nvPr/>
        </p:nvSpPr>
        <p:spPr bwMode="auto">
          <a:xfrm>
            <a:off x="381000" y="4495800"/>
            <a:ext cx="3657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Bayes: Two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1A49A-5B14-409F-93CB-CEF6A4DEA4D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84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9200"/>
            <a:ext cx="9025468" cy="4549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624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Modeling conditional probability using a linear function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016000"/>
            <a:ext cx="89027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5400" y="5105400"/>
            <a:ext cx="19812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52800" y="6248400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590800" y="5943600"/>
            <a:ext cx="1219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667000" y="5524500"/>
            <a:ext cx="2286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20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regression: introduction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1750"/>
            <a:ext cx="9144000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816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Logistic regression: the final objective function</a:t>
            </a:r>
            <a:endParaRPr lang="en-US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067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558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regularization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799"/>
            <a:ext cx="88392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351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19400"/>
            <a:ext cx="8229600" cy="4525963"/>
          </a:xfrm>
        </p:spPr>
        <p:txBody>
          <a:bodyPr/>
          <a:lstStyle/>
          <a:p>
            <a:r>
              <a:rPr lang="en-US" dirty="0" smtClean="0"/>
              <a:t>Now let’s understand Support Vector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29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084419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Find a linear hyperplane (decision boundary) that will separate the data</a:t>
            </a:r>
          </a:p>
        </p:txBody>
      </p:sp>
      <p:graphicFrame>
        <p:nvGraphicFramePr>
          <p:cNvPr id="1084420" name="Object 102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240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One Possible Solution</a:t>
            </a:r>
          </a:p>
        </p:txBody>
      </p:sp>
      <p:graphicFrame>
        <p:nvGraphicFramePr>
          <p:cNvPr id="10854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6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Another possible solution</a:t>
            </a:r>
          </a:p>
        </p:txBody>
      </p:sp>
      <p:graphicFrame>
        <p:nvGraphicFramePr>
          <p:cNvPr id="108646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3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7924800" cy="3840163"/>
          </a:xfrm>
        </p:spPr>
        <p:txBody>
          <a:bodyPr/>
          <a:lstStyle/>
          <a:p>
            <a:r>
              <a:rPr lang="en-US" dirty="0" smtClean="0"/>
              <a:t>The values of the coefficients will be determined by fitting the polynomial to the training data</a:t>
            </a:r>
          </a:p>
          <a:p>
            <a:r>
              <a:rPr lang="en-US" dirty="0" smtClean="0"/>
              <a:t>This can be done by minimizing an error function that measure the misfit between the function y(</a:t>
            </a:r>
            <a:r>
              <a:rPr lang="en-US" dirty="0" err="1" smtClean="0"/>
              <a:t>x,</a:t>
            </a:r>
            <a:r>
              <a:rPr lang="en-US" b="1" dirty="0" err="1" smtClean="0"/>
              <a:t>w</a:t>
            </a:r>
            <a:r>
              <a:rPr lang="en-US" dirty="0" smtClean="0"/>
              <a:t>), for any given value of w, and the training set data points.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57200" y="1447800"/>
            <a:ext cx="3445928" cy="765762"/>
          </a:xfrm>
          <a:prstGeom prst="rect">
            <a:avLst/>
          </a:prstGeom>
          <a:noFill/>
          <a:ln/>
          <a:effectLst/>
        </p:spPr>
      </p:pic>
      <p:sp>
        <p:nvSpPr>
          <p:cNvPr id="6" name="TextBox 5"/>
          <p:cNvSpPr txBox="1"/>
          <p:nvPr/>
        </p:nvSpPr>
        <p:spPr>
          <a:xfrm>
            <a:off x="4114800" y="1447800"/>
            <a:ext cx="3733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sum of the squares of the errors between the predictions y(</a:t>
            </a:r>
            <a:r>
              <a:rPr lang="en-US" dirty="0" err="1" smtClean="0"/>
              <a:t>x</a:t>
            </a:r>
            <a:r>
              <a:rPr lang="en-US" sz="3000" baseline="-25000" dirty="0" err="1"/>
              <a:t>n</a:t>
            </a:r>
            <a:r>
              <a:rPr lang="en-US" dirty="0" err="1" smtClean="0"/>
              <a:t>,w</a:t>
            </a:r>
            <a:r>
              <a:rPr lang="en-US" dirty="0" smtClean="0"/>
              <a:t>) for each data point </a:t>
            </a:r>
            <a:r>
              <a:rPr lang="en-US" dirty="0" err="1" smtClean="0"/>
              <a:t>x</a:t>
            </a:r>
            <a:r>
              <a:rPr lang="en-US" sz="3000" baseline="-25000" dirty="0" err="1"/>
              <a:t>n</a:t>
            </a:r>
            <a:r>
              <a:rPr lang="en-US" dirty="0" smtClean="0"/>
              <a:t> and the corresponding target values </a:t>
            </a:r>
            <a:r>
              <a:rPr lang="en-US" dirty="0" err="1" smtClean="0"/>
              <a:t>t</a:t>
            </a:r>
            <a:r>
              <a:rPr lang="en-US" sz="3000" baseline="-25000" dirty="0" err="1"/>
              <a:t>n</a:t>
            </a:r>
            <a:endParaRPr lang="en-US" sz="3000" baseline="-25000" dirty="0"/>
          </a:p>
        </p:txBody>
      </p:sp>
    </p:spTree>
    <p:extLst>
      <p:ext uri="{BB962C8B-B14F-4D97-AF65-F5344CB8AC3E}">
        <p14:creationId xmlns:p14="http://schemas.microsoft.com/office/powerpoint/2010/main" val="19376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Other possible solutions</a:t>
            </a:r>
          </a:p>
        </p:txBody>
      </p:sp>
      <p:graphicFrame>
        <p:nvGraphicFramePr>
          <p:cNvPr id="108749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2667000" y="2819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494" name="Line 6"/>
          <p:cNvSpPr>
            <a:spLocks noChangeShapeType="1"/>
          </p:cNvSpPr>
          <p:nvPr/>
        </p:nvSpPr>
        <p:spPr bwMode="auto">
          <a:xfrm>
            <a:off x="2667000" y="2590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495" name="Line 7"/>
          <p:cNvSpPr>
            <a:spLocks noChangeShapeType="1"/>
          </p:cNvSpPr>
          <p:nvPr/>
        </p:nvSpPr>
        <p:spPr bwMode="auto">
          <a:xfrm>
            <a:off x="2667000" y="2209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496" name="Line 8"/>
          <p:cNvSpPr>
            <a:spLocks noChangeShapeType="1"/>
          </p:cNvSpPr>
          <p:nvPr/>
        </p:nvSpPr>
        <p:spPr bwMode="auto">
          <a:xfrm>
            <a:off x="2667000" y="2667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497" name="Line 9"/>
          <p:cNvSpPr>
            <a:spLocks noChangeShapeType="1"/>
          </p:cNvSpPr>
          <p:nvPr/>
        </p:nvSpPr>
        <p:spPr bwMode="auto">
          <a:xfrm>
            <a:off x="2667000" y="243840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0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3" grpId="0" animBg="1"/>
      <p:bldP spid="1087494" grpId="0" animBg="1"/>
      <p:bldP spid="1087495" grpId="0" animBg="1"/>
      <p:bldP spid="1087496" grpId="0" animBg="1"/>
      <p:bldP spid="108749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638800"/>
            <a:ext cx="8534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Which one is better? B1 or B2?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How do you define better?</a:t>
            </a:r>
          </a:p>
        </p:txBody>
      </p:sp>
      <p:graphicFrame>
        <p:nvGraphicFramePr>
          <p:cNvPr id="108851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1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Find hyperplane </a:t>
            </a:r>
            <a:r>
              <a:rPr lang="en-US" altLang="en-US" sz="2000">
                <a:solidFill>
                  <a:srgbClr val="FF0000"/>
                </a:solidFill>
              </a:rPr>
              <a:t>maximizes</a:t>
            </a:r>
            <a:r>
              <a:rPr lang="en-US" altLang="en-US" sz="2000"/>
              <a:t> the margin =&gt; B1 is better than B2</a:t>
            </a:r>
          </a:p>
        </p:txBody>
      </p:sp>
      <p:graphicFrame>
        <p:nvGraphicFramePr>
          <p:cNvPr id="108954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4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graphicFrame>
        <p:nvGraphicFramePr>
          <p:cNvPr id="109056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4" name="Line 4"/>
          <p:cNvSpPr>
            <a:spLocks noChangeShapeType="1"/>
          </p:cNvSpPr>
          <p:nvPr/>
        </p:nvSpPr>
        <p:spPr bwMode="auto">
          <a:xfrm flipH="1">
            <a:off x="1828800" y="19050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9056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4800" y="259080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5" imgW="799920" imgH="177480" progId="Equation.3">
                  <p:embed/>
                </p:oleObj>
              </mc:Choice>
              <mc:Fallback>
                <p:oleObj name="Equation" r:id="rId5" imgW="799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14351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6" name="Line 6"/>
          <p:cNvSpPr>
            <a:spLocks noChangeShapeType="1"/>
          </p:cNvSpPr>
          <p:nvPr/>
        </p:nvSpPr>
        <p:spPr bwMode="auto">
          <a:xfrm flipH="1">
            <a:off x="1828800" y="2438400"/>
            <a:ext cx="1295400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90567" name="Object 7"/>
          <p:cNvGraphicFramePr>
            <a:graphicFrameLocks noChangeAspect="1"/>
          </p:cNvGraphicFramePr>
          <p:nvPr/>
        </p:nvGraphicFramePr>
        <p:xfrm>
          <a:off x="236538" y="3186113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7" imgW="876240" imgH="177480" progId="Equation.3">
                  <p:embed/>
                </p:oleObj>
              </mc:Choice>
              <mc:Fallback>
                <p:oleObj name="Equation" r:id="rId7" imgW="876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186113"/>
                        <a:ext cx="15716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8" name="Line 8"/>
          <p:cNvSpPr>
            <a:spLocks noChangeShapeType="1"/>
          </p:cNvSpPr>
          <p:nvPr/>
        </p:nvSpPr>
        <p:spPr bwMode="auto">
          <a:xfrm flipV="1">
            <a:off x="6324600" y="3505200"/>
            <a:ext cx="1219200" cy="776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90569" name="Object 9"/>
          <p:cNvGraphicFramePr>
            <a:graphicFrameLocks noChangeAspect="1"/>
          </p:cNvGraphicFramePr>
          <p:nvPr/>
        </p:nvGraphicFramePr>
        <p:xfrm>
          <a:off x="7267575" y="3048000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9" imgW="876240" imgH="177480" progId="Equation.3">
                  <p:embed/>
                </p:oleObj>
              </mc:Choice>
              <mc:Fallback>
                <p:oleObj name="Equation" r:id="rId9" imgW="876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048000"/>
                        <a:ext cx="15716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70" name="Object 10"/>
          <p:cNvGraphicFramePr>
            <a:graphicFrameLocks noChangeAspect="1"/>
          </p:cNvGraphicFramePr>
          <p:nvPr/>
        </p:nvGraphicFramePr>
        <p:xfrm>
          <a:off x="165100" y="5562600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11" imgW="1879560" imgH="457200" progId="Equation.3">
                  <p:embed/>
                </p:oleObj>
              </mc:Choice>
              <mc:Fallback>
                <p:oleObj name="Equation" r:id="rId11" imgW="1879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562600"/>
                        <a:ext cx="39370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71" name="Object 11"/>
          <p:cNvGraphicFramePr>
            <a:graphicFrameLocks noChangeAspect="1"/>
          </p:cNvGraphicFramePr>
          <p:nvPr/>
        </p:nvGraphicFramePr>
        <p:xfrm>
          <a:off x="7050088" y="5575300"/>
          <a:ext cx="17986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13" imgW="1002960" imgH="419040" progId="Equation.3">
                  <p:embed/>
                </p:oleObj>
              </mc:Choice>
              <mc:Fallback>
                <p:oleObj name="Equation" r:id="rId13" imgW="1002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5575300"/>
                        <a:ext cx="17986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5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We want to maximize:</a:t>
            </a:r>
          </a:p>
          <a:p>
            <a:endParaRPr lang="en-US" altLang="en-US"/>
          </a:p>
          <a:p>
            <a:pPr lvl="1"/>
            <a:r>
              <a:rPr lang="en-US" altLang="en-US"/>
              <a:t>Which is equivalent to minimizing:</a:t>
            </a:r>
          </a:p>
          <a:p>
            <a:endParaRPr lang="en-US" altLang="en-US"/>
          </a:p>
          <a:p>
            <a:pPr lvl="1"/>
            <a:r>
              <a:rPr lang="en-US" altLang="en-US"/>
              <a:t>But subjected to the following constraints: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2"/>
            <a:r>
              <a:rPr lang="en-US" altLang="en-US"/>
              <a:t> This is a constrained optimization problem</a:t>
            </a:r>
          </a:p>
          <a:p>
            <a:pPr lvl="3"/>
            <a:r>
              <a:rPr lang="en-US" altLang="en-US"/>
              <a:t>Numerical approaches to solve it (e.g., quadratic programming)</a:t>
            </a:r>
          </a:p>
        </p:txBody>
      </p:sp>
      <p:graphicFrame>
        <p:nvGraphicFramePr>
          <p:cNvPr id="1091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775904"/>
              </p:ext>
            </p:extLst>
          </p:nvPr>
        </p:nvGraphicFramePr>
        <p:xfrm>
          <a:off x="4572000" y="1371600"/>
          <a:ext cx="2286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3" imgW="1002960" imgH="419040" progId="Equation.3">
                  <p:embed/>
                </p:oleObj>
              </mc:Choice>
              <mc:Fallback>
                <p:oleObj name="Equation" r:id="rId3" imgW="1002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71600"/>
                        <a:ext cx="2286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589" name="Object 5"/>
          <p:cNvGraphicFramePr>
            <a:graphicFrameLocks noChangeAspect="1"/>
          </p:cNvGraphicFramePr>
          <p:nvPr/>
        </p:nvGraphicFramePr>
        <p:xfrm>
          <a:off x="2144713" y="3892550"/>
          <a:ext cx="50180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5" imgW="1955520" imgH="482400" progId="Equation.3">
                  <p:embed/>
                </p:oleObj>
              </mc:Choice>
              <mc:Fallback>
                <p:oleObj name="Equation" r:id="rId5" imgW="1955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3892550"/>
                        <a:ext cx="501808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099590"/>
              </p:ext>
            </p:extLst>
          </p:nvPr>
        </p:nvGraphicFramePr>
        <p:xfrm>
          <a:off x="6096000" y="2320925"/>
          <a:ext cx="1938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7" imgW="850680" imgH="419040" progId="Equation.3">
                  <p:embed/>
                </p:oleObj>
              </mc:Choice>
              <mc:Fallback>
                <p:oleObj name="Equation" r:id="rId7" imgW="85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320925"/>
                        <a:ext cx="19383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5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if the problem is not linearly separable?</a:t>
            </a:r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1917700"/>
          <a:ext cx="4724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17700"/>
                        <a:ext cx="47244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2613" name="Group 5"/>
          <p:cNvGrpSpPr>
            <a:grpSpLocks/>
          </p:cNvGrpSpPr>
          <p:nvPr/>
        </p:nvGrpSpPr>
        <p:grpSpPr bwMode="auto">
          <a:xfrm>
            <a:off x="2514600" y="2590800"/>
            <a:ext cx="4038600" cy="3124200"/>
            <a:chOff x="1584" y="1632"/>
            <a:chExt cx="2544" cy="1968"/>
          </a:xfrm>
        </p:grpSpPr>
        <p:sp>
          <p:nvSpPr>
            <p:cNvPr id="1092614" name="Oval 6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5" name="Oval 7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6" name="Oval 8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7" name="Oval 9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8" name="Oval 10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9" name="Oval 11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62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if the problem is not linearly separable?</a:t>
            </a:r>
          </a:p>
          <a:p>
            <a:pPr lvl="1"/>
            <a:r>
              <a:rPr lang="en-US" altLang="en-US"/>
              <a:t>Introduce slack variables</a:t>
            </a:r>
          </a:p>
          <a:p>
            <a:pPr lvl="2"/>
            <a:r>
              <a:rPr lang="en-US" altLang="en-US"/>
              <a:t> Need to minimize:</a:t>
            </a:r>
          </a:p>
          <a:p>
            <a:pPr lvl="2"/>
            <a:endParaRPr lang="en-US" altLang="en-US"/>
          </a:p>
          <a:p>
            <a:pPr lvl="2"/>
            <a:r>
              <a:rPr lang="en-US" altLang="en-US"/>
              <a:t> Subject to: </a:t>
            </a:r>
          </a:p>
        </p:txBody>
      </p:sp>
      <p:graphicFrame>
        <p:nvGraphicFramePr>
          <p:cNvPr id="1093636" name="Object 4"/>
          <p:cNvGraphicFramePr>
            <a:graphicFrameLocks noChangeAspect="1"/>
          </p:cNvGraphicFramePr>
          <p:nvPr/>
        </p:nvGraphicFramePr>
        <p:xfrm>
          <a:off x="1808163" y="3657600"/>
          <a:ext cx="56689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3" imgW="2209680" imgH="482400" progId="Equation.3">
                  <p:embed/>
                </p:oleObj>
              </mc:Choice>
              <mc:Fallback>
                <p:oleObj name="Equation" r:id="rId3" imgW="2209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3657600"/>
                        <a:ext cx="5668962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37" name="Object 5"/>
          <p:cNvGraphicFramePr>
            <a:graphicFrameLocks noChangeAspect="1"/>
          </p:cNvGraphicFramePr>
          <p:nvPr/>
        </p:nvGraphicFramePr>
        <p:xfrm>
          <a:off x="4648200" y="2133600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5" imgW="1574640" imgH="457200" progId="Equation.3">
                  <p:embed/>
                </p:oleObj>
              </mc:Choice>
              <mc:Fallback>
                <p:oleObj name="Equation" r:id="rId5" imgW="1574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35877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38" name="Oval 6"/>
          <p:cNvSpPr>
            <a:spLocks noChangeArrowheads="1"/>
          </p:cNvSpPr>
          <p:nvPr/>
        </p:nvSpPr>
        <p:spPr bwMode="auto">
          <a:xfrm>
            <a:off x="6400800" y="3657600"/>
            <a:ext cx="11430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3639" name="Oval 7"/>
          <p:cNvSpPr>
            <a:spLocks noChangeArrowheads="1"/>
          </p:cNvSpPr>
          <p:nvPr/>
        </p:nvSpPr>
        <p:spPr bwMode="auto">
          <a:xfrm>
            <a:off x="6324600" y="4191000"/>
            <a:ext cx="12954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What if decision boundary is not linear?</a:t>
            </a:r>
          </a:p>
        </p:txBody>
      </p:sp>
      <p:pic>
        <p:nvPicPr>
          <p:cNvPr id="109466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228850"/>
            <a:ext cx="6172200" cy="462915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094661" name="Arc 5"/>
          <p:cNvSpPr>
            <a:spLocks/>
          </p:cNvSpPr>
          <p:nvPr/>
        </p:nvSpPr>
        <p:spPr bwMode="auto">
          <a:xfrm rot="13286533">
            <a:off x="3276600" y="3386138"/>
            <a:ext cx="3962400" cy="2176462"/>
          </a:xfrm>
          <a:custGeom>
            <a:avLst/>
            <a:gdLst>
              <a:gd name="G0" fmla="+- 0 0 0"/>
              <a:gd name="G1" fmla="+- 21486 0 0"/>
              <a:gd name="G2" fmla="+- 21600 0 0"/>
              <a:gd name="T0" fmla="*/ 2220 w 21600"/>
              <a:gd name="T1" fmla="*/ 0 h 42318"/>
              <a:gd name="T2" fmla="*/ 5710 w 21600"/>
              <a:gd name="T3" fmla="*/ 42318 h 42318"/>
              <a:gd name="T4" fmla="*/ 0 w 21600"/>
              <a:gd name="T5" fmla="*/ 21486 h 42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318" fill="none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</a:path>
              <a:path w="21600" h="42318" stroke="0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  <a:lnTo>
                  <a:pt x="0" y="21486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7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Transform data into higher dimensional space</a:t>
            </a:r>
          </a:p>
        </p:txBody>
      </p:sp>
      <p:pic>
        <p:nvPicPr>
          <p:cNvPr id="109568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057400"/>
            <a:ext cx="6172200" cy="462915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3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Balance between regularization and empirical loss</a:t>
            </a:r>
            <a:endParaRPr lang="en-US" sz="3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543050"/>
            <a:ext cx="73469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02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Sum-of-Squares Error Function</a:t>
            </a:r>
            <a:endParaRPr lang="en-GB" dirty="0"/>
          </a:p>
        </p:txBody>
      </p:sp>
      <p:pic>
        <p:nvPicPr>
          <p:cNvPr id="4" name="Content Placeholder 3" descr="Figure1.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83072" y="1524001"/>
            <a:ext cx="4446328" cy="3352799"/>
          </a:xfrm>
        </p:spPr>
      </p:pic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783819" y="5105400"/>
            <a:ext cx="3445928" cy="765762"/>
          </a:xfrm>
          <a:prstGeom prst="rect">
            <a:avLst/>
          </a:prstGeom>
          <a:noFill/>
          <a:ln/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781800" y="266700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E(</a:t>
            </a:r>
            <a:r>
              <a:rPr lang="en-US" b="1" dirty="0" smtClean="0"/>
              <a:t>w</a:t>
            </a:r>
            <a:r>
              <a:rPr lang="en-US" dirty="0" smtClean="0"/>
              <a:t>)=0?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58800"/>
            <a:ext cx="8448842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87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Curve Fitting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Choosing the value of w for which E(w) is as small as possible</a:t>
            </a:r>
          </a:p>
          <a:p>
            <a:r>
              <a:rPr lang="en-US" dirty="0" smtClean="0"/>
              <a:t>Because the error function is a quadratic function of the coefficients w, its derivatives with respect to the coefficients will be linear in the elements of w, and so the minimization of the error function has a unique solution, denoted by w*, which can be found in closed form. </a:t>
            </a:r>
          </a:p>
          <a:p>
            <a:r>
              <a:rPr lang="en-US" dirty="0" smtClean="0"/>
              <a:t>The resulting polynomial is given by the function y(x, w*).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0</a:t>
            </a:r>
            <a:r>
              <a:rPr lang="en-GB" baseline="30000" dirty="0" smtClean="0"/>
              <a:t>th</a:t>
            </a:r>
            <a:r>
              <a:rPr lang="en-GB" dirty="0" smtClean="0"/>
              <a:t> Order Polynomial</a:t>
            </a:r>
            <a:endParaRPr lang="en-GB" dirty="0"/>
          </a:p>
        </p:txBody>
      </p:sp>
      <p:pic>
        <p:nvPicPr>
          <p:cNvPr id="4" name="Content Placeholder 3" descr="Figure1.4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0000" y="1800000"/>
            <a:ext cx="5334000" cy="3962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543800" y="2667000"/>
            <a:ext cx="12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Poor 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Order Polynomial</a:t>
            </a:r>
            <a:endParaRPr lang="en-GB" dirty="0"/>
          </a:p>
        </p:txBody>
      </p:sp>
      <p:pic>
        <p:nvPicPr>
          <p:cNvPr id="4" name="Content Placeholder 3" descr="Figure1.4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0000" y="1800000"/>
            <a:ext cx="5334000" cy="3962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543800" y="2667000"/>
            <a:ext cx="12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Poor 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y(x, \bfw) = w_0 + w_1 x + w_2 x^2 + \ldots + w_M x^M =&#10;    \sum_{j=0}^M w_j x^j&#10;\]&#10;\end{document}&#10;"/>
  <p:tag name="FILENAME" val="TP_tmp"/>
  <p:tag name="FORMAT" val="png256"/>
  <p:tag name="RES" val="600"/>
  <p:tag name="BLEND" val="0"/>
  <p:tag name="TRANSPARENT" val="0"/>
  <p:tag name="TBUG" val="0"/>
  <p:tag name="ALLOWFS" val="0"/>
  <p:tag name="ORIGWIDTH" val="236"/>
  <p:tag name="PICTUREFILESIZE" val="72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usepackage{color}&#10;\begin{document}&#10;\[&#10;    \widetilde{E}(\bfw) = \frac{1}{2} \sum_{n=1}^N&#10;    \left\{ y(x_n, \bfw) - t_n \right\}^2&#10;    \color{red} + \frac{\lambda}{2} \| \bfw \|^2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79"/>
  <p:tag name="PICTUREFILESIZE" val="66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ln \lambda = -18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7"/>
  <p:tag name="PICTUREFILESIZE" val="16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ln \lambda = 0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5"/>
  <p:tag name="PICTUREFILESIZE" val="14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tabular}{l|rrr}&#10;&amp; $\ln \lambda = - \infty$ &amp; $\ln \lambda = -18$ &amp; $\ln \lambda = 0$ \\ \hline &#10;$w_{ 0}^{\star}$ &amp;        0.35  &amp;       0.35  &amp;       0.13 \\&#10;$w_{ 1}^{\star}$ &amp;      232.37  &amp;       4.74  &amp;      -0.05 \\&#10;$w_{ 2}^{\star}$ &amp;    -5321.83  &amp;      -0.77  &amp;      -0.06 \\&#10;$w_{ 3}^{\star}$ &amp;    48568.31  &amp;     -31.97  &amp;      -0.05 \\&#10;$w_{ 4}^{\star}$ &amp;  -231639.30  &amp;      -3.89  &amp;      -0.03 \\&#10;$w_{ 5}^{\star}$ &amp;   640042.26  &amp;      55.28  &amp;      -0.02 \\&#10;$w_{ 6}^{\star}$ &amp;  -1061800.52  &amp;      41.32  &amp;      -0.01 \\&#10;$w_{ 7}^{\star}$ &amp;  1042400.18  &amp;     -45.95  &amp;      -0.00 \\&#10;$w_{ 8}^{\star}$ &amp;  -557682.99  &amp;     -91.53  &amp;       0.00 \\&#10;$w_{ 9}^{\star}$ &amp;   125201.43  &amp;      72.68  &amp;       0.01 \\&#10;\end{tabular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93"/>
  <p:tag name="PICTUREFILESIZE" val="3309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ln \lambda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6"/>
  <p:tag name="PICTUREFILESIZE" val="123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E_{\rm RMS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5"/>
  <p:tag name="PICTUREFILESIZE" val="16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y(x, \bfw) = w_0 + w_1 x + w_2 x^2 + \ldots + w_M x^M =&#10;    \sum_{j=0}^M w_j x^j&#10;\]&#10;\end{document}&#10;"/>
  <p:tag name="FILENAME" val="TP_tmp"/>
  <p:tag name="FORMAT" val="png256"/>
  <p:tag name="RES" val="600"/>
  <p:tag name="BLEND" val="0"/>
  <p:tag name="TRANSPARENT" val="0"/>
  <p:tag name="TBUG" val="0"/>
  <p:tag name="ALLOWFS" val="0"/>
  <p:tag name="ORIGWIDTH" val="236"/>
  <p:tag name="PICTUREFILESIZE" val="72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E(\bfw) = \frac{1}{2} \sum_{n=1}^N \left\{ y(x_n, \bfw) - t_n&#10;    \right\}^2&#10;\]&#10;\end{document}&#10;"/>
  <p:tag name="FILENAME" val="TP_tmp"/>
  <p:tag name="FORMAT" val="png256"/>
  <p:tag name="RES" val="600"/>
  <p:tag name="BLEND" val="0"/>
  <p:tag name="TRANSPARENT" val="0"/>
  <p:tag name="TBUG" val="0"/>
  <p:tag name="ALLOWFS" val="0"/>
  <p:tag name="ORIGWIDTH" val="135"/>
  <p:tag name="PICTUREFILESIZE" val="54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E(\bfw) = \frac{1}{2} \sum_{n=1}^N \left\{ y(x_n, \bfw) - t_n&#10;    \right\}^2&#10;\]&#10;\end{document}&#10;"/>
  <p:tag name="FILENAME" val="TP_tmp"/>
  <p:tag name="FORMAT" val="png256"/>
  <p:tag name="RES" val="600"/>
  <p:tag name="BLEND" val="0"/>
  <p:tag name="TRANSPARENT" val="0"/>
  <p:tag name="TBUG" val="0"/>
  <p:tag name="ALLOWFS" val="0"/>
  <p:tag name="ORIGWIDTH" val="135"/>
  <p:tag name="PICTUREFILESIZE" val="54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E_{\rm RMS} = \sqrt{2E(\bfw^\star)/N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6"/>
  <p:tag name="PICTUREFILESIZE" val="35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E_{\rm RMS} = \sqrt{2E(\bfw^\star)/N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6"/>
  <p:tag name="PICTUREFILESIZE" val="357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tabular}{l|rrrr}&#10;&amp; $M = 0$ &amp; $M = 1$ &amp; $M = 3$ &amp; $M = 9$ \\ \hline &#10;$w_{ 0}^{\star}$ &amp;        0.19  &amp;       0.82  &amp;       0.31  &amp;       0.35 \\&#10;$w_{ 1}^{\star}$ &amp;    &amp;      -1.27  &amp;       7.99  &amp;     232.37 \\&#10;$w_{ 2}^{\star}$ &amp;    &amp;   &amp;     -25.43  &amp;   -5321.83 \\&#10;$w_{ 3}^{\star}$ &amp;    &amp;   &amp;      17.37  &amp;   48568.31 \\&#10;$w_{ 4}^{\star}$ &amp;    &amp;   &amp;   &amp; -231639.30 \\&#10;$w_{ 5}^{\star}$ &amp;    &amp;   &amp;   &amp;  640042.26 \\&#10;$w_{ 6}^{\star}$ &amp;    &amp;   &amp;   &amp; -1061800.52 \\&#10;$w_{ 7}^{\star}$ &amp;    &amp;   &amp;   &amp; 1042400.18 \\&#10;$w_{ 8}^{\star}$ &amp;    &amp;   &amp;   &amp; -557682.99 \\&#10;$w_{ 9}^{\star}$ &amp;    &amp;   &amp;   &amp;  125201.43 \\&#10;\end{tabular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11"/>
  <p:tag name="PICTUREFILESIZE" val="275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N = 15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3"/>
  <p:tag name="PICTUREFILESIZE" val="15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N = 100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8"/>
  <p:tag name="PICTUREFILESIZE" val="1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1582</Words>
  <Application>Microsoft Office PowerPoint</Application>
  <PresentationFormat>On-screen Show (4:3)</PresentationFormat>
  <Paragraphs>213</Paragraphs>
  <Slides>60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cmmi10</vt:lpstr>
      <vt:lpstr>Arial</vt:lpstr>
      <vt:lpstr>Arial Narrow</vt:lpstr>
      <vt:lpstr>Calibri</vt:lpstr>
      <vt:lpstr>Comic Sans MS</vt:lpstr>
      <vt:lpstr>Symbol</vt:lpstr>
      <vt:lpstr>Wingdings</vt:lpstr>
      <vt:lpstr>Office Theme</vt:lpstr>
      <vt:lpstr>משוואה</vt:lpstr>
      <vt:lpstr>Visio</vt:lpstr>
      <vt:lpstr>Equation</vt:lpstr>
      <vt:lpstr>Introduction to Logistic Regression and Support Vector Machine</vt:lpstr>
      <vt:lpstr>PowerPoint Presentation</vt:lpstr>
      <vt:lpstr>Polynomial Curve Fitting (Regression) </vt:lpstr>
      <vt:lpstr>Polynomial Curve Fitting</vt:lpstr>
      <vt:lpstr>Error Function</vt:lpstr>
      <vt:lpstr>Sum-of-Squares Error Function</vt:lpstr>
      <vt:lpstr>Solving the Curve Fitting Problem</vt:lpstr>
      <vt:lpstr>0th Order Polynomial</vt:lpstr>
      <vt:lpstr>1st Order Polynomial</vt:lpstr>
      <vt:lpstr>3rd Order Polynomial</vt:lpstr>
      <vt:lpstr>9th Order Polynomial</vt:lpstr>
      <vt:lpstr>Root-Mean-Square (RMS) Error</vt:lpstr>
      <vt:lpstr>Over-fitting</vt:lpstr>
      <vt:lpstr>Over-Fitting</vt:lpstr>
      <vt:lpstr>Paradox</vt:lpstr>
      <vt:lpstr>Polynomial Coefficients   </vt:lpstr>
      <vt:lpstr>PowerPoint Presentation</vt:lpstr>
      <vt:lpstr>Data Set Size: </vt:lpstr>
      <vt:lpstr>Data Set Size: </vt:lpstr>
      <vt:lpstr>Over-fitting vs. size of the data set</vt:lpstr>
      <vt:lpstr>Regularization</vt:lpstr>
      <vt:lpstr>Regularization:                  and M=9</vt:lpstr>
      <vt:lpstr>Regularization: </vt:lpstr>
      <vt:lpstr>Polynomial Coefficients   </vt:lpstr>
      <vt:lpstr>Regularization:           vs. </vt:lpstr>
      <vt:lpstr>PowerPoint Presentation</vt:lpstr>
      <vt:lpstr>PowerPoint Presentation</vt:lpstr>
      <vt:lpstr>Optimization</vt:lpstr>
      <vt:lpstr>Logistic regression versus Naïve Bayes</vt:lpstr>
      <vt:lpstr>Support Vector Machine: another loss function</vt:lpstr>
      <vt:lpstr>Compare these loss functions</vt:lpstr>
      <vt:lpstr>The regularization term: maximize margin</vt:lpstr>
      <vt:lpstr>Introduction</vt:lpstr>
      <vt:lpstr>Review: Naïve Bayes</vt:lpstr>
      <vt:lpstr>Review: Naïve Bayes</vt:lpstr>
      <vt:lpstr>Naïve Bayes: Two Classes</vt:lpstr>
      <vt:lpstr>Naïve Bayes: Two Classes</vt:lpstr>
      <vt:lpstr>Naïve Bayes: Two Classes</vt:lpstr>
      <vt:lpstr>Naïve Bayes: Two Classes</vt:lpstr>
      <vt:lpstr>Naïve Bayes: Two Classes</vt:lpstr>
      <vt:lpstr>Naïve Bayes</vt:lpstr>
      <vt:lpstr>Modeling conditional probability using a linear function</vt:lpstr>
      <vt:lpstr>Logistic regression: introduction</vt:lpstr>
      <vt:lpstr>Logistic regression: the final objective function</vt:lpstr>
      <vt:lpstr>Adding regularization</vt:lpstr>
      <vt:lpstr>PowerPoint Presentation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Balance between regularization and empirical loss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Logistic Regression and Support Vector Machine</dc:title>
  <dc:creator>ding</dc:creator>
  <cp:lastModifiedBy>Wei Ding</cp:lastModifiedBy>
  <cp:revision>22</cp:revision>
  <dcterms:created xsi:type="dcterms:W3CDTF">2006-08-16T00:00:00Z</dcterms:created>
  <dcterms:modified xsi:type="dcterms:W3CDTF">2017-05-04T19:47:45Z</dcterms:modified>
</cp:coreProperties>
</file>