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8"/>
  </p:notesMasterIdLst>
  <p:sldIdLst>
    <p:sldId id="256" r:id="rId2"/>
    <p:sldId id="257" r:id="rId3"/>
    <p:sldId id="281" r:id="rId4"/>
    <p:sldId id="258" r:id="rId5"/>
    <p:sldId id="259" r:id="rId6"/>
    <p:sldId id="260" r:id="rId7"/>
    <p:sldId id="261" r:id="rId8"/>
    <p:sldId id="282" r:id="rId9"/>
    <p:sldId id="283" r:id="rId10"/>
    <p:sldId id="262" r:id="rId11"/>
    <p:sldId id="284" r:id="rId12"/>
    <p:sldId id="270" r:id="rId13"/>
    <p:sldId id="285" r:id="rId14"/>
    <p:sldId id="263" r:id="rId15"/>
    <p:sldId id="264" r:id="rId16"/>
    <p:sldId id="265" r:id="rId17"/>
    <p:sldId id="266" r:id="rId18"/>
    <p:sldId id="286" r:id="rId19"/>
    <p:sldId id="288" r:id="rId20"/>
    <p:sldId id="293" r:id="rId21"/>
    <p:sldId id="292" r:id="rId22"/>
    <p:sldId id="290" r:id="rId23"/>
    <p:sldId id="291" r:id="rId24"/>
    <p:sldId id="289" r:id="rId25"/>
    <p:sldId id="267" r:id="rId26"/>
    <p:sldId id="268" r:id="rId27"/>
    <p:sldId id="269" r:id="rId28"/>
    <p:sldId id="273" r:id="rId29"/>
    <p:sldId id="275" r:id="rId30"/>
    <p:sldId id="295" r:id="rId31"/>
    <p:sldId id="294" r:id="rId32"/>
    <p:sldId id="276" r:id="rId33"/>
    <p:sldId id="277" r:id="rId34"/>
    <p:sldId id="278" r:id="rId35"/>
    <p:sldId id="279" r:id="rId36"/>
    <p:sldId id="280" r:id="rId3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8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57" autoAdjust="0"/>
  </p:normalViewPr>
  <p:slideViewPr>
    <p:cSldViewPr>
      <p:cViewPr varScale="1">
        <p:scale>
          <a:sx n="55" d="100"/>
          <a:sy n="55" d="100"/>
        </p:scale>
        <p:origin x="1188" y="40"/>
      </p:cViewPr>
      <p:guideLst>
        <p:guide orient="horz" pos="2160"/>
        <p:guide pos="2880"/>
      </p:guideLst>
    </p:cSldViewPr>
  </p:slideViewPr>
  <p:notesTextViewPr>
    <p:cViewPr>
      <p:scale>
        <a:sx n="3" d="2"/>
        <a:sy n="3" d="2"/>
      </p:scale>
      <p:origin x="0" y="0"/>
    </p:cViewPr>
  </p:notesTextViewPr>
  <p:sorterViewPr>
    <p:cViewPr>
      <p:scale>
        <a:sx n="66" d="100"/>
        <a:sy n="66" d="100"/>
      </p:scale>
      <p:origin x="0" y="-33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9" tIns="48325" rIns="96649" bIns="48325" numCol="1" anchor="t" anchorCtr="0" compatLnSpc="1">
            <a:prstTxWarp prst="textNoShape">
              <a:avLst/>
            </a:prstTxWarp>
          </a:bodyPr>
          <a:lstStyle>
            <a:lvl1pPr>
              <a:defRPr sz="1300">
                <a:latin typeface="Calibri" pitchFamily="34"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49" tIns="48325" rIns="96649" bIns="48325" numCol="1" anchor="t" anchorCtr="0" compatLnSpc="1">
            <a:prstTxWarp prst="textNoShape">
              <a:avLst/>
            </a:prstTxWarp>
          </a:bodyPr>
          <a:lstStyle>
            <a:lvl1pPr algn="r">
              <a:defRPr sz="1300">
                <a:latin typeface="Calibri" pitchFamily="34" charset="0"/>
              </a:defRPr>
            </a:lvl1pPr>
          </a:lstStyle>
          <a:p>
            <a:pPr>
              <a:defRPr/>
            </a:pPr>
            <a:fld id="{17DC771C-BA7F-4269-AEEF-851007D9F821}" type="datetimeFigureOut">
              <a:rPr lang="en-US"/>
              <a:pPr>
                <a:defRPr/>
              </a:pPr>
              <a:t>2/2/2017</a:t>
            </a:fld>
            <a:endParaRPr lang="en-US"/>
          </a:p>
        </p:txBody>
      </p:sp>
      <p:sp>
        <p:nvSpPr>
          <p:cNvPr id="4" name="Slide Image Placeholder 3"/>
          <p:cNvSpPr>
            <a:spLocks noGrp="1" noRot="1" noChangeAspect="1"/>
          </p:cNvSpPr>
          <p:nvPr>
            <p:ph type="sldImg" idx="2"/>
          </p:nvPr>
        </p:nvSpPr>
        <p:spPr>
          <a:xfrm>
            <a:off x="1257300" y="720725"/>
            <a:ext cx="4802188" cy="3600450"/>
          </a:xfrm>
          <a:prstGeom prst="rect">
            <a:avLst/>
          </a:prstGeom>
          <a:noFill/>
          <a:ln w="12700">
            <a:solidFill>
              <a:prstClr val="black"/>
            </a:solidFill>
          </a:ln>
        </p:spPr>
        <p:txBody>
          <a:bodyPr vert="horz" lIns="96649" tIns="48325" rIns="96649" bIns="48325"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49" tIns="48325" rIns="96649" bIns="4832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49" tIns="48325" rIns="96649" bIns="48325" numCol="1" anchor="b" anchorCtr="0" compatLnSpc="1">
            <a:prstTxWarp prst="textNoShape">
              <a:avLst/>
            </a:prstTxWarp>
          </a:bodyPr>
          <a:lstStyle>
            <a:lvl1pPr>
              <a:defRPr sz="13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49" tIns="48325" rIns="96649" bIns="48325" numCol="1" anchor="b" anchorCtr="0" compatLnSpc="1">
            <a:prstTxWarp prst="textNoShape">
              <a:avLst/>
            </a:prstTxWarp>
          </a:bodyPr>
          <a:lstStyle>
            <a:lvl1pPr algn="r">
              <a:defRPr sz="1300">
                <a:latin typeface="Calibri" pitchFamily="34" charset="0"/>
              </a:defRPr>
            </a:lvl1pPr>
          </a:lstStyle>
          <a:p>
            <a:pPr>
              <a:defRPr/>
            </a:pPr>
            <a:fld id="{DA68B043-D1B5-472E-A2DA-241C57DF1E6F}" type="slidenum">
              <a:rPr lang="en-US"/>
              <a:pPr>
                <a:defRPr/>
              </a:pPr>
              <a:t>‹#›</a:t>
            </a:fld>
            <a:endParaRPr lang="en-US"/>
          </a:p>
        </p:txBody>
      </p:sp>
    </p:spTree>
    <p:extLst>
      <p:ext uri="{BB962C8B-B14F-4D97-AF65-F5344CB8AC3E}">
        <p14:creationId xmlns:p14="http://schemas.microsoft.com/office/powerpoint/2010/main" val="2742125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30724" name="Slide Number Placeholder 3"/>
          <p:cNvSpPr>
            <a:spLocks noGrp="1"/>
          </p:cNvSpPr>
          <p:nvPr>
            <p:ph type="sldNum" sz="quarter" idx="5"/>
          </p:nvPr>
        </p:nvSpPr>
        <p:spPr bwMode="auto">
          <a:noFill/>
          <a:ln>
            <a:miter lim="800000"/>
            <a:headEnd/>
            <a:tailEnd/>
          </a:ln>
        </p:spPr>
        <p:txBody>
          <a:bodyPr/>
          <a:lstStyle/>
          <a:p>
            <a:fld id="{CD8391C4-56BE-4D33-9410-9AA30A41A386}" type="slidenum">
              <a:rPr lang="en-US" smtClean="0"/>
              <a:pPr/>
              <a:t>1</a:t>
            </a:fld>
            <a:endParaRPr lang="en-US" smtClean="0"/>
          </a:p>
        </p:txBody>
      </p:sp>
    </p:spTree>
    <p:extLst>
      <p:ext uri="{BB962C8B-B14F-4D97-AF65-F5344CB8AC3E}">
        <p14:creationId xmlns:p14="http://schemas.microsoft.com/office/powerpoint/2010/main" val="407213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This lecture uses concepts from the analysis of algorithms. </a:t>
            </a:r>
          </a:p>
        </p:txBody>
      </p:sp>
      <p:sp>
        <p:nvSpPr>
          <p:cNvPr id="31748" name="Slide Number Placeholder 3"/>
          <p:cNvSpPr>
            <a:spLocks noGrp="1"/>
          </p:cNvSpPr>
          <p:nvPr>
            <p:ph type="sldNum" sz="quarter" idx="5"/>
          </p:nvPr>
        </p:nvSpPr>
        <p:spPr bwMode="auto">
          <a:noFill/>
          <a:ln>
            <a:miter lim="800000"/>
            <a:headEnd/>
            <a:tailEnd/>
          </a:ln>
        </p:spPr>
        <p:txBody>
          <a:bodyPr/>
          <a:lstStyle/>
          <a:p>
            <a:fld id="{87E3C095-F350-46E4-A684-FFCC51698AF1}" type="slidenum">
              <a:rPr lang="en-US" smtClean="0"/>
              <a:pPr/>
              <a:t>2</a:t>
            </a:fld>
            <a:endParaRPr lang="en-US" smtClean="0"/>
          </a:p>
        </p:txBody>
      </p:sp>
    </p:spTree>
    <p:extLst>
      <p:ext uri="{BB962C8B-B14F-4D97-AF65-F5344CB8AC3E}">
        <p14:creationId xmlns:p14="http://schemas.microsoft.com/office/powerpoint/2010/main" val="215859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2772" name="Slide Number Placeholder 3"/>
          <p:cNvSpPr>
            <a:spLocks noGrp="1"/>
          </p:cNvSpPr>
          <p:nvPr>
            <p:ph type="sldNum" sz="quarter" idx="5"/>
          </p:nvPr>
        </p:nvSpPr>
        <p:spPr bwMode="auto">
          <a:noFill/>
          <a:ln>
            <a:miter lim="800000"/>
            <a:headEnd/>
            <a:tailEnd/>
          </a:ln>
        </p:spPr>
        <p:txBody>
          <a:bodyPr/>
          <a:lstStyle/>
          <a:p>
            <a:fld id="{02F5033F-854F-46C8-947C-EF6C53FDD4B9}" type="slidenum">
              <a:rPr lang="en-US" smtClean="0"/>
              <a:pPr/>
              <a:t>5</a:t>
            </a:fld>
            <a:endParaRPr lang="en-US" smtClean="0"/>
          </a:p>
        </p:txBody>
      </p:sp>
    </p:spTree>
    <p:extLst>
      <p:ext uri="{BB962C8B-B14F-4D97-AF65-F5344CB8AC3E}">
        <p14:creationId xmlns:p14="http://schemas.microsoft.com/office/powerpoint/2010/main" val="260992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NP-HARD, A set or property of computational search problems (generally: all construction problems of corresponding NP-complete decision problems are NP-hard) A problem is NP-hard if solving it in polynomial time would make it possible to solve all problems in class NP in polynomial time. Some NP-hard problems are also in NP (these are called "NP-complete"), some are not. If you could reduce an NP problem to an NP-hard problem and then solve it in polynomial time, you could solve all NP problems. Also, there are decision problems in NP-hard but are not NP-complete, such as the infamous halting problem</a:t>
            </a:r>
          </a:p>
        </p:txBody>
      </p:sp>
      <p:sp>
        <p:nvSpPr>
          <p:cNvPr id="33796" name="Slide Number Placeholder 3"/>
          <p:cNvSpPr>
            <a:spLocks noGrp="1"/>
          </p:cNvSpPr>
          <p:nvPr>
            <p:ph type="sldNum" sz="quarter" idx="5"/>
          </p:nvPr>
        </p:nvSpPr>
        <p:spPr bwMode="auto">
          <a:noFill/>
          <a:ln>
            <a:miter lim="800000"/>
            <a:headEnd/>
            <a:tailEnd/>
          </a:ln>
        </p:spPr>
        <p:txBody>
          <a:bodyPr/>
          <a:lstStyle/>
          <a:p>
            <a:fld id="{4F7F0BA8-C43B-453D-9F96-C1710D6FD893}" type="slidenum">
              <a:rPr lang="en-US" smtClean="0"/>
              <a:pPr/>
              <a:t>12</a:t>
            </a:fld>
            <a:endParaRPr lang="en-US" smtClean="0"/>
          </a:p>
        </p:txBody>
      </p:sp>
    </p:spTree>
    <p:extLst>
      <p:ext uri="{BB962C8B-B14F-4D97-AF65-F5344CB8AC3E}">
        <p14:creationId xmlns:p14="http://schemas.microsoft.com/office/powerpoint/2010/main" val="3826353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Problem formulation is the process of deciding what actions and states to consider, given a goal</a:t>
            </a:r>
          </a:p>
        </p:txBody>
      </p:sp>
      <p:sp>
        <p:nvSpPr>
          <p:cNvPr id="34820" name="Slide Number Placeholder 3"/>
          <p:cNvSpPr>
            <a:spLocks noGrp="1"/>
          </p:cNvSpPr>
          <p:nvPr>
            <p:ph type="sldNum" sz="quarter" idx="5"/>
          </p:nvPr>
        </p:nvSpPr>
        <p:spPr bwMode="auto">
          <a:noFill/>
          <a:ln>
            <a:miter lim="800000"/>
            <a:headEnd/>
            <a:tailEnd/>
          </a:ln>
        </p:spPr>
        <p:txBody>
          <a:bodyPr/>
          <a:lstStyle/>
          <a:p>
            <a:fld id="{00552D70-7B7E-4F91-A118-BCB36598DB59}" type="slidenum">
              <a:rPr lang="en-US" smtClean="0"/>
              <a:pPr/>
              <a:t>14</a:t>
            </a:fld>
            <a:endParaRPr lang="en-US" smtClean="0"/>
          </a:p>
        </p:txBody>
      </p:sp>
    </p:spTree>
    <p:extLst>
      <p:ext uri="{BB962C8B-B14F-4D97-AF65-F5344CB8AC3E}">
        <p14:creationId xmlns:p14="http://schemas.microsoft.com/office/powerpoint/2010/main" val="280191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endParaRPr lang="en-US" smtClean="0"/>
          </a:p>
        </p:txBody>
      </p:sp>
      <p:sp>
        <p:nvSpPr>
          <p:cNvPr id="35844" name="Slide Number Placeholder 3"/>
          <p:cNvSpPr>
            <a:spLocks noGrp="1"/>
          </p:cNvSpPr>
          <p:nvPr>
            <p:ph type="sldNum" sz="quarter" idx="5"/>
          </p:nvPr>
        </p:nvSpPr>
        <p:spPr bwMode="auto">
          <a:noFill/>
          <a:ln>
            <a:miter lim="800000"/>
            <a:headEnd/>
            <a:tailEnd/>
          </a:ln>
        </p:spPr>
        <p:txBody>
          <a:bodyPr/>
          <a:lstStyle/>
          <a:p>
            <a:fld id="{3EA57956-4413-41E3-A638-62D08004E953}" type="slidenum">
              <a:rPr lang="en-US" smtClean="0"/>
              <a:pPr/>
              <a:t>27</a:t>
            </a:fld>
            <a:endParaRPr lang="en-US" smtClean="0"/>
          </a:p>
        </p:txBody>
      </p:sp>
    </p:spTree>
    <p:extLst>
      <p:ext uri="{BB962C8B-B14F-4D97-AF65-F5344CB8AC3E}">
        <p14:creationId xmlns:p14="http://schemas.microsoft.com/office/powerpoint/2010/main" val="4828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n-US" smtClean="0"/>
              <a:t>The 8-puzzle has 9!/2 = 181440 reachable states</a:t>
            </a:r>
          </a:p>
        </p:txBody>
      </p:sp>
      <p:sp>
        <p:nvSpPr>
          <p:cNvPr id="36868" name="Slide Number Placeholder 3"/>
          <p:cNvSpPr>
            <a:spLocks noGrp="1"/>
          </p:cNvSpPr>
          <p:nvPr>
            <p:ph type="sldNum" sz="quarter" idx="5"/>
          </p:nvPr>
        </p:nvSpPr>
        <p:spPr bwMode="auto">
          <a:noFill/>
          <a:ln>
            <a:miter lim="800000"/>
            <a:headEnd/>
            <a:tailEnd/>
          </a:ln>
        </p:spPr>
        <p:txBody>
          <a:bodyPr/>
          <a:lstStyle/>
          <a:p>
            <a:fld id="{7974757A-D665-40E1-BAC8-241BAB21C98D}" type="slidenum">
              <a:rPr lang="en-US" smtClean="0"/>
              <a:pPr/>
              <a:t>28</a:t>
            </a:fld>
            <a:endParaRPr lang="en-US" smtClean="0"/>
          </a:p>
        </p:txBody>
      </p:sp>
    </p:spTree>
    <p:extLst>
      <p:ext uri="{BB962C8B-B14F-4D97-AF65-F5344CB8AC3E}">
        <p14:creationId xmlns:p14="http://schemas.microsoft.com/office/powerpoint/2010/main" val="2121862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buFontTx/>
              <a:buAutoNum type="arabicPeriod"/>
            </a:pPr>
            <a:endParaRPr lang="en-US" dirty="0" smtClean="0"/>
          </a:p>
        </p:txBody>
      </p:sp>
      <p:sp>
        <p:nvSpPr>
          <p:cNvPr id="37892" name="Slide Number Placeholder 3"/>
          <p:cNvSpPr>
            <a:spLocks noGrp="1"/>
          </p:cNvSpPr>
          <p:nvPr>
            <p:ph type="sldNum" sz="quarter" idx="5"/>
          </p:nvPr>
        </p:nvSpPr>
        <p:spPr bwMode="auto">
          <a:noFill/>
          <a:ln>
            <a:miter lim="800000"/>
            <a:headEnd/>
            <a:tailEnd/>
          </a:ln>
        </p:spPr>
        <p:txBody>
          <a:bodyPr/>
          <a:lstStyle/>
          <a:p>
            <a:fld id="{5891CAE7-170D-4410-BA43-548471AABB70}" type="slidenum">
              <a:rPr lang="en-US" smtClean="0"/>
              <a:pPr/>
              <a:t>36</a:t>
            </a:fld>
            <a:endParaRPr lang="en-US" smtClean="0"/>
          </a:p>
        </p:txBody>
      </p:sp>
    </p:spTree>
    <p:extLst>
      <p:ext uri="{BB962C8B-B14F-4D97-AF65-F5344CB8AC3E}">
        <p14:creationId xmlns:p14="http://schemas.microsoft.com/office/powerpoint/2010/main" val="2268715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pic>
        <p:nvPicPr>
          <p:cNvPr id="11" name="Picture 2" descr="http://www.umb.edu/logo/UMB_informal.blue.gif"/>
          <p:cNvPicPr>
            <a:picLocks noChangeAspect="1" noChangeArrowheads="1"/>
          </p:cNvPicPr>
          <p:nvPr userDrawn="1"/>
        </p:nvPicPr>
        <p:blipFill>
          <a:blip r:embed="rId2" cstate="print"/>
          <a:srcRect/>
          <a:stretch>
            <a:fillRect/>
          </a:stretch>
        </p:blipFill>
        <p:spPr bwMode="auto">
          <a:xfrm>
            <a:off x="8001000" y="152400"/>
            <a:ext cx="923925" cy="1019175"/>
          </a:xfrm>
          <a:prstGeom prst="rect">
            <a:avLst/>
          </a:prstGeom>
          <a:noFill/>
          <a:ln w="9525">
            <a:noFill/>
            <a:miter lim="800000"/>
            <a:headEnd/>
            <a:tailEnd/>
          </a:ln>
        </p:spPr>
      </p:pic>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2" name="Date Placeholder 27"/>
          <p:cNvSpPr>
            <a:spLocks noGrp="1"/>
          </p:cNvSpPr>
          <p:nvPr>
            <p:ph type="dt" sz="half" idx="10"/>
          </p:nvPr>
        </p:nvSpPr>
        <p:spPr/>
        <p:txBody>
          <a:bodyPr/>
          <a:lstStyle>
            <a:lvl1pPr>
              <a:defRPr/>
            </a:lvl1pPr>
          </a:lstStyle>
          <a:p>
            <a:pPr>
              <a:defRPr/>
            </a:pPr>
            <a:endParaRPr lang="en-US"/>
          </a:p>
        </p:txBody>
      </p:sp>
      <p:sp>
        <p:nvSpPr>
          <p:cNvPr id="13" name="Footer Placeholder 16"/>
          <p:cNvSpPr>
            <a:spLocks noGrp="1"/>
          </p:cNvSpPr>
          <p:nvPr>
            <p:ph type="ftr" sz="quarter" idx="11"/>
          </p:nvPr>
        </p:nvSpPr>
        <p:spPr/>
        <p:txBody>
          <a:bodyPr/>
          <a:lstStyle>
            <a:lvl1pPr>
              <a:defRPr/>
            </a:lvl1pPr>
          </a:lstStyle>
          <a:p>
            <a:pPr>
              <a:defRPr/>
            </a:pPr>
            <a:r>
              <a:rPr lang="en-US"/>
              <a:t> CS 470/670 Artificial Intelligence </a:t>
            </a:r>
            <a:endParaRPr lang="en-US" dirty="0"/>
          </a:p>
        </p:txBody>
      </p:sp>
      <p:sp>
        <p:nvSpPr>
          <p:cNvPr id="14" name="Slide Number Placeholder 28"/>
          <p:cNvSpPr>
            <a:spLocks noGrp="1"/>
          </p:cNvSpPr>
          <p:nvPr>
            <p:ph type="sldNum" sz="quarter" idx="12"/>
          </p:nvPr>
        </p:nvSpPr>
        <p:spPr>
          <a:xfrm>
            <a:off x="8229600" y="6172200"/>
            <a:ext cx="457200" cy="457200"/>
          </a:xfrm>
        </p:spPr>
        <p:txBody>
          <a:bodyPr/>
          <a:lstStyle>
            <a:lvl1pPr>
              <a:defRPr/>
            </a:lvl1pPr>
          </a:lstStyle>
          <a:p>
            <a:pPr>
              <a:defRPr/>
            </a:pPr>
            <a:fld id="{BE0AC0C3-BE22-409B-8370-5D4F637E0A9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6" name="Slide Number Placeholder 22"/>
          <p:cNvSpPr>
            <a:spLocks noGrp="1"/>
          </p:cNvSpPr>
          <p:nvPr>
            <p:ph type="sldNum" sz="quarter" idx="12"/>
          </p:nvPr>
        </p:nvSpPr>
        <p:spPr/>
        <p:txBody>
          <a:bodyPr/>
          <a:lstStyle>
            <a:lvl1pPr>
              <a:defRPr/>
            </a:lvl1pPr>
          </a:lstStyle>
          <a:p>
            <a:pPr>
              <a:defRPr/>
            </a:pPr>
            <a:fld id="{50E2909E-3C31-427A-9447-56BDB548FD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6" name="Slide Number Placeholder 22"/>
          <p:cNvSpPr>
            <a:spLocks noGrp="1"/>
          </p:cNvSpPr>
          <p:nvPr>
            <p:ph type="sldNum" sz="quarter" idx="12"/>
          </p:nvPr>
        </p:nvSpPr>
        <p:spPr/>
        <p:txBody>
          <a:bodyPr/>
          <a:lstStyle>
            <a:lvl1pPr>
              <a:defRPr/>
            </a:lvl1pPr>
          </a:lstStyle>
          <a:p>
            <a:pPr>
              <a:defRPr/>
            </a:pPr>
            <a:fld id="{576B48A7-A7B1-4173-825C-631A5DB073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http://www.umb.edu/logo/UMB_informal.blue.gif"/>
          <p:cNvPicPr>
            <a:picLocks noChangeAspect="1" noChangeArrowheads="1"/>
          </p:cNvPicPr>
          <p:nvPr userDrawn="1"/>
        </p:nvPicPr>
        <p:blipFill>
          <a:blip r:embed="rId2" cstate="print"/>
          <a:srcRect/>
          <a:stretch>
            <a:fillRect/>
          </a:stretch>
        </p:blipFill>
        <p:spPr bwMode="auto">
          <a:xfrm>
            <a:off x="8077200" y="381000"/>
            <a:ext cx="533400" cy="588963"/>
          </a:xfrm>
          <a:prstGeom prst="rect">
            <a:avLst/>
          </a:prstGeom>
          <a:noFill/>
          <a:ln w="9525">
            <a:noFill/>
            <a:miter lim="800000"/>
            <a:headEnd/>
            <a:tailEnd/>
          </a:ln>
        </p:spPr>
      </p:pic>
      <p:sp>
        <p:nvSpPr>
          <p:cNvPr id="5" name="Rounded Rectangle 4"/>
          <p:cNvSpPr/>
          <p:nvPr userDrawn="1"/>
        </p:nvSpPr>
        <p:spPr>
          <a:xfrm>
            <a:off x="990600" y="1295400"/>
            <a:ext cx="6934200" cy="45719"/>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lvl1pPr>
              <a:defRPr sz="3200" baseline="0"/>
            </a:lvl1pPr>
            <a:lvl2pPr>
              <a:defRPr sz="2800" baseline="0"/>
            </a:lvl2pPr>
            <a:lvl3pPr>
              <a:defRPr sz="2400" baseline="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vert="horz" wrap="square" lIns="91440" tIns="45720" rIns="91440" bIns="45720" numCol="1" compatLnSpc="1">
            <a:prstTxWarp prst="textNoShape">
              <a:avLst/>
            </a:prstTxWarp>
          </a:bodyPr>
          <a:lstStyle>
            <a:lvl1pPr fontAlgn="base">
              <a:spcBef>
                <a:spcPct val="0"/>
              </a:spcBef>
              <a:spcAft>
                <a:spcPct val="0"/>
              </a:spcAft>
              <a:defRPr>
                <a:cs typeface="Arial" charset="0"/>
              </a:defRPr>
            </a:lvl1pPr>
          </a:lstStyle>
          <a:p>
            <a:pPr>
              <a:defRPr/>
            </a:pPr>
            <a:endParaRPr lang="en-US"/>
          </a:p>
          <a:p>
            <a:pPr>
              <a:defRPr/>
            </a:pPr>
            <a:r>
              <a:rPr lang="en-US"/>
              <a:t>CS 470/670 Artificial Intelligence</a:t>
            </a:r>
          </a:p>
          <a:p>
            <a:pPr>
              <a:defRPr/>
            </a:pPr>
            <a:endParaRPr lang="en-US"/>
          </a:p>
        </p:txBody>
      </p:sp>
      <p:sp>
        <p:nvSpPr>
          <p:cNvPr id="9" name="Slide Number Placeholder 5"/>
          <p:cNvSpPr>
            <a:spLocks noGrp="1"/>
          </p:cNvSpPr>
          <p:nvPr>
            <p:ph type="sldNum" sz="quarter" idx="12"/>
          </p:nvPr>
        </p:nvSpPr>
        <p:spPr>
          <a:xfrm>
            <a:off x="8229600" y="6248400"/>
            <a:ext cx="457200" cy="457200"/>
          </a:xfrm>
        </p:spPr>
        <p:txBody>
          <a:bodyPr/>
          <a:lstStyle>
            <a:lvl1pPr>
              <a:defRPr/>
            </a:lvl1pPr>
          </a:lstStyle>
          <a:p>
            <a:pPr>
              <a:defRPr/>
            </a:pPr>
            <a:fld id="{DC011225-162B-4BDE-91F2-A06D82F089F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 CS 470/670 Artificial Intelligence </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A42940E4-57FE-4F12-875C-7D4AC7A9981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7" name="Slide Number Placeholder 22"/>
          <p:cNvSpPr>
            <a:spLocks noGrp="1"/>
          </p:cNvSpPr>
          <p:nvPr>
            <p:ph type="sldNum" sz="quarter" idx="12"/>
          </p:nvPr>
        </p:nvSpPr>
        <p:spPr/>
        <p:txBody>
          <a:bodyPr/>
          <a:lstStyle>
            <a:lvl1pPr>
              <a:defRPr/>
            </a:lvl1pPr>
          </a:lstStyle>
          <a:p>
            <a:pPr>
              <a:defRPr/>
            </a:pPr>
            <a:fld id="{5D370DC1-6449-45BE-A063-B05DFE8B7B8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9" name="Slide Number Placeholder 22"/>
          <p:cNvSpPr>
            <a:spLocks noGrp="1"/>
          </p:cNvSpPr>
          <p:nvPr>
            <p:ph type="sldNum" sz="quarter" idx="12"/>
          </p:nvPr>
        </p:nvSpPr>
        <p:spPr/>
        <p:txBody>
          <a:bodyPr/>
          <a:lstStyle>
            <a:lvl1pPr>
              <a:defRPr/>
            </a:lvl1pPr>
          </a:lstStyle>
          <a:p>
            <a:pPr>
              <a:defRPr/>
            </a:pPr>
            <a:fld id="{56D94082-17FD-43C5-85AD-28E85A94929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5" name="Slide Number Placeholder 22"/>
          <p:cNvSpPr>
            <a:spLocks noGrp="1"/>
          </p:cNvSpPr>
          <p:nvPr>
            <p:ph type="sldNum" sz="quarter" idx="12"/>
          </p:nvPr>
        </p:nvSpPr>
        <p:spPr/>
        <p:txBody>
          <a:bodyPr/>
          <a:lstStyle>
            <a:lvl1pPr>
              <a:defRPr/>
            </a:lvl1pPr>
          </a:lstStyle>
          <a:p>
            <a:pPr>
              <a:defRPr/>
            </a:pPr>
            <a:fld id="{CA7EB415-42BF-4B39-9FB8-3E8194A3025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4" name="Slide Number Placeholder 22"/>
          <p:cNvSpPr>
            <a:spLocks noGrp="1"/>
          </p:cNvSpPr>
          <p:nvPr>
            <p:ph type="sldNum" sz="quarter" idx="12"/>
          </p:nvPr>
        </p:nvSpPr>
        <p:spPr/>
        <p:txBody>
          <a:bodyPr/>
          <a:lstStyle>
            <a:lvl1pPr>
              <a:defRPr/>
            </a:lvl1pPr>
          </a:lstStyle>
          <a:p>
            <a:pPr>
              <a:defRPr/>
            </a:pPr>
            <a:fld id="{B12BB43E-348B-4F92-A44D-996EEF31FD8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r>
              <a:rPr lang="en-US"/>
              <a:t> CS 470/670 Artificial Intelligence </a:t>
            </a:r>
          </a:p>
        </p:txBody>
      </p:sp>
      <p:sp>
        <p:nvSpPr>
          <p:cNvPr id="9" name="Slide Number Placeholder 6"/>
          <p:cNvSpPr>
            <a:spLocks noGrp="1"/>
          </p:cNvSpPr>
          <p:nvPr>
            <p:ph type="sldNum" sz="quarter" idx="12"/>
          </p:nvPr>
        </p:nvSpPr>
        <p:spPr/>
        <p:txBody>
          <a:bodyPr/>
          <a:lstStyle>
            <a:lvl1pPr>
              <a:defRPr/>
            </a:lvl1pPr>
          </a:lstStyle>
          <a:p>
            <a:pPr>
              <a:defRPr/>
            </a:pPr>
            <a:fld id="{BAA7681A-5667-4F93-B9BE-0F0132838EA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 CS 470/670 Artificial Intelligence </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2A75D1B8-C671-4939-AB26-B04D763CD53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Perpetua" pitchFamily="18" charset="0"/>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r>
              <a:rPr lang="en-US"/>
              <a:t> CS 470/670 Artificial Intelligence </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itchFamily="34" charset="0"/>
              </a:defRPr>
            </a:lvl1pPr>
          </a:lstStyle>
          <a:p>
            <a:pPr>
              <a:defRPr/>
            </a:pPr>
            <a:fld id="{68EACD5A-B95E-47E1-89DF-C1D35DBE1CA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65" r:id="rId4"/>
    <p:sldLayoutId id="2147483866" r:id="rId5"/>
    <p:sldLayoutId id="2147483867" r:id="rId6"/>
    <p:sldLayoutId id="2147483868" r:id="rId7"/>
    <p:sldLayoutId id="2147483874" r:id="rId8"/>
    <p:sldLayoutId id="2147483875" r:id="rId9"/>
    <p:sldLayoutId id="2147483869" r:id="rId10"/>
    <p:sldLayoutId id="2147483870"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p:cNvSpPr>
            <a:spLocks noGrp="1"/>
          </p:cNvSpPr>
          <p:nvPr>
            <p:ph type="subTitle" idx="1"/>
          </p:nvPr>
        </p:nvSpPr>
        <p:spPr/>
        <p:txBody>
          <a:bodyPr/>
          <a:lstStyle/>
          <a:p>
            <a:pPr eaLnBrk="1" hangingPunct="1"/>
            <a:r>
              <a:rPr lang="en-US" dirty="0" smtClean="0"/>
              <a:t>Instructor: Dr. Wei Ding</a:t>
            </a:r>
          </a:p>
        </p:txBody>
      </p:sp>
      <p:sp>
        <p:nvSpPr>
          <p:cNvPr id="7171" name="Title 1"/>
          <p:cNvSpPr>
            <a:spLocks noGrp="1"/>
          </p:cNvSpPr>
          <p:nvPr>
            <p:ph type="ctrTitle"/>
          </p:nvPr>
        </p:nvSpPr>
        <p:spPr>
          <a:xfrm>
            <a:off x="457200" y="1506538"/>
            <a:ext cx="8229600" cy="1470025"/>
          </a:xfrm>
        </p:spPr>
        <p:txBody>
          <a:bodyPr/>
          <a:lstStyle/>
          <a:p>
            <a:pPr eaLnBrk="1" hangingPunct="1"/>
            <a:r>
              <a:rPr smtClean="0"/>
              <a:t>Solving Problems By Searching</a:t>
            </a:r>
          </a:p>
        </p:txBody>
      </p:sp>
      <p:sp>
        <p:nvSpPr>
          <p:cNvPr id="7172" name="Slide Number Placeholder 4"/>
          <p:cNvSpPr>
            <a:spLocks noGrp="1"/>
          </p:cNvSpPr>
          <p:nvPr>
            <p:ph type="sldNum" sz="quarter" idx="12"/>
          </p:nvPr>
        </p:nvSpPr>
        <p:spPr bwMode="auto">
          <a:ln>
            <a:round/>
            <a:headEnd/>
            <a:tailEnd/>
          </a:ln>
        </p:spPr>
        <p:txBody>
          <a:bodyPr/>
          <a:lstStyle/>
          <a:p>
            <a:fld id="{71218FEB-C576-4BB7-86D3-79D2E8454F3B}" type="slidenum">
              <a:rPr lang="en-US" smtClean="0"/>
              <a:pPr/>
              <a:t>1</a:t>
            </a:fld>
            <a:endParaRPr lang="en-US" smtClean="0"/>
          </a:p>
        </p:txBody>
      </p:sp>
      <p:sp>
        <p:nvSpPr>
          <p:cNvPr id="7173"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 CS 470/670 Artificial Intelligence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NP and Inherently Hard Problem</a:t>
            </a:r>
          </a:p>
        </p:txBody>
      </p:sp>
      <p:sp>
        <p:nvSpPr>
          <p:cNvPr id="13315" name="Content Placeholder 2"/>
          <p:cNvSpPr>
            <a:spLocks noGrp="1"/>
          </p:cNvSpPr>
          <p:nvPr>
            <p:ph sz="quarter" idx="1"/>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3317" name="Slide Number Placeholder 4"/>
          <p:cNvSpPr>
            <a:spLocks noGrp="1"/>
          </p:cNvSpPr>
          <p:nvPr>
            <p:ph type="sldNum" sz="quarter" idx="12"/>
          </p:nvPr>
        </p:nvSpPr>
        <p:spPr bwMode="auto">
          <a:ln>
            <a:round/>
            <a:headEnd/>
            <a:tailEnd/>
          </a:ln>
        </p:spPr>
        <p:txBody>
          <a:bodyPr/>
          <a:lstStyle/>
          <a:p>
            <a:fld id="{DF35132C-714E-492C-B682-5C9FFD6C7120}" type="slidenum">
              <a:rPr lang="en-US" smtClean="0"/>
              <a:pPr/>
              <a:t>10</a:t>
            </a:fld>
            <a:endParaRPr lang="en-US" smtClean="0"/>
          </a:p>
        </p:txBody>
      </p:sp>
      <p:sp>
        <p:nvSpPr>
          <p:cNvPr id="6" name="Rounded Rectangle 5"/>
          <p:cNvSpPr/>
          <p:nvPr/>
        </p:nvSpPr>
        <p:spPr>
          <a:xfrm>
            <a:off x="914400" y="1600200"/>
            <a:ext cx="3124200" cy="426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Problems can be solved in polynomial time</a:t>
            </a:r>
          </a:p>
          <a:p>
            <a:pPr algn="ctr">
              <a:defRPr/>
            </a:pPr>
            <a:r>
              <a:rPr lang="en-US" sz="2800" dirty="0"/>
              <a:t>O(n</a:t>
            </a:r>
            <a:r>
              <a:rPr lang="en-US" sz="2800" baseline="30000" dirty="0"/>
              <a:t>k</a:t>
            </a:r>
            <a:r>
              <a:rPr lang="en-US" sz="2800" dirty="0"/>
              <a:t>)</a:t>
            </a:r>
          </a:p>
          <a:p>
            <a:pPr algn="ctr">
              <a:defRPr/>
            </a:pPr>
            <a:r>
              <a:rPr lang="en-US" sz="2800" dirty="0"/>
              <a:t>“easy” problem: O(log n) or O(n</a:t>
            </a:r>
            <a:r>
              <a:rPr lang="en-US" sz="2800" baseline="30000" dirty="0"/>
              <a:t>1000</a:t>
            </a:r>
            <a:r>
              <a:rPr lang="en-US" sz="2800" dirty="0"/>
              <a:t>), etc.</a:t>
            </a:r>
          </a:p>
        </p:txBody>
      </p:sp>
      <p:sp>
        <p:nvSpPr>
          <p:cNvPr id="7" name="Rounded Rectangle 6"/>
          <p:cNvSpPr/>
          <p:nvPr/>
        </p:nvSpPr>
        <p:spPr>
          <a:xfrm>
            <a:off x="4114800" y="1676400"/>
            <a:ext cx="4419600" cy="419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NP, the class of nondeterministic polynomial problems.</a:t>
            </a:r>
          </a:p>
          <a:p>
            <a:pPr algn="ctr">
              <a:defRPr/>
            </a:pPr>
            <a:r>
              <a:rPr lang="en-US" sz="2800" dirty="0"/>
              <a:t>NP-complete refers to the hardest problems in the class NP. It has been proven that either all the NP-complete problems are in P or none of them is. </a:t>
            </a:r>
          </a:p>
        </p:txBody>
      </p:sp>
      <p:sp>
        <p:nvSpPr>
          <p:cNvPr id="8" name="TextBox 7"/>
          <p:cNvSpPr txBox="1"/>
          <p:nvPr/>
        </p:nvSpPr>
        <p:spPr>
          <a:xfrm>
            <a:off x="146401" y="229236"/>
            <a:ext cx="1535998"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latin typeface="Comic Sans MS" panose="030F0702030302020204" pitchFamily="66" charset="0"/>
              </a:rPr>
              <a:t>Review Slide</a:t>
            </a:r>
            <a:endParaRPr lang="en-US" dirty="0">
              <a:latin typeface="Comic Sans MS" panose="030F07020303020202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a:t>
            </a:r>
            <a:endParaRPr lang="en-US" dirty="0"/>
          </a:p>
        </p:txBody>
      </p:sp>
      <p:sp>
        <p:nvSpPr>
          <p:cNvPr id="3" name="Content Placeholder 2"/>
          <p:cNvSpPr>
            <a:spLocks noGrp="1"/>
          </p:cNvSpPr>
          <p:nvPr>
            <p:ph sz="quarter" idx="1"/>
          </p:nvPr>
        </p:nvSpPr>
        <p:spPr>
          <a:xfrm>
            <a:off x="228600" y="1447800"/>
            <a:ext cx="8915400" cy="4572000"/>
          </a:xfrm>
        </p:spPr>
        <p:txBody>
          <a:bodyPr/>
          <a:lstStyle/>
          <a:p>
            <a:pPr marL="0" indent="0">
              <a:buNone/>
            </a:pPr>
            <a:r>
              <a:rPr lang="en-US" sz="2000" dirty="0"/>
              <a:t>For example, </a:t>
            </a:r>
            <a:r>
              <a:rPr lang="en-US" sz="2000" dirty="0" smtClean="0"/>
              <a:t>in </a:t>
            </a:r>
            <a:r>
              <a:rPr lang="en-US" sz="2000" dirty="0" err="1" smtClean="0"/>
              <a:t>pseudocode</a:t>
            </a:r>
            <a:r>
              <a:rPr lang="en-US" sz="2000" dirty="0" smtClean="0"/>
              <a:t>, </a:t>
            </a:r>
            <a:r>
              <a:rPr lang="en-US" sz="2000" dirty="0"/>
              <a:t>the program:</a:t>
            </a:r>
          </a:p>
          <a:p>
            <a:pPr marL="274638" lvl="1" indent="0">
              <a:buNone/>
            </a:pPr>
            <a:r>
              <a:rPr lang="en-US" sz="2000" dirty="0">
                <a:solidFill>
                  <a:srgbClr val="C00000"/>
                </a:solidFill>
              </a:rPr>
              <a:t>while (true) continue</a:t>
            </a:r>
            <a:r>
              <a:rPr lang="en-US" sz="2000" dirty="0" smtClean="0">
                <a:solidFill>
                  <a:srgbClr val="C00000"/>
                </a:solidFill>
              </a:rPr>
              <a:t>;</a:t>
            </a:r>
          </a:p>
          <a:p>
            <a:pPr marL="0" indent="0">
              <a:buNone/>
            </a:pPr>
            <a:r>
              <a:rPr lang="en-US" sz="2000" dirty="0" smtClean="0"/>
              <a:t>does </a:t>
            </a:r>
            <a:r>
              <a:rPr lang="en-US" sz="2000" dirty="0"/>
              <a:t>not halt; rather, it goes on forever in </a:t>
            </a:r>
            <a:r>
              <a:rPr lang="en-US" sz="2000" dirty="0" smtClean="0"/>
              <a:t>an infinite loop. On </a:t>
            </a:r>
            <a:r>
              <a:rPr lang="en-US" sz="2000" dirty="0"/>
              <a:t>the other hand, the program</a:t>
            </a:r>
          </a:p>
          <a:p>
            <a:pPr marL="274638" lvl="1" indent="0">
              <a:buNone/>
            </a:pPr>
            <a:r>
              <a:rPr lang="en-US" sz="2000" dirty="0">
                <a:solidFill>
                  <a:srgbClr val="C00000"/>
                </a:solidFill>
              </a:rPr>
              <a:t>print </a:t>
            </a:r>
            <a:r>
              <a:rPr lang="en-US" sz="2000" dirty="0" smtClean="0">
                <a:solidFill>
                  <a:srgbClr val="C00000"/>
                </a:solidFill>
              </a:rPr>
              <a:t>“Hello</a:t>
            </a:r>
            <a:r>
              <a:rPr lang="en-US" sz="2000" dirty="0">
                <a:solidFill>
                  <a:srgbClr val="C00000"/>
                </a:solidFill>
              </a:rPr>
              <a:t>, world</a:t>
            </a:r>
            <a:r>
              <a:rPr lang="en-US" sz="2000" dirty="0" smtClean="0">
                <a:solidFill>
                  <a:srgbClr val="C00000"/>
                </a:solidFill>
              </a:rPr>
              <a:t>!”</a:t>
            </a:r>
            <a:endParaRPr lang="en-US" sz="2000" dirty="0">
              <a:solidFill>
                <a:srgbClr val="C00000"/>
              </a:solidFill>
            </a:endParaRPr>
          </a:p>
          <a:p>
            <a:pPr marL="0" indent="0">
              <a:buNone/>
            </a:pPr>
            <a:r>
              <a:rPr lang="en-US" sz="2000" dirty="0" smtClean="0"/>
              <a:t>halts </a:t>
            </a:r>
            <a:r>
              <a:rPr lang="en-US" sz="2000" dirty="0"/>
              <a:t>very quickly.</a:t>
            </a:r>
          </a:p>
          <a:p>
            <a:r>
              <a:rPr lang="en-US" sz="2400" dirty="0" smtClean="0"/>
              <a:t>One </a:t>
            </a:r>
            <a:r>
              <a:rPr lang="en-US" sz="2400" dirty="0"/>
              <a:t>approach to the problem might be to run the program for some number of steps and check if it halts. But if the program does not halt, it is unknown whether the program will eventually halt or run forever.</a:t>
            </a:r>
          </a:p>
          <a:p>
            <a:r>
              <a:rPr lang="en-US" sz="2400" dirty="0"/>
              <a:t>Turing proved there cannot exist an algorithm which will always correctly decide whether, for a given arbitrary program and its input, the program halts when run with that input; the essence of Turing's proof is that any such algorithm can be made to contradict itself, and therefore cannot be correct.</a:t>
            </a:r>
          </a:p>
          <a:p>
            <a:endParaRPr lang="en-US" sz="2400" dirty="0"/>
          </a:p>
        </p:txBody>
      </p:sp>
      <p:sp>
        <p:nvSpPr>
          <p:cNvPr id="4" name="Footer Placeholder 3"/>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5" name="Slide Number Placeholder 4"/>
          <p:cNvSpPr>
            <a:spLocks noGrp="1"/>
          </p:cNvSpPr>
          <p:nvPr>
            <p:ph type="sldNum" sz="quarter" idx="12"/>
          </p:nvPr>
        </p:nvSpPr>
        <p:spPr/>
        <p:txBody>
          <a:bodyPr/>
          <a:lstStyle/>
          <a:p>
            <a:pPr>
              <a:defRPr/>
            </a:pPr>
            <a:fld id="{DC011225-162B-4BDE-91F2-A06D82F089FB}" type="slidenum">
              <a:rPr lang="en-US" smtClean="0"/>
              <a:pPr>
                <a:defRPr/>
              </a:pPr>
              <a:t>11</a:t>
            </a:fld>
            <a:endParaRPr lang="en-US"/>
          </a:p>
        </p:txBody>
      </p:sp>
      <p:sp>
        <p:nvSpPr>
          <p:cNvPr id="6" name="TextBox 5"/>
          <p:cNvSpPr txBox="1"/>
          <p:nvPr/>
        </p:nvSpPr>
        <p:spPr>
          <a:xfrm>
            <a:off x="146401" y="229236"/>
            <a:ext cx="1535998"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latin typeface="Comic Sans MS" panose="030F0702030302020204" pitchFamily="66" charset="0"/>
              </a:rPr>
              <a:t>Review Slide</a:t>
            </a:r>
            <a:endParaRPr lang="en-US" dirty="0">
              <a:latin typeface="Comic Sans MS" panose="030F0702030302020204" pitchFamily="66" charset="0"/>
            </a:endParaRPr>
          </a:p>
        </p:txBody>
      </p:sp>
    </p:spTree>
    <p:extLst>
      <p:ext uri="{BB962C8B-B14F-4D97-AF65-F5344CB8AC3E}">
        <p14:creationId xmlns:p14="http://schemas.microsoft.com/office/powerpoint/2010/main" val="2454957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4340" name="Slide Number Placeholder 4"/>
          <p:cNvSpPr>
            <a:spLocks noGrp="1"/>
          </p:cNvSpPr>
          <p:nvPr>
            <p:ph type="sldNum" sz="quarter" idx="12"/>
          </p:nvPr>
        </p:nvSpPr>
        <p:spPr bwMode="auto">
          <a:ln>
            <a:round/>
            <a:headEnd/>
            <a:tailEnd/>
          </a:ln>
        </p:spPr>
        <p:txBody>
          <a:bodyPr/>
          <a:lstStyle/>
          <a:p>
            <a:fld id="{20F5282A-9085-4B0D-A70D-E4F741988C6A}" type="slidenum">
              <a:rPr lang="en-US" smtClean="0"/>
              <a:pPr/>
              <a:t>12</a:t>
            </a:fld>
            <a:endParaRPr lang="en-US" smtClean="0"/>
          </a:p>
        </p:txBody>
      </p:sp>
      <p:sp>
        <p:nvSpPr>
          <p:cNvPr id="14342" name="TextBox 6"/>
          <p:cNvSpPr txBox="1">
            <a:spLocks noChangeArrowheads="1"/>
          </p:cNvSpPr>
          <p:nvPr/>
        </p:nvSpPr>
        <p:spPr bwMode="auto">
          <a:xfrm>
            <a:off x="2971800" y="5410200"/>
            <a:ext cx="3741409" cy="369332"/>
          </a:xfrm>
          <a:prstGeom prst="rect">
            <a:avLst/>
          </a:prstGeom>
          <a:noFill/>
          <a:ln w="9525">
            <a:noFill/>
            <a:miter lim="800000"/>
            <a:headEnd/>
            <a:tailEnd/>
          </a:ln>
        </p:spPr>
        <p:txBody>
          <a:bodyPr wrap="none">
            <a:spAutoFit/>
          </a:bodyPr>
          <a:lstStyle/>
          <a:p>
            <a:r>
              <a:rPr lang="en-US" dirty="0"/>
              <a:t>P </a:t>
            </a:r>
            <a:r>
              <a:rPr lang="en-US" dirty="0" smtClean="0"/>
              <a:t>= NP </a:t>
            </a:r>
            <a:r>
              <a:rPr lang="en-US" dirty="0"/>
              <a:t>or </a:t>
            </a:r>
            <a:r>
              <a:rPr lang="en-US" dirty="0" smtClean="0"/>
              <a:t>P!= </a:t>
            </a:r>
            <a:r>
              <a:rPr lang="en-US" dirty="0"/>
              <a:t>NP? Not yet proved.</a:t>
            </a:r>
          </a:p>
        </p:txBody>
      </p:sp>
      <p:pic>
        <p:nvPicPr>
          <p:cNvPr id="2050" name="Picture 2" descr="http://www.scottaaronson.com/talks/nphar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299" y="1066800"/>
            <a:ext cx="5543550" cy="41719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dirty="0"/>
          </a:p>
        </p:txBody>
      </p:sp>
      <p:sp>
        <p:nvSpPr>
          <p:cNvPr id="3" name="Oval 2"/>
          <p:cNvSpPr/>
          <p:nvPr/>
        </p:nvSpPr>
        <p:spPr>
          <a:xfrm>
            <a:off x="5595221" y="2209800"/>
            <a:ext cx="1371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6401" y="229236"/>
            <a:ext cx="1535998"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latin typeface="Comic Sans MS" panose="030F0702030302020204" pitchFamily="66" charset="0"/>
              </a:rPr>
              <a:t>Review Slide</a:t>
            </a:r>
            <a:endParaRPr lang="en-US" dirty="0">
              <a:latin typeface="Comic Sans MS" panose="030F07020303020202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Problem Solving Agent</a:t>
            </a:r>
            <a:endParaRPr lang="en-US" dirty="0"/>
          </a:p>
        </p:txBody>
      </p:sp>
      <p:sp>
        <p:nvSpPr>
          <p:cNvPr id="3" name="Content Placeholder 2"/>
          <p:cNvSpPr>
            <a:spLocks noGrp="1"/>
          </p:cNvSpPr>
          <p:nvPr>
            <p:ph sz="quarter" idx="1"/>
          </p:nvPr>
        </p:nvSpPr>
        <p:spPr>
          <a:xfrm>
            <a:off x="914400" y="1524000"/>
            <a:ext cx="7772400" cy="4495800"/>
          </a:xfrm>
        </p:spPr>
        <p:txBody>
          <a:bodyPr/>
          <a:lstStyle/>
          <a:p>
            <a:r>
              <a:rPr lang="en-US" dirty="0" smtClean="0"/>
              <a:t>Problem formulation usually requires abstracting away real-world details to define a state space that can feasibly be explored. </a:t>
            </a:r>
            <a:endParaRPr lang="en-US" dirty="0"/>
          </a:p>
        </p:txBody>
      </p:sp>
      <p:sp>
        <p:nvSpPr>
          <p:cNvPr id="4" name="Footer Placeholder 3"/>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5" name="Slide Number Placeholder 4"/>
          <p:cNvSpPr>
            <a:spLocks noGrp="1"/>
          </p:cNvSpPr>
          <p:nvPr>
            <p:ph type="sldNum" sz="quarter" idx="12"/>
          </p:nvPr>
        </p:nvSpPr>
        <p:spPr/>
        <p:txBody>
          <a:bodyPr/>
          <a:lstStyle/>
          <a:p>
            <a:pPr>
              <a:defRPr/>
            </a:pPr>
            <a:fld id="{DC011225-162B-4BDE-91F2-A06D82F089FB}" type="slidenum">
              <a:rPr lang="en-US" smtClean="0"/>
              <a:pPr>
                <a:defRPr/>
              </a:pPr>
              <a:t>13</a:t>
            </a:fld>
            <a:endParaRPr lang="en-US"/>
          </a:p>
        </p:txBody>
      </p:sp>
    </p:spTree>
    <p:extLst>
      <p:ext uri="{BB962C8B-B14F-4D97-AF65-F5344CB8AC3E}">
        <p14:creationId xmlns:p14="http://schemas.microsoft.com/office/powerpoint/2010/main" val="978171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A Simple Problem-Solving Agent</a:t>
            </a:r>
          </a:p>
        </p:txBody>
      </p:sp>
      <p:sp>
        <p:nvSpPr>
          <p:cNvPr id="15363" name="Content Placeholder 2"/>
          <p:cNvSpPr>
            <a:spLocks noGrp="1"/>
          </p:cNvSpPr>
          <p:nvPr>
            <p:ph sz="quarter" idx="1"/>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5365" name="Slide Number Placeholder 4"/>
          <p:cNvSpPr>
            <a:spLocks noGrp="1"/>
          </p:cNvSpPr>
          <p:nvPr>
            <p:ph type="sldNum" sz="quarter" idx="12"/>
          </p:nvPr>
        </p:nvSpPr>
        <p:spPr bwMode="auto">
          <a:ln>
            <a:round/>
            <a:headEnd/>
            <a:tailEnd/>
          </a:ln>
        </p:spPr>
        <p:txBody>
          <a:bodyPr/>
          <a:lstStyle/>
          <a:p>
            <a:fld id="{4D682D37-8076-41C9-B388-174BFF892C4B}" type="slidenum">
              <a:rPr lang="en-US" smtClean="0"/>
              <a:pPr/>
              <a:t>14</a:t>
            </a:fld>
            <a:endParaRPr lang="en-US" smtClean="0"/>
          </a:p>
        </p:txBody>
      </p:sp>
      <p:pic>
        <p:nvPicPr>
          <p:cNvPr id="15366" name="Picture 4"/>
          <p:cNvPicPr>
            <a:picLocks noChangeAspect="1" noChangeArrowheads="1"/>
          </p:cNvPicPr>
          <p:nvPr/>
        </p:nvPicPr>
        <p:blipFill>
          <a:blip r:embed="rId3" cstate="print"/>
          <a:srcRect l="14844" t="17708" r="3125" b="22917"/>
          <a:stretch>
            <a:fillRect/>
          </a:stretch>
        </p:blipFill>
        <p:spPr bwMode="auto">
          <a:xfrm>
            <a:off x="304800" y="1447800"/>
            <a:ext cx="8610600" cy="4673600"/>
          </a:xfrm>
          <a:prstGeom prst="rect">
            <a:avLst/>
          </a:prstGeom>
          <a:noFill/>
          <a:ln w="9525">
            <a:noFill/>
            <a:miter lim="800000"/>
            <a:headEnd/>
            <a:tailEnd/>
          </a:ln>
        </p:spPr>
      </p:pic>
      <p:sp>
        <p:nvSpPr>
          <p:cNvPr id="15367" name="TextBox 6"/>
          <p:cNvSpPr txBox="1">
            <a:spLocks noChangeArrowheads="1"/>
          </p:cNvSpPr>
          <p:nvPr/>
        </p:nvSpPr>
        <p:spPr bwMode="auto">
          <a:xfrm>
            <a:off x="3733800" y="4953000"/>
            <a:ext cx="4953000" cy="461665"/>
          </a:xfrm>
          <a:prstGeom prst="rect">
            <a:avLst/>
          </a:prstGeom>
          <a:noFill/>
          <a:ln w="9525">
            <a:noFill/>
            <a:miter lim="800000"/>
            <a:headEnd/>
            <a:tailEnd/>
          </a:ln>
        </p:spPr>
        <p:txBody>
          <a:bodyPr wrap="square">
            <a:spAutoFit/>
          </a:bodyPr>
          <a:lstStyle/>
          <a:p>
            <a:r>
              <a:rPr lang="en-US" sz="2400" dirty="0">
                <a:solidFill>
                  <a:srgbClr val="FF0000"/>
                </a:solidFill>
              </a:rPr>
              <a:t>Formulate </a:t>
            </a:r>
            <a:r>
              <a:rPr lang="en-US" sz="2400" dirty="0">
                <a:solidFill>
                  <a:srgbClr val="FF0000"/>
                </a:solidFill>
                <a:sym typeface="Wingdings" pitchFamily="2" charset="2"/>
              </a:rPr>
              <a:t> Search  Execution</a:t>
            </a:r>
            <a:endParaRPr lang="en-US" sz="2400" dirty="0">
              <a:solidFill>
                <a:srgbClr val="FF0000"/>
              </a:solidFill>
            </a:endParaRPr>
          </a:p>
        </p:txBody>
      </p:sp>
      <p:sp>
        <p:nvSpPr>
          <p:cNvPr id="2" name="Rounded Rectangle 1"/>
          <p:cNvSpPr/>
          <p:nvPr/>
        </p:nvSpPr>
        <p:spPr>
          <a:xfrm>
            <a:off x="1981200" y="3886200"/>
            <a:ext cx="2057400" cy="3048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362200" y="4244022"/>
            <a:ext cx="2514600" cy="25177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p:bldP spid="2"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Example: Romania</a:t>
            </a:r>
          </a:p>
        </p:txBody>
      </p:sp>
      <p:sp>
        <p:nvSpPr>
          <p:cNvPr id="16387" name="Content Placeholder 2"/>
          <p:cNvSpPr>
            <a:spLocks noGrp="1"/>
          </p:cNvSpPr>
          <p:nvPr>
            <p:ph sz="quarter" idx="1"/>
          </p:nvPr>
        </p:nvSpPr>
        <p:spPr/>
        <p:txBody>
          <a:bodyPr/>
          <a:lstStyle/>
          <a:p>
            <a:pPr>
              <a:lnSpc>
                <a:spcPct val="90000"/>
              </a:lnSpc>
            </a:pPr>
            <a:r>
              <a:rPr lang="en-US" sz="2800" dirty="0" smtClean="0"/>
              <a:t>On holiday in Romania; currently in Arad, getting to Bucharest
</a:t>
            </a:r>
            <a:r>
              <a:rPr lang="en-US" sz="2800" dirty="0" smtClean="0">
                <a:solidFill>
                  <a:schemeClr val="accent2"/>
                </a:solidFill>
              </a:rPr>
              <a:t>Formulate goal</a:t>
            </a:r>
            <a:r>
              <a:rPr lang="en-US" sz="2800" dirty="0" smtClean="0"/>
              <a:t>: </a:t>
            </a:r>
            <a:r>
              <a:rPr lang="en-US" sz="2400" dirty="0" smtClean="0"/>
              <a:t>be in Bucharest
</a:t>
            </a:r>
            <a:r>
              <a:rPr lang="en-US" sz="2800" dirty="0" smtClean="0">
                <a:solidFill>
                  <a:schemeClr val="accent2"/>
                </a:solidFill>
              </a:rPr>
              <a:t>Formulate problem</a:t>
            </a:r>
            <a:r>
              <a:rPr lang="en-US" sz="2800" dirty="0" smtClean="0"/>
              <a:t>:</a:t>
            </a:r>
          </a:p>
          <a:p>
            <a:pPr lvl="1">
              <a:lnSpc>
                <a:spcPct val="90000"/>
              </a:lnSpc>
            </a:pPr>
            <a:r>
              <a:rPr lang="en-US" sz="2400" dirty="0" smtClean="0">
                <a:solidFill>
                  <a:srgbClr val="FF0000"/>
                </a:solidFill>
              </a:rPr>
              <a:t>states</a:t>
            </a:r>
            <a:r>
              <a:rPr lang="en-US" sz="2400" dirty="0" smtClean="0"/>
              <a:t>: various cities</a:t>
            </a:r>
          </a:p>
          <a:p>
            <a:pPr lvl="1">
              <a:lnSpc>
                <a:spcPct val="90000"/>
              </a:lnSpc>
            </a:pPr>
            <a:r>
              <a:rPr lang="en-US" sz="2400" dirty="0" smtClean="0">
                <a:solidFill>
                  <a:srgbClr val="FF0000"/>
                </a:solidFill>
              </a:rPr>
              <a:t>actions</a:t>
            </a:r>
            <a:r>
              <a:rPr lang="en-US" sz="2400" dirty="0" smtClean="0"/>
              <a:t>: drive between cities</a:t>
            </a:r>
          </a:p>
          <a:p>
            <a:pPr>
              <a:lnSpc>
                <a:spcPct val="90000"/>
              </a:lnSpc>
            </a:pPr>
            <a:r>
              <a:rPr lang="en-US" dirty="0" smtClean="0">
                <a:solidFill>
                  <a:schemeClr val="accent2"/>
                </a:solidFill>
              </a:rPr>
              <a:t>Find solution</a:t>
            </a:r>
            <a:r>
              <a:rPr lang="en-US" dirty="0" smtClean="0"/>
              <a:t>:</a:t>
            </a:r>
          </a:p>
          <a:p>
            <a:pPr lvl="1">
              <a:lnSpc>
                <a:spcPct val="90000"/>
              </a:lnSpc>
            </a:pPr>
            <a:r>
              <a:rPr lang="en-US" sz="2400" dirty="0" smtClean="0"/>
              <a:t>sequence of cities, e.g., Arad, Sibiu, </a:t>
            </a:r>
            <a:r>
              <a:rPr lang="en-US" sz="2400" dirty="0" err="1" smtClean="0"/>
              <a:t>Fagaras</a:t>
            </a:r>
            <a:r>
              <a:rPr lang="en-US" sz="2400" dirty="0" smtClean="0"/>
              <a:t>, Bucharest</a:t>
            </a:r>
            <a:endParaRPr lang="en-US" dirty="0"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6389" name="Slide Number Placeholder 4"/>
          <p:cNvSpPr>
            <a:spLocks noGrp="1"/>
          </p:cNvSpPr>
          <p:nvPr>
            <p:ph type="sldNum" sz="quarter" idx="12"/>
          </p:nvPr>
        </p:nvSpPr>
        <p:spPr bwMode="auto">
          <a:ln>
            <a:round/>
            <a:headEnd/>
            <a:tailEnd/>
          </a:ln>
        </p:spPr>
        <p:txBody>
          <a:bodyPr/>
          <a:lstStyle/>
          <a:p>
            <a:fld id="{44BAB3A9-E748-4AA6-9C9F-181FCB6B7EF4}" type="slidenum">
              <a:rPr lang="en-US" smtClean="0"/>
              <a:pPr/>
              <a:t>15</a:t>
            </a:fld>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Example: Romania</a:t>
            </a:r>
          </a:p>
        </p:txBody>
      </p:sp>
      <p:sp>
        <p:nvSpPr>
          <p:cNvPr id="17411" name="Content Placeholder 2"/>
          <p:cNvSpPr>
            <a:spLocks noGrp="1"/>
          </p:cNvSpPr>
          <p:nvPr>
            <p:ph sz="quarter" idx="1"/>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7413" name="Slide Number Placeholder 4"/>
          <p:cNvSpPr>
            <a:spLocks noGrp="1"/>
          </p:cNvSpPr>
          <p:nvPr>
            <p:ph type="sldNum" sz="quarter" idx="12"/>
          </p:nvPr>
        </p:nvSpPr>
        <p:spPr bwMode="auto">
          <a:ln>
            <a:round/>
            <a:headEnd/>
            <a:tailEnd/>
          </a:ln>
        </p:spPr>
        <p:txBody>
          <a:bodyPr/>
          <a:lstStyle/>
          <a:p>
            <a:fld id="{1945BDA9-4D94-4A73-85B1-48C37A4D5464}" type="slidenum">
              <a:rPr lang="en-US" smtClean="0"/>
              <a:pPr/>
              <a:t>16</a:t>
            </a:fld>
            <a:endParaRPr lang="en-US" smtClean="0"/>
          </a:p>
        </p:txBody>
      </p:sp>
      <p:pic>
        <p:nvPicPr>
          <p:cNvPr id="17414" name="Picture 4" descr="romania-distances"/>
          <p:cNvPicPr>
            <a:picLocks noChangeAspect="1" noChangeArrowheads="1"/>
          </p:cNvPicPr>
          <p:nvPr/>
        </p:nvPicPr>
        <p:blipFill>
          <a:blip r:embed="rId2" cstate="print"/>
          <a:srcRect/>
          <a:stretch>
            <a:fillRect/>
          </a:stretch>
        </p:blipFill>
        <p:spPr bwMode="auto">
          <a:xfrm>
            <a:off x="814251" y="1600200"/>
            <a:ext cx="7543800" cy="4533900"/>
          </a:xfrm>
          <a:prstGeom prst="rect">
            <a:avLst/>
          </a:prstGeom>
          <a:noFill/>
          <a:ln w="9525">
            <a:noFill/>
            <a:miter lim="800000"/>
            <a:headEnd/>
            <a:tailEnd/>
          </a:ln>
        </p:spPr>
      </p:pic>
      <p:sp>
        <p:nvSpPr>
          <p:cNvPr id="2" name="Oval 1"/>
          <p:cNvSpPr/>
          <p:nvPr/>
        </p:nvSpPr>
        <p:spPr>
          <a:xfrm>
            <a:off x="685800" y="2590800"/>
            <a:ext cx="838200" cy="533400"/>
          </a:xfrm>
          <a:prstGeom prst="ellips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257800" y="4876800"/>
            <a:ext cx="838200" cy="533400"/>
          </a:xfrm>
          <a:prstGeom prst="ellips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Search</a:t>
            </a:r>
          </a:p>
        </p:txBody>
      </p:sp>
      <p:sp>
        <p:nvSpPr>
          <p:cNvPr id="18435" name="Content Placeholder 2"/>
          <p:cNvSpPr>
            <a:spLocks noGrp="1"/>
          </p:cNvSpPr>
          <p:nvPr>
            <p:ph sz="quarter" idx="1"/>
          </p:nvPr>
        </p:nvSpPr>
        <p:spPr/>
        <p:txBody>
          <a:bodyPr/>
          <a:lstStyle/>
          <a:p>
            <a:r>
              <a:rPr lang="en-US" smtClean="0"/>
              <a:t>An agent with several immediate options of unknown value can decide what to do by first examining different possible sequences of actions that lead to states of known value, and then choosing the best sequence.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8437" name="Slide Number Placeholder 4"/>
          <p:cNvSpPr>
            <a:spLocks noGrp="1"/>
          </p:cNvSpPr>
          <p:nvPr>
            <p:ph type="sldNum" sz="quarter" idx="12"/>
          </p:nvPr>
        </p:nvSpPr>
        <p:spPr bwMode="auto">
          <a:ln>
            <a:round/>
            <a:headEnd/>
            <a:tailEnd/>
          </a:ln>
        </p:spPr>
        <p:txBody>
          <a:bodyPr/>
          <a:lstStyle/>
          <a:p>
            <a:fld id="{4CC46B58-3D26-44A1-91B9-4C36DFAD1CC8}" type="slidenum">
              <a:rPr lang="en-US" smtClean="0"/>
              <a:pPr/>
              <a:t>17</a:t>
            </a:fld>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Types</a:t>
            </a:r>
            <a:endParaRPr lang="en-US" dirty="0"/>
          </a:p>
        </p:txBody>
      </p:sp>
      <p:sp>
        <p:nvSpPr>
          <p:cNvPr id="3" name="Content Placeholder 2"/>
          <p:cNvSpPr>
            <a:spLocks noGrp="1"/>
          </p:cNvSpPr>
          <p:nvPr>
            <p:ph sz="quarter" idx="1"/>
          </p:nvPr>
        </p:nvSpPr>
        <p:spPr/>
        <p:txBody>
          <a:bodyPr/>
          <a:lstStyle/>
          <a:p>
            <a:r>
              <a:rPr lang="en-US" sz="2800" dirty="0" smtClean="0"/>
              <a:t>Deterministic, fully observable </a:t>
            </a:r>
            <a:r>
              <a:rPr lang="en-US" sz="2800" dirty="0" smtClean="0">
                <a:sym typeface="Wingdings" pitchFamily="2" charset="2"/>
              </a:rPr>
              <a:t> </a:t>
            </a:r>
            <a:r>
              <a:rPr lang="en-US" sz="2800" dirty="0" smtClean="0">
                <a:solidFill>
                  <a:srgbClr val="0070C0"/>
                </a:solidFill>
                <a:sym typeface="Wingdings" pitchFamily="2" charset="2"/>
              </a:rPr>
              <a:t>single-state problem</a:t>
            </a:r>
          </a:p>
          <a:p>
            <a:pPr lvl="1"/>
            <a:r>
              <a:rPr lang="en-US" sz="2400" dirty="0" smtClean="0">
                <a:sym typeface="Wingdings" pitchFamily="2" charset="2"/>
              </a:rPr>
              <a:t>Agent knows exactly which state is will be in; solution is a sequence</a:t>
            </a:r>
          </a:p>
          <a:p>
            <a:r>
              <a:rPr lang="en-US" sz="2800" dirty="0">
                <a:sym typeface="Wingdings" pitchFamily="2" charset="2"/>
              </a:rPr>
              <a:t>Non-observable  </a:t>
            </a:r>
            <a:r>
              <a:rPr lang="en-US" sz="2800" dirty="0" err="1">
                <a:solidFill>
                  <a:srgbClr val="0070C0"/>
                </a:solidFill>
                <a:sym typeface="Wingdings" pitchFamily="2" charset="2"/>
              </a:rPr>
              <a:t>sensorless</a:t>
            </a:r>
            <a:r>
              <a:rPr lang="en-US" sz="2800" dirty="0">
                <a:solidFill>
                  <a:srgbClr val="0070C0"/>
                </a:solidFill>
                <a:sym typeface="Wingdings" pitchFamily="2" charset="2"/>
              </a:rPr>
              <a:t> problem (conformant problem)</a:t>
            </a:r>
          </a:p>
          <a:p>
            <a:pPr lvl="1"/>
            <a:r>
              <a:rPr lang="en-US" sz="2400" dirty="0">
                <a:sym typeface="Wingdings" pitchFamily="2" charset="2"/>
              </a:rPr>
              <a:t>Agent may have no idea where it is; solution is a sequence</a:t>
            </a:r>
          </a:p>
          <a:p>
            <a:r>
              <a:rPr lang="en-US" sz="2800" dirty="0">
                <a:sym typeface="Wingdings" pitchFamily="2" charset="2"/>
              </a:rPr>
              <a:t>Nondeterministic and/or partially observable </a:t>
            </a:r>
            <a:r>
              <a:rPr lang="en-US" sz="2800" dirty="0" smtClean="0">
                <a:sym typeface="Wingdings" pitchFamily="2" charset="2"/>
              </a:rPr>
              <a:t></a:t>
            </a:r>
            <a:r>
              <a:rPr lang="en-US" sz="2800" dirty="0" smtClean="0">
                <a:solidFill>
                  <a:srgbClr val="0070C0"/>
                </a:solidFill>
                <a:sym typeface="Wingdings" pitchFamily="2" charset="2"/>
              </a:rPr>
              <a:t>contingency problem</a:t>
            </a:r>
            <a:endParaRPr lang="en-US" sz="2800" dirty="0">
              <a:solidFill>
                <a:srgbClr val="0070C0"/>
              </a:solidFill>
              <a:sym typeface="Wingdings" pitchFamily="2" charset="2"/>
            </a:endParaRPr>
          </a:p>
          <a:p>
            <a:pPr lvl="1"/>
            <a:r>
              <a:rPr lang="en-US" sz="2400" dirty="0">
                <a:sym typeface="Wingdings" pitchFamily="2" charset="2"/>
              </a:rPr>
              <a:t>Percepts provide new information about current state</a:t>
            </a:r>
          </a:p>
          <a:p>
            <a:pPr lvl="1"/>
            <a:r>
              <a:rPr lang="en-US" sz="2400" dirty="0">
                <a:sym typeface="Wingdings" pitchFamily="2" charset="2"/>
              </a:rPr>
              <a:t>Often interleave search, execution</a:t>
            </a:r>
          </a:p>
          <a:p>
            <a:r>
              <a:rPr lang="en-US" sz="2800" dirty="0">
                <a:sym typeface="Wingdings" pitchFamily="2" charset="2"/>
              </a:rPr>
              <a:t>Unknown state space  </a:t>
            </a:r>
            <a:r>
              <a:rPr lang="en-US" sz="2800" dirty="0">
                <a:solidFill>
                  <a:srgbClr val="0070C0"/>
                </a:solidFill>
                <a:sym typeface="Wingdings" pitchFamily="2" charset="2"/>
              </a:rPr>
              <a:t>exploration problem</a:t>
            </a:r>
          </a:p>
          <a:p>
            <a:pPr lvl="1"/>
            <a:endParaRPr lang="en-US" dirty="0" smtClean="0">
              <a:sym typeface="Wingdings" pitchFamily="2" charset="2"/>
            </a:endParaRPr>
          </a:p>
          <a:p>
            <a:pPr lvl="1"/>
            <a:endParaRPr lang="en-US" dirty="0"/>
          </a:p>
        </p:txBody>
      </p:sp>
      <p:sp>
        <p:nvSpPr>
          <p:cNvPr id="4" name="Footer Placeholder 3"/>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5" name="Slide Number Placeholder 4"/>
          <p:cNvSpPr>
            <a:spLocks noGrp="1"/>
          </p:cNvSpPr>
          <p:nvPr>
            <p:ph type="sldNum" sz="quarter" idx="12"/>
          </p:nvPr>
        </p:nvSpPr>
        <p:spPr/>
        <p:txBody>
          <a:bodyPr/>
          <a:lstStyle/>
          <a:p>
            <a:pPr>
              <a:defRPr/>
            </a:pPr>
            <a:fld id="{DC011225-162B-4BDE-91F2-A06D82F089FB}" type="slidenum">
              <a:rPr lang="en-US" smtClean="0"/>
              <a:pPr>
                <a:defRPr/>
              </a:pPr>
              <a:t>18</a:t>
            </a:fld>
            <a:endParaRPr lang="en-US"/>
          </a:p>
        </p:txBody>
      </p:sp>
      <p:sp>
        <p:nvSpPr>
          <p:cNvPr id="6" name="Rounded Rectangle 5"/>
          <p:cNvSpPr/>
          <p:nvPr/>
        </p:nvSpPr>
        <p:spPr>
          <a:xfrm>
            <a:off x="838200" y="1447800"/>
            <a:ext cx="7620000" cy="1295400"/>
          </a:xfrm>
          <a:prstGeom prst="round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88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Single-state problem formulation</a:t>
            </a:r>
            <a:endParaRPr lang="en-US" dirty="0"/>
          </a:p>
        </p:txBody>
      </p:sp>
      <p:sp>
        <p:nvSpPr>
          <p:cNvPr id="3" name="Content Placeholder 2"/>
          <p:cNvSpPr>
            <a:spLocks noGrp="1"/>
          </p:cNvSpPr>
          <p:nvPr>
            <p:ph sz="quarter" idx="1"/>
          </p:nvPr>
        </p:nvSpPr>
        <p:spPr>
          <a:xfrm>
            <a:off x="304800" y="1447800"/>
            <a:ext cx="8763000" cy="4572000"/>
          </a:xfrm>
        </p:spPr>
        <p:txBody>
          <a:bodyPr/>
          <a:lstStyle/>
          <a:p>
            <a:pPr marL="0" indent="0">
              <a:buNone/>
            </a:pPr>
            <a:r>
              <a:rPr lang="en-US" dirty="0" smtClean="0"/>
              <a:t>A problem is defined by four items:</a:t>
            </a:r>
          </a:p>
          <a:p>
            <a:pPr marL="514350" indent="-514350">
              <a:buFont typeface="+mj-lt"/>
              <a:buAutoNum type="arabicPeriod"/>
            </a:pPr>
            <a:r>
              <a:rPr lang="en-US" dirty="0" smtClean="0"/>
              <a:t>Initial state e.g., “in Arad”</a:t>
            </a:r>
          </a:p>
          <a:p>
            <a:pPr marL="514350" indent="-514350">
              <a:buFont typeface="+mj-lt"/>
              <a:buAutoNum type="arabicPeriod"/>
            </a:pPr>
            <a:r>
              <a:rPr lang="en-US" dirty="0" smtClean="0"/>
              <a:t>Actions of successor function S(x)= set of action-state pairs, S(Arad)={&lt;</a:t>
            </a:r>
            <a:r>
              <a:rPr lang="en-US" dirty="0" err="1" smtClean="0"/>
              <a:t>Arad</a:t>
            </a:r>
            <a:r>
              <a:rPr lang="en-US" dirty="0" err="1" smtClean="0">
                <a:sym typeface="Wingdings" pitchFamily="2" charset="2"/>
              </a:rPr>
              <a:t>Zerind</a:t>
            </a:r>
            <a:r>
              <a:rPr lang="en-US" dirty="0" smtClean="0">
                <a:sym typeface="Wingdings" pitchFamily="2" charset="2"/>
              </a:rPr>
              <a:t>, </a:t>
            </a:r>
            <a:r>
              <a:rPr lang="en-US" dirty="0" err="1" smtClean="0">
                <a:sym typeface="Wingdings" pitchFamily="2" charset="2"/>
              </a:rPr>
              <a:t>Zerind</a:t>
            </a:r>
            <a:r>
              <a:rPr lang="en-US" dirty="0" smtClean="0">
                <a:sym typeface="Wingdings" pitchFamily="2" charset="2"/>
              </a:rPr>
              <a:t>&gt;, …}</a:t>
            </a:r>
          </a:p>
          <a:p>
            <a:pPr marL="514350" indent="-514350">
              <a:buFont typeface="+mj-lt"/>
              <a:buAutoNum type="arabicPeriod"/>
            </a:pPr>
            <a:r>
              <a:rPr lang="en-US" dirty="0" smtClean="0">
                <a:sym typeface="Wingdings" pitchFamily="2" charset="2"/>
              </a:rPr>
              <a:t>Goal test, can be x=“</a:t>
            </a:r>
            <a:r>
              <a:rPr lang="en-US" smtClean="0">
                <a:sym typeface="Wingdings" pitchFamily="2" charset="2"/>
              </a:rPr>
              <a:t>in Bucharest</a:t>
            </a:r>
            <a:r>
              <a:rPr lang="en-US" dirty="0" smtClean="0">
                <a:sym typeface="Wingdings" pitchFamily="2" charset="2"/>
              </a:rPr>
              <a:t>”</a:t>
            </a:r>
          </a:p>
          <a:p>
            <a:pPr marL="514350" indent="-514350">
              <a:buFont typeface="+mj-lt"/>
              <a:buAutoNum type="arabicPeriod"/>
            </a:pPr>
            <a:r>
              <a:rPr lang="en-US" dirty="0" smtClean="0">
                <a:sym typeface="Wingdings" pitchFamily="2" charset="2"/>
              </a:rPr>
              <a:t>Path cost (additive), Sum of distances, number of actions execute, etc.</a:t>
            </a:r>
          </a:p>
          <a:p>
            <a:pPr marL="514350" indent="-514350"/>
            <a:r>
              <a:rPr lang="en-US" dirty="0" smtClean="0">
                <a:sym typeface="Wingdings" pitchFamily="2" charset="2"/>
              </a:rPr>
              <a:t>A solution is a sequence of actions leading from the initial state to a goal state</a:t>
            </a:r>
            <a:endParaRPr lang="en-US" dirty="0"/>
          </a:p>
        </p:txBody>
      </p:sp>
      <p:sp>
        <p:nvSpPr>
          <p:cNvPr id="4" name="Footer Placeholder 3"/>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5" name="Slide Number Placeholder 4"/>
          <p:cNvSpPr>
            <a:spLocks noGrp="1"/>
          </p:cNvSpPr>
          <p:nvPr>
            <p:ph type="sldNum" sz="quarter" idx="12"/>
          </p:nvPr>
        </p:nvSpPr>
        <p:spPr/>
        <p:txBody>
          <a:bodyPr/>
          <a:lstStyle/>
          <a:p>
            <a:pPr>
              <a:defRPr/>
            </a:pPr>
            <a:fld id="{DC011225-162B-4BDE-91F2-A06D82F089FB}" type="slidenum">
              <a:rPr lang="en-US" smtClean="0"/>
              <a:pPr>
                <a:defRPr/>
              </a:pPr>
              <a:t>19</a:t>
            </a:fld>
            <a:endParaRPr lang="en-US"/>
          </a:p>
        </p:txBody>
      </p:sp>
    </p:spTree>
    <p:extLst>
      <p:ext uri="{BB962C8B-B14F-4D97-AF65-F5344CB8AC3E}">
        <p14:creationId xmlns:p14="http://schemas.microsoft.com/office/powerpoint/2010/main" val="682890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Problem-Solving Agent</a:t>
            </a:r>
          </a:p>
        </p:txBody>
      </p:sp>
      <p:sp>
        <p:nvSpPr>
          <p:cNvPr id="8195" name="Content Placeholder 2"/>
          <p:cNvSpPr>
            <a:spLocks noGrp="1"/>
          </p:cNvSpPr>
          <p:nvPr>
            <p:ph sz="quarter" idx="1"/>
          </p:nvPr>
        </p:nvSpPr>
        <p:spPr/>
        <p:txBody>
          <a:bodyPr/>
          <a:lstStyle/>
          <a:p>
            <a:r>
              <a:rPr lang="en-US" b="1" smtClean="0"/>
              <a:t>Goal-based agents</a:t>
            </a:r>
            <a:r>
              <a:rPr lang="en-US" smtClean="0"/>
              <a:t>: considering future actions and the desirability of their outcomes.</a:t>
            </a:r>
          </a:p>
          <a:p>
            <a:r>
              <a:rPr lang="en-US" smtClean="0"/>
              <a:t>Decide what to do by finding sequences of actions that lead to desirable states.</a:t>
            </a:r>
          </a:p>
          <a:p>
            <a:r>
              <a:rPr lang="en-US" b="1" smtClean="0"/>
              <a:t>Uninformed search algorithms</a:t>
            </a:r>
            <a:r>
              <a:rPr lang="en-US" smtClean="0"/>
              <a:t>: given no information about the problem other than its definition.</a:t>
            </a:r>
          </a:p>
          <a:p>
            <a:r>
              <a:rPr lang="en-US" b="1" smtClean="0"/>
              <a:t>Informed search algorithms</a:t>
            </a:r>
            <a:r>
              <a:rPr lang="en-US" smtClean="0"/>
              <a:t>: have some idea of where to look for solutions.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8197" name="Slide Number Placeholder 4"/>
          <p:cNvSpPr>
            <a:spLocks noGrp="1"/>
          </p:cNvSpPr>
          <p:nvPr>
            <p:ph type="sldNum" sz="quarter" idx="12"/>
          </p:nvPr>
        </p:nvSpPr>
        <p:spPr bwMode="auto">
          <a:ln>
            <a:round/>
            <a:headEnd/>
            <a:tailEnd/>
          </a:ln>
        </p:spPr>
        <p:txBody>
          <a:bodyPr/>
          <a:lstStyle/>
          <a:p>
            <a:fld id="{73D6F71B-AACD-4E6A-A357-60F43C906CDD}" type="slidenum">
              <a:rPr lang="en-US" smtClean="0"/>
              <a:pPr/>
              <a:t>2</a:t>
            </a:fld>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v</a:t>
            </a:r>
            <a:r>
              <a:rPr lang="en-US" dirty="0" smtClean="0"/>
              <a:t>acuum-cleaner world </a:t>
            </a:r>
            <a:br>
              <a:rPr lang="en-US" dirty="0" smtClean="0"/>
            </a:br>
            <a:r>
              <a:rPr lang="en-US" dirty="0" smtClean="0"/>
              <a:t>with just two locations</a:t>
            </a:r>
            <a:endParaRPr lang="en-US" dirty="0"/>
          </a:p>
        </p:txBody>
      </p:sp>
      <p:pic>
        <p:nvPicPr>
          <p:cNvPr id="6" name="Content Placeholder 5"/>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444391" y="1904207"/>
            <a:ext cx="3814117" cy="1928812"/>
          </a:xfrm>
        </p:spPr>
      </p:pic>
      <p:sp>
        <p:nvSpPr>
          <p:cNvPr id="4" name="Footer Placeholder 3"/>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5" name="Slide Number Placeholder 4"/>
          <p:cNvSpPr>
            <a:spLocks noGrp="1"/>
          </p:cNvSpPr>
          <p:nvPr>
            <p:ph type="sldNum" sz="quarter" idx="12"/>
          </p:nvPr>
        </p:nvSpPr>
        <p:spPr/>
        <p:txBody>
          <a:bodyPr/>
          <a:lstStyle/>
          <a:p>
            <a:pPr>
              <a:defRPr/>
            </a:pPr>
            <a:fld id="{DC011225-162B-4BDE-91F2-A06D82F089FB}" type="slidenum">
              <a:rPr lang="en-US" smtClean="0"/>
              <a:pPr>
                <a:defRPr/>
              </a:pPr>
              <a:t>20</a:t>
            </a:fld>
            <a:endParaRPr lang="en-US"/>
          </a:p>
        </p:txBody>
      </p:sp>
      <p:sp>
        <p:nvSpPr>
          <p:cNvPr id="7" name="Rectangle 6"/>
          <p:cNvSpPr/>
          <p:nvPr/>
        </p:nvSpPr>
        <p:spPr>
          <a:xfrm>
            <a:off x="1600200" y="4038600"/>
            <a:ext cx="5562600" cy="1938992"/>
          </a:xfrm>
          <a:prstGeom prst="rect">
            <a:avLst/>
          </a:prstGeom>
        </p:spPr>
        <p:txBody>
          <a:bodyPr wrap="square">
            <a:spAutoFit/>
          </a:bodyPr>
          <a:lstStyle/>
          <a:p>
            <a:r>
              <a:rPr lang="en-US" sz="2000" dirty="0"/>
              <a:t>Three actions: Left, Right, </a:t>
            </a:r>
            <a:r>
              <a:rPr lang="en-US" sz="2000" dirty="0" smtClean="0"/>
              <a:t>Suck</a:t>
            </a:r>
          </a:p>
          <a:p>
            <a:r>
              <a:rPr lang="en-US" sz="2000" dirty="0" smtClean="0"/>
              <a:t>A room can be clean or dirty</a:t>
            </a:r>
          </a:p>
          <a:p>
            <a:endParaRPr lang="en-US" sz="2000" dirty="0" smtClean="0"/>
          </a:p>
          <a:p>
            <a:r>
              <a:rPr lang="en-US" sz="2000" dirty="0" smtClean="0"/>
              <a:t>Questions: what are the total # of states? </a:t>
            </a:r>
          </a:p>
          <a:p>
            <a:r>
              <a:rPr lang="en-US" sz="2000" dirty="0" smtClean="0"/>
              <a:t>(Tips: location of the vacuum cleaner, clean/dirty room, # of rooms)</a:t>
            </a:r>
            <a:endParaRPr lang="en-US" sz="2000" dirty="0"/>
          </a:p>
        </p:txBody>
      </p:sp>
    </p:spTree>
    <p:extLst>
      <p:ext uri="{BB962C8B-B14F-4D97-AF65-F5344CB8AC3E}">
        <p14:creationId xmlns:p14="http://schemas.microsoft.com/office/powerpoint/2010/main" val="2781649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Example: vacuum world</a:t>
            </a:r>
          </a:p>
        </p:txBody>
      </p:sp>
      <p:sp>
        <p:nvSpPr>
          <p:cNvPr id="19459" name="Content Placeholder 2"/>
          <p:cNvSpPr>
            <a:spLocks noGrp="1"/>
          </p:cNvSpPr>
          <p:nvPr>
            <p:ph sz="quarter" idx="1"/>
          </p:nvPr>
        </p:nvSpPr>
        <p:spPr>
          <a:xfrm>
            <a:off x="228600" y="2743200"/>
            <a:ext cx="4572000" cy="1447800"/>
          </a:xfrm>
        </p:spPr>
        <p:txBody>
          <a:bodyPr/>
          <a:lstStyle/>
          <a:p>
            <a:r>
              <a:rPr lang="en-US" sz="2400" b="1" dirty="0" smtClean="0"/>
              <a:t>Three actions: Left, Right, Suck</a:t>
            </a:r>
          </a:p>
          <a:p>
            <a:r>
              <a:rPr lang="en-US" sz="2400" b="1" dirty="0" smtClean="0"/>
              <a:t>Single-state (deterministic), start in #5.</a:t>
            </a:r>
          </a:p>
          <a:p>
            <a:pPr lvl="1"/>
            <a:r>
              <a:rPr lang="en-US" sz="2000" b="1" dirty="0" smtClean="0">
                <a:solidFill>
                  <a:srgbClr val="C00000"/>
                </a:solidFill>
              </a:rPr>
              <a:t>Solution? [Right, Suck]</a:t>
            </a:r>
          </a:p>
          <a:p>
            <a:pPr lvl="2"/>
            <a:endParaRPr lang="en-US" sz="1600" dirty="0" smtClean="0"/>
          </a:p>
        </p:txBody>
      </p:sp>
      <p:sp>
        <p:nvSpPr>
          <p:cNvPr id="4" name="Footer Placeholder 3"/>
          <p:cNvSpPr>
            <a:spLocks noGrp="1"/>
          </p:cNvSpPr>
          <p:nvPr>
            <p:ph type="ftr" sz="quarter" idx="11"/>
          </p:nvPr>
        </p:nvSpPr>
        <p:spPr/>
        <p:txBody>
          <a:bodyPr/>
          <a:lstStyle/>
          <a:p>
            <a:pPr>
              <a:defRPr/>
            </a:pPr>
            <a:endParaRPr lang="en-US" dirty="0"/>
          </a:p>
          <a:p>
            <a:pPr>
              <a:defRPr/>
            </a:pPr>
            <a:r>
              <a:rPr lang="en-US" dirty="0"/>
              <a:t>CS 470/670 Artificial Intelligence</a:t>
            </a:r>
          </a:p>
          <a:p>
            <a:pPr>
              <a:defRPr/>
            </a:pPr>
            <a:endParaRPr lang="en-US" dirty="0"/>
          </a:p>
        </p:txBody>
      </p:sp>
      <p:sp>
        <p:nvSpPr>
          <p:cNvPr id="19461" name="Slide Number Placeholder 4"/>
          <p:cNvSpPr>
            <a:spLocks noGrp="1"/>
          </p:cNvSpPr>
          <p:nvPr>
            <p:ph type="sldNum" sz="quarter" idx="12"/>
          </p:nvPr>
        </p:nvSpPr>
        <p:spPr bwMode="auto">
          <a:ln>
            <a:round/>
            <a:headEnd/>
            <a:tailEnd/>
          </a:ln>
        </p:spPr>
        <p:txBody>
          <a:bodyPr/>
          <a:lstStyle/>
          <a:p>
            <a:fld id="{D2F8DB02-0606-4603-984D-5BCDD8619DE2}" type="slidenum">
              <a:rPr lang="en-US" smtClean="0"/>
              <a:pPr/>
              <a:t>21</a:t>
            </a:fld>
            <a:endParaRPr lang="en-US" smtClean="0"/>
          </a:p>
        </p:txBody>
      </p:sp>
      <p:pic>
        <p:nvPicPr>
          <p:cNvPr id="6" name="Picture 4" descr="vacuum2-space"/>
          <p:cNvPicPr>
            <a:picLocks noChangeAspect="1" noChangeArrowheads="1"/>
          </p:cNvPicPr>
          <p:nvPr/>
        </p:nvPicPr>
        <p:blipFill>
          <a:blip r:embed="rId2" cstate="print"/>
          <a:srcRect/>
          <a:stretch>
            <a:fillRect/>
          </a:stretch>
        </p:blipFill>
        <p:spPr bwMode="auto">
          <a:xfrm>
            <a:off x="4876800" y="1676400"/>
            <a:ext cx="3925888" cy="3298825"/>
          </a:xfrm>
          <a:prstGeom prst="rect">
            <a:avLst/>
          </a:prstGeom>
          <a:noFill/>
          <a:ln w="9525">
            <a:noFill/>
            <a:miter lim="800000"/>
            <a:headEnd/>
            <a:tailEnd/>
          </a:ln>
        </p:spPr>
      </p:pic>
    </p:spTree>
    <p:extLst>
      <p:ext uri="{BB962C8B-B14F-4D97-AF65-F5344CB8AC3E}">
        <p14:creationId xmlns:p14="http://schemas.microsoft.com/office/powerpoint/2010/main" val="17158310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Example: vacuum world</a:t>
            </a:r>
          </a:p>
        </p:txBody>
      </p:sp>
      <p:sp>
        <p:nvSpPr>
          <p:cNvPr id="19459" name="Content Placeholder 2"/>
          <p:cNvSpPr>
            <a:spLocks noGrp="1"/>
          </p:cNvSpPr>
          <p:nvPr>
            <p:ph sz="quarter" idx="1"/>
          </p:nvPr>
        </p:nvSpPr>
        <p:spPr>
          <a:xfrm>
            <a:off x="228600" y="1447800"/>
            <a:ext cx="4572000" cy="4572000"/>
          </a:xfrm>
        </p:spPr>
        <p:txBody>
          <a:bodyPr/>
          <a:lstStyle/>
          <a:p>
            <a:r>
              <a:rPr lang="en-US" sz="2400" b="1" dirty="0" err="1" smtClean="0"/>
              <a:t>Sensorless</a:t>
            </a:r>
            <a:r>
              <a:rPr lang="en-US" sz="2400" b="1" dirty="0" smtClean="0"/>
              <a:t> (conformant problem)</a:t>
            </a:r>
          </a:p>
          <a:p>
            <a:r>
              <a:rPr lang="en-US" sz="2400" b="1" dirty="0" smtClean="0"/>
              <a:t>start in {1,2,3,4,5,6,7,8 e.g., right goes to {2,4,6,8}</a:t>
            </a:r>
          </a:p>
          <a:p>
            <a:r>
              <a:rPr lang="en-US" sz="2400" b="1" dirty="0" smtClean="0">
                <a:solidFill>
                  <a:srgbClr val="C00000"/>
                </a:solidFill>
              </a:rPr>
              <a:t>Solution? [Right, Suck, Left, Suck]</a:t>
            </a:r>
          </a:p>
          <a:p>
            <a:pPr lvl="2"/>
            <a:endParaRPr lang="en-US" sz="1600" dirty="0" smtClean="0"/>
          </a:p>
        </p:txBody>
      </p:sp>
      <p:sp>
        <p:nvSpPr>
          <p:cNvPr id="4" name="Footer Placeholder 3"/>
          <p:cNvSpPr>
            <a:spLocks noGrp="1"/>
          </p:cNvSpPr>
          <p:nvPr>
            <p:ph type="ftr" sz="quarter" idx="11"/>
          </p:nvPr>
        </p:nvSpPr>
        <p:spPr/>
        <p:txBody>
          <a:bodyPr/>
          <a:lstStyle/>
          <a:p>
            <a:pPr>
              <a:defRPr/>
            </a:pPr>
            <a:endParaRPr lang="en-US" dirty="0"/>
          </a:p>
          <a:p>
            <a:pPr>
              <a:defRPr/>
            </a:pPr>
            <a:r>
              <a:rPr lang="en-US" dirty="0"/>
              <a:t>CS 470/670 Artificial Intelligence</a:t>
            </a:r>
          </a:p>
          <a:p>
            <a:pPr>
              <a:defRPr/>
            </a:pPr>
            <a:endParaRPr lang="en-US" dirty="0"/>
          </a:p>
        </p:txBody>
      </p:sp>
      <p:sp>
        <p:nvSpPr>
          <p:cNvPr id="19461" name="Slide Number Placeholder 4"/>
          <p:cNvSpPr>
            <a:spLocks noGrp="1"/>
          </p:cNvSpPr>
          <p:nvPr>
            <p:ph type="sldNum" sz="quarter" idx="12"/>
          </p:nvPr>
        </p:nvSpPr>
        <p:spPr bwMode="auto">
          <a:ln>
            <a:round/>
            <a:headEnd/>
            <a:tailEnd/>
          </a:ln>
        </p:spPr>
        <p:txBody>
          <a:bodyPr/>
          <a:lstStyle/>
          <a:p>
            <a:fld id="{D2F8DB02-0606-4603-984D-5BCDD8619DE2}" type="slidenum">
              <a:rPr lang="en-US" smtClean="0"/>
              <a:pPr/>
              <a:t>22</a:t>
            </a:fld>
            <a:endParaRPr lang="en-US" smtClean="0"/>
          </a:p>
        </p:txBody>
      </p:sp>
      <p:pic>
        <p:nvPicPr>
          <p:cNvPr id="6" name="Picture 4" descr="vacuum2-space"/>
          <p:cNvPicPr>
            <a:picLocks noChangeAspect="1" noChangeArrowheads="1"/>
          </p:cNvPicPr>
          <p:nvPr/>
        </p:nvPicPr>
        <p:blipFill>
          <a:blip r:embed="rId2" cstate="print"/>
          <a:srcRect/>
          <a:stretch>
            <a:fillRect/>
          </a:stretch>
        </p:blipFill>
        <p:spPr bwMode="auto">
          <a:xfrm>
            <a:off x="4876800" y="1676400"/>
            <a:ext cx="3925888" cy="3298825"/>
          </a:xfrm>
          <a:prstGeom prst="rect">
            <a:avLst/>
          </a:prstGeom>
          <a:noFill/>
          <a:ln w="9525">
            <a:noFill/>
            <a:miter lim="800000"/>
            <a:headEnd/>
            <a:tailEnd/>
          </a:ln>
        </p:spPr>
      </p:pic>
    </p:spTree>
    <p:extLst>
      <p:ext uri="{BB962C8B-B14F-4D97-AF65-F5344CB8AC3E}">
        <p14:creationId xmlns:p14="http://schemas.microsoft.com/office/powerpoint/2010/main" val="42078423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Example: vacuum world</a:t>
            </a:r>
          </a:p>
        </p:txBody>
      </p:sp>
      <p:sp>
        <p:nvSpPr>
          <p:cNvPr id="19459" name="Content Placeholder 2"/>
          <p:cNvSpPr>
            <a:spLocks noGrp="1"/>
          </p:cNvSpPr>
          <p:nvPr>
            <p:ph sz="quarter" idx="1"/>
          </p:nvPr>
        </p:nvSpPr>
        <p:spPr>
          <a:xfrm>
            <a:off x="228600" y="1447800"/>
            <a:ext cx="4572000" cy="4572000"/>
          </a:xfrm>
        </p:spPr>
        <p:txBody>
          <a:bodyPr/>
          <a:lstStyle/>
          <a:p>
            <a:r>
              <a:rPr lang="en-US" sz="2400" b="1" dirty="0" smtClean="0"/>
              <a:t>Contingency </a:t>
            </a:r>
          </a:p>
          <a:p>
            <a:pPr lvl="1"/>
            <a:r>
              <a:rPr lang="en-US" sz="2000" b="1" dirty="0" smtClean="0"/>
              <a:t>Partially observable: location, dirt at current location.</a:t>
            </a:r>
          </a:p>
          <a:p>
            <a:pPr lvl="1"/>
            <a:r>
              <a:rPr lang="en-US" sz="2000" b="1" dirty="0" smtClean="0"/>
              <a:t>Percept: [L, Clean]</a:t>
            </a:r>
          </a:p>
          <a:p>
            <a:pPr lvl="1"/>
            <a:r>
              <a:rPr lang="en-US" sz="2000" b="1" dirty="0" smtClean="0"/>
              <a:t>Start in #5 or #7</a:t>
            </a:r>
          </a:p>
          <a:p>
            <a:pPr lvl="1"/>
            <a:r>
              <a:rPr lang="en-US" sz="2000" b="1" dirty="0" smtClean="0">
                <a:solidFill>
                  <a:srgbClr val="C00000"/>
                </a:solidFill>
              </a:rPr>
              <a:t>Solution? [Right, if dirt then Suck]</a:t>
            </a:r>
          </a:p>
          <a:p>
            <a:pPr lvl="2"/>
            <a:endParaRPr lang="en-US" sz="1600" dirty="0" smtClean="0"/>
          </a:p>
        </p:txBody>
      </p:sp>
      <p:sp>
        <p:nvSpPr>
          <p:cNvPr id="4" name="Footer Placeholder 3"/>
          <p:cNvSpPr>
            <a:spLocks noGrp="1"/>
          </p:cNvSpPr>
          <p:nvPr>
            <p:ph type="ftr" sz="quarter" idx="11"/>
          </p:nvPr>
        </p:nvSpPr>
        <p:spPr/>
        <p:txBody>
          <a:bodyPr/>
          <a:lstStyle/>
          <a:p>
            <a:pPr>
              <a:defRPr/>
            </a:pPr>
            <a:endParaRPr lang="en-US" dirty="0"/>
          </a:p>
          <a:p>
            <a:pPr>
              <a:defRPr/>
            </a:pPr>
            <a:r>
              <a:rPr lang="en-US" dirty="0"/>
              <a:t>CS 470/670 Artificial Intelligence</a:t>
            </a:r>
          </a:p>
          <a:p>
            <a:pPr>
              <a:defRPr/>
            </a:pPr>
            <a:endParaRPr lang="en-US" dirty="0"/>
          </a:p>
        </p:txBody>
      </p:sp>
      <p:sp>
        <p:nvSpPr>
          <p:cNvPr id="19461" name="Slide Number Placeholder 4"/>
          <p:cNvSpPr>
            <a:spLocks noGrp="1"/>
          </p:cNvSpPr>
          <p:nvPr>
            <p:ph type="sldNum" sz="quarter" idx="12"/>
          </p:nvPr>
        </p:nvSpPr>
        <p:spPr bwMode="auto">
          <a:ln>
            <a:round/>
            <a:headEnd/>
            <a:tailEnd/>
          </a:ln>
        </p:spPr>
        <p:txBody>
          <a:bodyPr/>
          <a:lstStyle/>
          <a:p>
            <a:fld id="{D2F8DB02-0606-4603-984D-5BCDD8619DE2}" type="slidenum">
              <a:rPr lang="en-US" smtClean="0"/>
              <a:pPr/>
              <a:t>23</a:t>
            </a:fld>
            <a:endParaRPr lang="en-US" smtClean="0"/>
          </a:p>
        </p:txBody>
      </p:sp>
      <p:pic>
        <p:nvPicPr>
          <p:cNvPr id="6" name="Picture 4" descr="vacuum2-space"/>
          <p:cNvPicPr>
            <a:picLocks noChangeAspect="1" noChangeArrowheads="1"/>
          </p:cNvPicPr>
          <p:nvPr/>
        </p:nvPicPr>
        <p:blipFill>
          <a:blip r:embed="rId2" cstate="print"/>
          <a:srcRect/>
          <a:stretch>
            <a:fillRect/>
          </a:stretch>
        </p:blipFill>
        <p:spPr bwMode="auto">
          <a:xfrm>
            <a:off x="4876800" y="1676400"/>
            <a:ext cx="3925888" cy="3298825"/>
          </a:xfrm>
          <a:prstGeom prst="rect">
            <a:avLst/>
          </a:prstGeom>
          <a:noFill/>
          <a:ln w="9525">
            <a:noFill/>
            <a:miter lim="800000"/>
            <a:headEnd/>
            <a:tailEnd/>
          </a:ln>
        </p:spPr>
      </p:pic>
    </p:spTree>
    <p:extLst>
      <p:ext uri="{BB962C8B-B14F-4D97-AF65-F5344CB8AC3E}">
        <p14:creationId xmlns:p14="http://schemas.microsoft.com/office/powerpoint/2010/main" val="10430215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smtClean="0"/>
              <a:t>For the time being, we work on </a:t>
            </a:r>
          </a:p>
          <a:p>
            <a:r>
              <a:rPr lang="en-US" dirty="0" smtClean="0"/>
              <a:t>Deterministic</a:t>
            </a:r>
            <a:r>
              <a:rPr lang="en-US" dirty="0"/>
              <a:t>, fully observable </a:t>
            </a:r>
            <a:r>
              <a:rPr lang="en-US" dirty="0">
                <a:sym typeface="Wingdings" pitchFamily="2" charset="2"/>
              </a:rPr>
              <a:t> single-state problem</a:t>
            </a:r>
          </a:p>
          <a:p>
            <a:endParaRPr lang="en-US" dirty="0"/>
          </a:p>
        </p:txBody>
      </p:sp>
      <p:sp>
        <p:nvSpPr>
          <p:cNvPr id="4" name="Footer Placeholder 3"/>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5" name="Slide Number Placeholder 4"/>
          <p:cNvSpPr>
            <a:spLocks noGrp="1"/>
          </p:cNvSpPr>
          <p:nvPr>
            <p:ph type="sldNum" sz="quarter" idx="12"/>
          </p:nvPr>
        </p:nvSpPr>
        <p:spPr/>
        <p:txBody>
          <a:bodyPr/>
          <a:lstStyle/>
          <a:p>
            <a:pPr>
              <a:defRPr/>
            </a:pPr>
            <a:fld id="{DC011225-162B-4BDE-91F2-A06D82F089FB}" type="slidenum">
              <a:rPr lang="en-US" smtClean="0"/>
              <a:pPr>
                <a:defRPr/>
              </a:pPr>
              <a:t>24</a:t>
            </a:fld>
            <a:endParaRPr lang="en-US"/>
          </a:p>
        </p:txBody>
      </p:sp>
    </p:spTree>
    <p:extLst>
      <p:ext uri="{BB962C8B-B14F-4D97-AF65-F5344CB8AC3E}">
        <p14:creationId xmlns:p14="http://schemas.microsoft.com/office/powerpoint/2010/main" val="1735184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Example: vacuum world</a:t>
            </a:r>
          </a:p>
        </p:txBody>
      </p:sp>
      <p:sp>
        <p:nvSpPr>
          <p:cNvPr id="19459" name="Content Placeholder 2"/>
          <p:cNvSpPr>
            <a:spLocks noGrp="1"/>
          </p:cNvSpPr>
          <p:nvPr>
            <p:ph sz="quarter" idx="1"/>
          </p:nvPr>
        </p:nvSpPr>
        <p:spPr>
          <a:xfrm>
            <a:off x="228600" y="1447800"/>
            <a:ext cx="4572000" cy="4572000"/>
          </a:xfrm>
        </p:spPr>
        <p:txBody>
          <a:bodyPr/>
          <a:lstStyle/>
          <a:p>
            <a:r>
              <a:rPr lang="en-US" sz="2400" b="1" smtClean="0"/>
              <a:t>States</a:t>
            </a:r>
            <a:r>
              <a:rPr lang="en-US" sz="2400" smtClean="0"/>
              <a:t>: the agent is in one of two locations, each of which might or might not contain dirt. </a:t>
            </a:r>
          </a:p>
          <a:p>
            <a:r>
              <a:rPr lang="en-US" sz="2400" b="1" smtClean="0"/>
              <a:t>Initial state</a:t>
            </a:r>
            <a:r>
              <a:rPr lang="en-US" sz="2400" smtClean="0"/>
              <a:t>: any state.</a:t>
            </a:r>
          </a:p>
          <a:p>
            <a:r>
              <a:rPr lang="en-US" sz="2400" b="1" smtClean="0"/>
              <a:t>Successor function</a:t>
            </a:r>
            <a:r>
              <a:rPr lang="en-US" sz="2400" smtClean="0"/>
              <a:t>: successor function generates the legal states that result from trying the three actions (Left, Right, and Suck).</a:t>
            </a:r>
          </a:p>
          <a:p>
            <a:r>
              <a:rPr lang="en-US" sz="2400" b="1" smtClean="0"/>
              <a:t>Goal test</a:t>
            </a:r>
            <a:r>
              <a:rPr lang="en-US" sz="2400" smtClean="0"/>
              <a:t>: checks whether all the squares are clean.</a:t>
            </a:r>
          </a:p>
          <a:p>
            <a:r>
              <a:rPr lang="en-US" sz="2400" b="1" smtClean="0"/>
              <a:t>Path cost</a:t>
            </a:r>
            <a:r>
              <a:rPr lang="en-US" sz="2400" smtClean="0"/>
              <a:t>: Each step costs 1, the # of steps in the path.</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9461" name="Slide Number Placeholder 4"/>
          <p:cNvSpPr>
            <a:spLocks noGrp="1"/>
          </p:cNvSpPr>
          <p:nvPr>
            <p:ph type="sldNum" sz="quarter" idx="12"/>
          </p:nvPr>
        </p:nvSpPr>
        <p:spPr bwMode="auto">
          <a:ln>
            <a:round/>
            <a:headEnd/>
            <a:tailEnd/>
          </a:ln>
        </p:spPr>
        <p:txBody>
          <a:bodyPr/>
          <a:lstStyle/>
          <a:p>
            <a:fld id="{D2F8DB02-0606-4603-984D-5BCDD8619DE2}" type="slidenum">
              <a:rPr lang="en-US" smtClean="0"/>
              <a:pPr/>
              <a:t>25</a:t>
            </a:fld>
            <a:endParaRPr lang="en-US" smtClean="0"/>
          </a:p>
        </p:txBody>
      </p:sp>
      <p:pic>
        <p:nvPicPr>
          <p:cNvPr id="6" name="Picture 4" descr="vacuum2-space"/>
          <p:cNvPicPr>
            <a:picLocks noChangeAspect="1" noChangeArrowheads="1"/>
          </p:cNvPicPr>
          <p:nvPr/>
        </p:nvPicPr>
        <p:blipFill>
          <a:blip r:embed="rId2" cstate="print"/>
          <a:srcRect/>
          <a:stretch>
            <a:fillRect/>
          </a:stretch>
        </p:blipFill>
        <p:spPr bwMode="auto">
          <a:xfrm>
            <a:off x="4876800" y="1676400"/>
            <a:ext cx="3925888" cy="3298825"/>
          </a:xfrm>
          <a:prstGeom prst="rect">
            <a:avLst/>
          </a:prstGeom>
          <a:noFill/>
          <a:ln w="9525">
            <a:noFill/>
            <a:miter lim="800000"/>
            <a:headEnd/>
            <a:tailEnd/>
          </a:ln>
        </p:spPr>
      </p:pic>
      <p:sp>
        <p:nvSpPr>
          <p:cNvPr id="7" name="TextBox 6"/>
          <p:cNvSpPr txBox="1">
            <a:spLocks noChangeArrowheads="1"/>
          </p:cNvSpPr>
          <p:nvPr/>
        </p:nvSpPr>
        <p:spPr bwMode="auto">
          <a:xfrm>
            <a:off x="5638800" y="5638800"/>
            <a:ext cx="2287588" cy="830263"/>
          </a:xfrm>
          <a:prstGeom prst="rect">
            <a:avLst/>
          </a:prstGeom>
          <a:noFill/>
          <a:ln w="9525">
            <a:noFill/>
            <a:miter lim="800000"/>
            <a:headEnd/>
            <a:tailEnd/>
          </a:ln>
        </p:spPr>
        <p:txBody>
          <a:bodyPr wrap="none">
            <a:spAutoFit/>
          </a:bodyPr>
          <a:lstStyle/>
          <a:p>
            <a:r>
              <a:rPr lang="en-US" sz="2400">
                <a:solidFill>
                  <a:srgbClr val="FF0000"/>
                </a:solidFill>
                <a:latin typeface="Comic Sans MS" pitchFamily="66" charset="0"/>
              </a:rPr>
              <a:t>Why 8 states?</a:t>
            </a:r>
          </a:p>
          <a:p>
            <a:r>
              <a:rPr lang="en-US" sz="2400">
                <a:solidFill>
                  <a:srgbClr val="FF0000"/>
                </a:solidFill>
                <a:latin typeface="Comic Sans MS" pitchFamily="66" charset="0"/>
              </a:rPr>
              <a:t>2 * 2</a:t>
            </a:r>
            <a:r>
              <a:rPr lang="en-US" sz="2400" baseline="30000">
                <a:solidFill>
                  <a:srgbClr val="FF0000"/>
                </a:solidFill>
                <a:latin typeface="Comic Sans MS" pitchFamily="66" charset="0"/>
              </a:rPr>
              <a:t>2</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Vacuum world state space graph</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0484" name="Slide Number Placeholder 4"/>
          <p:cNvSpPr>
            <a:spLocks noGrp="1"/>
          </p:cNvSpPr>
          <p:nvPr>
            <p:ph type="sldNum" sz="quarter" idx="12"/>
          </p:nvPr>
        </p:nvSpPr>
        <p:spPr bwMode="auto">
          <a:ln>
            <a:round/>
            <a:headEnd/>
            <a:tailEnd/>
          </a:ln>
        </p:spPr>
        <p:txBody>
          <a:bodyPr/>
          <a:lstStyle/>
          <a:p>
            <a:fld id="{0C780F25-6368-4F5B-9F9C-DBCD854E5C54}" type="slidenum">
              <a:rPr lang="en-US" smtClean="0"/>
              <a:pPr/>
              <a:t>26</a:t>
            </a:fld>
            <a:endParaRPr lang="en-US" smtClean="0"/>
          </a:p>
        </p:txBody>
      </p:sp>
      <p:pic>
        <p:nvPicPr>
          <p:cNvPr id="20485" name="Picture 4" descr="vacuum2-paths"/>
          <p:cNvPicPr>
            <a:picLocks noChangeAspect="1" noChangeArrowheads="1"/>
          </p:cNvPicPr>
          <p:nvPr/>
        </p:nvPicPr>
        <p:blipFill>
          <a:blip r:embed="rId2" cstate="print"/>
          <a:srcRect/>
          <a:stretch>
            <a:fillRect/>
          </a:stretch>
        </p:blipFill>
        <p:spPr bwMode="auto">
          <a:xfrm>
            <a:off x="685800" y="1828800"/>
            <a:ext cx="7766050" cy="3733800"/>
          </a:xfrm>
          <a:prstGeom prst="rect">
            <a:avLst/>
          </a:prstGeom>
          <a:noFill/>
          <a:ln w="9525">
            <a:noFill/>
            <a:miter lim="800000"/>
            <a:headEnd/>
            <a:tailEnd/>
          </a:ln>
        </p:spPr>
      </p:pic>
      <p:sp>
        <p:nvSpPr>
          <p:cNvPr id="20486" name="TextBox 6"/>
          <p:cNvSpPr txBox="1">
            <a:spLocks noChangeArrowheads="1"/>
          </p:cNvSpPr>
          <p:nvPr/>
        </p:nvSpPr>
        <p:spPr bwMode="auto">
          <a:xfrm>
            <a:off x="457200" y="5715000"/>
            <a:ext cx="6956425" cy="369888"/>
          </a:xfrm>
          <a:prstGeom prst="rect">
            <a:avLst/>
          </a:prstGeom>
          <a:noFill/>
          <a:ln w="12700">
            <a:solidFill>
              <a:schemeClr val="accent1"/>
            </a:solidFill>
            <a:miter lim="800000"/>
            <a:headEnd/>
            <a:tailEnd/>
          </a:ln>
        </p:spPr>
        <p:txBody>
          <a:bodyPr wrap="none">
            <a:spAutoFit/>
          </a:bodyPr>
          <a:lstStyle/>
          <a:p>
            <a:r>
              <a:rPr lang="en-US"/>
              <a:t>An </a:t>
            </a:r>
            <a:r>
              <a:rPr lang="en-US" b="1"/>
              <a:t>optimal solution </a:t>
            </a:r>
            <a:r>
              <a:rPr lang="en-US"/>
              <a:t>has the lowest path cost among all solutions.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Example: The 8-puzzle</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1508" name="Slide Number Placeholder 4"/>
          <p:cNvSpPr>
            <a:spLocks noGrp="1"/>
          </p:cNvSpPr>
          <p:nvPr>
            <p:ph type="sldNum" sz="quarter" idx="12"/>
          </p:nvPr>
        </p:nvSpPr>
        <p:spPr bwMode="auto">
          <a:ln>
            <a:round/>
            <a:headEnd/>
            <a:tailEnd/>
          </a:ln>
        </p:spPr>
        <p:txBody>
          <a:bodyPr/>
          <a:lstStyle/>
          <a:p>
            <a:fld id="{65AB15A4-D743-4C22-973E-E466424DFD76}" type="slidenum">
              <a:rPr lang="en-US" smtClean="0"/>
              <a:pPr/>
              <a:t>27</a:t>
            </a:fld>
            <a:endParaRPr lang="en-US" smtClean="0"/>
          </a:p>
        </p:txBody>
      </p:sp>
      <p:pic>
        <p:nvPicPr>
          <p:cNvPr id="21509" name="Picture 4" descr="8puzzle"/>
          <p:cNvPicPr>
            <a:picLocks noGrp="1" noChangeAspect="1" noChangeArrowheads="1"/>
          </p:cNvPicPr>
          <p:nvPr>
            <p:ph sz="quarter" idx="1"/>
          </p:nvPr>
        </p:nvPicPr>
        <p:blipFill>
          <a:blip r:embed="rId3" cstate="print"/>
          <a:srcRect/>
          <a:stretch>
            <a:fillRect/>
          </a:stretch>
        </p:blipFill>
        <p:spPr>
          <a:xfrm>
            <a:off x="1295400" y="1524000"/>
            <a:ext cx="6046788" cy="3070225"/>
          </a:xfrm>
          <a:noFill/>
        </p:spPr>
      </p:pic>
      <p:sp>
        <p:nvSpPr>
          <p:cNvPr id="21510" name="TextBox 6"/>
          <p:cNvSpPr txBox="1">
            <a:spLocks noChangeArrowheads="1"/>
          </p:cNvSpPr>
          <p:nvPr/>
        </p:nvSpPr>
        <p:spPr bwMode="auto">
          <a:xfrm>
            <a:off x="762000" y="4724400"/>
            <a:ext cx="7010400" cy="1846263"/>
          </a:xfrm>
          <a:prstGeom prst="rect">
            <a:avLst/>
          </a:prstGeom>
          <a:noFill/>
          <a:ln w="9525">
            <a:noFill/>
            <a:miter lim="800000"/>
            <a:headEnd/>
            <a:tailEnd/>
          </a:ln>
        </p:spPr>
        <p:txBody>
          <a:bodyPr>
            <a:spAutoFit/>
          </a:bodyPr>
          <a:lstStyle/>
          <a:p>
            <a:r>
              <a:rPr lang="en-US" sz="2400"/>
              <a:t>States?</a:t>
            </a:r>
          </a:p>
          <a:p>
            <a:r>
              <a:rPr lang="en-US" sz="2400"/>
              <a:t>Actions?</a:t>
            </a:r>
          </a:p>
          <a:p>
            <a:r>
              <a:rPr lang="en-US" sz="2400"/>
              <a:t>Goal test?</a:t>
            </a:r>
          </a:p>
          <a:p>
            <a:r>
              <a:rPr lang="en-US" sz="2400"/>
              <a:t>Path cost?</a:t>
            </a:r>
          </a:p>
          <a:p>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Example: The 8-puzzle</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2532" name="Slide Number Placeholder 4"/>
          <p:cNvSpPr>
            <a:spLocks noGrp="1"/>
          </p:cNvSpPr>
          <p:nvPr>
            <p:ph type="sldNum" sz="quarter" idx="12"/>
          </p:nvPr>
        </p:nvSpPr>
        <p:spPr bwMode="auto">
          <a:ln>
            <a:round/>
            <a:headEnd/>
            <a:tailEnd/>
          </a:ln>
        </p:spPr>
        <p:txBody>
          <a:bodyPr/>
          <a:lstStyle/>
          <a:p>
            <a:fld id="{7C6BF57F-1C11-4BDF-80D2-D3D95EC66EE2}" type="slidenum">
              <a:rPr lang="en-US" smtClean="0"/>
              <a:pPr/>
              <a:t>28</a:t>
            </a:fld>
            <a:endParaRPr lang="en-US" smtClean="0"/>
          </a:p>
        </p:txBody>
      </p:sp>
      <p:pic>
        <p:nvPicPr>
          <p:cNvPr id="22533" name="Picture 4" descr="8puzzle"/>
          <p:cNvPicPr>
            <a:picLocks noGrp="1" noChangeAspect="1" noChangeArrowheads="1"/>
          </p:cNvPicPr>
          <p:nvPr>
            <p:ph sz="quarter" idx="1"/>
          </p:nvPr>
        </p:nvPicPr>
        <p:blipFill>
          <a:blip r:embed="rId3" cstate="print"/>
          <a:srcRect/>
          <a:stretch>
            <a:fillRect/>
          </a:stretch>
        </p:blipFill>
        <p:spPr>
          <a:xfrm>
            <a:off x="1295400" y="1524000"/>
            <a:ext cx="6046788" cy="3070225"/>
          </a:xfrm>
          <a:noFill/>
        </p:spPr>
      </p:pic>
      <p:sp>
        <p:nvSpPr>
          <p:cNvPr id="22534" name="TextBox 6"/>
          <p:cNvSpPr txBox="1">
            <a:spLocks noChangeArrowheads="1"/>
          </p:cNvSpPr>
          <p:nvPr/>
        </p:nvSpPr>
        <p:spPr bwMode="auto">
          <a:xfrm>
            <a:off x="762000" y="4724400"/>
            <a:ext cx="7010400" cy="1846263"/>
          </a:xfrm>
          <a:prstGeom prst="rect">
            <a:avLst/>
          </a:prstGeom>
          <a:noFill/>
          <a:ln w="9525">
            <a:noFill/>
            <a:miter lim="800000"/>
            <a:headEnd/>
            <a:tailEnd/>
          </a:ln>
        </p:spPr>
        <p:txBody>
          <a:bodyPr>
            <a:spAutoFit/>
          </a:bodyPr>
          <a:lstStyle/>
          <a:p>
            <a:r>
              <a:rPr lang="en-US" sz="2400" b="1" dirty="0"/>
              <a:t>States</a:t>
            </a:r>
            <a:r>
              <a:rPr lang="en-US" sz="2400" dirty="0"/>
              <a:t>: locations of tiles </a:t>
            </a:r>
          </a:p>
          <a:p>
            <a:r>
              <a:rPr lang="en-US" sz="2400" b="1" dirty="0"/>
              <a:t>Actions</a:t>
            </a:r>
            <a:r>
              <a:rPr lang="en-US" sz="2400" dirty="0"/>
              <a:t>: move </a:t>
            </a:r>
            <a:r>
              <a:rPr lang="en-US" sz="2400" dirty="0">
                <a:solidFill>
                  <a:srgbClr val="0070C0"/>
                </a:solidFill>
              </a:rPr>
              <a:t>blank</a:t>
            </a:r>
            <a:r>
              <a:rPr lang="en-US" sz="2400" dirty="0"/>
              <a:t> left, right, up, down </a:t>
            </a:r>
          </a:p>
          <a:p>
            <a:r>
              <a:rPr lang="en-US" sz="2400" b="1" dirty="0"/>
              <a:t>Goal test</a:t>
            </a:r>
            <a:r>
              <a:rPr lang="en-US" sz="2400" dirty="0"/>
              <a:t>: = goal state (given)</a:t>
            </a:r>
          </a:p>
          <a:p>
            <a:r>
              <a:rPr lang="en-US" sz="2400" b="1" dirty="0"/>
              <a:t>Path cost: </a:t>
            </a:r>
            <a:r>
              <a:rPr lang="en-US" sz="2400" dirty="0"/>
              <a:t>1 per move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bwMode="auto">
          <a:ln>
            <a:round/>
            <a:headEnd/>
            <a:tailEnd/>
          </a:ln>
        </p:spPr>
        <p:txBody>
          <a:bodyPr/>
          <a:lstStyle/>
          <a:p>
            <a:fld id="{0DB58BFE-E3E8-4E62-89E8-49299AF67D36}" type="slidenum">
              <a:rPr lang="en-US" smtClean="0"/>
              <a:pPr/>
              <a:t>29</a:t>
            </a:fld>
            <a:endParaRPr lang="en-US" smtClean="0"/>
          </a:p>
        </p:txBody>
      </p:sp>
      <p:sp>
        <p:nvSpPr>
          <p:cNvPr id="23555" name="Rectangle 2"/>
          <p:cNvSpPr>
            <a:spLocks noGrp="1" noChangeArrowheads="1"/>
          </p:cNvSpPr>
          <p:nvPr>
            <p:ph type="title"/>
          </p:nvPr>
        </p:nvSpPr>
        <p:spPr/>
        <p:txBody>
          <a:bodyPr/>
          <a:lstStyle/>
          <a:p>
            <a:r>
              <a:rPr lang="en-US" smtClean="0"/>
              <a:t>Tree search algorithms</a:t>
            </a:r>
          </a:p>
        </p:txBody>
      </p:sp>
      <p:sp>
        <p:nvSpPr>
          <p:cNvPr id="23556" name="Rectangle 3"/>
          <p:cNvSpPr>
            <a:spLocks noGrp="1" noChangeArrowheads="1"/>
          </p:cNvSpPr>
          <p:nvPr>
            <p:ph type="body" idx="1"/>
          </p:nvPr>
        </p:nvSpPr>
        <p:spPr/>
        <p:txBody>
          <a:bodyPr/>
          <a:lstStyle/>
          <a:p>
            <a:pPr>
              <a:buFont typeface="Wingdings 2" pitchFamily="18" charset="2"/>
              <a:buNone/>
            </a:pPr>
            <a:r>
              <a:rPr lang="en-US" sz="2800" b="1" dirty="0" smtClean="0"/>
              <a:t>Basic idea</a:t>
            </a:r>
            <a:r>
              <a:rPr lang="en-US" sz="2800" dirty="0" smtClean="0"/>
              <a:t>: offline, simulated exploration of state space by generating successors of already-explored states (</a:t>
            </a:r>
            <a:r>
              <a:rPr lang="en-US" sz="2800" dirty="0" err="1" smtClean="0"/>
              <a:t>a.k.a.~</a:t>
            </a:r>
            <a:r>
              <a:rPr lang="en-US" sz="2800" dirty="0" err="1" smtClean="0">
                <a:solidFill>
                  <a:srgbClr val="FF0000"/>
                </a:solidFill>
              </a:rPr>
              <a:t>expanding</a:t>
            </a:r>
            <a:r>
              <a:rPr lang="en-US" sz="2800" dirty="0" smtClean="0"/>
              <a:t> states)</a:t>
            </a:r>
            <a:r>
              <a:rPr lang="en-US" sz="2400" dirty="0" smtClean="0"/>
              <a:t>
</a:t>
            </a:r>
          </a:p>
        </p:txBody>
      </p:sp>
      <p:pic>
        <p:nvPicPr>
          <p:cNvPr id="23557" name="Picture 4"/>
          <p:cNvPicPr>
            <a:picLocks noChangeAspect="1" noChangeArrowheads="1"/>
          </p:cNvPicPr>
          <p:nvPr/>
        </p:nvPicPr>
        <p:blipFill>
          <a:blip r:embed="rId2" cstate="print"/>
          <a:srcRect l="14844" t="37500" r="3125" b="28125"/>
          <a:stretch>
            <a:fillRect/>
          </a:stretch>
        </p:blipFill>
        <p:spPr bwMode="auto">
          <a:xfrm>
            <a:off x="457200" y="3200400"/>
            <a:ext cx="8243888" cy="2590800"/>
          </a:xfrm>
          <a:prstGeom prst="rect">
            <a:avLst/>
          </a:prstGeom>
          <a:noFill/>
          <a:ln w="9525">
            <a:noFill/>
            <a:miter lim="800000"/>
            <a:headEnd/>
            <a:tailEnd/>
          </a:ln>
        </p:spPr>
      </p:pic>
      <p:sp>
        <p:nvSpPr>
          <p:cNvPr id="2" name="Oval 1"/>
          <p:cNvSpPr/>
          <p:nvPr/>
        </p:nvSpPr>
        <p:spPr>
          <a:xfrm>
            <a:off x="1295400" y="4572000"/>
            <a:ext cx="5334000" cy="381000"/>
          </a:xfrm>
          <a:prstGeom prst="ellipse">
            <a:avLst/>
          </a:prstGeom>
          <a:solidFill>
            <a:srgbClr val="D34817">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8229600" y="4343400"/>
            <a:ext cx="152400"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647700" y="4267200"/>
            <a:ext cx="190500" cy="13335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26732" y="5830074"/>
            <a:ext cx="7688580"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000" dirty="0" smtClean="0"/>
              <a:t>The essence of search – following up one option now and putting the others aside for later, in case the first choice does not lead to a solution.</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2743200"/>
            <a:ext cx="7772400" cy="3276600"/>
          </a:xfrm>
        </p:spPr>
        <p:txBody>
          <a:bodyPr/>
          <a:lstStyle/>
          <a:p>
            <a:r>
              <a:rPr lang="en-US" dirty="0" smtClean="0"/>
              <a:t>Computer scientists face the task of comparing algorithms to see how fast they run or how much memory they require.</a:t>
            </a:r>
            <a:endParaRPr lang="en-US" dirty="0"/>
          </a:p>
        </p:txBody>
      </p:sp>
      <p:sp>
        <p:nvSpPr>
          <p:cNvPr id="4" name="Footer Placeholder 3"/>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5" name="Slide Number Placeholder 4"/>
          <p:cNvSpPr>
            <a:spLocks noGrp="1"/>
          </p:cNvSpPr>
          <p:nvPr>
            <p:ph type="sldNum" sz="quarter" idx="12"/>
          </p:nvPr>
        </p:nvSpPr>
        <p:spPr/>
        <p:txBody>
          <a:bodyPr/>
          <a:lstStyle/>
          <a:p>
            <a:pPr>
              <a:defRPr/>
            </a:pPr>
            <a:fld id="{DC011225-162B-4BDE-91F2-A06D82F089FB}" type="slidenum">
              <a:rPr lang="en-US" smtClean="0"/>
              <a:pPr>
                <a:defRPr/>
              </a:pPr>
              <a:t>3</a:t>
            </a:fld>
            <a:endParaRPr lang="en-US"/>
          </a:p>
        </p:txBody>
      </p:sp>
      <p:sp>
        <p:nvSpPr>
          <p:cNvPr id="6" name="TextBox 5"/>
          <p:cNvSpPr txBox="1"/>
          <p:nvPr/>
        </p:nvSpPr>
        <p:spPr>
          <a:xfrm>
            <a:off x="3810000" y="4876800"/>
            <a:ext cx="1967205" cy="369332"/>
          </a:xfrm>
          <a:prstGeom prst="rect">
            <a:avLst/>
          </a:prstGeom>
          <a:noFill/>
        </p:spPr>
        <p:txBody>
          <a:bodyPr wrap="none" rtlCol="0">
            <a:spAutoFit/>
          </a:bodyPr>
          <a:lstStyle/>
          <a:p>
            <a:r>
              <a:rPr lang="en-US" dirty="0" smtClean="0">
                <a:solidFill>
                  <a:srgbClr val="C00000"/>
                </a:solidFill>
                <a:latin typeface="Comic Sans MS" pitchFamily="66" charset="0"/>
              </a:rPr>
              <a:t>Let’s talk math…</a:t>
            </a:r>
            <a:endParaRPr lang="en-US" dirty="0">
              <a:solidFill>
                <a:srgbClr val="C00000"/>
              </a:solidFill>
              <a:latin typeface="Comic Sans MS" pitchFamily="66" charset="0"/>
            </a:endParaRPr>
          </a:p>
        </p:txBody>
      </p:sp>
    </p:spTree>
    <p:extLst>
      <p:ext uri="{BB962C8B-B14F-4D97-AF65-F5344CB8AC3E}">
        <p14:creationId xmlns:p14="http://schemas.microsoft.com/office/powerpoint/2010/main" val="22333216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D86968-B68B-4287-BED3-FCB8735F5C0B}" type="slidenum">
              <a:rPr lang="en-US" altLang="en-US"/>
              <a:pPr/>
              <a:t>30</a:t>
            </a:fld>
            <a:endParaRPr lang="en-US" altLang="en-US"/>
          </a:p>
        </p:txBody>
      </p:sp>
      <p:sp>
        <p:nvSpPr>
          <p:cNvPr id="22530" name="Rectangle 2"/>
          <p:cNvSpPr>
            <a:spLocks noGrp="1" noChangeArrowheads="1"/>
          </p:cNvSpPr>
          <p:nvPr>
            <p:ph type="title"/>
          </p:nvPr>
        </p:nvSpPr>
        <p:spPr/>
        <p:txBody>
          <a:bodyPr/>
          <a:lstStyle/>
          <a:p>
            <a:r>
              <a:rPr lang="en-US" altLang="en-US" sz="3600"/>
              <a:t>Implementation: general tree search</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l="14844" t="18750" r="3125" b="9375"/>
          <a:stretch>
            <a:fillRect/>
          </a:stretch>
        </p:blipFill>
        <p:spPr bwMode="auto">
          <a:xfrm>
            <a:off x="762000" y="1649794"/>
            <a:ext cx="7315200"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3947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7D80F70-F74E-4D47-8BE8-CDF0E98A07AF}" type="slidenum">
              <a:rPr lang="en-US" altLang="en-US"/>
              <a:pPr/>
              <a:t>31</a:t>
            </a:fld>
            <a:endParaRPr lang="en-US" altLang="en-US"/>
          </a:p>
        </p:txBody>
      </p:sp>
      <p:sp>
        <p:nvSpPr>
          <p:cNvPr id="23554" name="Rectangle 2"/>
          <p:cNvSpPr>
            <a:spLocks noGrp="1" noChangeArrowheads="1"/>
          </p:cNvSpPr>
          <p:nvPr>
            <p:ph type="title"/>
          </p:nvPr>
        </p:nvSpPr>
        <p:spPr>
          <a:xfrm>
            <a:off x="457200" y="0"/>
            <a:ext cx="8458200" cy="1143000"/>
          </a:xfrm>
        </p:spPr>
        <p:txBody>
          <a:bodyPr/>
          <a:lstStyle/>
          <a:p>
            <a:pPr algn="ctr"/>
            <a:r>
              <a:rPr lang="en-US" altLang="en-US" sz="3600"/>
              <a:t>Implementation: states vs. nodes</a:t>
            </a:r>
          </a:p>
        </p:txBody>
      </p:sp>
      <p:sp>
        <p:nvSpPr>
          <p:cNvPr id="23555" name="Rectangle 3"/>
          <p:cNvSpPr>
            <a:spLocks noGrp="1" noChangeArrowheads="1"/>
          </p:cNvSpPr>
          <p:nvPr>
            <p:ph type="body" idx="1"/>
          </p:nvPr>
        </p:nvSpPr>
        <p:spPr/>
        <p:txBody>
          <a:bodyPr/>
          <a:lstStyle/>
          <a:p>
            <a:pPr>
              <a:lnSpc>
                <a:spcPct val="80000"/>
              </a:lnSpc>
            </a:pPr>
            <a:r>
              <a:rPr lang="en-US" altLang="en-US" sz="2400" dirty="0"/>
              <a:t>A </a:t>
            </a:r>
            <a:r>
              <a:rPr lang="en-US" altLang="en-US" sz="2400" dirty="0">
                <a:solidFill>
                  <a:srgbClr val="FF0000"/>
                </a:solidFill>
              </a:rPr>
              <a:t>state</a:t>
            </a:r>
            <a:r>
              <a:rPr lang="en-US" altLang="en-US" sz="2400" dirty="0"/>
              <a:t> is a (representation of) a physical configuration</a:t>
            </a:r>
          </a:p>
          <a:p>
            <a:pPr>
              <a:lnSpc>
                <a:spcPct val="80000"/>
              </a:lnSpc>
            </a:pPr>
            <a:r>
              <a:rPr lang="en-US" altLang="en-US" sz="2400" dirty="0"/>
              <a:t>A </a:t>
            </a:r>
            <a:r>
              <a:rPr lang="en-US" altLang="en-US" sz="2400" dirty="0">
                <a:solidFill>
                  <a:srgbClr val="FF0000"/>
                </a:solidFill>
              </a:rPr>
              <a:t>node</a:t>
            </a:r>
            <a:r>
              <a:rPr lang="en-US" altLang="en-US" sz="2400" dirty="0"/>
              <a:t> is a data structure constituting part of a search tree includes </a:t>
            </a:r>
            <a:r>
              <a:rPr lang="en-US" altLang="en-US" sz="2400" dirty="0">
                <a:solidFill>
                  <a:srgbClr val="FF0000"/>
                </a:solidFill>
              </a:rPr>
              <a:t>state</a:t>
            </a:r>
            <a:r>
              <a:rPr lang="en-US" altLang="en-US" sz="2400" dirty="0"/>
              <a:t>, </a:t>
            </a:r>
            <a:r>
              <a:rPr lang="en-US" altLang="en-US" sz="2400" dirty="0">
                <a:solidFill>
                  <a:srgbClr val="FF0000"/>
                </a:solidFill>
              </a:rPr>
              <a:t>parent node</a:t>
            </a:r>
            <a:r>
              <a:rPr lang="en-US" altLang="en-US" sz="2400" dirty="0"/>
              <a:t>, </a:t>
            </a:r>
            <a:r>
              <a:rPr lang="en-US" altLang="en-US" sz="2400" dirty="0">
                <a:solidFill>
                  <a:srgbClr val="FF0000"/>
                </a:solidFill>
              </a:rPr>
              <a:t>action</a:t>
            </a:r>
            <a:r>
              <a:rPr lang="en-US" altLang="en-US" sz="2400" dirty="0"/>
              <a:t>, </a:t>
            </a:r>
            <a:r>
              <a:rPr lang="en-US" altLang="en-US" sz="2400" dirty="0">
                <a:solidFill>
                  <a:srgbClr val="FF0000"/>
                </a:solidFill>
              </a:rPr>
              <a:t>path cost</a:t>
            </a:r>
            <a:r>
              <a:rPr lang="en-US" altLang="en-US" sz="2400" dirty="0"/>
              <a:t> </a:t>
            </a:r>
            <a:r>
              <a:rPr lang="en-US" altLang="en-US" sz="2400" i="1" dirty="0"/>
              <a:t>g(x)</a:t>
            </a:r>
            <a:r>
              <a:rPr lang="en-US" altLang="en-US" sz="2400" dirty="0"/>
              <a:t>, </a:t>
            </a:r>
            <a:r>
              <a:rPr lang="en-US" altLang="en-US" sz="2400" dirty="0">
                <a:solidFill>
                  <a:srgbClr val="FF0000"/>
                </a:solidFill>
              </a:rPr>
              <a:t>depth</a:t>
            </a:r>
          </a:p>
          <a:p>
            <a:pPr>
              <a:lnSpc>
                <a:spcPct val="80000"/>
              </a:lnSpc>
            </a:pPr>
            <a:endParaRPr lang="en-US" altLang="en-US" sz="2400" dirty="0">
              <a:solidFill>
                <a:srgbClr val="FF0000"/>
              </a:solidFill>
            </a:endParaRPr>
          </a:p>
          <a:p>
            <a:pPr>
              <a:lnSpc>
                <a:spcPct val="80000"/>
              </a:lnSpc>
            </a:pPr>
            <a:endParaRPr lang="en-US" altLang="en-US" sz="2400" dirty="0">
              <a:solidFill>
                <a:srgbClr val="FF0000"/>
              </a:solidFill>
            </a:endParaRPr>
          </a:p>
          <a:p>
            <a:pPr>
              <a:lnSpc>
                <a:spcPct val="80000"/>
              </a:lnSpc>
            </a:pPr>
            <a:endParaRPr lang="en-US" altLang="en-US" sz="2400" dirty="0">
              <a:solidFill>
                <a:srgbClr val="FF0000"/>
              </a:solidFill>
            </a:endParaRPr>
          </a:p>
          <a:p>
            <a:pPr>
              <a:lnSpc>
                <a:spcPct val="80000"/>
              </a:lnSpc>
            </a:pPr>
            <a:endParaRPr lang="en-US" altLang="en-US" sz="2400" dirty="0"/>
          </a:p>
          <a:p>
            <a:pPr>
              <a:lnSpc>
                <a:spcPct val="80000"/>
              </a:lnSpc>
            </a:pPr>
            <a:endParaRPr lang="en-US" altLang="en-US" sz="2400" dirty="0"/>
          </a:p>
          <a:p>
            <a:pPr>
              <a:lnSpc>
                <a:spcPct val="80000"/>
              </a:lnSpc>
            </a:pPr>
            <a:endParaRPr lang="en-US" altLang="en-US" sz="2400" dirty="0"/>
          </a:p>
          <a:p>
            <a:pPr>
              <a:lnSpc>
                <a:spcPct val="80000"/>
              </a:lnSpc>
            </a:pPr>
            <a:endParaRPr lang="en-US" altLang="en-US" sz="2400" dirty="0" smtClean="0"/>
          </a:p>
          <a:p>
            <a:pPr>
              <a:lnSpc>
                <a:spcPct val="80000"/>
              </a:lnSpc>
            </a:pPr>
            <a:r>
              <a:rPr lang="en-US" altLang="en-US" sz="2400" dirty="0" smtClean="0"/>
              <a:t>The </a:t>
            </a:r>
            <a:r>
              <a:rPr lang="en-US" altLang="en-US" sz="2400" dirty="0">
                <a:latin typeface="Courier New" panose="02070309020205020404" pitchFamily="49" charset="0"/>
              </a:rPr>
              <a:t>Expand</a:t>
            </a:r>
            <a:r>
              <a:rPr lang="en-US" altLang="en-US" sz="2400" dirty="0"/>
              <a:t> function creates new nodes, filling in the various fields and using the </a:t>
            </a:r>
            <a:r>
              <a:rPr lang="en-US" altLang="en-US" sz="2400" dirty="0" err="1">
                <a:latin typeface="Courier New" panose="02070309020205020404" pitchFamily="49" charset="0"/>
              </a:rPr>
              <a:t>SuccessorFn</a:t>
            </a:r>
            <a:r>
              <a:rPr lang="en-US" altLang="en-US" sz="2400" dirty="0"/>
              <a:t> of the problem to create the corresponding states</a:t>
            </a:r>
            <a:r>
              <a:rPr lang="en-US" altLang="en-US" sz="2400" dirty="0" smtClean="0"/>
              <a:t>.</a:t>
            </a:r>
            <a:endParaRPr lang="en-US" altLang="en-US" sz="2400" dirty="0"/>
          </a:p>
        </p:txBody>
      </p:sp>
      <p:pic>
        <p:nvPicPr>
          <p:cNvPr id="23556" name="Picture 4" descr="state-vs-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37305"/>
            <a:ext cx="49815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400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ln>
            <a:round/>
            <a:headEnd/>
            <a:tailEnd/>
          </a:ln>
        </p:spPr>
        <p:txBody>
          <a:bodyPr/>
          <a:lstStyle/>
          <a:p>
            <a:fld id="{D9FF05F9-B117-4E0A-A505-AD21DE8BA5EF}" type="slidenum">
              <a:rPr lang="en-US" smtClean="0"/>
              <a:pPr/>
              <a:t>32</a:t>
            </a:fld>
            <a:endParaRPr lang="en-US" smtClean="0"/>
          </a:p>
        </p:txBody>
      </p:sp>
      <p:sp>
        <p:nvSpPr>
          <p:cNvPr id="24579" name="Rectangle 2"/>
          <p:cNvSpPr>
            <a:spLocks noGrp="1" noChangeArrowheads="1"/>
          </p:cNvSpPr>
          <p:nvPr>
            <p:ph type="title"/>
          </p:nvPr>
        </p:nvSpPr>
        <p:spPr/>
        <p:txBody>
          <a:bodyPr/>
          <a:lstStyle/>
          <a:p>
            <a:r>
              <a:rPr lang="en-US" smtClean="0"/>
              <a:t>Tree search example: the initial state</a:t>
            </a:r>
          </a:p>
        </p:txBody>
      </p:sp>
      <p:pic>
        <p:nvPicPr>
          <p:cNvPr id="24580" name="Picture 4" descr="search-map1c"/>
          <p:cNvPicPr>
            <a:picLocks noChangeAspect="1" noChangeArrowheads="1"/>
          </p:cNvPicPr>
          <p:nvPr/>
        </p:nvPicPr>
        <p:blipFill>
          <a:blip r:embed="rId2" cstate="print"/>
          <a:srcRect/>
          <a:stretch>
            <a:fillRect/>
          </a:stretch>
        </p:blipFill>
        <p:spPr bwMode="auto">
          <a:xfrm>
            <a:off x="990600" y="1600200"/>
            <a:ext cx="6751638" cy="1905000"/>
          </a:xfrm>
          <a:prstGeom prst="rect">
            <a:avLst/>
          </a:prstGeom>
          <a:noFill/>
          <a:ln w="9525">
            <a:noFill/>
            <a:miter lim="800000"/>
            <a:headEnd/>
            <a:tailEnd/>
          </a:ln>
        </p:spPr>
      </p:pic>
      <p:pic>
        <p:nvPicPr>
          <p:cNvPr id="24581" name="Picture 4" descr="romania-distances"/>
          <p:cNvPicPr>
            <a:picLocks noChangeAspect="1" noChangeArrowheads="1"/>
          </p:cNvPicPr>
          <p:nvPr/>
        </p:nvPicPr>
        <p:blipFill>
          <a:blip r:embed="rId3" cstate="print"/>
          <a:srcRect/>
          <a:stretch>
            <a:fillRect/>
          </a:stretch>
        </p:blipFill>
        <p:spPr bwMode="auto">
          <a:xfrm>
            <a:off x="4648200" y="3733800"/>
            <a:ext cx="3810000" cy="22891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bwMode="auto">
          <a:ln>
            <a:round/>
            <a:headEnd/>
            <a:tailEnd/>
          </a:ln>
        </p:spPr>
        <p:txBody>
          <a:bodyPr/>
          <a:lstStyle/>
          <a:p>
            <a:fld id="{86698876-27FF-49E4-A181-99C0DB52ACDC}" type="slidenum">
              <a:rPr lang="en-US" smtClean="0"/>
              <a:pPr/>
              <a:t>33</a:t>
            </a:fld>
            <a:endParaRPr lang="en-US" smtClean="0"/>
          </a:p>
        </p:txBody>
      </p:sp>
      <p:pic>
        <p:nvPicPr>
          <p:cNvPr id="25603" name="Picture 4" descr="search-map2c"/>
          <p:cNvPicPr>
            <a:picLocks noGrp="1" noChangeAspect="1" noChangeArrowheads="1"/>
          </p:cNvPicPr>
          <p:nvPr>
            <p:ph idx="1"/>
          </p:nvPr>
        </p:nvPicPr>
        <p:blipFill>
          <a:blip r:embed="rId2" cstate="print"/>
          <a:srcRect/>
          <a:stretch>
            <a:fillRect/>
          </a:stretch>
        </p:blipFill>
        <p:spPr>
          <a:xfrm>
            <a:off x="228600" y="1676400"/>
            <a:ext cx="6986588" cy="1724025"/>
          </a:xfrm>
          <a:noFill/>
        </p:spPr>
      </p:pic>
      <p:sp>
        <p:nvSpPr>
          <p:cNvPr id="25604" name="Rectangle 2"/>
          <p:cNvSpPr>
            <a:spLocks noGrp="1" noChangeArrowheads="1"/>
          </p:cNvSpPr>
          <p:nvPr>
            <p:ph type="title"/>
          </p:nvPr>
        </p:nvSpPr>
        <p:spPr/>
        <p:txBody>
          <a:bodyPr/>
          <a:lstStyle/>
          <a:p>
            <a:r>
              <a:rPr lang="en-US" smtClean="0"/>
              <a:t>Tree search example: after expanding Arad</a:t>
            </a:r>
          </a:p>
        </p:txBody>
      </p:sp>
      <p:pic>
        <p:nvPicPr>
          <p:cNvPr id="25605" name="Picture 4" descr="romania-distances"/>
          <p:cNvPicPr>
            <a:picLocks noChangeAspect="1" noChangeArrowheads="1"/>
          </p:cNvPicPr>
          <p:nvPr/>
        </p:nvPicPr>
        <p:blipFill>
          <a:blip r:embed="rId3" cstate="print"/>
          <a:srcRect/>
          <a:stretch>
            <a:fillRect/>
          </a:stretch>
        </p:blipFill>
        <p:spPr bwMode="auto">
          <a:xfrm>
            <a:off x="4648200" y="3733800"/>
            <a:ext cx="3810000" cy="22891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ln>
            <a:round/>
            <a:headEnd/>
            <a:tailEnd/>
          </a:ln>
        </p:spPr>
        <p:txBody>
          <a:bodyPr/>
          <a:lstStyle/>
          <a:p>
            <a:fld id="{5F828A79-36B3-4F0A-9471-C95C8B44C3D0}" type="slidenum">
              <a:rPr lang="en-US" smtClean="0"/>
              <a:pPr/>
              <a:t>34</a:t>
            </a:fld>
            <a:endParaRPr lang="en-US" smtClean="0"/>
          </a:p>
        </p:txBody>
      </p:sp>
      <p:pic>
        <p:nvPicPr>
          <p:cNvPr id="26627" name="Picture 4" descr="search-map3c"/>
          <p:cNvPicPr>
            <a:picLocks noGrp="1" noChangeAspect="1" noChangeArrowheads="1"/>
          </p:cNvPicPr>
          <p:nvPr>
            <p:ph idx="1"/>
          </p:nvPr>
        </p:nvPicPr>
        <p:blipFill>
          <a:blip r:embed="rId2" cstate="print"/>
          <a:srcRect/>
          <a:stretch>
            <a:fillRect/>
          </a:stretch>
        </p:blipFill>
        <p:spPr>
          <a:xfrm>
            <a:off x="430213" y="1671638"/>
            <a:ext cx="6986587" cy="1724025"/>
          </a:xfrm>
          <a:noFill/>
        </p:spPr>
      </p:pic>
      <p:sp>
        <p:nvSpPr>
          <p:cNvPr id="26628" name="Rectangle 2"/>
          <p:cNvSpPr>
            <a:spLocks noGrp="1" noChangeArrowheads="1"/>
          </p:cNvSpPr>
          <p:nvPr>
            <p:ph type="title"/>
          </p:nvPr>
        </p:nvSpPr>
        <p:spPr/>
        <p:txBody>
          <a:bodyPr/>
          <a:lstStyle/>
          <a:p>
            <a:r>
              <a:rPr lang="en-US" smtClean="0"/>
              <a:t>Tree search example: after expanding Sibiu</a:t>
            </a:r>
          </a:p>
        </p:txBody>
      </p:sp>
      <p:pic>
        <p:nvPicPr>
          <p:cNvPr id="26629" name="Picture 4" descr="romania-distances"/>
          <p:cNvPicPr>
            <a:picLocks noChangeAspect="1" noChangeArrowheads="1"/>
          </p:cNvPicPr>
          <p:nvPr/>
        </p:nvPicPr>
        <p:blipFill>
          <a:blip r:embed="rId3" cstate="print"/>
          <a:srcRect/>
          <a:stretch>
            <a:fillRect/>
          </a:stretch>
        </p:blipFill>
        <p:spPr bwMode="auto">
          <a:xfrm>
            <a:off x="4495800" y="3810000"/>
            <a:ext cx="3810000" cy="22891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Measuring Problem-Solving Performance</a:t>
            </a:r>
          </a:p>
        </p:txBody>
      </p:sp>
      <p:sp>
        <p:nvSpPr>
          <p:cNvPr id="27651" name="Content Placeholder 2"/>
          <p:cNvSpPr>
            <a:spLocks noGrp="1"/>
          </p:cNvSpPr>
          <p:nvPr>
            <p:ph sz="quarter" idx="1"/>
          </p:nvPr>
        </p:nvSpPr>
        <p:spPr/>
        <p:txBody>
          <a:bodyPr/>
          <a:lstStyle/>
          <a:p>
            <a:r>
              <a:rPr lang="en-US" b="1" dirty="0" smtClean="0"/>
              <a:t>Completeness</a:t>
            </a:r>
            <a:r>
              <a:rPr lang="en-US" dirty="0" smtClean="0"/>
              <a:t>: Is the algorithm guaranteed to find a solution when there is one?</a:t>
            </a:r>
          </a:p>
          <a:p>
            <a:r>
              <a:rPr lang="en-US" b="1" dirty="0" smtClean="0"/>
              <a:t>Optimality</a:t>
            </a:r>
            <a:r>
              <a:rPr lang="en-US" dirty="0" smtClean="0"/>
              <a:t>: Does the strategy find the optimal solution?</a:t>
            </a:r>
          </a:p>
          <a:p>
            <a:r>
              <a:rPr lang="en-US" b="1" dirty="0" smtClean="0"/>
              <a:t>Time complexity</a:t>
            </a:r>
            <a:r>
              <a:rPr lang="en-US" dirty="0" smtClean="0"/>
              <a:t>: How long does it take to find a solution?</a:t>
            </a:r>
          </a:p>
          <a:p>
            <a:r>
              <a:rPr lang="en-US" b="1" dirty="0" smtClean="0"/>
              <a:t>Space complexity</a:t>
            </a:r>
            <a:r>
              <a:rPr lang="en-US" dirty="0" smtClean="0"/>
              <a:t>: How much memory is needed to perform the search?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7653" name="Slide Number Placeholder 4"/>
          <p:cNvSpPr>
            <a:spLocks noGrp="1"/>
          </p:cNvSpPr>
          <p:nvPr>
            <p:ph type="sldNum" sz="quarter" idx="12"/>
          </p:nvPr>
        </p:nvSpPr>
        <p:spPr bwMode="auto">
          <a:ln>
            <a:round/>
            <a:headEnd/>
            <a:tailEnd/>
          </a:ln>
        </p:spPr>
        <p:txBody>
          <a:bodyPr/>
          <a:lstStyle/>
          <a:p>
            <a:fld id="{78C44230-EAD8-411F-8A8C-E1F58FEEFD5D}" type="slidenum">
              <a:rPr lang="en-US" smtClean="0"/>
              <a:pPr/>
              <a:t>35</a:t>
            </a:fld>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Time and space complexity</a:t>
            </a:r>
          </a:p>
        </p:txBody>
      </p:sp>
      <p:sp>
        <p:nvSpPr>
          <p:cNvPr id="28675" name="Content Placeholder 2"/>
          <p:cNvSpPr>
            <a:spLocks noGrp="1"/>
          </p:cNvSpPr>
          <p:nvPr>
            <p:ph sz="quarter" idx="1"/>
          </p:nvPr>
        </p:nvSpPr>
        <p:spPr/>
        <p:txBody>
          <a:bodyPr/>
          <a:lstStyle/>
          <a:p>
            <a:pPr>
              <a:lnSpc>
                <a:spcPct val="90000"/>
              </a:lnSpc>
            </a:pPr>
            <a:r>
              <a:rPr lang="en-US" smtClean="0"/>
              <a:t>Time and space complexity are measured in terms of </a:t>
            </a:r>
          </a:p>
          <a:p>
            <a:pPr lvl="1">
              <a:lnSpc>
                <a:spcPct val="90000"/>
              </a:lnSpc>
            </a:pPr>
            <a:r>
              <a:rPr lang="en-US" sz="3200" i="1" smtClean="0"/>
              <a:t>b:</a:t>
            </a:r>
            <a:r>
              <a:rPr lang="en-US" sz="3200" smtClean="0"/>
              <a:t> maximum branching factor (maximum number of successors) of the search tree</a:t>
            </a:r>
          </a:p>
          <a:p>
            <a:pPr lvl="1">
              <a:lnSpc>
                <a:spcPct val="90000"/>
              </a:lnSpc>
            </a:pPr>
            <a:r>
              <a:rPr lang="en-US" sz="3200" i="1" smtClean="0"/>
              <a:t>d: </a:t>
            </a:r>
            <a:r>
              <a:rPr lang="en-US" sz="3200" smtClean="0"/>
              <a:t>depth of the least-cost solution</a:t>
            </a:r>
          </a:p>
          <a:p>
            <a:pPr lvl="1">
              <a:lnSpc>
                <a:spcPct val="90000"/>
              </a:lnSpc>
            </a:pPr>
            <a:r>
              <a:rPr lang="en-US" sz="3200" i="1" smtClean="0"/>
              <a:t>m</a:t>
            </a:r>
            <a:r>
              <a:rPr lang="en-US" sz="3200" smtClean="0"/>
              <a:t>: maximum depth of the state space (may be </a:t>
            </a:r>
            <a:r>
              <a:rPr lang="en-US" sz="3200" smtClean="0">
                <a:cs typeface="Arial" charset="0"/>
              </a:rPr>
              <a:t>∞</a:t>
            </a:r>
            <a:r>
              <a:rPr lang="en-US" sz="3200" smtClean="0"/>
              <a:t>)</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8677" name="Slide Number Placeholder 4"/>
          <p:cNvSpPr>
            <a:spLocks noGrp="1"/>
          </p:cNvSpPr>
          <p:nvPr>
            <p:ph type="sldNum" sz="quarter" idx="12"/>
          </p:nvPr>
        </p:nvSpPr>
        <p:spPr bwMode="auto">
          <a:ln>
            <a:round/>
            <a:headEnd/>
            <a:tailEnd/>
          </a:ln>
        </p:spPr>
        <p:txBody>
          <a:bodyPr/>
          <a:lstStyle/>
          <a:p>
            <a:fld id="{2A0B2838-4772-45DE-8E31-0D4ED46188D0}" type="slidenum">
              <a:rPr lang="en-US" smtClean="0"/>
              <a:pPr/>
              <a:t>36</a:t>
            </a:fld>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Mathematical Background</a:t>
            </a:r>
          </a:p>
        </p:txBody>
      </p:sp>
      <p:sp>
        <p:nvSpPr>
          <p:cNvPr id="9219" name="Content Placeholder 2"/>
          <p:cNvSpPr>
            <a:spLocks noGrp="1"/>
          </p:cNvSpPr>
          <p:nvPr>
            <p:ph sz="quarter" idx="1"/>
          </p:nvPr>
        </p:nvSpPr>
        <p:spPr/>
        <p:txBody>
          <a:bodyPr/>
          <a:lstStyle/>
          <a:p>
            <a:r>
              <a:rPr lang="en-US" dirty="0" smtClean="0"/>
              <a:t>Complexity analysis and </a:t>
            </a:r>
            <a:r>
              <a:rPr lang="en-US" dirty="0" smtClean="0">
                <a:solidFill>
                  <a:srgbClr val="C00000"/>
                </a:solidFill>
              </a:rPr>
              <a:t>O() notation</a:t>
            </a:r>
            <a:r>
              <a:rPr lang="en-US" dirty="0" smtClean="0"/>
              <a:t>. </a:t>
            </a:r>
          </a:p>
          <a:p>
            <a:pPr lvl="1"/>
            <a:r>
              <a:rPr lang="en-US" dirty="0" smtClean="0"/>
              <a:t>Comparing algorithms to see how fast they run or how much memory they require.</a:t>
            </a:r>
          </a:p>
          <a:p>
            <a:pPr lvl="1"/>
            <a:r>
              <a:rPr lang="en-US" dirty="0" smtClean="0"/>
              <a:t>Benchmarking: running the algorithms on a computer and measuring speed in seconds and memory consumption in bytes. </a:t>
            </a:r>
            <a:r>
              <a:rPr lang="en-US" dirty="0" smtClean="0">
                <a:sym typeface="Wingdings" pitchFamily="2" charset="2"/>
              </a:rPr>
              <a:t></a:t>
            </a:r>
          </a:p>
          <a:p>
            <a:pPr lvl="1"/>
            <a:r>
              <a:rPr lang="en-US" dirty="0" smtClean="0">
                <a:sym typeface="Wingdings" pitchFamily="2" charset="2"/>
              </a:rPr>
              <a:t>Asymptotic analysis: a mathematical analysis of algorithms, </a:t>
            </a:r>
            <a:r>
              <a:rPr lang="en-US" i="1" dirty="0" smtClean="0">
                <a:solidFill>
                  <a:srgbClr val="C00000"/>
                </a:solidFill>
                <a:sym typeface="Wingdings" pitchFamily="2" charset="2"/>
              </a:rPr>
              <a:t>independently</a:t>
            </a:r>
            <a:r>
              <a:rPr lang="en-US" dirty="0" smtClean="0">
                <a:sym typeface="Wingdings" pitchFamily="2" charset="2"/>
              </a:rPr>
              <a:t> of the particular implementation and input. </a:t>
            </a:r>
            <a:endParaRPr lang="en-US" dirty="0"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9221" name="Slide Number Placeholder 4"/>
          <p:cNvSpPr>
            <a:spLocks noGrp="1"/>
          </p:cNvSpPr>
          <p:nvPr>
            <p:ph type="sldNum" sz="quarter" idx="12"/>
          </p:nvPr>
        </p:nvSpPr>
        <p:spPr bwMode="auto">
          <a:ln>
            <a:round/>
            <a:headEnd/>
            <a:tailEnd/>
          </a:ln>
        </p:spPr>
        <p:txBody>
          <a:bodyPr/>
          <a:lstStyle/>
          <a:p>
            <a:fld id="{0B269408-93FA-4CF0-B0F0-9F8EAAACE3B5}" type="slidenum">
              <a:rPr lang="en-US" smtClean="0"/>
              <a:pPr/>
              <a:t>4</a:t>
            </a:fld>
            <a:endParaRPr lang="en-US" smtClean="0"/>
          </a:p>
        </p:txBody>
      </p:sp>
      <p:sp>
        <p:nvSpPr>
          <p:cNvPr id="2" name="TextBox 1"/>
          <p:cNvSpPr txBox="1"/>
          <p:nvPr/>
        </p:nvSpPr>
        <p:spPr>
          <a:xfrm>
            <a:off x="146401" y="237174"/>
            <a:ext cx="1535998"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latin typeface="Comic Sans MS" panose="030F0702030302020204" pitchFamily="66" charset="0"/>
              </a:rPr>
              <a:t>Review Slide</a:t>
            </a:r>
            <a:endParaRPr lang="en-US" dirty="0">
              <a:latin typeface="Comic Sans MS" panose="030F07020303020202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dissolve">
                                      <p:cBhvr>
                                        <p:cTn id="7" dur="500"/>
                                        <p:tgtEl>
                                          <p:spTgt spid="92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219">
                                            <p:txEl>
                                              <p:pRg st="3" end="3"/>
                                            </p:txEl>
                                          </p:spTgt>
                                        </p:tgtEl>
                                        <p:attrNameLst>
                                          <p:attrName>style.visibility</p:attrName>
                                        </p:attrNameLst>
                                      </p:cBhvr>
                                      <p:to>
                                        <p:strVal val="visible"/>
                                      </p:to>
                                    </p:set>
                                    <p:animEffect transition="in" filter="dissolve">
                                      <p:cBhvr>
                                        <p:cTn id="12"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Example: Complexity Function T()</a:t>
            </a:r>
          </a:p>
        </p:txBody>
      </p:sp>
      <p:sp>
        <p:nvSpPr>
          <p:cNvPr id="10243" name="Content Placeholder 2"/>
          <p:cNvSpPr>
            <a:spLocks noGrp="1"/>
          </p:cNvSpPr>
          <p:nvPr>
            <p:ph sz="quarter" idx="1"/>
          </p:nvPr>
        </p:nvSpPr>
        <p:spPr>
          <a:xfrm>
            <a:off x="304800" y="1981200"/>
            <a:ext cx="8382000" cy="4572000"/>
          </a:xfrm>
        </p:spPr>
        <p:txBody>
          <a:bodyPr/>
          <a:lstStyle/>
          <a:p>
            <a:pPr>
              <a:buFont typeface="Wingdings 2" pitchFamily="18" charset="2"/>
              <a:buNone/>
            </a:pPr>
            <a:r>
              <a:rPr lang="en-US" dirty="0" smtClean="0"/>
              <a:t>Function SUMMATION(sequence) returns a number</a:t>
            </a:r>
          </a:p>
          <a:p>
            <a:pPr lvl="1">
              <a:buFont typeface="Wingdings 2" pitchFamily="18" charset="2"/>
              <a:buNone/>
            </a:pPr>
            <a:r>
              <a:rPr lang="en-US" dirty="0" smtClean="0"/>
              <a:t>Sum </a:t>
            </a:r>
            <a:r>
              <a:rPr lang="en-US" dirty="0" smtClean="0">
                <a:sym typeface="Wingdings" pitchFamily="2" charset="2"/>
              </a:rPr>
              <a:t> 0</a:t>
            </a:r>
          </a:p>
          <a:p>
            <a:pPr lvl="1">
              <a:buFont typeface="Wingdings 2" pitchFamily="18" charset="2"/>
              <a:buNone/>
            </a:pPr>
            <a:r>
              <a:rPr lang="en-US" dirty="0" smtClean="0">
                <a:sym typeface="Wingdings" pitchFamily="2" charset="2"/>
              </a:rPr>
              <a:t>For </a:t>
            </a:r>
            <a:r>
              <a:rPr lang="en-US" dirty="0" err="1" smtClean="0">
                <a:sym typeface="Wingdings" pitchFamily="2" charset="2"/>
              </a:rPr>
              <a:t>i</a:t>
            </a:r>
            <a:r>
              <a:rPr lang="en-US" dirty="0" smtClean="0">
                <a:sym typeface="Wingdings" pitchFamily="2" charset="2"/>
              </a:rPr>
              <a:t> 1 to LENGTH(sequence)</a:t>
            </a:r>
          </a:p>
          <a:p>
            <a:pPr lvl="1">
              <a:buFont typeface="Wingdings 2" pitchFamily="18" charset="2"/>
              <a:buNone/>
            </a:pPr>
            <a:r>
              <a:rPr lang="en-US" dirty="0" smtClean="0">
                <a:sym typeface="Wingdings" pitchFamily="2" charset="2"/>
              </a:rPr>
              <a:t>	sum  </a:t>
            </a:r>
            <a:r>
              <a:rPr lang="en-US" dirty="0" err="1" smtClean="0">
                <a:sym typeface="Wingdings" pitchFamily="2" charset="2"/>
              </a:rPr>
              <a:t>sum+sequence</a:t>
            </a:r>
            <a:r>
              <a:rPr lang="en-US" dirty="0" smtClean="0">
                <a:sym typeface="Wingdings" pitchFamily="2" charset="2"/>
              </a:rPr>
              <a:t>[</a:t>
            </a:r>
            <a:r>
              <a:rPr lang="en-US" dirty="0" err="1" smtClean="0">
                <a:sym typeface="Wingdings" pitchFamily="2" charset="2"/>
              </a:rPr>
              <a:t>i</a:t>
            </a:r>
            <a:r>
              <a:rPr lang="en-US" dirty="0" smtClean="0">
                <a:sym typeface="Wingdings" pitchFamily="2" charset="2"/>
              </a:rPr>
              <a:t>]</a:t>
            </a:r>
          </a:p>
          <a:p>
            <a:pPr lvl="1">
              <a:buFont typeface="Wingdings 2" pitchFamily="18" charset="2"/>
              <a:buNone/>
            </a:pPr>
            <a:r>
              <a:rPr lang="en-US" dirty="0" smtClean="0">
                <a:sym typeface="Wingdings" pitchFamily="2" charset="2"/>
              </a:rPr>
              <a:t>Return sum</a:t>
            </a:r>
            <a:endParaRPr lang="en-US" dirty="0"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0245" name="Slide Number Placeholder 4"/>
          <p:cNvSpPr>
            <a:spLocks noGrp="1"/>
          </p:cNvSpPr>
          <p:nvPr>
            <p:ph type="sldNum" sz="quarter" idx="12"/>
          </p:nvPr>
        </p:nvSpPr>
        <p:spPr bwMode="auto">
          <a:ln>
            <a:round/>
            <a:headEnd/>
            <a:tailEnd/>
          </a:ln>
        </p:spPr>
        <p:txBody>
          <a:bodyPr/>
          <a:lstStyle/>
          <a:p>
            <a:fld id="{BB4AB69B-C5BB-4194-B1CA-975C6BC113ED}" type="slidenum">
              <a:rPr lang="en-US" smtClean="0"/>
              <a:pPr/>
              <a:t>5</a:t>
            </a:fld>
            <a:endParaRPr lang="en-US" smtClean="0"/>
          </a:p>
        </p:txBody>
      </p:sp>
      <p:sp>
        <p:nvSpPr>
          <p:cNvPr id="10246" name="TextBox 6"/>
          <p:cNvSpPr txBox="1">
            <a:spLocks noChangeArrowheads="1"/>
          </p:cNvSpPr>
          <p:nvPr/>
        </p:nvSpPr>
        <p:spPr bwMode="auto">
          <a:xfrm>
            <a:off x="6934200" y="2438400"/>
            <a:ext cx="312738" cy="369888"/>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247" name="TextBox 7"/>
          <p:cNvSpPr txBox="1">
            <a:spLocks noChangeArrowheads="1"/>
          </p:cNvSpPr>
          <p:nvPr/>
        </p:nvSpPr>
        <p:spPr bwMode="auto">
          <a:xfrm>
            <a:off x="6858000" y="3200400"/>
            <a:ext cx="1595438" cy="369888"/>
          </a:xfrm>
          <a:prstGeom prst="rect">
            <a:avLst/>
          </a:prstGeom>
          <a:noFill/>
          <a:ln w="9525">
            <a:noFill/>
            <a:miter lim="800000"/>
            <a:headEnd/>
            <a:tailEnd/>
          </a:ln>
        </p:spPr>
        <p:txBody>
          <a:bodyPr wrap="none">
            <a:spAutoFit/>
          </a:bodyPr>
          <a:lstStyle/>
          <a:p>
            <a:r>
              <a:rPr lang="en-US">
                <a:solidFill>
                  <a:srgbClr val="FF0000"/>
                </a:solidFill>
              </a:rPr>
              <a:t>2 n = (1+1) *n</a:t>
            </a:r>
          </a:p>
        </p:txBody>
      </p:sp>
      <p:sp>
        <p:nvSpPr>
          <p:cNvPr id="10248" name="TextBox 8"/>
          <p:cNvSpPr txBox="1">
            <a:spLocks noChangeArrowheads="1"/>
          </p:cNvSpPr>
          <p:nvPr/>
        </p:nvSpPr>
        <p:spPr bwMode="auto">
          <a:xfrm>
            <a:off x="6934200" y="3810000"/>
            <a:ext cx="312738" cy="369888"/>
          </a:xfrm>
          <a:prstGeom prst="rect">
            <a:avLst/>
          </a:prstGeom>
          <a:noFill/>
          <a:ln w="9525">
            <a:noFill/>
            <a:miter lim="800000"/>
            <a:headEnd/>
            <a:tailEnd/>
          </a:ln>
        </p:spPr>
        <p:txBody>
          <a:bodyPr wrap="none">
            <a:spAutoFit/>
          </a:bodyPr>
          <a:lstStyle/>
          <a:p>
            <a:r>
              <a:rPr lang="en-US">
                <a:solidFill>
                  <a:srgbClr val="FF0000"/>
                </a:solidFill>
              </a:rPr>
              <a:t>1</a:t>
            </a:r>
          </a:p>
        </p:txBody>
      </p:sp>
      <p:cxnSp>
        <p:nvCxnSpPr>
          <p:cNvPr id="11" name="Straight Connector 10"/>
          <p:cNvCxnSpPr/>
          <p:nvPr/>
        </p:nvCxnSpPr>
        <p:spPr>
          <a:xfrm>
            <a:off x="6248400" y="4572000"/>
            <a:ext cx="2362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250" name="TextBox 11"/>
          <p:cNvSpPr txBox="1">
            <a:spLocks noChangeArrowheads="1"/>
          </p:cNvSpPr>
          <p:nvPr/>
        </p:nvSpPr>
        <p:spPr bwMode="auto">
          <a:xfrm>
            <a:off x="6248400" y="4038600"/>
            <a:ext cx="319088" cy="369888"/>
          </a:xfrm>
          <a:prstGeom prst="rect">
            <a:avLst/>
          </a:prstGeom>
          <a:noFill/>
          <a:ln w="9525">
            <a:noFill/>
            <a:miter lim="800000"/>
            <a:headEnd/>
            <a:tailEnd/>
          </a:ln>
        </p:spPr>
        <p:txBody>
          <a:bodyPr wrap="none">
            <a:spAutoFit/>
          </a:bodyPr>
          <a:lstStyle/>
          <a:p>
            <a:r>
              <a:rPr lang="en-US">
                <a:solidFill>
                  <a:srgbClr val="FF0000"/>
                </a:solidFill>
              </a:rPr>
              <a:t>+</a:t>
            </a:r>
          </a:p>
        </p:txBody>
      </p:sp>
      <p:sp>
        <p:nvSpPr>
          <p:cNvPr id="10251" name="TextBox 12"/>
          <p:cNvSpPr txBox="1">
            <a:spLocks noChangeArrowheads="1"/>
          </p:cNvSpPr>
          <p:nvPr/>
        </p:nvSpPr>
        <p:spPr bwMode="auto">
          <a:xfrm>
            <a:off x="6400800" y="4724400"/>
            <a:ext cx="2567144" cy="923330"/>
          </a:xfrm>
          <a:prstGeom prst="rect">
            <a:avLst/>
          </a:prstGeom>
          <a:noFill/>
          <a:ln w="9525">
            <a:noFill/>
            <a:miter lim="800000"/>
            <a:headEnd/>
            <a:tailEnd/>
          </a:ln>
        </p:spPr>
        <p:txBody>
          <a:bodyPr wrap="square">
            <a:spAutoFit/>
          </a:bodyPr>
          <a:lstStyle/>
          <a:p>
            <a:r>
              <a:rPr lang="en-US" dirty="0">
                <a:solidFill>
                  <a:srgbClr val="FF0000"/>
                </a:solidFill>
              </a:rPr>
              <a:t>         T(n) = 2n + 2, </a:t>
            </a:r>
          </a:p>
          <a:p>
            <a:r>
              <a:rPr lang="en-US" dirty="0">
                <a:solidFill>
                  <a:srgbClr val="FF0000"/>
                </a:solidFill>
              </a:rPr>
              <a:t>where n is the size of </a:t>
            </a:r>
            <a:r>
              <a:rPr lang="en-US" dirty="0" smtClean="0">
                <a:solidFill>
                  <a:srgbClr val="FF0000"/>
                </a:solidFill>
              </a:rPr>
              <a:t>sequence input</a:t>
            </a:r>
            <a:endParaRPr lang="en-US" dirty="0">
              <a:solidFill>
                <a:srgbClr val="FF0000"/>
              </a:solidFill>
            </a:endParaRPr>
          </a:p>
        </p:txBody>
      </p:sp>
      <p:cxnSp>
        <p:nvCxnSpPr>
          <p:cNvPr id="15" name="Straight Arrow Connector 14"/>
          <p:cNvCxnSpPr>
            <a:stCxn id="10246" idx="1"/>
          </p:cNvCxnSpPr>
          <p:nvPr/>
        </p:nvCxnSpPr>
        <p:spPr>
          <a:xfrm rot="10800000" flipV="1">
            <a:off x="3124200" y="2622550"/>
            <a:ext cx="3810000" cy="4445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5638800" y="3124200"/>
            <a:ext cx="152400" cy="685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cs typeface="Arial" charset="0"/>
            </a:endParaRPr>
          </a:p>
        </p:txBody>
      </p:sp>
      <p:cxnSp>
        <p:nvCxnSpPr>
          <p:cNvPr id="19" name="Straight Arrow Connector 18"/>
          <p:cNvCxnSpPr>
            <a:stCxn id="10247" idx="1"/>
          </p:cNvCxnSpPr>
          <p:nvPr/>
        </p:nvCxnSpPr>
        <p:spPr>
          <a:xfrm rot="10800000" flipV="1">
            <a:off x="5943600" y="3384550"/>
            <a:ext cx="914400" cy="4445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248" idx="1"/>
          </p:cNvCxnSpPr>
          <p:nvPr/>
        </p:nvCxnSpPr>
        <p:spPr>
          <a:xfrm rot="10800000" flipV="1">
            <a:off x="2971800" y="3994150"/>
            <a:ext cx="3962400" cy="19685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566325" y="1295400"/>
            <a:ext cx="2401619" cy="369332"/>
          </a:xfrm>
          <a:prstGeom prst="rect">
            <a:avLst/>
          </a:prstGeom>
          <a:noFill/>
        </p:spPr>
        <p:txBody>
          <a:bodyPr wrap="none" rtlCol="0">
            <a:spAutoFit/>
          </a:bodyPr>
          <a:lstStyle/>
          <a:p>
            <a:r>
              <a:rPr lang="en-US" dirty="0" smtClean="0">
                <a:solidFill>
                  <a:srgbClr val="C00000"/>
                </a:solidFill>
                <a:latin typeface="Comic Sans MS" pitchFamily="66" charset="0"/>
              </a:rPr>
              <a:t>Not O() notation yet</a:t>
            </a:r>
            <a:endParaRPr lang="en-US" dirty="0">
              <a:solidFill>
                <a:srgbClr val="C00000"/>
              </a:solidFill>
              <a:latin typeface="Comic Sans MS" pitchFamily="66" charset="0"/>
            </a:endParaRPr>
          </a:p>
        </p:txBody>
      </p:sp>
      <p:cxnSp>
        <p:nvCxnSpPr>
          <p:cNvPr id="5" name="Curved Connector 4"/>
          <p:cNvCxnSpPr/>
          <p:nvPr/>
        </p:nvCxnSpPr>
        <p:spPr>
          <a:xfrm rot="16200000" flipV="1">
            <a:off x="7962900" y="1104900"/>
            <a:ext cx="304800" cy="228600"/>
          </a:xfrm>
          <a:prstGeom prst="curvedConnector3">
            <a:avLst>
              <a:gd name="adj1" fmla="val 9809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6401" y="274638"/>
            <a:ext cx="1535998"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latin typeface="Comic Sans MS" panose="030F0702030302020204" pitchFamily="66" charset="0"/>
              </a:rPr>
              <a:t>Review Slide</a:t>
            </a:r>
            <a:endParaRPr lang="en-US" dirty="0">
              <a:latin typeface="Comic Sans MS" panose="030F07020303020202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7" grpId="0"/>
      <p:bldP spid="10248" grpId="0"/>
      <p:bldP spid="10250" grpId="0"/>
      <p:bldP spid="10251" grpId="0"/>
      <p:bldP spid="17"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Asymptotic Analysis O()</a:t>
            </a:r>
          </a:p>
        </p:txBody>
      </p:sp>
      <p:sp>
        <p:nvSpPr>
          <p:cNvPr id="11267" name="Content Placeholder 2"/>
          <p:cNvSpPr>
            <a:spLocks noGrp="1"/>
          </p:cNvSpPr>
          <p:nvPr>
            <p:ph sz="quarter" idx="1"/>
          </p:nvPr>
        </p:nvSpPr>
        <p:spPr/>
        <p:txBody>
          <a:bodyPr/>
          <a:lstStyle/>
          <a:p>
            <a:r>
              <a:rPr lang="en-US" sz="2600" dirty="0" smtClean="0"/>
              <a:t>The O() notation gives us an asymptotic analysis</a:t>
            </a:r>
          </a:p>
          <a:p>
            <a:r>
              <a:rPr lang="en-US" sz="2600" dirty="0" smtClean="0"/>
              <a:t>For example, as n asymptotically approaches infinity, an O(n) algorithm is better than an O(n</a:t>
            </a:r>
            <a:r>
              <a:rPr lang="en-US" sz="2600" baseline="30000" dirty="0" smtClean="0"/>
              <a:t>2</a:t>
            </a:r>
            <a:r>
              <a:rPr lang="en-US" sz="2600" dirty="0" smtClean="0"/>
              <a:t>) algorithm.</a:t>
            </a:r>
          </a:p>
          <a:p>
            <a:r>
              <a:rPr lang="en-US" sz="2600" dirty="0" smtClean="0"/>
              <a:t>The O() notation </a:t>
            </a:r>
            <a:r>
              <a:rPr lang="en-US" sz="2600" i="1" dirty="0" smtClean="0">
                <a:solidFill>
                  <a:srgbClr val="C00000"/>
                </a:solidFill>
              </a:rPr>
              <a:t>abstracts over constant factors</a:t>
            </a:r>
            <a:r>
              <a:rPr lang="en-US" sz="2600" dirty="0" smtClean="0"/>
              <a:t>, which makes it </a:t>
            </a:r>
            <a:r>
              <a:rPr lang="en-US" sz="2600" i="1" dirty="0" smtClean="0">
                <a:solidFill>
                  <a:srgbClr val="C00000"/>
                </a:solidFill>
              </a:rPr>
              <a:t>easier to use, but less precise</a:t>
            </a:r>
            <a:r>
              <a:rPr lang="en-US" sz="2600" dirty="0" smtClean="0"/>
              <a:t>, than the T() notation. </a:t>
            </a:r>
          </a:p>
          <a:p>
            <a:r>
              <a:rPr lang="en-US" sz="2600" dirty="0" smtClean="0"/>
              <a:t>For example, an O(n</a:t>
            </a:r>
            <a:r>
              <a:rPr lang="en-US" sz="2600" baseline="30000" dirty="0" smtClean="0"/>
              <a:t>2</a:t>
            </a:r>
            <a:r>
              <a:rPr lang="en-US" sz="2600" dirty="0" smtClean="0"/>
              <a:t>) algorithm will always be worse than an O(n) in the long run, but if the two algorithms are T(n</a:t>
            </a:r>
            <a:r>
              <a:rPr lang="en-US" sz="2600" baseline="30000" dirty="0" smtClean="0"/>
              <a:t>2</a:t>
            </a:r>
            <a:r>
              <a:rPr lang="en-US" sz="2600" dirty="0" smtClean="0"/>
              <a:t>+1) and T(100n+1000), then the O(n</a:t>
            </a:r>
            <a:r>
              <a:rPr lang="en-US" sz="2600" baseline="30000" dirty="0" smtClean="0"/>
              <a:t>2</a:t>
            </a:r>
            <a:r>
              <a:rPr lang="en-US" sz="2600" dirty="0" smtClean="0"/>
              <a:t>) algorithm is actually better for n&lt;= 110. </a:t>
            </a:r>
          </a:p>
        </p:txBody>
      </p:sp>
      <p:sp>
        <p:nvSpPr>
          <p:cNvPr id="4" name="Footer Placeholder 3"/>
          <p:cNvSpPr>
            <a:spLocks noGrp="1"/>
          </p:cNvSpPr>
          <p:nvPr>
            <p:ph type="ftr" sz="quarter" idx="11"/>
          </p:nvPr>
        </p:nvSpPr>
        <p:spPr/>
        <p:txBody>
          <a:bodyPr/>
          <a:lstStyle/>
          <a:p>
            <a:pPr>
              <a:defRPr/>
            </a:pPr>
            <a:endParaRPr lang="en-US" b="1"/>
          </a:p>
          <a:p>
            <a:pPr>
              <a:defRPr/>
            </a:pPr>
            <a:r>
              <a:rPr lang="en-US" b="1"/>
              <a:t>CS 470/670 Artificial Intelligence</a:t>
            </a:r>
          </a:p>
          <a:p>
            <a:pPr>
              <a:defRPr/>
            </a:pPr>
            <a:endParaRPr lang="en-US"/>
          </a:p>
        </p:txBody>
      </p:sp>
      <p:sp>
        <p:nvSpPr>
          <p:cNvPr id="11269" name="Slide Number Placeholder 4"/>
          <p:cNvSpPr>
            <a:spLocks noGrp="1"/>
          </p:cNvSpPr>
          <p:nvPr>
            <p:ph type="sldNum" sz="quarter" idx="12"/>
          </p:nvPr>
        </p:nvSpPr>
        <p:spPr bwMode="auto">
          <a:ln>
            <a:round/>
            <a:headEnd/>
            <a:tailEnd/>
          </a:ln>
        </p:spPr>
        <p:txBody>
          <a:bodyPr/>
          <a:lstStyle/>
          <a:p>
            <a:fld id="{58E3B2EF-E076-4722-9E8F-3E2C1B320975}" type="slidenum">
              <a:rPr lang="en-US" smtClean="0"/>
              <a:pPr/>
              <a:t>6</a:t>
            </a:fld>
            <a:endParaRPr lang="en-US" smtClean="0"/>
          </a:p>
        </p:txBody>
      </p:sp>
      <p:sp>
        <p:nvSpPr>
          <p:cNvPr id="6" name="TextBox 5"/>
          <p:cNvSpPr txBox="1"/>
          <p:nvPr/>
        </p:nvSpPr>
        <p:spPr>
          <a:xfrm>
            <a:off x="146401" y="229236"/>
            <a:ext cx="1535998"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latin typeface="Comic Sans MS" panose="030F0702030302020204" pitchFamily="66" charset="0"/>
              </a:rPr>
              <a:t>Review Slide</a:t>
            </a:r>
            <a:endParaRPr lang="en-US" dirty="0">
              <a:latin typeface="Comic Sans MS" panose="030F07020303020202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O() is a Good Compromise</a:t>
            </a:r>
          </a:p>
        </p:txBody>
      </p:sp>
      <p:sp>
        <p:nvSpPr>
          <p:cNvPr id="12291" name="Content Placeholder 2"/>
          <p:cNvSpPr>
            <a:spLocks noGrp="1"/>
          </p:cNvSpPr>
          <p:nvPr>
            <p:ph sz="quarter" idx="1"/>
          </p:nvPr>
        </p:nvSpPr>
        <p:spPr/>
        <p:txBody>
          <a:bodyPr/>
          <a:lstStyle/>
          <a:p>
            <a:r>
              <a:rPr lang="en-US" dirty="0" smtClean="0"/>
              <a:t>The O() notation abstracts over both the exact number of operation (by ignoring the constant factor) and the exact content of the input (by consider only </a:t>
            </a:r>
            <a:r>
              <a:rPr lang="en-US" i="1" dirty="0" smtClean="0">
                <a:solidFill>
                  <a:srgbClr val="C00000"/>
                </a:solidFill>
              </a:rPr>
              <a:t>its size n</a:t>
            </a:r>
            <a:r>
              <a:rPr lang="en-US" dirty="0" smtClean="0"/>
              <a:t>)</a:t>
            </a:r>
          </a:p>
          <a:p>
            <a:r>
              <a:rPr lang="en-US" dirty="0" smtClean="0"/>
              <a:t>Mathematically feasible</a:t>
            </a:r>
          </a:p>
          <a:p>
            <a:r>
              <a:rPr lang="en-US" dirty="0" smtClean="0"/>
              <a:t>A good compromise between precision and ease of analysis</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2293" name="Slide Number Placeholder 4"/>
          <p:cNvSpPr>
            <a:spLocks noGrp="1"/>
          </p:cNvSpPr>
          <p:nvPr>
            <p:ph type="sldNum" sz="quarter" idx="12"/>
          </p:nvPr>
        </p:nvSpPr>
        <p:spPr bwMode="auto">
          <a:ln>
            <a:round/>
            <a:headEnd/>
            <a:tailEnd/>
          </a:ln>
        </p:spPr>
        <p:txBody>
          <a:bodyPr/>
          <a:lstStyle/>
          <a:p>
            <a:fld id="{2E93534A-61D7-4031-927F-DBD229B7A39E}" type="slidenum">
              <a:rPr lang="en-US" smtClean="0"/>
              <a:pPr/>
              <a:t>7</a:t>
            </a:fld>
            <a:endParaRPr lang="en-US" smtClean="0"/>
          </a:p>
        </p:txBody>
      </p:sp>
      <p:sp>
        <p:nvSpPr>
          <p:cNvPr id="6" name="TextBox 5"/>
          <p:cNvSpPr txBox="1"/>
          <p:nvPr/>
        </p:nvSpPr>
        <p:spPr>
          <a:xfrm>
            <a:off x="146401" y="229236"/>
            <a:ext cx="1535998"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latin typeface="Comic Sans MS" panose="030F0702030302020204" pitchFamily="66" charset="0"/>
              </a:rPr>
              <a:t>Review Slide</a:t>
            </a:r>
            <a:endParaRPr lang="en-US" dirty="0">
              <a:latin typeface="Comic Sans MS" panose="030F07020303020202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O()</a:t>
            </a:r>
            <a:endParaRPr lang="en-US" dirty="0"/>
          </a:p>
        </p:txBody>
      </p:sp>
      <p:sp>
        <p:nvSpPr>
          <p:cNvPr id="3" name="Content Placeholder 2"/>
          <p:cNvSpPr>
            <a:spLocks noGrp="1"/>
          </p:cNvSpPr>
          <p:nvPr>
            <p:ph sz="quarter" idx="1"/>
          </p:nvPr>
        </p:nvSpPr>
        <p:spPr/>
        <p:txBody>
          <a:bodyPr/>
          <a:lstStyle/>
          <a:p>
            <a:r>
              <a:rPr lang="en-US" dirty="0" smtClean="0"/>
              <a:t>The O() notation discusses about the efficiency of a particular algorithm. </a:t>
            </a:r>
          </a:p>
          <a:p>
            <a:pPr lvl="1"/>
            <a:r>
              <a:rPr lang="en-US" dirty="0" smtClean="0"/>
              <a:t>O() does not explain whether there could be a better algorithm for the problem at hand.</a:t>
            </a:r>
          </a:p>
          <a:p>
            <a:r>
              <a:rPr lang="en-US" dirty="0" smtClean="0"/>
              <a:t>The first gross division is between problems that can be solved in polynomial and the problems that cannot be solved in polynomial time, no matter what algorithm is used. </a:t>
            </a:r>
            <a:endParaRPr lang="en-US" dirty="0"/>
          </a:p>
          <a:p>
            <a:pPr lvl="1"/>
            <a:r>
              <a:rPr lang="en-US" dirty="0" smtClean="0"/>
              <a:t>P, NP, NP-Hard, NP-complete, co-NP, co-NP-complete. </a:t>
            </a:r>
            <a:endParaRPr lang="en-US" dirty="0"/>
          </a:p>
        </p:txBody>
      </p:sp>
      <p:sp>
        <p:nvSpPr>
          <p:cNvPr id="4" name="Footer Placeholder 3"/>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5" name="Slide Number Placeholder 4"/>
          <p:cNvSpPr>
            <a:spLocks noGrp="1"/>
          </p:cNvSpPr>
          <p:nvPr>
            <p:ph type="sldNum" sz="quarter" idx="12"/>
          </p:nvPr>
        </p:nvSpPr>
        <p:spPr/>
        <p:txBody>
          <a:bodyPr/>
          <a:lstStyle/>
          <a:p>
            <a:pPr>
              <a:defRPr/>
            </a:pPr>
            <a:fld id="{DC011225-162B-4BDE-91F2-A06D82F089FB}" type="slidenum">
              <a:rPr lang="en-US" smtClean="0"/>
              <a:pPr>
                <a:defRPr/>
              </a:pPr>
              <a:t>8</a:t>
            </a:fld>
            <a:endParaRPr lang="en-US"/>
          </a:p>
        </p:txBody>
      </p:sp>
      <p:sp>
        <p:nvSpPr>
          <p:cNvPr id="6" name="TextBox 5"/>
          <p:cNvSpPr txBox="1"/>
          <p:nvPr/>
        </p:nvSpPr>
        <p:spPr>
          <a:xfrm>
            <a:off x="146401" y="229236"/>
            <a:ext cx="1535998"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latin typeface="Comic Sans MS" panose="030F0702030302020204" pitchFamily="66" charset="0"/>
              </a:rPr>
              <a:t>Review Slide</a:t>
            </a:r>
            <a:endParaRPr lang="en-US" dirty="0">
              <a:latin typeface="Comic Sans MS" panose="030F0702030302020204" pitchFamily="66" charset="0"/>
            </a:endParaRPr>
          </a:p>
        </p:txBody>
      </p:sp>
    </p:spTree>
    <p:extLst>
      <p:ext uri="{BB962C8B-B14F-4D97-AF65-F5344CB8AC3E}">
        <p14:creationId xmlns:p14="http://schemas.microsoft.com/office/powerpoint/2010/main" val="38855234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0" y="5911645"/>
            <a:ext cx="6553200" cy="228600"/>
          </a:xfrm>
        </p:spPr>
        <p:txBody>
          <a:bodyPr/>
          <a:lstStyle/>
          <a:p>
            <a:r>
              <a:rPr lang="en-US" sz="1200" dirty="0" smtClean="0"/>
              <a:t>Courtesy of  http</a:t>
            </a:r>
            <a:r>
              <a:rPr lang="en-US" sz="1200" dirty="0"/>
              <a:t>://www.lolroflmao.com/wp-content/uploads/2011/09/computer-science-major.jpg</a:t>
            </a:r>
          </a:p>
        </p:txBody>
      </p:sp>
      <p:sp>
        <p:nvSpPr>
          <p:cNvPr id="4" name="Footer Placeholder 3"/>
          <p:cNvSpPr>
            <a:spLocks noGrp="1"/>
          </p:cNvSpPr>
          <p:nvPr>
            <p:ph type="ftr" sz="quarter" idx="11"/>
          </p:nvPr>
        </p:nvSpPr>
        <p:spPr/>
        <p:txBody>
          <a:bodyPr/>
          <a:lstStyle/>
          <a:p>
            <a:pPr>
              <a:defRPr/>
            </a:pPr>
            <a:endParaRPr lang="en-US" dirty="0" smtClean="0"/>
          </a:p>
          <a:p>
            <a:pPr>
              <a:defRPr/>
            </a:pPr>
            <a:r>
              <a:rPr lang="en-US" dirty="0" smtClean="0"/>
              <a:t>CS 470/670 Artificial Intelligence</a:t>
            </a:r>
          </a:p>
          <a:p>
            <a:pPr>
              <a:defRPr/>
            </a:pPr>
            <a:endParaRPr lang="en-US" dirty="0"/>
          </a:p>
        </p:txBody>
      </p:sp>
      <p:sp>
        <p:nvSpPr>
          <p:cNvPr id="5" name="Slide Number Placeholder 4"/>
          <p:cNvSpPr>
            <a:spLocks noGrp="1"/>
          </p:cNvSpPr>
          <p:nvPr>
            <p:ph type="sldNum" sz="quarter" idx="12"/>
          </p:nvPr>
        </p:nvSpPr>
        <p:spPr/>
        <p:txBody>
          <a:bodyPr/>
          <a:lstStyle/>
          <a:p>
            <a:pPr>
              <a:defRPr/>
            </a:pPr>
            <a:fld id="{DC011225-162B-4BDE-91F2-A06D82F089FB}" type="slidenum">
              <a:rPr lang="en-US" smtClean="0"/>
              <a:pPr>
                <a:defRPr/>
              </a:pPr>
              <a:t>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
            <a:ext cx="5410200" cy="5747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23493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2465</TotalTime>
  <Words>1804</Words>
  <Application>Microsoft Office PowerPoint</Application>
  <PresentationFormat>On-screen Show (4:3)</PresentationFormat>
  <Paragraphs>271</Paragraphs>
  <Slides>36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Comic Sans MS</vt:lpstr>
      <vt:lpstr>Courier New</vt:lpstr>
      <vt:lpstr>Franklin Gothic Book</vt:lpstr>
      <vt:lpstr>Perpetua</vt:lpstr>
      <vt:lpstr>Wingdings</vt:lpstr>
      <vt:lpstr>Wingdings 2</vt:lpstr>
      <vt:lpstr>Equity</vt:lpstr>
      <vt:lpstr>Solving Problems By Searching</vt:lpstr>
      <vt:lpstr>Problem-Solving Agent</vt:lpstr>
      <vt:lpstr>PowerPoint Presentation</vt:lpstr>
      <vt:lpstr>Mathematical Background</vt:lpstr>
      <vt:lpstr>Example: Complexity Function T()</vt:lpstr>
      <vt:lpstr>Asymptotic Analysis O()</vt:lpstr>
      <vt:lpstr>O() is a Good Compromise</vt:lpstr>
      <vt:lpstr>Limitation of O()</vt:lpstr>
      <vt:lpstr>PowerPoint Presentation</vt:lpstr>
      <vt:lpstr>NP and Inherently Hard Problem</vt:lpstr>
      <vt:lpstr>Halting problem</vt:lpstr>
      <vt:lpstr>PowerPoint Presentation</vt:lpstr>
      <vt:lpstr>Back to Problem Solving Agent</vt:lpstr>
      <vt:lpstr>A Simple Problem-Solving Agent</vt:lpstr>
      <vt:lpstr>Example: Romania</vt:lpstr>
      <vt:lpstr>Example: Romania</vt:lpstr>
      <vt:lpstr>Search</vt:lpstr>
      <vt:lpstr>Problem Types</vt:lpstr>
      <vt:lpstr>Single-state problem formulation</vt:lpstr>
      <vt:lpstr>A vacuum-cleaner world  with just two locations</vt:lpstr>
      <vt:lpstr>Example: vacuum world</vt:lpstr>
      <vt:lpstr>Example: vacuum world</vt:lpstr>
      <vt:lpstr>Example: vacuum world</vt:lpstr>
      <vt:lpstr>PowerPoint Presentation</vt:lpstr>
      <vt:lpstr>Example: vacuum world</vt:lpstr>
      <vt:lpstr>Vacuum world state space graph</vt:lpstr>
      <vt:lpstr>Example: The 8-puzzle</vt:lpstr>
      <vt:lpstr>Example: The 8-puzzle</vt:lpstr>
      <vt:lpstr>Tree search algorithms</vt:lpstr>
      <vt:lpstr>Implementation: general tree search</vt:lpstr>
      <vt:lpstr>Implementation: states vs. nodes</vt:lpstr>
      <vt:lpstr>Tree search example: the initial state</vt:lpstr>
      <vt:lpstr>Tree search example: after expanding Arad</vt:lpstr>
      <vt:lpstr>Tree search example: after expanding Sibiu</vt:lpstr>
      <vt:lpstr>Measuring Problem-Solving Performance</vt:lpstr>
      <vt:lpstr>Time and space complexity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Wei</dc:creator>
  <cp:lastModifiedBy>Wei Ding</cp:lastModifiedBy>
  <cp:revision>168</cp:revision>
  <dcterms:created xsi:type="dcterms:W3CDTF">2006-08-16T00:00:00Z</dcterms:created>
  <dcterms:modified xsi:type="dcterms:W3CDTF">2017-02-02T20:08:12Z</dcterms:modified>
</cp:coreProperties>
</file>