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281" r:id="rId2"/>
    <p:sldId id="282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6" r:id="rId19"/>
    <p:sldId id="307" r:id="rId20"/>
    <p:sldId id="304" r:id="rId21"/>
    <p:sldId id="299" r:id="rId22"/>
    <p:sldId id="308" r:id="rId23"/>
    <p:sldId id="300" r:id="rId24"/>
    <p:sldId id="305" r:id="rId25"/>
    <p:sldId id="301" r:id="rId26"/>
    <p:sldId id="302" r:id="rId27"/>
    <p:sldId id="303" r:id="rId28"/>
    <p:sldId id="283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206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A0F7503-6F0B-4DB8-A028-364EFC35E042}" type="datetimeFigureOut">
              <a:rPr lang="en-US" altLang="en-US"/>
              <a:pPr>
                <a:defRPr/>
              </a:pPr>
              <a:t>10/19/2017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786BEF1-8991-4796-A2B8-80C1C0F01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045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9/23 slide 12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00EF8B4-2FC0-41FB-AE38-E9349C88E19C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68090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C547FC-0364-476C-B15A-AB86693D1EC5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7516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Breadth-first search find the shallowest goal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6B07FBF-5218-417F-BB2C-F8DE8AC13BFB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082121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We can guarantee completeness provided the cost of every step is greater than or equal to some small positive constant epsilon. </a:t>
            </a:r>
          </a:p>
          <a:p>
            <a:r>
              <a:rPr lang="en-US" altLang="en-US" smtClean="0"/>
              <a:t>This condition is also sufficient to ensure optimality. 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FAA0FB-E0FF-482B-8D32-FF0DC669E759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559125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D is the depth of the least cost solution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DAB870A-5A3E-431E-B2FC-97818E8B051E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726744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Iterative deepening search may seem wasteful, because states are generated multiple times. 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E74853-3A61-47C9-9D6A-221A8ECC68D3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689661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In general, iterative deepening is the preferred uninformed search method when there is a large search space and the depth of the solution is unknown.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F1D3C12-42E6-452A-8BB8-D87936C40B75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39616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C: cost of the optimal solution</a:t>
            </a:r>
          </a:p>
          <a:p>
            <a:r>
              <a:rPr lang="en-US" altLang="en-US" smtClean="0"/>
              <a:t>Epsilon: Minimum cost of every path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E58C52A-3CCE-4CF4-A9E7-F4EEB29B4D0E}" type="slidenum">
              <a:rPr lang="en-US" altLang="en-US" sz="1300"/>
              <a:pPr>
                <a:spcBef>
                  <a:spcPct val="0"/>
                </a:spcBef>
              </a:pPr>
              <a:t>28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53796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pic>
        <p:nvPicPr>
          <p:cNvPr id="11" name="Picture 2" descr="http://www.umb.edu/logo/UMB_informal.blu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52400"/>
            <a:ext cx="9239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  <a:endParaRPr lang="en-US" dirty="0"/>
          </a:p>
        </p:txBody>
      </p:sp>
      <p:sp>
        <p:nvSpPr>
          <p:cNvPr id="14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229600" y="6172200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A45610-C69F-4267-9B6C-BCC5579223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400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FBE4C-F107-40C6-8A59-97CDAF779F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93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2459E-6981-4A0C-9FA8-3DCE9DFADF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52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umb.edu/logo/UMB_informal.blue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1000"/>
            <a:ext cx="5334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 userDrawn="1"/>
        </p:nvSpPr>
        <p:spPr>
          <a:xfrm>
            <a:off x="990600" y="1295400"/>
            <a:ext cx="6934200" cy="4571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>
            <a:lvl1pPr>
              <a:defRPr sz="3200" baseline="0"/>
            </a:lvl1pPr>
            <a:lvl2pPr>
              <a:defRPr sz="2800" baseline="0"/>
            </a:lvl2pPr>
            <a:lvl3pPr>
              <a:defRPr sz="2400" baseline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CS 470/670 Artificial Intelligence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48400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CACA9E-5100-4F96-BD5B-D1E94FFB2F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0FF7F5-A43D-4D8D-8004-DFB5821AB2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462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B2DA4-A80D-489F-A92D-7467DE025D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17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31E59-117C-4210-B3CE-AF283883A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6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ED866-8F24-438F-B648-CF470E74ED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15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54E3-A7D1-4EC4-B65E-A13CEDEDFA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40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218577-E84A-4579-9215-E5A634FE8F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1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50AD2-65C9-41EB-8647-35370D09E3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78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tx2"/>
                </a:solidFill>
                <a:latin typeface="Perpetua" panose="02020502060401020303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 CS 470/670 Artificial Intelligence 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4CAFC8B8-A5C4-462D-86EB-644AD48AB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77" r:id="rId4"/>
    <p:sldLayoutId id="2147483978" r:id="rId5"/>
    <p:sldLayoutId id="2147483979" r:id="rId6"/>
    <p:sldLayoutId id="2147483980" r:id="rId7"/>
    <p:sldLayoutId id="2147483986" r:id="rId8"/>
    <p:sldLayoutId id="2147483987" r:id="rId9"/>
    <p:sldLayoutId id="2147483981" r:id="rId10"/>
    <p:sldLayoutId id="214748398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Instructor: Dr. Wei Ding</a:t>
            </a:r>
          </a:p>
        </p:txBody>
      </p:sp>
      <p:sp>
        <p:nvSpPr>
          <p:cNvPr id="8195" name="Title 5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altLang="en-US" smtClean="0"/>
              <a:t>Uninformed Search Strategies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smtClean="0">
              <a:solidFill>
                <a:schemeClr val="tx2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</a:rPr>
              <a:t>CS 470/670 Artificial Intelligence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smtClean="0">
              <a:solidFill>
                <a:schemeClr val="tx2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86AE0D-E860-4B10-AAF8-8553A70B3E3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 of depth-first search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Very modest memory requirements</a:t>
            </a:r>
          </a:p>
          <a:p>
            <a:pPr lvl="1"/>
            <a:r>
              <a:rPr lang="en-US" altLang="en-US" dirty="0" smtClean="0">
                <a:solidFill>
                  <a:srgbClr val="0070C0"/>
                </a:solidFill>
              </a:rPr>
              <a:t>Store only a single path from the root to a leaf node</a:t>
            </a:r>
          </a:p>
          <a:p>
            <a:pPr lvl="1"/>
            <a:r>
              <a:rPr lang="en-US" altLang="en-US" dirty="0" smtClean="0"/>
              <a:t>Once a node has been expanded, it can be removed from memory as soon as all its descendants have been fully explored. 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 It can make a wrong choice and get stuck going down a very long (or even infinite) path when a different choice would lead to a solution near the root of the search tree. 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CS 470/670 Artificial Intelligence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F0BBB0-7021-44BE-AA9E-06DB5BFEF6B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Depth-limited search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= depth-first search with depth limit l. </a:t>
            </a:r>
          </a:p>
          <a:p>
            <a:r>
              <a:rPr lang="en-US" altLang="en-US" smtClean="0"/>
              <a:t>Nodes at depth l are treated as if they have no successors.</a:t>
            </a:r>
          </a:p>
          <a:p>
            <a:r>
              <a:rPr lang="en-US" altLang="en-US" smtClean="0"/>
              <a:t>Introduces an additional source of incompleteness if we choose l&lt;d, that is, the shallowest goal is beyond the depth limit. </a:t>
            </a:r>
          </a:p>
          <a:p>
            <a:endParaRPr lang="en-US" altLang="en-US" smtClean="0"/>
          </a:p>
          <a:p>
            <a:pPr>
              <a:buFont typeface="Wingdings 2" panose="05020102010507070707" pitchFamily="18" charset="2"/>
              <a:buNone/>
            </a:pPr>
            <a:endParaRPr lang="en-US" altLang="en-US" smtClean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CS 470/670 Artificial Intelligence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0F07B4-CB25-45C2-AB63-731CC6A5912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Iterative deepening search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Combination with depth-first search.</a:t>
            </a:r>
          </a:p>
          <a:p>
            <a:r>
              <a:rPr lang="en-US" altLang="en-US" smtClean="0"/>
              <a:t>Gradually increasing the limit – first 0, then 1, then 2, and so on – until a goal is found. </a:t>
            </a:r>
          </a:p>
          <a:p>
            <a:endParaRPr lang="en-US" altLang="en-US" smtClean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CS 470/670 Artificial Intelligence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D37972-E96E-44C0-9659-AFFDB22FE08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37EAE3-7144-42F8-8C21-2F7FA09F0AE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Iterative deepening search </a:t>
            </a:r>
            <a:r>
              <a:rPr lang="en-US" altLang="en-US" i="1" smtClean="0"/>
              <a:t>l </a:t>
            </a:r>
            <a:r>
              <a:rPr lang="en-US" altLang="en-US" smtClean="0"/>
              <a:t>=0</a:t>
            </a:r>
          </a:p>
        </p:txBody>
      </p:sp>
      <p:pic>
        <p:nvPicPr>
          <p:cNvPr id="25604" name="Picture 4" descr="id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6445C-5F35-4789-A462-F0EAACE6312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Iterative deepening search </a:t>
            </a:r>
            <a:r>
              <a:rPr lang="en-US" altLang="en-US" i="1" smtClean="0"/>
              <a:t>l </a:t>
            </a:r>
            <a:r>
              <a:rPr lang="en-US" altLang="en-US" smtClean="0"/>
              <a:t>=1</a:t>
            </a:r>
          </a:p>
        </p:txBody>
      </p:sp>
      <p:pic>
        <p:nvPicPr>
          <p:cNvPr id="26628" name="Picture 4" descr="ids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BA019B-9DEF-4148-AE08-05CF8065472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Iterative deepening search </a:t>
            </a:r>
            <a:r>
              <a:rPr lang="en-US" altLang="en-US" i="1" smtClean="0"/>
              <a:t>l </a:t>
            </a:r>
            <a:r>
              <a:rPr lang="en-US" altLang="en-US" smtClean="0"/>
              <a:t>=2</a:t>
            </a:r>
          </a:p>
        </p:txBody>
      </p:sp>
      <p:pic>
        <p:nvPicPr>
          <p:cNvPr id="27652" name="Picture 4" descr="id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2588"/>
            <a:ext cx="7620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597B09-1A9C-4E0C-B051-571762DFE4D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Iterative deepening search </a:t>
            </a:r>
            <a:r>
              <a:rPr lang="en-US" altLang="en-US" i="1" smtClean="0"/>
              <a:t>l </a:t>
            </a:r>
            <a:r>
              <a:rPr lang="en-US" altLang="en-US" smtClean="0"/>
              <a:t>=3</a:t>
            </a:r>
          </a:p>
        </p:txBody>
      </p:sp>
      <p:pic>
        <p:nvPicPr>
          <p:cNvPr id="28676" name="Picture 4" descr="ids-progress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 of iterative depth-first search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 smtClean="0"/>
              <a:t>Complete</a:t>
            </a:r>
            <a:r>
              <a:rPr lang="en-US" altLang="en-US" smtClean="0"/>
              <a:t>? Yes</a:t>
            </a:r>
          </a:p>
          <a:p>
            <a:r>
              <a:rPr lang="en-US" altLang="en-US" b="1" smtClean="0"/>
              <a:t>Time</a:t>
            </a:r>
            <a:r>
              <a:rPr lang="en-US" altLang="en-US" smtClean="0"/>
              <a:t>? O(b</a:t>
            </a:r>
            <a:r>
              <a:rPr lang="en-US" altLang="en-US" baseline="30000" smtClean="0"/>
              <a:t>d</a:t>
            </a:r>
            <a:r>
              <a:rPr lang="en-US" altLang="en-US" smtClean="0"/>
              <a:t>)</a:t>
            </a:r>
          </a:p>
          <a:p>
            <a:r>
              <a:rPr lang="en-US" altLang="en-US" b="1" smtClean="0"/>
              <a:t>Space</a:t>
            </a:r>
            <a:r>
              <a:rPr lang="en-US" altLang="en-US" smtClean="0"/>
              <a:t>? O(bd)</a:t>
            </a:r>
          </a:p>
          <a:p>
            <a:r>
              <a:rPr lang="en-US" altLang="en-US" b="1" smtClean="0"/>
              <a:t>Optimal</a:t>
            </a:r>
            <a:r>
              <a:rPr lang="en-US" altLang="en-US" smtClean="0"/>
              <a:t>? Yes, if step cost=1</a:t>
            </a:r>
          </a:p>
          <a:p>
            <a:endParaRPr lang="en-US" altLang="en-US" smtClean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CS 470/670 Artificial Intelligence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2F11BA-BAE8-4BF0-BCCF-06E8F427F37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4419600" y="2667000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00000"/>
                </a:solidFill>
                <a:latin typeface="Comic Sans MS" panose="030F0702030302020204" pitchFamily="66" charset="0"/>
              </a:rPr>
              <a:t>Why not O(bm)?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505200" y="2895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Iterative Deepening Search May Seem Wasteful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Fact: In a search tree with the same (or nearly the same) branching factor at each level, most of the nodes are in the bottom level</a:t>
            </a:r>
          </a:p>
          <a:p>
            <a:pPr>
              <a:defRPr/>
            </a:pPr>
            <a:r>
              <a:rPr lang="en-US" dirty="0" smtClean="0"/>
              <a:t>In an iterative deepening search, the nodes on the bottom level (depth d) are generated once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    N(IDS)=(d)b +(d-1)b</a:t>
            </a:r>
            <a:r>
              <a:rPr lang="en-US" baseline="30000" dirty="0" smtClean="0"/>
              <a:t>2</a:t>
            </a:r>
            <a:r>
              <a:rPr lang="en-US" dirty="0" smtClean="0"/>
              <a:t>+…+(1)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baseline="30000" dirty="0" smtClean="0"/>
              <a:t> </a:t>
            </a:r>
          </a:p>
          <a:p>
            <a:pPr>
              <a:defRPr/>
            </a:pPr>
            <a:r>
              <a:rPr lang="en-US" dirty="0"/>
              <a:t>For </a:t>
            </a:r>
            <a:r>
              <a:rPr lang="en-US" dirty="0" smtClean="0"/>
              <a:t>example</a:t>
            </a:r>
            <a:r>
              <a:rPr lang="en-US" dirty="0"/>
              <a:t>, </a:t>
            </a:r>
            <a:r>
              <a:rPr lang="en-US"/>
              <a:t>if </a:t>
            </a:r>
            <a:r>
              <a:rPr lang="en-US" smtClean="0"/>
              <a:t>b=10 </a:t>
            </a:r>
            <a:r>
              <a:rPr lang="en-US" dirty="0"/>
              <a:t>and d=5, the numbers </a:t>
            </a:r>
            <a:r>
              <a:rPr lang="en-US" dirty="0" smtClean="0"/>
              <a:t>are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N(IDS) = 50 + 400 + 3,000+20,000+100,000 = 123,450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N(BFS) = 10 + 100 + 1,000+10,000+100,000=111,110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CS 470/670 Artificial Intelligence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793408-03F9-4F30-89D6-8307F601776F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00800" y="43434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145338" y="4114800"/>
            <a:ext cx="779462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O(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In general, iterative deepening is the preferred uninformed search method when the search space is large and the depth of the solution is not known.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CS 470/670 Artificial Intelligence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A44566F-A660-4C9A-99D4-30229A4D8C18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Uninformed Search Strategies</a:t>
            </a:r>
          </a:p>
        </p:txBody>
      </p:sp>
      <p:sp>
        <p:nvSpPr>
          <p:cNvPr id="10243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Also called </a:t>
            </a:r>
            <a:r>
              <a:rPr lang="en-US" altLang="en-US" b="1" smtClean="0"/>
              <a:t>blind search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Have no additional information about states beyond that provided in the problem definition</a:t>
            </a:r>
          </a:p>
          <a:p>
            <a:r>
              <a:rPr lang="en-US" altLang="en-US" smtClean="0"/>
              <a:t>All can do is to generate successors and distinguish a goal state from a nongoal state</a:t>
            </a:r>
          </a:p>
          <a:p>
            <a:r>
              <a:rPr lang="en-US" altLang="en-US" smtClean="0"/>
              <a:t>5 uninformed search strategies: breadth-first, uniform-cost, depth-first, depth-limited, iterative deepening</a:t>
            </a:r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n-ea"/>
                <a:cs typeface="Arial" charset="0"/>
              </a:rPr>
              <a:t> CS 470/670 Artificial Intelligence 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DECDDA-059D-4359-B1D8-9673F82DB59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Repeated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Each state may be reached in more than one way. </a:t>
            </a:r>
          </a:p>
          <a:p>
            <a:r>
              <a:rPr lang="en-US" altLang="en-US" smtClean="0"/>
              <a:t>The possibility of wasting time by expanding states that have already been expanded before somewhere else on the search tree. 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CS 470/670 Artificial Intelligence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8B1408-FBB6-43A6-ADA8-79EBDF7A08B5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Avoiding repeated states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Failure to detect repeated states can turn a linear problem into an exponential one!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CS 470/670 Artificial Intelligence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23D7A5-C3F8-43B8-89BB-0250AA910D4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5846" name="Picture 4" descr="ribbon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82296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  <a:latin typeface="Perpetua" panose="02020502060401020303" pitchFamily="18" charset="0"/>
              </a:rPr>
              <a:t>14 Jan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 3243 - Blind Search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E2E43F-1C58-43C1-9D8F-A2C5CF16132E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Graph search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667" r="3125" b="35417"/>
          <a:stretch>
            <a:fillRect/>
          </a:stretch>
        </p:blipFill>
        <p:spPr bwMode="auto">
          <a:xfrm>
            <a:off x="609600" y="1676400"/>
            <a:ext cx="8077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981200" y="4343400"/>
            <a:ext cx="2590800" cy="228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Tradeoff between space and time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Algorithms that forget their history are doomed to repeat it.</a:t>
            </a:r>
          </a:p>
          <a:p>
            <a:r>
              <a:rPr lang="en-US" altLang="en-US" smtClean="0"/>
              <a:t>Closed list: stores every expanded node.</a:t>
            </a:r>
          </a:p>
          <a:p>
            <a:endParaRPr lang="en-US" altLang="en-US" smtClean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CS 470/670 Artificial Intelligence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32ACDC-C776-4D7B-92C2-892C73AF8C5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Avoiding Repeated States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Three principal ways to deal with repeated states</a:t>
            </a:r>
          </a:p>
          <a:p>
            <a:pPr marL="833438" lvl="1" indent="-514350">
              <a:buFont typeface="Franklin Gothic Book" panose="020B0503020102020204" pitchFamily="34" charset="0"/>
              <a:buAutoNum type="arabicPeriod"/>
            </a:pPr>
            <a:r>
              <a:rPr lang="en-US" altLang="en-US" dirty="0" smtClean="0"/>
              <a:t>Do not return to the state you just came from</a:t>
            </a:r>
          </a:p>
          <a:p>
            <a:pPr marL="833438" lvl="1" indent="-514350">
              <a:buFont typeface="Franklin Gothic Book" panose="020B0503020102020204" pitchFamily="34" charset="0"/>
              <a:buAutoNum type="arabicPeriod"/>
            </a:pPr>
            <a:r>
              <a:rPr lang="en-US" altLang="en-US" dirty="0" smtClean="0"/>
              <a:t>Do not create paths with cycles in them</a:t>
            </a:r>
          </a:p>
          <a:p>
            <a:pPr marL="833438" lvl="1" indent="-514350">
              <a:buFont typeface="Franklin Gothic Book" panose="020B0503020102020204" pitchFamily="34" charset="0"/>
              <a:buAutoNum type="arabicPeriod"/>
            </a:pPr>
            <a:r>
              <a:rPr lang="en-US" altLang="en-US" dirty="0" smtClean="0"/>
              <a:t>Do not generate any state that was ever generated before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CS 470/670 Artificial Intelligence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C13ADA-DF73-40F6-A0D9-39944514E07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8915400" cy="4572000"/>
          </a:xfrm>
        </p:spPr>
        <p:txBody>
          <a:bodyPr/>
          <a:lstStyle/>
          <a:p>
            <a:r>
              <a:rPr lang="en-US" altLang="en-US" smtClean="0"/>
              <a:t>Before an agent can start searching for solutions, it must formulate a </a:t>
            </a:r>
            <a:r>
              <a:rPr lang="en-US" altLang="en-US" smtClean="0">
                <a:solidFill>
                  <a:srgbClr val="C00000"/>
                </a:solidFill>
              </a:rPr>
              <a:t>goal</a:t>
            </a:r>
            <a:r>
              <a:rPr lang="en-US" altLang="en-US" smtClean="0"/>
              <a:t> and then use the goal to formulate a </a:t>
            </a:r>
            <a:r>
              <a:rPr lang="en-US" altLang="en-US" smtClean="0">
                <a:solidFill>
                  <a:srgbClr val="C00000"/>
                </a:solidFill>
              </a:rPr>
              <a:t>problem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A problem consists of four parts: the </a:t>
            </a:r>
            <a:r>
              <a:rPr lang="en-US" altLang="en-US" smtClean="0">
                <a:solidFill>
                  <a:srgbClr val="C00000"/>
                </a:solidFill>
              </a:rPr>
              <a:t>initial state</a:t>
            </a:r>
            <a:r>
              <a:rPr lang="en-US" altLang="en-US" smtClean="0"/>
              <a:t>, a set of </a:t>
            </a:r>
            <a:r>
              <a:rPr lang="en-US" altLang="en-US" smtClean="0">
                <a:solidFill>
                  <a:srgbClr val="C00000"/>
                </a:solidFill>
              </a:rPr>
              <a:t>actions</a:t>
            </a:r>
            <a:r>
              <a:rPr lang="en-US" altLang="en-US" smtClean="0"/>
              <a:t>, a </a:t>
            </a:r>
            <a:r>
              <a:rPr lang="en-US" altLang="en-US" smtClean="0">
                <a:solidFill>
                  <a:srgbClr val="C00000"/>
                </a:solidFill>
              </a:rPr>
              <a:t>goal test </a:t>
            </a:r>
            <a:r>
              <a:rPr lang="en-US" altLang="en-US" smtClean="0"/>
              <a:t>function, and a </a:t>
            </a:r>
            <a:r>
              <a:rPr lang="en-US" altLang="en-US" smtClean="0">
                <a:solidFill>
                  <a:srgbClr val="C00000"/>
                </a:solidFill>
              </a:rPr>
              <a:t>path cost</a:t>
            </a:r>
            <a:r>
              <a:rPr lang="en-US" altLang="en-US" smtClean="0"/>
              <a:t> function.</a:t>
            </a:r>
          </a:p>
          <a:p>
            <a:r>
              <a:rPr lang="en-US" altLang="en-US" smtClean="0"/>
              <a:t>The environment of the problem is represented by a </a:t>
            </a:r>
            <a:r>
              <a:rPr lang="en-US" altLang="en-US" smtClean="0">
                <a:solidFill>
                  <a:srgbClr val="C00000"/>
                </a:solidFill>
              </a:rPr>
              <a:t>state space</a:t>
            </a:r>
            <a:r>
              <a:rPr lang="en-US" altLang="en-US" smtClean="0"/>
              <a:t>. </a:t>
            </a:r>
          </a:p>
          <a:p>
            <a:r>
              <a:rPr lang="en-US" altLang="en-US" smtClean="0"/>
              <a:t>A </a:t>
            </a:r>
            <a:r>
              <a:rPr lang="en-US" altLang="en-US" smtClean="0">
                <a:solidFill>
                  <a:srgbClr val="C00000"/>
                </a:solidFill>
              </a:rPr>
              <a:t>path</a:t>
            </a:r>
            <a:r>
              <a:rPr lang="en-US" altLang="en-US" smtClean="0"/>
              <a:t> through the state space from the initial state to a goal sate is a </a:t>
            </a:r>
            <a:r>
              <a:rPr lang="en-US" altLang="en-US" smtClean="0">
                <a:solidFill>
                  <a:srgbClr val="C00000"/>
                </a:solidFill>
              </a:rPr>
              <a:t>solution</a:t>
            </a:r>
            <a:r>
              <a:rPr lang="en-US" altLang="en-US" smtClean="0"/>
              <a:t>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CS 470/670 Artificial Intelligence.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8C1A21-7C23-448B-A11B-54C2AC243F9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Search algorithms are judged on the basis of </a:t>
            </a:r>
            <a:r>
              <a:rPr lang="en-US" altLang="en-US" smtClean="0">
                <a:solidFill>
                  <a:srgbClr val="C00000"/>
                </a:solidFill>
              </a:rPr>
              <a:t>completeness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C00000"/>
                </a:solidFill>
              </a:rPr>
              <a:t>optimality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C00000"/>
                </a:solidFill>
              </a:rPr>
              <a:t>time complexity</a:t>
            </a:r>
            <a:r>
              <a:rPr lang="en-US" altLang="en-US" smtClean="0"/>
              <a:t>, and </a:t>
            </a:r>
            <a:r>
              <a:rPr lang="en-US" altLang="en-US" smtClean="0">
                <a:solidFill>
                  <a:srgbClr val="C00000"/>
                </a:solidFill>
              </a:rPr>
              <a:t>space complexity</a:t>
            </a:r>
            <a:r>
              <a:rPr lang="en-US" altLang="en-US" smtClean="0"/>
              <a:t>. Complexity depends on b, the branching factor in the state space, and d, the depth of the shallowest solution. 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CS 470/670 Artificial Intelligence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99A1C5-408B-45AF-990B-E46F1709A3F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>
          <a:xfrm>
            <a:off x="0" y="1295400"/>
            <a:ext cx="8991600" cy="4572000"/>
          </a:xfrm>
        </p:spPr>
        <p:txBody>
          <a:bodyPr/>
          <a:lstStyle/>
          <a:p>
            <a:r>
              <a:rPr lang="en-US" altLang="en-US" sz="2400" smtClean="0"/>
              <a:t>Breadth-first search selects the shallowest expanded node in the search tree for expansion.</a:t>
            </a:r>
          </a:p>
          <a:p>
            <a:pPr lvl="1"/>
            <a:r>
              <a:rPr lang="en-US" altLang="en-US" sz="2000" smtClean="0"/>
              <a:t>Complete, optimal for unit step costs, time and space complexity of O(b</a:t>
            </a:r>
            <a:r>
              <a:rPr lang="en-US" altLang="en-US" sz="2000" baseline="30000" smtClean="0"/>
              <a:t>d+1</a:t>
            </a:r>
            <a:r>
              <a:rPr lang="en-US" altLang="en-US" sz="2000" smtClean="0"/>
              <a:t>). </a:t>
            </a:r>
          </a:p>
          <a:p>
            <a:pPr lvl="1"/>
            <a:r>
              <a:rPr lang="en-US" altLang="en-US" sz="2000" smtClean="0"/>
              <a:t>The space complexity makes it impractical in most cases.</a:t>
            </a:r>
          </a:p>
          <a:p>
            <a:r>
              <a:rPr lang="en-US" altLang="en-US" sz="2400" smtClean="0"/>
              <a:t>Depth-first search selects the deepest unexpanded node in the search tree for expansion.</a:t>
            </a:r>
          </a:p>
          <a:p>
            <a:pPr lvl="1"/>
            <a:r>
              <a:rPr lang="en-US" altLang="en-US" sz="2000" smtClean="0"/>
              <a:t>Neither complete nor optimal, time complexity of O(b</a:t>
            </a:r>
            <a:r>
              <a:rPr lang="en-US" altLang="en-US" sz="2000" baseline="30000" smtClean="0"/>
              <a:t>m</a:t>
            </a:r>
            <a:r>
              <a:rPr lang="en-US" altLang="en-US" sz="2000" smtClean="0"/>
              <a:t>) and space complexity of O(bm), where m is the maximum depth of any path in the state space. </a:t>
            </a:r>
          </a:p>
          <a:p>
            <a:r>
              <a:rPr lang="en-US" altLang="en-US" sz="2400" smtClean="0"/>
              <a:t>Iterative deepening depth-first search calls depth-limited search with increasing limits until a goal is found. </a:t>
            </a:r>
          </a:p>
          <a:p>
            <a:pPr lvl="1"/>
            <a:r>
              <a:rPr lang="en-US" altLang="en-US" sz="2000" smtClean="0"/>
              <a:t>Complete, optimal for unit step cost, time complexity of O(b</a:t>
            </a:r>
            <a:r>
              <a:rPr lang="en-US" altLang="en-US" sz="2000" baseline="30000" smtClean="0"/>
              <a:t>d</a:t>
            </a:r>
            <a:r>
              <a:rPr lang="en-US" altLang="en-US" sz="2000" smtClean="0"/>
              <a:t>) and space complexity of O(bd). </a:t>
            </a:r>
          </a:p>
          <a:p>
            <a:endParaRPr lang="en-US" altLang="en-US" smtClean="0"/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CS 470/670 Artificial Intelligence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0D6A92-7FFA-4092-BBBE-9B39345BBB4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Five Search Strategies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733800"/>
            <a:ext cx="7772400" cy="22860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2000" i="1" smtClean="0"/>
              <a:t>b:</a:t>
            </a:r>
            <a:r>
              <a:rPr lang="en-US" altLang="en-US" sz="2000" smtClean="0"/>
              <a:t> maximum branching factor (maximum number of successors) of the search tree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smtClean="0"/>
              <a:t>d: </a:t>
            </a:r>
            <a:r>
              <a:rPr lang="en-US" altLang="en-US" sz="2000" smtClean="0"/>
              <a:t>depth of the least-cost solution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smtClean="0"/>
              <a:t>m</a:t>
            </a:r>
            <a:r>
              <a:rPr lang="en-US" altLang="en-US" sz="2000" smtClean="0"/>
              <a:t>: maximum depth of the state space (may be </a:t>
            </a:r>
            <a:r>
              <a:rPr lang="en-US" altLang="en-US" sz="2000" smtClean="0">
                <a:cs typeface="Arial" panose="020B0604020202020204" pitchFamily="34" charset="0"/>
              </a:rPr>
              <a:t>∞</a:t>
            </a:r>
            <a:r>
              <a:rPr lang="en-US" altLang="en-US" sz="20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l: depth limit</a:t>
            </a:r>
          </a:p>
          <a:p>
            <a:endParaRPr lang="en-US" altLang="en-US" smtClean="0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CS 470/670 Artificial Intelligence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788CFA-6400-417D-938E-BCF5C2D9274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22917" r="17969" b="51042"/>
          <a:stretch>
            <a:fillRect/>
          </a:stretch>
        </p:blipFill>
        <p:spPr bwMode="auto">
          <a:xfrm>
            <a:off x="1143000" y="1676400"/>
            <a:ext cx="6629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Box 1"/>
          <p:cNvSpPr txBox="1">
            <a:spLocks noChangeArrowheads="1"/>
          </p:cNvSpPr>
          <p:nvPr/>
        </p:nvSpPr>
        <p:spPr bwMode="auto">
          <a:xfrm>
            <a:off x="3581400" y="2438400"/>
            <a:ext cx="9144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6" name="TextBox 7"/>
          <p:cNvSpPr txBox="1">
            <a:spLocks noChangeArrowheads="1"/>
          </p:cNvSpPr>
          <p:nvPr/>
        </p:nvSpPr>
        <p:spPr bwMode="auto">
          <a:xfrm>
            <a:off x="3581400" y="1806575"/>
            <a:ext cx="892175" cy="479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Expand shallowest unexpanded node</a:t>
            </a:r>
          </a:p>
          <a:p>
            <a:r>
              <a:rPr lang="en-US" altLang="en-US" smtClean="0"/>
              <a:t>Implementation:</a:t>
            </a:r>
          </a:p>
          <a:p>
            <a:pPr lvl="1"/>
            <a:r>
              <a:rPr lang="en-US" altLang="en-US" smtClean="0"/>
              <a:t>Fringe is a FIFO queue. E.g., new successors go at end.</a:t>
            </a:r>
          </a:p>
          <a:p>
            <a:pPr lvl="1"/>
            <a:endParaRPr lang="en-US" alt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CS 470/670 Artificial Intelligence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FC77B3-F491-4811-9974-5653BC283B7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" name="Picture 4" descr="bfs-progress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21923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bfs-progress2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429000"/>
            <a:ext cx="22463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bfs-progress3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38" y="3352800"/>
            <a:ext cx="2317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bfs-progress4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257800"/>
            <a:ext cx="24384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 of Breadth-First Search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altLang="en-US" b="1" smtClean="0"/>
              <a:t>Complete</a:t>
            </a:r>
            <a:r>
              <a:rPr lang="en-US" altLang="en-US" smtClean="0"/>
              <a:t>? Yes if b is finite, b: maximum branching factor (maximum number of successors) of the search tree.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altLang="en-US" b="1" smtClean="0"/>
              <a:t>Time</a:t>
            </a:r>
            <a:r>
              <a:rPr lang="en-US" altLang="en-US" smtClean="0"/>
              <a:t>? </a:t>
            </a:r>
            <a:r>
              <a:rPr lang="en-US" altLang="en-US" i="1" smtClean="0"/>
              <a:t>1+b+b</a:t>
            </a:r>
            <a:r>
              <a:rPr lang="en-US" altLang="en-US" i="1" baseline="30000" smtClean="0"/>
              <a:t>2</a:t>
            </a:r>
            <a:r>
              <a:rPr lang="en-US" altLang="en-US" i="1" smtClean="0"/>
              <a:t>+b</a:t>
            </a:r>
            <a:r>
              <a:rPr lang="en-US" altLang="en-US" i="1" baseline="30000" smtClean="0"/>
              <a:t>3</a:t>
            </a:r>
            <a:r>
              <a:rPr lang="en-US" altLang="en-US" smtClean="0"/>
              <a:t>+… +</a:t>
            </a:r>
            <a:r>
              <a:rPr lang="en-US" altLang="en-US" i="1" smtClean="0"/>
              <a:t>b</a:t>
            </a:r>
            <a:r>
              <a:rPr lang="en-US" altLang="en-US" i="1" baseline="30000" smtClean="0"/>
              <a:t>d</a:t>
            </a:r>
            <a:r>
              <a:rPr lang="en-US" altLang="en-US" smtClean="0"/>
              <a:t> + </a:t>
            </a:r>
            <a:r>
              <a:rPr lang="en-US" altLang="en-US" i="1" smtClean="0"/>
              <a:t>b(b</a:t>
            </a:r>
            <a:r>
              <a:rPr lang="en-US" altLang="en-US" i="1" baseline="30000" smtClean="0"/>
              <a:t>d</a:t>
            </a:r>
            <a:r>
              <a:rPr lang="en-US" altLang="en-US" i="1" smtClean="0"/>
              <a:t>-1</a:t>
            </a:r>
            <a:r>
              <a:rPr lang="en-US" altLang="en-US" smtClean="0"/>
              <a:t>) = O(b</a:t>
            </a:r>
            <a:r>
              <a:rPr lang="en-US" altLang="en-US" baseline="30000" smtClean="0"/>
              <a:t>d+1</a:t>
            </a:r>
            <a:r>
              <a:rPr lang="en-US" altLang="en-US" smtClean="0"/>
              <a:t>)</a:t>
            </a:r>
          </a:p>
          <a:p>
            <a:pPr marL="546100" lvl="2" indent="-273050">
              <a:spcBef>
                <a:spcPts val="575"/>
              </a:spcBef>
              <a:buClr>
                <a:schemeClr val="accent1"/>
              </a:buClr>
            </a:pPr>
            <a:r>
              <a:rPr lang="en-US" altLang="en-US" smtClean="0"/>
              <a:t>Suppose the solution is at depth d. In the worst case, we would expand all but the last node at level d,  since the goal itself is not expanded, generating b</a:t>
            </a:r>
            <a:r>
              <a:rPr lang="en-US" altLang="en-US" baseline="30000" smtClean="0"/>
              <a:t>d+1</a:t>
            </a:r>
            <a:r>
              <a:rPr lang="en-US" altLang="en-US" smtClean="0"/>
              <a:t> – b nodes at level d+1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altLang="en-US" b="1" smtClean="0"/>
              <a:t>Space</a:t>
            </a:r>
            <a:r>
              <a:rPr lang="en-US" altLang="en-US" smtClean="0"/>
              <a:t>? </a:t>
            </a:r>
            <a:r>
              <a:rPr lang="en-US" altLang="en-US" i="1" smtClean="0"/>
              <a:t>O(b</a:t>
            </a:r>
            <a:r>
              <a:rPr lang="en-US" altLang="en-US" i="1" baseline="30000" smtClean="0"/>
              <a:t>d+1</a:t>
            </a:r>
            <a:r>
              <a:rPr lang="en-US" altLang="en-US" i="1" smtClean="0"/>
              <a:t>)</a:t>
            </a:r>
            <a:r>
              <a:rPr lang="en-US" altLang="en-US" smtClean="0"/>
              <a:t> (keeps every node in memory)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altLang="en-US" b="1" smtClean="0"/>
              <a:t>Optimal</a:t>
            </a:r>
            <a:r>
              <a:rPr lang="en-US" altLang="en-US" smtClean="0"/>
              <a:t>? Yes if cost =1 per step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altLang="en-US" smtClean="0"/>
              <a:t>Space is the bigger problem (more than time).</a:t>
            </a:r>
          </a:p>
          <a:p>
            <a:endParaRPr lang="en-US" altLang="en-US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CS 470/670 Artificial Intelligence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1E4DD2-22E7-41B2-8526-DE3D48320D5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space is the bigger problem?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2971800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  <a:gridCol w="1943100"/>
                <a:gridCol w="19431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Depth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Nodes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.11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 megabyte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111,100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11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106 megabyte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19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10 gigabytes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31 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 terabytes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129 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101 terabytes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35 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10 petabytes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3,523 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Arial" charset="0"/>
                        </a:rPr>
                        <a:t>1 exabyte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</a:tr>
            </a:tbl>
          </a:graphicData>
        </a:graphic>
      </p:graphicFrame>
      <p:sp>
        <p:nvSpPr>
          <p:cNvPr id="1541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CS 470/670 Artificial Intelligence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5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713828-01D7-46B6-8131-049BCAA80F7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412" name="TextBox 6"/>
          <p:cNvSpPr txBox="1">
            <a:spLocks noChangeArrowheads="1"/>
          </p:cNvSpPr>
          <p:nvPr/>
        </p:nvSpPr>
        <p:spPr bwMode="auto">
          <a:xfrm>
            <a:off x="1066800" y="4953000"/>
            <a:ext cx="7243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Assume branch factor b=10; 10,000 nodes/second; 1000 bytes / note.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2971800"/>
            <a:ext cx="8382000" cy="1588"/>
          </a:xfrm>
          <a:prstGeom prst="line">
            <a:avLst/>
          </a:prstGeom>
          <a:ln w="2540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Uniform-cost search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Expand least-cost unexpanded node</a:t>
            </a:r>
          </a:p>
          <a:p>
            <a:r>
              <a:rPr lang="en-US" altLang="en-US" smtClean="0"/>
              <a:t>If all step costs are equal, this is identical to breadth-first search</a:t>
            </a:r>
          </a:p>
          <a:p>
            <a:r>
              <a:rPr lang="en-US" altLang="en-US" smtClean="0"/>
              <a:t>Implementation:</a:t>
            </a:r>
          </a:p>
          <a:p>
            <a:pPr lvl="1"/>
            <a:r>
              <a:rPr lang="en-US" altLang="en-US" smtClean="0"/>
              <a:t>Fringe = queue ordered by path cost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CS 470/670 Artificial Intelligence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074006-75C7-436C-BE06-1DFB429CDB1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3600" smtClean="0"/>
              <a:t>Expand deepest unexpanded node</a:t>
            </a:r>
          </a:p>
          <a:p>
            <a:r>
              <a:rPr lang="en-US" altLang="en-US" sz="3600" smtClean="0"/>
              <a:t>Implementation:</a:t>
            </a:r>
          </a:p>
          <a:p>
            <a:pPr lvl="1"/>
            <a:r>
              <a:rPr lang="en-US" altLang="en-US" sz="3600" smtClean="0"/>
              <a:t>Fringe = LIFO queue, e.g., put successors at front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CS 470/670 Artificial Intelligence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F4E392-40A3-4CB4-B7C0-E428DFFB402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Depth-first search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28600" y="6400800"/>
            <a:ext cx="3962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CS 470/670 Artificial Intelligence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F3296E-7D82-4D61-9352-821C5B12A8F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" name="Picture 4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2362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dfs-progress0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257810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dfs-progress03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26574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dfs-progress04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26066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dfs-progress05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76600"/>
            <a:ext cx="255905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dfs-progress06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429000"/>
            <a:ext cx="23225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dfs-progress07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24590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dfs-progress08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876800"/>
            <a:ext cx="26670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 descr="dfs-progress09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53000"/>
            <a:ext cx="2443163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 of depth-first search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 smtClean="0"/>
              <a:t>Complete</a:t>
            </a:r>
            <a:r>
              <a:rPr lang="en-US" altLang="en-US" smtClean="0"/>
              <a:t>? No: fails in infinite-depth spaces, spaces with loops</a:t>
            </a:r>
          </a:p>
          <a:p>
            <a:pPr lvl="1"/>
            <a:r>
              <a:rPr lang="en-US" altLang="en-US" smtClean="0"/>
              <a:t>Modify to avoid repeated states along path</a:t>
            </a:r>
          </a:p>
          <a:p>
            <a:pPr lvl="1"/>
            <a:r>
              <a:rPr lang="en-US" altLang="en-US" smtClean="0"/>
              <a:t>Complete in finite spaces</a:t>
            </a:r>
          </a:p>
          <a:p>
            <a:r>
              <a:rPr lang="en-US" altLang="en-US" b="1" smtClean="0"/>
              <a:t>Time</a:t>
            </a:r>
            <a:r>
              <a:rPr lang="en-US" altLang="en-US" smtClean="0"/>
              <a:t>? O(b</a:t>
            </a:r>
            <a:r>
              <a:rPr lang="en-US" altLang="en-US" baseline="30000" smtClean="0"/>
              <a:t>m</a:t>
            </a:r>
            <a:r>
              <a:rPr lang="en-US" altLang="en-US" smtClean="0"/>
              <a:t>). </a:t>
            </a:r>
            <a:r>
              <a:rPr lang="en-US" altLang="en-US" i="1" smtClean="0"/>
              <a:t>m</a:t>
            </a:r>
            <a:r>
              <a:rPr lang="en-US" altLang="en-US" smtClean="0"/>
              <a:t>: maximum depth of the state space. Terrible if m is much larger than d.</a:t>
            </a:r>
          </a:p>
          <a:p>
            <a:r>
              <a:rPr lang="en-US" altLang="en-US" b="1" smtClean="0"/>
              <a:t>Space</a:t>
            </a:r>
            <a:r>
              <a:rPr lang="en-US" altLang="en-US" smtClean="0"/>
              <a:t>? Requires storage of only bm+1 nodes, so O(bm), linear space!</a:t>
            </a:r>
          </a:p>
          <a:p>
            <a:r>
              <a:rPr lang="en-US" altLang="en-US" b="1" smtClean="0"/>
              <a:t>Optimal</a:t>
            </a:r>
            <a:r>
              <a:rPr lang="en-US" altLang="en-US" smtClean="0"/>
              <a:t>? No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CS 470/670 Artificial Intelligence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E7EAA5-73DE-4B37-BC4B-E578F3906B1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2312</TotalTime>
  <Words>1356</Words>
  <Application>Microsoft Office PowerPoint</Application>
  <PresentationFormat>On-screen Show (4:3)</PresentationFormat>
  <Paragraphs>226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MS PGothic</vt:lpstr>
      <vt:lpstr>Arial</vt:lpstr>
      <vt:lpstr>Calibri</vt:lpstr>
      <vt:lpstr>Comic Sans MS</vt:lpstr>
      <vt:lpstr>Franklin Gothic Book</vt:lpstr>
      <vt:lpstr>Perpetua</vt:lpstr>
      <vt:lpstr>Wingdings</vt:lpstr>
      <vt:lpstr>Wingdings 2</vt:lpstr>
      <vt:lpstr>Equity</vt:lpstr>
      <vt:lpstr>Uninformed Search Strategies</vt:lpstr>
      <vt:lpstr>Uninformed Search Strategies</vt:lpstr>
      <vt:lpstr>Breadth-First Search</vt:lpstr>
      <vt:lpstr>Properties of Breadth-First Search</vt:lpstr>
      <vt:lpstr>Why space is the bigger problem?</vt:lpstr>
      <vt:lpstr>Uniform-cost search</vt:lpstr>
      <vt:lpstr>Depth-first search</vt:lpstr>
      <vt:lpstr>Example: Depth-first search</vt:lpstr>
      <vt:lpstr>Properties of depth-first search</vt:lpstr>
      <vt:lpstr>Properties of depth-first search</vt:lpstr>
      <vt:lpstr>Depth-limited search</vt:lpstr>
      <vt:lpstr>Iterative deepening search</vt:lpstr>
      <vt:lpstr>Iterative deepening search l =0</vt:lpstr>
      <vt:lpstr>Iterative deepening search l =1</vt:lpstr>
      <vt:lpstr>Iterative deepening search l =2</vt:lpstr>
      <vt:lpstr>Iterative deepening search l =3</vt:lpstr>
      <vt:lpstr>Properties of iterative depth-first search</vt:lpstr>
      <vt:lpstr>Iterative Deepening Search May Seem Wasteful</vt:lpstr>
      <vt:lpstr>PowerPoint Presentation</vt:lpstr>
      <vt:lpstr>Repeated States</vt:lpstr>
      <vt:lpstr>Avoiding repeated states</vt:lpstr>
      <vt:lpstr>Graph search</vt:lpstr>
      <vt:lpstr>Tradeoff between space and time</vt:lpstr>
      <vt:lpstr>Avoiding Repeated States</vt:lpstr>
      <vt:lpstr>Summary</vt:lpstr>
      <vt:lpstr>Summary</vt:lpstr>
      <vt:lpstr>Summary</vt:lpstr>
      <vt:lpstr>Five Search Strategies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Wei</dc:creator>
  <cp:lastModifiedBy>Wei Ding</cp:lastModifiedBy>
  <cp:revision>175</cp:revision>
  <dcterms:created xsi:type="dcterms:W3CDTF">2006-08-16T00:00:00Z</dcterms:created>
  <dcterms:modified xsi:type="dcterms:W3CDTF">2017-10-19T19:32:44Z</dcterms:modified>
</cp:coreProperties>
</file>