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3"/>
  </p:notesMasterIdLst>
  <p:sldIdLst>
    <p:sldId id="314"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1857" autoAdjust="0"/>
  </p:normalViewPr>
  <p:slideViewPr>
    <p:cSldViewPr>
      <p:cViewPr varScale="1">
        <p:scale>
          <a:sx n="101" d="100"/>
          <a:sy n="101" d="100"/>
        </p:scale>
        <p:origin x="153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pitchFamily="34" charset="0"/>
                <a:cs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pitchFamily="34" charset="0"/>
                <a:cs typeface="Arial" charset="0"/>
              </a:defRPr>
            </a:lvl1pPr>
          </a:lstStyle>
          <a:p>
            <a:pPr>
              <a:defRPr/>
            </a:pPr>
            <a:fld id="{DB260B9B-30E6-4427-9A90-9C5411E7E222}" type="datetimeFigureOut">
              <a:rPr lang="en-US"/>
              <a:pPr>
                <a:defRPr/>
              </a:pPr>
              <a:t>4/20/2017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pitchFamily="34" charset="0"/>
                <a:cs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pitchFamily="34" charset="0"/>
                <a:cs typeface="Arial" charset="0"/>
              </a:defRPr>
            </a:lvl1pPr>
          </a:lstStyle>
          <a:p>
            <a:pPr>
              <a:defRPr/>
            </a:pPr>
            <a:fld id="{10EE14D3-024D-41FD-A542-58AAF2347547}" type="slidenum">
              <a:rPr lang="en-US"/>
              <a:pPr>
                <a:defRPr/>
              </a:pPr>
              <a:t>‹#›</a:t>
            </a:fld>
            <a:endParaRPr lang="en-US"/>
          </a:p>
        </p:txBody>
      </p:sp>
    </p:spTree>
    <p:extLst>
      <p:ext uri="{BB962C8B-B14F-4D97-AF65-F5344CB8AC3E}">
        <p14:creationId xmlns:p14="http://schemas.microsoft.com/office/powerpoint/2010/main" val="17198598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Rot="1" noChangeAspect="1" noChangeArrowheads="1"/>
          </p:cNvSpPr>
          <p:nvPr>
            <p:ph type="sldImg"/>
          </p:nvPr>
        </p:nvSpPr>
        <p:spPr bwMode="auto">
          <a:xfrm>
            <a:off x="1262063" y="722313"/>
            <a:ext cx="4797425" cy="3597275"/>
          </a:xfrm>
          <a:prstGeom prst="rect">
            <a:avLst/>
          </a:prstGeom>
          <a:solidFill>
            <a:srgbClr val="FFFFFF"/>
          </a:solidFill>
          <a:ln>
            <a:solidFill>
              <a:srgbClr val="000000"/>
            </a:solidFill>
            <a:miter lim="800000"/>
            <a:headEnd/>
            <a:tailEnd/>
          </a:ln>
        </p:spPr>
      </p:sp>
      <p:sp>
        <p:nvSpPr>
          <p:cNvPr id="647171" name="Rectangle 3"/>
          <p:cNvSpPr>
            <a:spLocks noGrp="1" noChangeArrowheads="1"/>
          </p:cNvSpPr>
          <p:nvPr>
            <p:ph type="body" idx="1"/>
          </p:nvPr>
        </p:nvSpPr>
        <p:spPr bwMode="auto">
          <a:xfrm>
            <a:off x="974726" y="4560889"/>
            <a:ext cx="5365750" cy="4318000"/>
          </a:xfrm>
          <a:prstGeom prst="rect">
            <a:avLst/>
          </a:prstGeom>
          <a:solidFill>
            <a:srgbClr val="FFFFFF"/>
          </a:solidFill>
          <a:ln>
            <a:solidFill>
              <a:srgbClr val="000000"/>
            </a:solidFill>
            <a:miter lim="800000"/>
            <a:headEnd/>
            <a:tailEnd/>
          </a:ln>
        </p:spPr>
        <p:txBody>
          <a:bodyPr lIns="94995" tIns="47493" rIns="94995" bIns="47493"/>
          <a:lstStyle/>
          <a:p>
            <a:r>
              <a:rPr lang="en-US" smtClean="0"/>
              <a:t>Dec</a:t>
            </a:r>
            <a:r>
              <a:rPr lang="en-US" baseline="0" smtClean="0"/>
              <a:t> 1, finish 24</a:t>
            </a:r>
            <a:endParaRPr lang="en-US" dirty="0"/>
          </a:p>
        </p:txBody>
      </p:sp>
    </p:spTree>
    <p:extLst>
      <p:ext uri="{BB962C8B-B14F-4D97-AF65-F5344CB8AC3E}">
        <p14:creationId xmlns:p14="http://schemas.microsoft.com/office/powerpoint/2010/main" val="2133432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bwMode="auto">
          <a:xfrm>
            <a:off x="1262063" y="720725"/>
            <a:ext cx="4799012" cy="3598863"/>
          </a:xfrm>
          <a:prstGeom prst="rect">
            <a:avLst/>
          </a:prstGeom>
          <a:solidFill>
            <a:srgbClr val="FFFFFF"/>
          </a:solidFill>
          <a:ln>
            <a:solidFill>
              <a:srgbClr val="000000"/>
            </a:solidFill>
            <a:miter lim="800000"/>
            <a:headEnd/>
            <a:tailEnd/>
          </a:ln>
        </p:spPr>
      </p:sp>
      <p:sp>
        <p:nvSpPr>
          <p:cNvPr id="827395" name="Rectangle 3"/>
          <p:cNvSpPr>
            <a:spLocks noGrp="1" noChangeArrowheads="1"/>
          </p:cNvSpPr>
          <p:nvPr>
            <p:ph type="body" idx="1"/>
          </p:nvPr>
        </p:nvSpPr>
        <p:spPr bwMode="auto">
          <a:xfrm>
            <a:off x="974726" y="4559301"/>
            <a:ext cx="5365750" cy="4321175"/>
          </a:xfrm>
          <a:prstGeom prst="rect">
            <a:avLst/>
          </a:prstGeom>
          <a:solidFill>
            <a:srgbClr val="FFFFFF"/>
          </a:solidFill>
          <a:ln>
            <a:solidFill>
              <a:srgbClr val="000000"/>
            </a:solidFill>
            <a:miter lim="800000"/>
            <a:headEnd/>
            <a:tailEnd/>
          </a:ln>
        </p:spPr>
        <p:txBody>
          <a:bodyPr lIns="95013" tIns="47507" rIns="95013" bIns="47507"/>
          <a:lstStyle/>
          <a:p>
            <a:endParaRPr lang="en-US" dirty="0"/>
          </a:p>
        </p:txBody>
      </p:sp>
    </p:spTree>
    <p:extLst>
      <p:ext uri="{BB962C8B-B14F-4D97-AF65-F5344CB8AC3E}">
        <p14:creationId xmlns:p14="http://schemas.microsoft.com/office/powerpoint/2010/main" val="3289719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bwMode="auto">
          <a:xfrm>
            <a:off x="1262063" y="720725"/>
            <a:ext cx="4799012" cy="3598863"/>
          </a:xfrm>
          <a:prstGeom prst="rect">
            <a:avLst/>
          </a:prstGeom>
          <a:solidFill>
            <a:srgbClr val="FFFFFF"/>
          </a:solidFill>
          <a:ln>
            <a:solidFill>
              <a:srgbClr val="000000"/>
            </a:solidFill>
            <a:miter lim="800000"/>
            <a:headEnd/>
            <a:tailEnd/>
          </a:ln>
        </p:spPr>
      </p:sp>
      <p:sp>
        <p:nvSpPr>
          <p:cNvPr id="827395" name="Rectangle 3"/>
          <p:cNvSpPr>
            <a:spLocks noGrp="1" noChangeArrowheads="1"/>
          </p:cNvSpPr>
          <p:nvPr>
            <p:ph type="body" idx="1"/>
          </p:nvPr>
        </p:nvSpPr>
        <p:spPr bwMode="auto">
          <a:xfrm>
            <a:off x="974726" y="4559301"/>
            <a:ext cx="5365750" cy="4321175"/>
          </a:xfrm>
          <a:prstGeom prst="rect">
            <a:avLst/>
          </a:prstGeom>
          <a:solidFill>
            <a:srgbClr val="FFFFFF"/>
          </a:solidFill>
          <a:ln>
            <a:solidFill>
              <a:srgbClr val="000000"/>
            </a:solidFill>
            <a:miter lim="800000"/>
            <a:headEnd/>
            <a:tailEnd/>
          </a:ln>
        </p:spPr>
        <p:txBody>
          <a:bodyPr lIns="95013" tIns="47507" rIns="95013" bIns="47507"/>
          <a:lstStyle/>
          <a:p>
            <a:endParaRPr lang="en-US"/>
          </a:p>
        </p:txBody>
      </p:sp>
    </p:spTree>
    <p:extLst>
      <p:ext uri="{BB962C8B-B14F-4D97-AF65-F5344CB8AC3E}">
        <p14:creationId xmlns:p14="http://schemas.microsoft.com/office/powerpoint/2010/main" val="2909063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EE14D3-024D-41FD-A542-58AAF2347547}" type="slidenum">
              <a:rPr lang="en-US" smtClean="0"/>
              <a:pPr>
                <a:defRPr/>
              </a:pPr>
              <a:t>9</a:t>
            </a:fld>
            <a:endParaRPr lang="en-US"/>
          </a:p>
        </p:txBody>
      </p:sp>
    </p:spTree>
    <p:extLst>
      <p:ext uri="{BB962C8B-B14F-4D97-AF65-F5344CB8AC3E}">
        <p14:creationId xmlns:p14="http://schemas.microsoft.com/office/powerpoint/2010/main" val="1201247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normAutofit/>
          </a:bodyPr>
          <a:lstStyle/>
          <a:p>
            <a:r>
              <a:rPr lang="en-US" dirty="0" smtClean="0"/>
              <a:t>Arithmetic </a:t>
            </a:r>
            <a:r>
              <a:rPr lang="en-US" baseline="0" dirty="0" smtClean="0"/>
              <a:t> sampling, using the schedule </a:t>
            </a:r>
            <a:r>
              <a:rPr lang="en-US" baseline="0" dirty="0" err="1" smtClean="0"/>
              <a:t>sa</a:t>
            </a:r>
            <a:r>
              <a:rPr lang="en-US" baseline="0" dirty="0" smtClean="0"/>
              <a:t>=no + (</a:t>
            </a:r>
            <a:r>
              <a:rPr lang="en-US" baseline="0" dirty="0" err="1" smtClean="0"/>
              <a:t>i</a:t>
            </a:r>
            <a:r>
              <a:rPr lang="en-US" baseline="0" dirty="0" smtClean="0"/>
              <a:t>*</a:t>
            </a:r>
            <a:r>
              <a:rPr lang="en-US" baseline="0" dirty="0" err="1" smtClean="0"/>
              <a:t>n_delta</a:t>
            </a:r>
            <a:r>
              <a:rPr lang="en-US" baseline="0" dirty="0" smtClean="0"/>
              <a:t>)= {n0, n0+n_delta, n0+2n_delta, …, N}. Fro example, {100, 200, 300, …,N}</a:t>
            </a:r>
          </a:p>
          <a:p>
            <a:endParaRPr lang="en-US" baseline="0" dirty="0" smtClean="0"/>
          </a:p>
          <a:p>
            <a:r>
              <a:rPr lang="en-US" altLang="zh-CN" i="1" u="sng" dirty="0" smtClean="0">
                <a:latin typeface="Times New Roman" charset="0"/>
                <a:ea typeface="SimSun" pitchFamily="2" charset="-122"/>
              </a:rPr>
              <a:t>Geometric Sampling [Provost, Jenson &amp; Oates KDD 1999]</a:t>
            </a:r>
            <a:r>
              <a:rPr lang="en-US" altLang="zh-CN" i="1" dirty="0" smtClean="0">
                <a:latin typeface="Times New Roman" charset="0"/>
                <a:ea typeface="SimSun" pitchFamily="2" charset="-122"/>
              </a:rPr>
              <a:t> uses a schedule                       </a:t>
            </a:r>
          </a:p>
          <a:p>
            <a:pPr>
              <a:buFont typeface="Wingdings" pitchFamily="2" charset="2"/>
              <a:buNone/>
            </a:pPr>
            <a:r>
              <a:rPr lang="en-US" altLang="zh-CN" dirty="0" smtClean="0">
                <a:latin typeface="Times New Roman" charset="0"/>
                <a:ea typeface="SimSun" pitchFamily="2" charset="-122"/>
              </a:rPr>
              <a:t>	</a:t>
            </a:r>
            <a:r>
              <a:rPr lang="en-US" altLang="zh-CN" dirty="0" err="1" smtClean="0">
                <a:solidFill>
                  <a:srgbClr val="CC0000"/>
                </a:solidFill>
                <a:latin typeface="Times New Roman" charset="0"/>
                <a:ea typeface="SimSun" pitchFamily="2" charset="-122"/>
              </a:rPr>
              <a:t>S</a:t>
            </a:r>
            <a:r>
              <a:rPr lang="en-US" altLang="zh-CN" baseline="-25000" dirty="0" err="1" smtClean="0">
                <a:solidFill>
                  <a:srgbClr val="CC0000"/>
                </a:solidFill>
                <a:latin typeface="Times New Roman" charset="0"/>
                <a:ea typeface="SimSun" pitchFamily="2" charset="-122"/>
              </a:rPr>
              <a:t>g</a:t>
            </a:r>
            <a:r>
              <a:rPr lang="en-US" altLang="zh-CN" dirty="0" smtClean="0">
                <a:solidFill>
                  <a:srgbClr val="CC0000"/>
                </a:solidFill>
                <a:latin typeface="Times New Roman" charset="0"/>
                <a:ea typeface="SimSun" pitchFamily="2" charset="-122"/>
              </a:rPr>
              <a:t>= &lt;n</a:t>
            </a:r>
            <a:r>
              <a:rPr lang="en-US" altLang="zh-CN" baseline="-25000" dirty="0" smtClean="0">
                <a:solidFill>
                  <a:srgbClr val="CC0000"/>
                </a:solidFill>
                <a:latin typeface="Times New Roman" charset="0"/>
                <a:ea typeface="SimSun" pitchFamily="2" charset="-122"/>
              </a:rPr>
              <a:t>0</a:t>
            </a:r>
            <a:r>
              <a:rPr lang="en-US" altLang="zh-CN" dirty="0" smtClean="0">
                <a:solidFill>
                  <a:srgbClr val="CC0000"/>
                </a:solidFill>
                <a:latin typeface="Times New Roman" charset="0"/>
                <a:ea typeface="SimSun" pitchFamily="2" charset="-122"/>
              </a:rPr>
              <a:t>, a.n</a:t>
            </a:r>
            <a:r>
              <a:rPr lang="en-US" altLang="zh-CN" baseline="-25000" dirty="0" smtClean="0">
                <a:solidFill>
                  <a:srgbClr val="CC0000"/>
                </a:solidFill>
                <a:latin typeface="Times New Roman" charset="0"/>
                <a:ea typeface="SimSun" pitchFamily="2" charset="-122"/>
              </a:rPr>
              <a:t>0</a:t>
            </a:r>
            <a:r>
              <a:rPr lang="en-US" altLang="zh-CN" dirty="0" smtClean="0">
                <a:solidFill>
                  <a:srgbClr val="CC0000"/>
                </a:solidFill>
                <a:latin typeface="Times New Roman" charset="0"/>
                <a:ea typeface="SimSun" pitchFamily="2" charset="-122"/>
              </a:rPr>
              <a:t>,a</a:t>
            </a:r>
            <a:r>
              <a:rPr lang="en-US" altLang="zh-CN" baseline="30000" dirty="0" smtClean="0">
                <a:solidFill>
                  <a:srgbClr val="CC0000"/>
                </a:solidFill>
                <a:latin typeface="Times New Roman" charset="0"/>
                <a:ea typeface="SimSun" pitchFamily="2" charset="-122"/>
              </a:rPr>
              <a:t>2</a:t>
            </a:r>
            <a:r>
              <a:rPr lang="en-US" altLang="zh-CN" dirty="0" smtClean="0">
                <a:solidFill>
                  <a:srgbClr val="CC0000"/>
                </a:solidFill>
                <a:latin typeface="Times New Roman" charset="0"/>
                <a:ea typeface="SimSun" pitchFamily="2" charset="-122"/>
              </a:rPr>
              <a:t>.n</a:t>
            </a:r>
            <a:r>
              <a:rPr lang="en-US" altLang="zh-CN" baseline="-25000" dirty="0" smtClean="0">
                <a:solidFill>
                  <a:srgbClr val="CC0000"/>
                </a:solidFill>
                <a:latin typeface="Times New Roman" charset="0"/>
                <a:ea typeface="SimSun" pitchFamily="2" charset="-122"/>
              </a:rPr>
              <a:t>0</a:t>
            </a:r>
            <a:r>
              <a:rPr lang="en-US" altLang="zh-CN" dirty="0" smtClean="0">
                <a:solidFill>
                  <a:srgbClr val="CC0000"/>
                </a:solidFill>
                <a:latin typeface="Times New Roman" charset="0"/>
                <a:ea typeface="SimSun" pitchFamily="2" charset="-122"/>
              </a:rPr>
              <a:t>, ………,a</a:t>
            </a:r>
            <a:r>
              <a:rPr lang="en-US" altLang="zh-CN" baseline="30000" dirty="0" smtClean="0">
                <a:solidFill>
                  <a:srgbClr val="CC0000"/>
                </a:solidFill>
                <a:latin typeface="Times New Roman" charset="0"/>
                <a:ea typeface="SimSun" pitchFamily="2" charset="-122"/>
              </a:rPr>
              <a:t>k</a:t>
            </a:r>
            <a:r>
              <a:rPr lang="en-US" altLang="zh-CN" dirty="0" smtClean="0">
                <a:solidFill>
                  <a:srgbClr val="CC0000"/>
                </a:solidFill>
                <a:latin typeface="Times New Roman" charset="0"/>
                <a:ea typeface="SimSun" pitchFamily="2" charset="-122"/>
              </a:rPr>
              <a:t>.n</a:t>
            </a:r>
            <a:r>
              <a:rPr lang="en-US" altLang="zh-CN" baseline="-25000" dirty="0" smtClean="0">
                <a:solidFill>
                  <a:srgbClr val="CC0000"/>
                </a:solidFill>
                <a:latin typeface="Times New Roman" charset="0"/>
                <a:ea typeface="SimSun" pitchFamily="2" charset="-122"/>
              </a:rPr>
              <a:t>0</a:t>
            </a:r>
            <a:r>
              <a:rPr lang="en-US" altLang="zh-CN" dirty="0" smtClean="0">
                <a:solidFill>
                  <a:srgbClr val="CC0000"/>
                </a:solidFill>
                <a:latin typeface="Times New Roman" charset="0"/>
                <a:ea typeface="SimSun" pitchFamily="2" charset="-122"/>
              </a:rPr>
              <a:t>&gt;</a:t>
            </a:r>
            <a:r>
              <a:rPr lang="en-US" altLang="zh-CN" dirty="0" smtClean="0">
                <a:latin typeface="Times New Roman" charset="0"/>
                <a:ea typeface="SimSun" pitchFamily="2" charset="-122"/>
              </a:rPr>
              <a:t> </a:t>
            </a:r>
            <a:r>
              <a:rPr lang="en-US" i="1" dirty="0" smtClean="0">
                <a:latin typeface="Times New Roman" charset="0"/>
              </a:rPr>
              <a:t> </a:t>
            </a:r>
            <a:r>
              <a:rPr lang="en-US" dirty="0" smtClean="0">
                <a:latin typeface="Times New Roman" charset="0"/>
              </a:rPr>
              <a:t>                </a:t>
            </a:r>
          </a:p>
          <a:p>
            <a:pPr algn="ctr">
              <a:buFont typeface="Wingdings" pitchFamily="2" charset="2"/>
              <a:buNone/>
            </a:pPr>
            <a:r>
              <a:rPr lang="en-US" dirty="0" smtClean="0">
                <a:latin typeface="Times New Roman" charset="0"/>
              </a:rPr>
              <a:t>An example geometric schedule is: &lt;100,200,400,800, . . .&gt;</a:t>
            </a:r>
          </a:p>
          <a:p>
            <a:endParaRPr lang="en-US" dirty="0"/>
          </a:p>
        </p:txBody>
      </p:sp>
    </p:spTree>
    <p:extLst>
      <p:ext uri="{BB962C8B-B14F-4D97-AF65-F5344CB8AC3E}">
        <p14:creationId xmlns:p14="http://schemas.microsoft.com/office/powerpoint/2010/main" val="1800921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normAutofit/>
          </a:bodyPr>
          <a:lstStyle/>
          <a:p>
            <a:r>
              <a:rPr lang="en-US" dirty="0" smtClean="0"/>
              <a:t>Stratified</a:t>
            </a:r>
            <a:r>
              <a:rPr lang="en-US" baseline="0" dirty="0" smtClean="0"/>
              <a:t> sampling: when building classification models for rare classes, it is critical that the rare classes be adequately represented in the sample. Hence, a sampling scheme that can accommodate differing frequencies for the items of interest is needed. Stratified sampling, which starts with </a:t>
            </a:r>
            <a:r>
              <a:rPr lang="en-US" baseline="0" dirty="0" err="1" smtClean="0"/>
              <a:t>prespecified</a:t>
            </a:r>
            <a:r>
              <a:rPr lang="en-US" baseline="0" dirty="0" smtClean="0"/>
              <a:t> groups of objects, is such approach. </a:t>
            </a:r>
          </a:p>
          <a:p>
            <a:endParaRPr lang="en-US" baseline="0" dirty="0" smtClean="0"/>
          </a:p>
          <a:p>
            <a:r>
              <a:rPr lang="en-US" dirty="0" smtClean="0"/>
              <a:t>Bootstrap method has assumption </a:t>
            </a:r>
          </a:p>
          <a:p>
            <a:r>
              <a:rPr lang="en-US" dirty="0" smtClean="0"/>
              <a:t>Your sample is a valid representative of the population </a:t>
            </a:r>
          </a:p>
          <a:p>
            <a:r>
              <a:rPr lang="en-US" dirty="0" smtClean="0"/>
              <a:t>Bootstrap method will take sampling with replacement from the sample. Each sub sampling is independent and identical distribution (</a:t>
            </a:r>
            <a:r>
              <a:rPr lang="en-US" dirty="0" err="1" smtClean="0"/>
              <a:t>i.i.d</a:t>
            </a:r>
            <a:r>
              <a:rPr lang="en-US" dirty="0" smtClean="0"/>
              <a:t>.). In other word, it assumes that the sub samples come from the same distribution of the population, but each sample is drawn independently from the other samples. </a:t>
            </a:r>
          </a:p>
          <a:p>
            <a:endParaRPr lang="en-US" dirty="0"/>
          </a:p>
        </p:txBody>
      </p:sp>
    </p:spTree>
    <p:extLst>
      <p:ext uri="{BB962C8B-B14F-4D97-AF65-F5344CB8AC3E}">
        <p14:creationId xmlns:p14="http://schemas.microsoft.com/office/powerpoint/2010/main" val="2969194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504559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normAutofit/>
          </a:bodyPr>
          <a:lstStyle/>
          <a:p>
            <a:r>
              <a:rPr lang="en-US" dirty="0" smtClean="0"/>
              <a:t>TPR </a:t>
            </a:r>
            <a:r>
              <a:rPr lang="en-US" dirty="0" smtClean="0">
                <a:sym typeface="Wingdings" pitchFamily="2" charset="2"/>
              </a:rPr>
              <a:t> </a:t>
            </a:r>
            <a:r>
              <a:rPr lang="en-US" dirty="0" smtClean="0"/>
              <a:t>recall</a:t>
            </a:r>
            <a:endParaRPr lang="en-US" dirty="0"/>
          </a:p>
        </p:txBody>
      </p:sp>
    </p:spTree>
    <p:extLst>
      <p:ext uri="{BB962C8B-B14F-4D97-AF65-F5344CB8AC3E}">
        <p14:creationId xmlns:p14="http://schemas.microsoft.com/office/powerpoint/2010/main" val="1275022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normAutofit/>
          </a:bodyPr>
          <a:lstStyle/>
          <a:p>
            <a:r>
              <a:rPr lang="en-US" dirty="0" smtClean="0"/>
              <a:t>TPR </a:t>
            </a:r>
            <a:r>
              <a:rPr lang="en-US" dirty="0" smtClean="0">
                <a:sym typeface="Wingdings" pitchFamily="2" charset="2"/>
              </a:rPr>
              <a:t> </a:t>
            </a:r>
            <a:r>
              <a:rPr lang="en-US" dirty="0" smtClean="0"/>
              <a:t>recall</a:t>
            </a:r>
            <a:endParaRPr lang="en-US" dirty="0"/>
          </a:p>
        </p:txBody>
      </p:sp>
    </p:spTree>
    <p:extLst>
      <p:ext uri="{BB962C8B-B14F-4D97-AF65-F5344CB8AC3E}">
        <p14:creationId xmlns:p14="http://schemas.microsoft.com/office/powerpoint/2010/main" val="260370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pic>
        <p:nvPicPr>
          <p:cNvPr id="11" name="Picture 2" descr="http://www.umb.edu/logo/UMB_informal.blue.gif"/>
          <p:cNvPicPr>
            <a:picLocks noChangeAspect="1" noChangeArrowheads="1"/>
          </p:cNvPicPr>
          <p:nvPr userDrawn="1"/>
        </p:nvPicPr>
        <p:blipFill>
          <a:blip r:embed="rId2" cstate="print"/>
          <a:srcRect/>
          <a:stretch>
            <a:fillRect/>
          </a:stretch>
        </p:blipFill>
        <p:spPr bwMode="auto">
          <a:xfrm>
            <a:off x="8001000" y="152400"/>
            <a:ext cx="923925" cy="1019175"/>
          </a:xfrm>
          <a:prstGeom prst="rect">
            <a:avLst/>
          </a:prstGeom>
          <a:noFill/>
          <a:ln w="9525">
            <a:noFill/>
            <a:miter lim="800000"/>
            <a:headEnd/>
            <a:tailEnd/>
          </a:ln>
        </p:spPr>
      </p:pic>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2" name="Date Placeholder 27"/>
          <p:cNvSpPr>
            <a:spLocks noGrp="1"/>
          </p:cNvSpPr>
          <p:nvPr>
            <p:ph type="dt" sz="half" idx="10"/>
          </p:nvPr>
        </p:nvSpPr>
        <p:spPr/>
        <p:txBody>
          <a:bodyPr/>
          <a:lstStyle>
            <a:lvl1pPr>
              <a:defRPr/>
            </a:lvl1pPr>
          </a:lstStyle>
          <a:p>
            <a:pPr>
              <a:defRPr/>
            </a:pPr>
            <a:endParaRPr lang="en-US"/>
          </a:p>
        </p:txBody>
      </p:sp>
      <p:sp>
        <p:nvSpPr>
          <p:cNvPr id="13" name="Footer Placeholder 16"/>
          <p:cNvSpPr>
            <a:spLocks noGrp="1"/>
          </p:cNvSpPr>
          <p:nvPr>
            <p:ph type="ftr" sz="quarter" idx="11"/>
          </p:nvPr>
        </p:nvSpPr>
        <p:spPr/>
        <p:txBody>
          <a:bodyPr/>
          <a:lstStyle>
            <a:lvl1pPr>
              <a:defRPr/>
            </a:lvl1pPr>
          </a:lstStyle>
          <a:p>
            <a:pPr>
              <a:defRPr/>
            </a:pPr>
            <a:r>
              <a:rPr lang="en-US"/>
              <a:t> CS 470/670 Artificial Intelligence </a:t>
            </a:r>
            <a:endParaRPr lang="en-US" dirty="0"/>
          </a:p>
        </p:txBody>
      </p:sp>
      <p:sp>
        <p:nvSpPr>
          <p:cNvPr id="14" name="Slide Number Placeholder 28"/>
          <p:cNvSpPr>
            <a:spLocks noGrp="1"/>
          </p:cNvSpPr>
          <p:nvPr>
            <p:ph type="sldNum" sz="quarter" idx="12"/>
          </p:nvPr>
        </p:nvSpPr>
        <p:spPr>
          <a:xfrm>
            <a:off x="8229600" y="6172200"/>
            <a:ext cx="457200" cy="457200"/>
          </a:xfrm>
        </p:spPr>
        <p:txBody>
          <a:bodyPr/>
          <a:lstStyle>
            <a:lvl1pPr>
              <a:defRPr/>
            </a:lvl1pPr>
          </a:lstStyle>
          <a:p>
            <a:pPr>
              <a:defRPr/>
            </a:pPr>
            <a:fld id="{261582F2-9424-44BA-AC24-68968C604411}"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6" name="Slide Number Placeholder 22"/>
          <p:cNvSpPr>
            <a:spLocks noGrp="1"/>
          </p:cNvSpPr>
          <p:nvPr>
            <p:ph type="sldNum" sz="quarter" idx="12"/>
          </p:nvPr>
        </p:nvSpPr>
        <p:spPr/>
        <p:txBody>
          <a:bodyPr/>
          <a:lstStyle>
            <a:lvl1pPr>
              <a:defRPr/>
            </a:lvl1pPr>
          </a:lstStyle>
          <a:p>
            <a:pPr>
              <a:defRPr/>
            </a:pPr>
            <a:fld id="{5D3D869E-B63A-4A07-9112-FF8E54FD175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6" name="Slide Number Placeholder 22"/>
          <p:cNvSpPr>
            <a:spLocks noGrp="1"/>
          </p:cNvSpPr>
          <p:nvPr>
            <p:ph type="sldNum" sz="quarter" idx="12"/>
          </p:nvPr>
        </p:nvSpPr>
        <p:spPr/>
        <p:txBody>
          <a:bodyPr/>
          <a:lstStyle>
            <a:lvl1pPr>
              <a:defRPr/>
            </a:lvl1pPr>
          </a:lstStyle>
          <a:p>
            <a:pPr>
              <a:defRPr/>
            </a:pPr>
            <a:fld id="{351C1CE5-3621-4887-8C70-EE059E8A7A9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11163" y="1143000"/>
            <a:ext cx="8318500" cy="5181600"/>
          </a:xfrm>
        </p:spPr>
        <p:txBody>
          <a:bodyPr/>
          <a:lstStyle/>
          <a:p>
            <a:endParaRPr lang="en-US"/>
          </a:p>
        </p:txBody>
      </p:sp>
    </p:spTree>
    <p:extLst>
      <p:ext uri="{BB962C8B-B14F-4D97-AF65-F5344CB8AC3E}">
        <p14:creationId xmlns:p14="http://schemas.microsoft.com/office/powerpoint/2010/main" val="407474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http://www.umb.edu/logo/UMB_informal.blue.gif"/>
          <p:cNvPicPr>
            <a:picLocks noChangeAspect="1" noChangeArrowheads="1"/>
          </p:cNvPicPr>
          <p:nvPr userDrawn="1"/>
        </p:nvPicPr>
        <p:blipFill>
          <a:blip r:embed="rId2" cstate="print"/>
          <a:srcRect/>
          <a:stretch>
            <a:fillRect/>
          </a:stretch>
        </p:blipFill>
        <p:spPr bwMode="auto">
          <a:xfrm>
            <a:off x="8077200" y="381000"/>
            <a:ext cx="533400" cy="588963"/>
          </a:xfrm>
          <a:prstGeom prst="rect">
            <a:avLst/>
          </a:prstGeom>
          <a:noFill/>
          <a:ln w="9525">
            <a:noFill/>
            <a:miter lim="800000"/>
            <a:headEnd/>
            <a:tailEnd/>
          </a:ln>
        </p:spPr>
      </p:pic>
      <p:sp>
        <p:nvSpPr>
          <p:cNvPr id="5" name="Rounded Rectangle 4"/>
          <p:cNvSpPr/>
          <p:nvPr userDrawn="1"/>
        </p:nvSpPr>
        <p:spPr>
          <a:xfrm>
            <a:off x="990600" y="1295400"/>
            <a:ext cx="6934200" cy="45719"/>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lvl1pPr>
              <a:defRPr sz="3200" baseline="0"/>
            </a:lvl1pPr>
            <a:lvl2pPr>
              <a:defRPr sz="2800" baseline="0"/>
            </a:lvl2pPr>
            <a:lvl3pPr>
              <a:defRPr sz="2400" baseline="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vert="horz" wrap="square" lIns="91440" tIns="45720" rIns="91440" bIns="45720" numCol="1" compatLnSpc="1">
            <a:prstTxWarp prst="textNoShape">
              <a:avLst/>
            </a:prstTxWarp>
          </a:bodyPr>
          <a:lstStyle>
            <a:lvl1pPr fontAlgn="base">
              <a:spcBef>
                <a:spcPct val="0"/>
              </a:spcBef>
              <a:spcAft>
                <a:spcPct val="0"/>
              </a:spcAft>
              <a:defRPr>
                <a:cs typeface="Arial" charset="0"/>
              </a:defRPr>
            </a:lvl1pPr>
          </a:lstStyle>
          <a:p>
            <a:pPr>
              <a:defRPr/>
            </a:pPr>
            <a:endParaRPr lang="en-US"/>
          </a:p>
          <a:p>
            <a:pPr>
              <a:defRPr/>
            </a:pPr>
            <a:r>
              <a:rPr lang="en-US"/>
              <a:t>CS 470/670 Artificial Intelligence</a:t>
            </a:r>
          </a:p>
          <a:p>
            <a:pPr>
              <a:defRPr/>
            </a:pPr>
            <a:endParaRPr lang="en-US"/>
          </a:p>
        </p:txBody>
      </p:sp>
      <p:sp>
        <p:nvSpPr>
          <p:cNvPr id="9" name="Slide Number Placeholder 5"/>
          <p:cNvSpPr>
            <a:spLocks noGrp="1"/>
          </p:cNvSpPr>
          <p:nvPr>
            <p:ph type="sldNum" sz="quarter" idx="12"/>
          </p:nvPr>
        </p:nvSpPr>
        <p:spPr>
          <a:xfrm>
            <a:off x="8229600" y="6248400"/>
            <a:ext cx="457200" cy="457200"/>
          </a:xfrm>
        </p:spPr>
        <p:txBody>
          <a:bodyPr/>
          <a:lstStyle>
            <a:lvl1pPr>
              <a:defRPr/>
            </a:lvl1pPr>
          </a:lstStyle>
          <a:p>
            <a:pPr>
              <a:defRPr/>
            </a:pPr>
            <a:fld id="{72DA5CBA-471E-4A5F-8B95-8284B853C9B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 CS 470/670 Artificial Intelligence </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0037C0E-836E-4E7E-BD3D-87B9CB0F192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7" name="Slide Number Placeholder 22"/>
          <p:cNvSpPr>
            <a:spLocks noGrp="1"/>
          </p:cNvSpPr>
          <p:nvPr>
            <p:ph type="sldNum" sz="quarter" idx="12"/>
          </p:nvPr>
        </p:nvSpPr>
        <p:spPr/>
        <p:txBody>
          <a:bodyPr/>
          <a:lstStyle>
            <a:lvl1pPr>
              <a:defRPr/>
            </a:lvl1pPr>
          </a:lstStyle>
          <a:p>
            <a:pPr>
              <a:defRPr/>
            </a:pPr>
            <a:fld id="{4ED99DF8-535F-43C4-A928-3BB0769D9E3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9" name="Slide Number Placeholder 22"/>
          <p:cNvSpPr>
            <a:spLocks noGrp="1"/>
          </p:cNvSpPr>
          <p:nvPr>
            <p:ph type="sldNum" sz="quarter" idx="12"/>
          </p:nvPr>
        </p:nvSpPr>
        <p:spPr/>
        <p:txBody>
          <a:bodyPr/>
          <a:lstStyle>
            <a:lvl1pPr>
              <a:defRPr/>
            </a:lvl1pPr>
          </a:lstStyle>
          <a:p>
            <a:pPr>
              <a:defRPr/>
            </a:pPr>
            <a:fld id="{25741962-2A0D-4C67-A7B4-D4045A2ED15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5" name="Slide Number Placeholder 22"/>
          <p:cNvSpPr>
            <a:spLocks noGrp="1"/>
          </p:cNvSpPr>
          <p:nvPr>
            <p:ph type="sldNum" sz="quarter" idx="12"/>
          </p:nvPr>
        </p:nvSpPr>
        <p:spPr/>
        <p:txBody>
          <a:bodyPr/>
          <a:lstStyle>
            <a:lvl1pPr>
              <a:defRPr/>
            </a:lvl1pPr>
          </a:lstStyle>
          <a:p>
            <a:pPr>
              <a:defRPr/>
            </a:pPr>
            <a:fld id="{41C6C46C-9B3E-465B-98C7-679F8386181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 CS 470/670 Artificial Intelligence </a:t>
            </a:r>
          </a:p>
        </p:txBody>
      </p:sp>
      <p:sp>
        <p:nvSpPr>
          <p:cNvPr id="4" name="Slide Number Placeholder 22"/>
          <p:cNvSpPr>
            <a:spLocks noGrp="1"/>
          </p:cNvSpPr>
          <p:nvPr>
            <p:ph type="sldNum" sz="quarter" idx="12"/>
          </p:nvPr>
        </p:nvSpPr>
        <p:spPr/>
        <p:txBody>
          <a:bodyPr/>
          <a:lstStyle>
            <a:lvl1pPr>
              <a:defRPr/>
            </a:lvl1pPr>
          </a:lstStyle>
          <a:p>
            <a:pPr>
              <a:defRPr/>
            </a:pPr>
            <a:fld id="{236793E0-698F-4CE1-97C6-408E51B7C78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r>
              <a:rPr lang="en-US"/>
              <a:t> CS 470/670 Artificial Intelligence </a:t>
            </a:r>
          </a:p>
        </p:txBody>
      </p:sp>
      <p:sp>
        <p:nvSpPr>
          <p:cNvPr id="9" name="Slide Number Placeholder 6"/>
          <p:cNvSpPr>
            <a:spLocks noGrp="1"/>
          </p:cNvSpPr>
          <p:nvPr>
            <p:ph type="sldNum" sz="quarter" idx="12"/>
          </p:nvPr>
        </p:nvSpPr>
        <p:spPr/>
        <p:txBody>
          <a:bodyPr/>
          <a:lstStyle>
            <a:lvl1pPr>
              <a:defRPr/>
            </a:lvl1pPr>
          </a:lstStyle>
          <a:p>
            <a:pPr>
              <a:defRPr/>
            </a:pPr>
            <a:fld id="{3129C3EF-04D5-40CF-B743-594C47F1004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 CS 470/670 Artificial Intelligence </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346C9E4B-128F-42F6-B03C-1ACEF1707F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solidFill>
                <a:srgbClr val="FFFFFF"/>
              </a:solidFill>
              <a:cs typeface="Arial" charset="0"/>
            </a:endParaRPr>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tx2"/>
                </a:solidFill>
                <a:latin typeface="Perpetua" pitchFamily="18" charset="0"/>
                <a:cs typeface="Arial" charset="0"/>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r>
              <a:rPr lang="en-US"/>
              <a:t> CS 470/670 Artificial Intelligence </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a:solidFill>
                  <a:srgbClr val="FFFFFF"/>
                </a:solidFill>
                <a:latin typeface="Franklin Gothic Book" pitchFamily="34" charset="0"/>
                <a:cs typeface="Arial" charset="0"/>
              </a:defRPr>
            </a:lvl1pPr>
          </a:lstStyle>
          <a:p>
            <a:pPr>
              <a:defRPr/>
            </a:pPr>
            <a:fld id="{168A9FD2-BBD1-49F8-92CC-3F0DDAAFD3B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77" r:id="rId4"/>
    <p:sldLayoutId id="2147483978" r:id="rId5"/>
    <p:sldLayoutId id="2147483979" r:id="rId6"/>
    <p:sldLayoutId id="2147483980" r:id="rId7"/>
    <p:sldLayoutId id="2147483986" r:id="rId8"/>
    <p:sldLayoutId id="2147483987" r:id="rId9"/>
    <p:sldLayoutId id="2147483981" r:id="rId10"/>
    <p:sldLayoutId id="2147483982" r:id="rId11"/>
    <p:sldLayoutId id="2147483988" r:id="rId12"/>
  </p:sldLayoutIdLst>
  <p:hf hd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oleObject" Target="../embeddings/oleObject7.bin"/><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9.png"/><Relationship Id="rId5" Type="http://schemas.openxmlformats.org/officeDocument/2006/relationships/image" Target="../media/image18.wmf"/><Relationship Id="rId4" Type="http://schemas.openxmlformats.org/officeDocument/2006/relationships/oleObject" Target="../embeddings/Microsoft_Word_97_-_2003_Document3.doc"/></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jpeg"/><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Microsoft_Word_97_-_2003_Document1.doc"/></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Microsoft_Word_97_-_2003_Document2.doc"/></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Instructor: Wei </a:t>
            </a:r>
            <a:r>
              <a:rPr lang="en-US" dirty="0"/>
              <a:t>Ding</a:t>
            </a:r>
          </a:p>
          <a:p>
            <a:endParaRPr lang="en-US" dirty="0"/>
          </a:p>
        </p:txBody>
      </p:sp>
      <p:sp>
        <p:nvSpPr>
          <p:cNvPr id="646146" name="Rectangle 1026"/>
          <p:cNvSpPr>
            <a:spLocks noGrp="1" noChangeArrowheads="1"/>
          </p:cNvSpPr>
          <p:nvPr>
            <p:ph type="ctrTitle"/>
          </p:nvPr>
        </p:nvSpPr>
        <p:spPr>
          <a:xfrm>
            <a:off x="533400" y="1600200"/>
            <a:ext cx="8229600" cy="1470025"/>
          </a:xfrm>
        </p:spPr>
        <p:txBody>
          <a:bodyPr/>
          <a:lstStyle/>
          <a:p>
            <a:pPr algn="ctr"/>
            <a:r>
              <a:rPr lang="en-US" dirty="0" smtClean="0"/>
              <a:t>Classification</a:t>
            </a:r>
            <a:r>
              <a:rPr lang="en-US" dirty="0"/>
              <a:t>: Basic </a:t>
            </a:r>
            <a:r>
              <a:rPr lang="en-US" dirty="0" smtClean="0"/>
              <a:t>Concepts</a:t>
            </a:r>
            <a:endParaRPr lang="en-US" sz="2800" dirty="0"/>
          </a:p>
        </p:txBody>
      </p:sp>
      <p:sp>
        <p:nvSpPr>
          <p:cNvPr id="646147" name="Rectangle 1027"/>
          <p:cNvSpPr>
            <a:spLocks noChangeArrowheads="1"/>
          </p:cNvSpPr>
          <p:nvPr/>
        </p:nvSpPr>
        <p:spPr bwMode="auto">
          <a:xfrm>
            <a:off x="411480" y="3932908"/>
            <a:ext cx="8153400" cy="1138773"/>
          </a:xfrm>
          <a:prstGeom prst="rect">
            <a:avLst/>
          </a:prstGeom>
          <a:noFill/>
          <a:ln w="9525">
            <a:noFill/>
            <a:miter lim="800000"/>
            <a:headEnd/>
            <a:tailEnd/>
          </a:ln>
          <a:effectLst/>
        </p:spPr>
        <p:txBody>
          <a:bodyPr anchor="ctr">
            <a:spAutoFit/>
          </a:bodyPr>
          <a:lstStyle/>
          <a:p>
            <a:pPr algn="ctr"/>
            <a:endParaRPr lang="en-US" sz="1600" b="0" dirty="0"/>
          </a:p>
          <a:p>
            <a:pPr algn="ctr"/>
            <a:endParaRPr lang="en-US" sz="1600" b="0" dirty="0"/>
          </a:p>
          <a:p>
            <a:pPr algn="ctr"/>
            <a:endParaRPr lang="en-US" sz="1600" b="0" dirty="0"/>
          </a:p>
          <a:p>
            <a:endParaRPr lang="en-US" sz="2000" b="0" dirty="0"/>
          </a:p>
        </p:txBody>
      </p:sp>
      <p:sp>
        <p:nvSpPr>
          <p:cNvPr id="3" name="Footer Placeholder 2"/>
          <p:cNvSpPr>
            <a:spLocks noGrp="1"/>
          </p:cNvSpPr>
          <p:nvPr>
            <p:ph type="ftr" sz="quarter" idx="11"/>
          </p:nvPr>
        </p:nvSpPr>
        <p:spPr/>
        <p:txBody>
          <a:bodyPr/>
          <a:lstStyle/>
          <a:p>
            <a:pPr>
              <a:defRPr/>
            </a:pPr>
            <a:r>
              <a:rPr lang="en-US" smtClean="0"/>
              <a:t> CS 470/670 Artificial Intelligence </a:t>
            </a:r>
            <a:endParaRPr lang="en-US" dirty="0"/>
          </a:p>
        </p:txBody>
      </p:sp>
      <p:sp>
        <p:nvSpPr>
          <p:cNvPr id="4" name="Slide Number Placeholder 3"/>
          <p:cNvSpPr>
            <a:spLocks noGrp="1"/>
          </p:cNvSpPr>
          <p:nvPr>
            <p:ph type="sldNum" sz="quarter" idx="12"/>
          </p:nvPr>
        </p:nvSpPr>
        <p:spPr/>
        <p:txBody>
          <a:bodyPr/>
          <a:lstStyle/>
          <a:p>
            <a:pPr>
              <a:defRPr/>
            </a:pPr>
            <a:fld id="{261582F2-9424-44BA-AC24-68968C604411}" type="slidenum">
              <a:rPr lang="en-US" smtClean="0"/>
              <a:pPr>
                <a:defRPr/>
              </a:pPr>
              <a:t>1</a:t>
            </a:fld>
            <a:endParaRPr lang="en-US"/>
          </a:p>
        </p:txBody>
      </p:sp>
    </p:spTree>
    <p:extLst>
      <p:ext uri="{BB962C8B-B14F-4D97-AF65-F5344CB8AC3E}">
        <p14:creationId xmlns:p14="http://schemas.microsoft.com/office/powerpoint/2010/main" val="2930282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p:txBody>
          <a:bodyPr/>
          <a:lstStyle/>
          <a:p>
            <a:r>
              <a:rPr lang="en-US"/>
              <a:t>Model Evaluation</a:t>
            </a:r>
          </a:p>
        </p:txBody>
      </p:sp>
      <p:sp>
        <p:nvSpPr>
          <p:cNvPr id="962563" name="Rectangle 3"/>
          <p:cNvSpPr>
            <a:spLocks noGrp="1" noChangeArrowheads="1"/>
          </p:cNvSpPr>
          <p:nvPr>
            <p:ph type="body" idx="1"/>
          </p:nvPr>
        </p:nvSpPr>
        <p:spPr/>
        <p:txBody>
          <a:bodyPr/>
          <a:lstStyle/>
          <a:p>
            <a:r>
              <a:rPr lang="en-US">
                <a:solidFill>
                  <a:srgbClr val="FF0000"/>
                </a:solidFill>
              </a:rPr>
              <a:t>Metrics for Performance Evaluation</a:t>
            </a:r>
          </a:p>
          <a:p>
            <a:pPr lvl="1"/>
            <a:r>
              <a:rPr lang="en-US"/>
              <a:t>How to evaluate the performance of a model?</a:t>
            </a:r>
          </a:p>
          <a:p>
            <a:pPr lvl="1">
              <a:buFont typeface="Arial" charset="0"/>
              <a:buNone/>
            </a:pPr>
            <a:endParaRPr lang="en-US"/>
          </a:p>
          <a:p>
            <a:r>
              <a:rPr lang="en-US"/>
              <a:t>Methods for Performance Evaluation</a:t>
            </a:r>
          </a:p>
          <a:p>
            <a:pPr lvl="1"/>
            <a:r>
              <a:rPr lang="en-US"/>
              <a:t>How to obtain reliable estimates?</a:t>
            </a:r>
          </a:p>
          <a:p>
            <a:pPr lvl="1"/>
            <a:endParaRPr lang="en-US"/>
          </a:p>
          <a:p>
            <a:r>
              <a:rPr lang="en-US"/>
              <a:t>Methods for Model Comparison</a:t>
            </a:r>
          </a:p>
          <a:p>
            <a:pPr lvl="1"/>
            <a:r>
              <a:rPr lang="en-US"/>
              <a:t>How to compare the relative performance among competing models?</a:t>
            </a:r>
          </a:p>
          <a:p>
            <a:pPr lvl="1"/>
            <a:endParaRPr lang="en-US"/>
          </a:p>
        </p:txBody>
      </p:sp>
      <p:sp>
        <p:nvSpPr>
          <p:cNvPr id="2" name="Footer Placeholder 1"/>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3" name="Slide Number Placeholder 2"/>
          <p:cNvSpPr>
            <a:spLocks noGrp="1"/>
          </p:cNvSpPr>
          <p:nvPr>
            <p:ph type="sldNum" sz="quarter" idx="12"/>
          </p:nvPr>
        </p:nvSpPr>
        <p:spPr/>
        <p:txBody>
          <a:bodyPr/>
          <a:lstStyle/>
          <a:p>
            <a:pPr>
              <a:defRPr/>
            </a:pPr>
            <a:fld id="{72DA5CBA-471E-4A5F-8B95-8284B853C9BD}" type="slidenum">
              <a:rPr lang="en-US" smtClean="0"/>
              <a:pPr>
                <a:defRPr/>
              </a:pPr>
              <a:t>10</a:t>
            </a:fld>
            <a:endParaRPr lang="en-US"/>
          </a:p>
        </p:txBody>
      </p:sp>
    </p:spTree>
    <p:extLst>
      <p:ext uri="{BB962C8B-B14F-4D97-AF65-F5344CB8AC3E}">
        <p14:creationId xmlns:p14="http://schemas.microsoft.com/office/powerpoint/2010/main" val="3414660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lstStyle/>
          <a:p>
            <a:r>
              <a:rPr lang="en-US"/>
              <a:t>Metrics for Performance Evaluation</a:t>
            </a:r>
          </a:p>
        </p:txBody>
      </p:sp>
      <p:sp>
        <p:nvSpPr>
          <p:cNvPr id="963587" name="Rectangle 3"/>
          <p:cNvSpPr>
            <a:spLocks noGrp="1" noChangeArrowheads="1"/>
          </p:cNvSpPr>
          <p:nvPr>
            <p:ph type="body" idx="1"/>
          </p:nvPr>
        </p:nvSpPr>
        <p:spPr/>
        <p:txBody>
          <a:bodyPr/>
          <a:lstStyle/>
          <a:p>
            <a:r>
              <a:rPr lang="en-US"/>
              <a:t>Focus on the predictive capability of a model</a:t>
            </a:r>
          </a:p>
          <a:p>
            <a:pPr lvl="1"/>
            <a:r>
              <a:rPr lang="en-US"/>
              <a:t>Rather than how fast it takes to classify or build models, scalability, etc.</a:t>
            </a:r>
          </a:p>
          <a:p>
            <a:r>
              <a:rPr lang="en-US"/>
              <a:t>Confusion Matrix:</a:t>
            </a:r>
          </a:p>
        </p:txBody>
      </p:sp>
      <p:graphicFrame>
        <p:nvGraphicFramePr>
          <p:cNvPr id="963588" name="Group 4"/>
          <p:cNvGraphicFramePr>
            <a:graphicFrameLocks noGrp="1"/>
          </p:cNvGraphicFramePr>
          <p:nvPr>
            <p:extLst>
              <p:ext uri="{D42A27DB-BD31-4B8C-83A1-F6EECF244321}">
                <p14:modId xmlns:p14="http://schemas.microsoft.com/office/powerpoint/2010/main" val="1619156858"/>
              </p:ext>
            </p:extLst>
          </p:nvPr>
        </p:nvGraphicFramePr>
        <p:xfrm>
          <a:off x="381000" y="3378200"/>
          <a:ext cx="5867400" cy="2794000"/>
        </p:xfrm>
        <a:graphic>
          <a:graphicData uri="http://schemas.openxmlformats.org/drawingml/2006/table">
            <a:tbl>
              <a:tblPr/>
              <a:tblGrid>
                <a:gridCol w="1466850"/>
                <a:gridCol w="1466850"/>
                <a:gridCol w="1466850"/>
                <a:gridCol w="1466850"/>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ACTUAL</a:t>
                      </a:r>
                      <a:br>
                        <a:rPr kumimoji="0" lang="en-US" sz="2400" b="0" i="0" u="none" strike="noStrike" cap="none" normalizeH="0" baseline="0" smtClean="0">
                          <a:ln>
                            <a:noFill/>
                          </a:ln>
                          <a:solidFill>
                            <a:schemeClr val="tx1"/>
                          </a:solidFill>
                          <a:effectLst/>
                          <a:latin typeface="Arial" charset="0"/>
                        </a:rPr>
                      </a:br>
                      <a:r>
                        <a:rPr kumimoji="0" lang="en-US" sz="24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63611" name="Text Box 27"/>
          <p:cNvSpPr txBox="1">
            <a:spLocks noChangeArrowheads="1"/>
          </p:cNvSpPr>
          <p:nvPr/>
        </p:nvSpPr>
        <p:spPr bwMode="auto">
          <a:xfrm>
            <a:off x="6400800" y="3810000"/>
            <a:ext cx="2514600" cy="1615827"/>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a:spcBef>
                <a:spcPct val="50000"/>
              </a:spcBef>
            </a:pPr>
            <a:r>
              <a:rPr lang="en-US" dirty="0"/>
              <a:t>a: TP (true positive)</a:t>
            </a:r>
          </a:p>
          <a:p>
            <a:pPr>
              <a:spcBef>
                <a:spcPct val="50000"/>
              </a:spcBef>
            </a:pPr>
            <a:r>
              <a:rPr lang="en-US" dirty="0"/>
              <a:t>b: FN (false negative)</a:t>
            </a:r>
          </a:p>
          <a:p>
            <a:pPr>
              <a:spcBef>
                <a:spcPct val="50000"/>
              </a:spcBef>
            </a:pPr>
            <a:r>
              <a:rPr lang="en-US" dirty="0"/>
              <a:t>c: FP (false positive)</a:t>
            </a:r>
          </a:p>
          <a:p>
            <a:pPr>
              <a:spcBef>
                <a:spcPct val="50000"/>
              </a:spcBef>
            </a:pPr>
            <a:r>
              <a:rPr lang="en-US" dirty="0"/>
              <a:t>d: TN (true negative)</a:t>
            </a:r>
          </a:p>
        </p:txBody>
      </p:sp>
      <p:sp>
        <p:nvSpPr>
          <p:cNvPr id="2" name="Footer Placeholder 1"/>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3" name="Slide Number Placeholder 2"/>
          <p:cNvSpPr>
            <a:spLocks noGrp="1"/>
          </p:cNvSpPr>
          <p:nvPr>
            <p:ph type="sldNum" sz="quarter" idx="12"/>
          </p:nvPr>
        </p:nvSpPr>
        <p:spPr/>
        <p:txBody>
          <a:bodyPr/>
          <a:lstStyle/>
          <a:p>
            <a:pPr>
              <a:defRPr/>
            </a:pPr>
            <a:fld id="{72DA5CBA-471E-4A5F-8B95-8284B853C9BD}" type="slidenum">
              <a:rPr lang="en-US" smtClean="0"/>
              <a:pPr>
                <a:defRPr/>
              </a:pPr>
              <a:t>11</a:t>
            </a:fld>
            <a:endParaRPr lang="en-US"/>
          </a:p>
        </p:txBody>
      </p:sp>
    </p:spTree>
    <p:extLst>
      <p:ext uri="{BB962C8B-B14F-4D97-AF65-F5344CB8AC3E}">
        <p14:creationId xmlns:p14="http://schemas.microsoft.com/office/powerpoint/2010/main" val="4114386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p:txBody>
          <a:bodyPr/>
          <a:lstStyle/>
          <a:p>
            <a:r>
              <a:rPr lang="en-US"/>
              <a:t>Metrics for Performance Evaluation…</a:t>
            </a:r>
          </a:p>
        </p:txBody>
      </p:sp>
      <p:sp>
        <p:nvSpPr>
          <p:cNvPr id="964611" name="Rectangle 3"/>
          <p:cNvSpPr>
            <a:spLocks noGrp="1" noChangeArrowheads="1"/>
          </p:cNvSpPr>
          <p:nvPr>
            <p:ph type="body" idx="1"/>
          </p:nvPr>
        </p:nvSpPr>
        <p:spPr/>
        <p:txBody>
          <a:bodyPr/>
          <a:lstStyle/>
          <a:p>
            <a:endParaRPr lang="en-US"/>
          </a:p>
          <a:p>
            <a:endParaRPr lang="en-US"/>
          </a:p>
          <a:p>
            <a:endParaRPr lang="en-US"/>
          </a:p>
          <a:p>
            <a:endParaRPr lang="en-US"/>
          </a:p>
          <a:p>
            <a:endParaRPr lang="en-US"/>
          </a:p>
          <a:p>
            <a:endParaRPr lang="en-US"/>
          </a:p>
          <a:p>
            <a:r>
              <a:rPr lang="en-US"/>
              <a:t>Most widely-used metric:</a:t>
            </a:r>
          </a:p>
          <a:p>
            <a:endParaRPr lang="en-US"/>
          </a:p>
        </p:txBody>
      </p:sp>
      <p:graphicFrame>
        <p:nvGraphicFramePr>
          <p:cNvPr id="964612" name="Group 4"/>
          <p:cNvGraphicFramePr>
            <a:graphicFrameLocks noGrp="1"/>
          </p:cNvGraphicFramePr>
          <p:nvPr>
            <p:extLst>
              <p:ext uri="{D42A27DB-BD31-4B8C-83A1-F6EECF244321}">
                <p14:modId xmlns:p14="http://schemas.microsoft.com/office/powerpoint/2010/main" val="3901631444"/>
              </p:ext>
            </p:extLst>
          </p:nvPr>
        </p:nvGraphicFramePr>
        <p:xfrm>
          <a:off x="1353344" y="1676400"/>
          <a:ext cx="6096000" cy="2821940"/>
        </p:xfrm>
        <a:graphic>
          <a:graphicData uri="http://schemas.openxmlformats.org/drawingml/2006/table">
            <a:tbl>
              <a:tblPr/>
              <a:tblGrid>
                <a:gridCol w="1524000"/>
                <a:gridCol w="1524000"/>
                <a:gridCol w="1524000"/>
                <a:gridCol w="1524000"/>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ACTUAL</a:t>
                      </a:r>
                      <a:br>
                        <a:rPr kumimoji="0" lang="en-US" sz="2400" b="0" i="0" u="none" strike="noStrike" cap="none" normalizeH="0" baseline="0" smtClean="0">
                          <a:ln>
                            <a:noFill/>
                          </a:ln>
                          <a:solidFill>
                            <a:schemeClr val="tx1"/>
                          </a:solidFill>
                          <a:effectLst/>
                          <a:latin typeface="Arial" charset="0"/>
                        </a:rPr>
                      </a:br>
                      <a:r>
                        <a:rPr kumimoji="0" lang="en-US" sz="24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a</a:t>
                      </a:r>
                      <a:br>
                        <a:rPr kumimoji="0" lang="en-US" sz="2000" b="0" i="0" u="none" strike="noStrike" cap="none" normalizeH="0" baseline="0" smtClean="0">
                          <a:ln>
                            <a:noFill/>
                          </a:ln>
                          <a:solidFill>
                            <a:schemeClr val="tx1"/>
                          </a:solidFill>
                          <a:effectLst/>
                          <a:latin typeface="Arial" charset="0"/>
                        </a:rPr>
                      </a:br>
                      <a:r>
                        <a:rPr kumimoji="0" lang="en-US" sz="2000" b="0" i="0" u="none" strike="noStrike" cap="none" normalizeH="0" baseline="0" smtClean="0">
                          <a:ln>
                            <a:noFill/>
                          </a:ln>
                          <a:solidFill>
                            <a:srgbClr val="FF0000"/>
                          </a:solidFill>
                          <a:effectLst/>
                          <a:latin typeface="Arial" charset="0"/>
                        </a:rPr>
                        <a:t>(TP)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b</a:t>
                      </a:r>
                      <a:br>
                        <a:rPr kumimoji="0" lang="en-US" sz="2000" b="0" i="0" u="none" strike="noStrike" cap="none" normalizeH="0" baseline="0" smtClean="0">
                          <a:ln>
                            <a:noFill/>
                          </a:ln>
                          <a:solidFill>
                            <a:schemeClr val="tx1"/>
                          </a:solidFill>
                          <a:effectLst/>
                          <a:latin typeface="Arial" charset="0"/>
                        </a:rPr>
                      </a:br>
                      <a:r>
                        <a:rPr kumimoji="0" lang="en-US" sz="2000" b="0" i="0" u="none" strike="noStrike" cap="none" normalizeH="0" baseline="0" smtClean="0">
                          <a:ln>
                            <a:noFill/>
                          </a:ln>
                          <a:solidFill>
                            <a:srgbClr val="FF0000"/>
                          </a:solidFill>
                          <a:effectLst/>
                          <a:latin typeface="Arial" charset="0"/>
                        </a:rPr>
                        <a:t>(FN)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a:t>
                      </a:r>
                      <a:br>
                        <a:rPr kumimoji="0" lang="en-US" sz="2000" b="0" i="0" u="none" strike="noStrike" cap="none" normalizeH="0" baseline="0" smtClean="0">
                          <a:ln>
                            <a:noFill/>
                          </a:ln>
                          <a:solidFill>
                            <a:schemeClr val="tx1"/>
                          </a:solidFill>
                          <a:effectLst/>
                          <a:latin typeface="Arial" charset="0"/>
                        </a:rPr>
                      </a:br>
                      <a:r>
                        <a:rPr kumimoji="0" lang="en-US" sz="2000" b="0" i="0" u="none" strike="noStrike" cap="none" normalizeH="0" baseline="0" smtClean="0">
                          <a:ln>
                            <a:noFill/>
                          </a:ln>
                          <a:solidFill>
                            <a:srgbClr val="FF0000"/>
                          </a:solidFill>
                          <a:effectLst/>
                          <a:latin typeface="Arial" charset="0"/>
                        </a:rPr>
                        <a:t>(FP)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d</a:t>
                      </a:r>
                      <a:br>
                        <a:rPr kumimoji="0" lang="en-US" sz="2000" b="0" i="0" u="none" strike="noStrike" cap="none" normalizeH="0" baseline="0" dirty="0" smtClean="0">
                          <a:ln>
                            <a:noFill/>
                          </a:ln>
                          <a:solidFill>
                            <a:schemeClr val="tx1"/>
                          </a:solidFill>
                          <a:effectLst/>
                          <a:latin typeface="Arial" charset="0"/>
                        </a:rPr>
                      </a:br>
                      <a:r>
                        <a:rPr kumimoji="0" lang="en-US" sz="2000" b="0" i="0" u="none" strike="noStrike" cap="none" normalizeH="0" baseline="0" dirty="0" smtClean="0">
                          <a:ln>
                            <a:noFill/>
                          </a:ln>
                          <a:solidFill>
                            <a:srgbClr val="FF0000"/>
                          </a:solidFill>
                          <a:effectLst/>
                          <a:latin typeface="Arial" charset="0"/>
                        </a:rPr>
                        <a:t>(TN)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64635" name="Object 27"/>
          <p:cNvGraphicFramePr>
            <a:graphicFrameLocks noChangeAspect="1"/>
          </p:cNvGraphicFramePr>
          <p:nvPr>
            <p:extLst>
              <p:ext uri="{D42A27DB-BD31-4B8C-83A1-F6EECF244321}">
                <p14:modId xmlns:p14="http://schemas.microsoft.com/office/powerpoint/2010/main" val="2022260532"/>
              </p:ext>
            </p:extLst>
          </p:nvPr>
        </p:nvGraphicFramePr>
        <p:xfrm>
          <a:off x="609600" y="5272822"/>
          <a:ext cx="7583488" cy="969963"/>
        </p:xfrm>
        <a:graphic>
          <a:graphicData uri="http://schemas.openxmlformats.org/presentationml/2006/ole">
            <mc:AlternateContent xmlns:mc="http://schemas.openxmlformats.org/markup-compatibility/2006">
              <mc:Choice xmlns:v="urn:schemas-microsoft-com:vml" Requires="v">
                <p:oleObj spid="_x0000_s5133" name="Equation" r:id="rId3" imgW="5663880" imgH="723600" progId="Equation.3">
                  <p:embed/>
                </p:oleObj>
              </mc:Choice>
              <mc:Fallback>
                <p:oleObj name="Equation" r:id="rId3" imgW="5663880" imgH="723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272822"/>
                        <a:ext cx="7583488" cy="969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3" name="Slide Number Placeholder 2"/>
          <p:cNvSpPr>
            <a:spLocks noGrp="1"/>
          </p:cNvSpPr>
          <p:nvPr>
            <p:ph type="sldNum" sz="quarter" idx="12"/>
          </p:nvPr>
        </p:nvSpPr>
        <p:spPr/>
        <p:txBody>
          <a:bodyPr/>
          <a:lstStyle/>
          <a:p>
            <a:pPr>
              <a:defRPr/>
            </a:pPr>
            <a:fld id="{72DA5CBA-471E-4A5F-8B95-8284B853C9BD}" type="slidenum">
              <a:rPr lang="en-US" smtClean="0"/>
              <a:pPr>
                <a:defRPr/>
              </a:pPr>
              <a:t>12</a:t>
            </a:fld>
            <a:endParaRPr lang="en-US"/>
          </a:p>
        </p:txBody>
      </p:sp>
    </p:spTree>
    <p:extLst>
      <p:ext uri="{BB962C8B-B14F-4D97-AF65-F5344CB8AC3E}">
        <p14:creationId xmlns:p14="http://schemas.microsoft.com/office/powerpoint/2010/main" val="2935693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p:txBody>
          <a:bodyPr/>
          <a:lstStyle/>
          <a:p>
            <a:r>
              <a:rPr lang="en-US"/>
              <a:t>Limitation of Accuracy</a:t>
            </a:r>
          </a:p>
        </p:txBody>
      </p:sp>
      <p:sp>
        <p:nvSpPr>
          <p:cNvPr id="965635" name="Rectangle 3"/>
          <p:cNvSpPr>
            <a:spLocks noGrp="1" noChangeArrowheads="1"/>
          </p:cNvSpPr>
          <p:nvPr>
            <p:ph type="body" idx="1"/>
          </p:nvPr>
        </p:nvSpPr>
        <p:spPr/>
        <p:txBody>
          <a:bodyPr/>
          <a:lstStyle/>
          <a:p>
            <a:r>
              <a:rPr lang="en-US"/>
              <a:t>Consider a 2-class problem</a:t>
            </a:r>
          </a:p>
          <a:p>
            <a:pPr lvl="1"/>
            <a:r>
              <a:rPr lang="en-US"/>
              <a:t>Number of Class 0 examples = 9990</a:t>
            </a:r>
          </a:p>
          <a:p>
            <a:pPr lvl="1"/>
            <a:r>
              <a:rPr lang="en-US"/>
              <a:t>Number of Class 1 examples = 10</a:t>
            </a:r>
          </a:p>
          <a:p>
            <a:pPr lvl="1"/>
            <a:endParaRPr lang="en-US"/>
          </a:p>
          <a:p>
            <a:r>
              <a:rPr lang="en-US"/>
              <a:t>If model predicts everything to be class 0, accuracy is 9990/10000 = 99.9 %</a:t>
            </a:r>
          </a:p>
          <a:p>
            <a:pPr lvl="1"/>
            <a:r>
              <a:rPr lang="en-US"/>
              <a:t>Accuracy is misleading because model does not detect any class 1 example</a:t>
            </a:r>
          </a:p>
          <a:p>
            <a:endParaRPr lang="en-US"/>
          </a:p>
          <a:p>
            <a:endParaRPr lang="en-US"/>
          </a:p>
        </p:txBody>
      </p:sp>
      <p:sp>
        <p:nvSpPr>
          <p:cNvPr id="2" name="Footer Placeholder 1"/>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3" name="Slide Number Placeholder 2"/>
          <p:cNvSpPr>
            <a:spLocks noGrp="1"/>
          </p:cNvSpPr>
          <p:nvPr>
            <p:ph type="sldNum" sz="quarter" idx="12"/>
          </p:nvPr>
        </p:nvSpPr>
        <p:spPr/>
        <p:txBody>
          <a:bodyPr/>
          <a:lstStyle/>
          <a:p>
            <a:pPr>
              <a:defRPr/>
            </a:pPr>
            <a:fld id="{72DA5CBA-471E-4A5F-8B95-8284B853C9BD}" type="slidenum">
              <a:rPr lang="en-US" smtClean="0"/>
              <a:pPr>
                <a:defRPr/>
              </a:pPr>
              <a:t>13</a:t>
            </a:fld>
            <a:endParaRPr lang="en-US"/>
          </a:p>
        </p:txBody>
      </p:sp>
    </p:spTree>
    <p:extLst>
      <p:ext uri="{BB962C8B-B14F-4D97-AF65-F5344CB8AC3E}">
        <p14:creationId xmlns:p14="http://schemas.microsoft.com/office/powerpoint/2010/main" val="3974653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p:txBody>
          <a:bodyPr/>
          <a:lstStyle/>
          <a:p>
            <a:r>
              <a:rPr lang="en-US"/>
              <a:t>Cost Matrix</a:t>
            </a:r>
          </a:p>
        </p:txBody>
      </p:sp>
      <p:graphicFrame>
        <p:nvGraphicFramePr>
          <p:cNvPr id="966659" name="Group 3"/>
          <p:cNvGraphicFramePr>
            <a:graphicFrameLocks noGrp="1"/>
          </p:cNvGraphicFramePr>
          <p:nvPr/>
        </p:nvGraphicFramePr>
        <p:xfrm>
          <a:off x="1447800" y="1625600"/>
          <a:ext cx="6096000" cy="2794000"/>
        </p:xfrm>
        <a:graphic>
          <a:graphicData uri="http://schemas.openxmlformats.org/drawingml/2006/table">
            <a:tbl>
              <a:tblPr/>
              <a:tblGrid>
                <a:gridCol w="1524000"/>
                <a:gridCol w="1524000"/>
                <a:gridCol w="1524000"/>
                <a:gridCol w="1524000"/>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ACTUAL</a:t>
                      </a:r>
                      <a:br>
                        <a:rPr kumimoji="0" lang="en-US" sz="2400" b="0" i="0" u="none" strike="noStrike" cap="none" normalizeH="0" baseline="0" smtClean="0">
                          <a:ln>
                            <a:noFill/>
                          </a:ln>
                          <a:solidFill>
                            <a:schemeClr val="tx1"/>
                          </a:solidFill>
                          <a:effectLst/>
                          <a:latin typeface="Arial" charset="0"/>
                        </a:rPr>
                      </a:br>
                      <a:r>
                        <a:rPr kumimoji="0" lang="en-US" sz="24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C(i|j)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6731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C(Yes|Yes)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C(No|Yes)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C(Yes|No)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C(No|No)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66682" name="Rectangle 26"/>
          <p:cNvSpPr>
            <a:spLocks noChangeArrowheads="1"/>
          </p:cNvSpPr>
          <p:nvPr/>
        </p:nvSpPr>
        <p:spPr bwMode="auto">
          <a:xfrm>
            <a:off x="685800" y="5105400"/>
            <a:ext cx="7848600" cy="914400"/>
          </a:xfrm>
          <a:prstGeom prst="rect">
            <a:avLst/>
          </a:prstGeom>
          <a:noFill/>
          <a:ln w="12700">
            <a:noFill/>
            <a:miter lim="800000"/>
            <a:headEnd/>
            <a:tailEnd/>
          </a:ln>
          <a:effectLst/>
        </p:spPr>
        <p:txBody>
          <a:bodyPr lIns="90488" tIns="44450" rIns="90488" bIns="44450"/>
          <a:lstStyle/>
          <a:p>
            <a:pPr marL="292100" indent="-292100">
              <a:spcBef>
                <a:spcPct val="50000"/>
              </a:spcBef>
            </a:pPr>
            <a:r>
              <a:rPr lang="en-US" sz="2400" b="0"/>
              <a:t>C(i|j): Cost of misclassifying class j example as class i</a:t>
            </a:r>
          </a:p>
        </p:txBody>
      </p:sp>
      <p:sp>
        <p:nvSpPr>
          <p:cNvPr id="2" name="Footer Placeholder 1"/>
          <p:cNvSpPr>
            <a:spLocks noGrp="1"/>
          </p:cNvSpPr>
          <p:nvPr>
            <p:ph type="ftr" sz="quarter" idx="11"/>
          </p:nvPr>
        </p:nvSpPr>
        <p:spPr/>
        <p:txBody>
          <a:bodyPr/>
          <a:lstStyle/>
          <a:p>
            <a:pPr>
              <a:defRPr/>
            </a:pPr>
            <a:r>
              <a:rPr lang="en-US" smtClean="0"/>
              <a:t> CS 470/670 Artificial Intelligence </a:t>
            </a:r>
            <a:endParaRPr lang="en-US"/>
          </a:p>
        </p:txBody>
      </p:sp>
      <p:sp>
        <p:nvSpPr>
          <p:cNvPr id="3" name="Slide Number Placeholder 2"/>
          <p:cNvSpPr>
            <a:spLocks noGrp="1"/>
          </p:cNvSpPr>
          <p:nvPr>
            <p:ph type="sldNum" sz="quarter" idx="12"/>
          </p:nvPr>
        </p:nvSpPr>
        <p:spPr/>
        <p:txBody>
          <a:bodyPr/>
          <a:lstStyle/>
          <a:p>
            <a:pPr>
              <a:defRPr/>
            </a:pPr>
            <a:fld id="{41C6C46C-9B3E-465B-98C7-679F83861815}" type="slidenum">
              <a:rPr lang="en-US" smtClean="0"/>
              <a:pPr>
                <a:defRPr/>
              </a:pPr>
              <a:t>14</a:t>
            </a:fld>
            <a:endParaRPr lang="en-US"/>
          </a:p>
        </p:txBody>
      </p:sp>
    </p:spTree>
    <p:extLst>
      <p:ext uri="{BB962C8B-B14F-4D97-AF65-F5344CB8AC3E}">
        <p14:creationId xmlns:p14="http://schemas.microsoft.com/office/powerpoint/2010/main" val="3428176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1026"/>
          <p:cNvSpPr>
            <a:spLocks noGrp="1" noChangeArrowheads="1"/>
          </p:cNvSpPr>
          <p:nvPr>
            <p:ph type="title"/>
          </p:nvPr>
        </p:nvSpPr>
        <p:spPr>
          <a:xfrm>
            <a:off x="914400" y="0"/>
            <a:ext cx="7772400" cy="1143000"/>
          </a:xfrm>
        </p:spPr>
        <p:txBody>
          <a:bodyPr/>
          <a:lstStyle/>
          <a:p>
            <a:r>
              <a:rPr lang="en-US" dirty="0"/>
              <a:t>Computing Cost of Classification</a:t>
            </a:r>
          </a:p>
        </p:txBody>
      </p:sp>
      <p:graphicFrame>
        <p:nvGraphicFramePr>
          <p:cNvPr id="967683" name="Group 1027"/>
          <p:cNvGraphicFramePr>
            <a:graphicFrameLocks noGrp="1"/>
          </p:cNvGraphicFramePr>
          <p:nvPr>
            <p:extLst>
              <p:ext uri="{D42A27DB-BD31-4B8C-83A1-F6EECF244321}">
                <p14:modId xmlns:p14="http://schemas.microsoft.com/office/powerpoint/2010/main" val="1309395271"/>
              </p:ext>
            </p:extLst>
          </p:nvPr>
        </p:nvGraphicFramePr>
        <p:xfrm>
          <a:off x="2881162" y="1332388"/>
          <a:ext cx="3581400" cy="1831023"/>
        </p:xfrm>
        <a:graphic>
          <a:graphicData uri="http://schemas.openxmlformats.org/drawingml/2006/table">
            <a:tbl>
              <a:tblPr/>
              <a:tblGrid>
                <a:gridCol w="1143000"/>
                <a:gridCol w="838200"/>
                <a:gridCol w="762000"/>
                <a:gridCol w="838200"/>
              </a:tblGrid>
              <a:tr h="5730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smtClean="0">
                          <a:ln>
                            <a:noFill/>
                          </a:ln>
                          <a:solidFill>
                            <a:srgbClr val="FF0000"/>
                          </a:solidFill>
                          <a:effectLst/>
                          <a:latin typeface="Arial" charset="0"/>
                        </a:rPr>
                        <a:t>Cost Matrix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35083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
                      </a:r>
                      <a:br>
                        <a:rPr kumimoji="0" lang="en-US" sz="20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ACTUAL</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C(i|j)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81000">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67706" name="Group 1050"/>
          <p:cNvGraphicFramePr>
            <a:graphicFrameLocks noGrp="1"/>
          </p:cNvGraphicFramePr>
          <p:nvPr/>
        </p:nvGraphicFramePr>
        <p:xfrm>
          <a:off x="685800" y="3276600"/>
          <a:ext cx="3581400" cy="1831023"/>
        </p:xfrm>
        <a:graphic>
          <a:graphicData uri="http://schemas.openxmlformats.org/drawingml/2006/table">
            <a:tbl>
              <a:tblPr/>
              <a:tblGrid>
                <a:gridCol w="1143000"/>
                <a:gridCol w="838200"/>
                <a:gridCol w="762000"/>
                <a:gridCol w="838200"/>
              </a:tblGrid>
              <a:tr h="5730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rgbClr val="FF0000"/>
                          </a:solidFill>
                          <a:effectLst/>
                          <a:latin typeface="Arial" charset="0"/>
                        </a:rPr>
                        <a:t>Model M</a:t>
                      </a:r>
                      <a:r>
                        <a:rPr kumimoji="0" lang="en-US" sz="1800" b="0" i="0" u="none" strike="noStrike" cap="none" normalizeH="0" baseline="-25000" smtClean="0">
                          <a:ln>
                            <a:noFill/>
                          </a:ln>
                          <a:solidFill>
                            <a:srgbClr val="FF0000"/>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35083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
                      </a:r>
                      <a:br>
                        <a:rPr kumimoji="0" lang="en-US" sz="20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ACTUAL</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81000">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250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67729" name="Group 1073"/>
          <p:cNvGraphicFramePr>
            <a:graphicFrameLocks noGrp="1"/>
          </p:cNvGraphicFramePr>
          <p:nvPr/>
        </p:nvGraphicFramePr>
        <p:xfrm>
          <a:off x="4953000" y="3276600"/>
          <a:ext cx="3581400" cy="1831023"/>
        </p:xfrm>
        <a:graphic>
          <a:graphicData uri="http://schemas.openxmlformats.org/drawingml/2006/table">
            <a:tbl>
              <a:tblPr/>
              <a:tblGrid>
                <a:gridCol w="1143000"/>
                <a:gridCol w="838200"/>
                <a:gridCol w="762000"/>
                <a:gridCol w="838200"/>
              </a:tblGrid>
              <a:tr h="5730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rgbClr val="FF0000"/>
                          </a:solidFill>
                          <a:effectLst/>
                          <a:latin typeface="Arial" charset="0"/>
                        </a:rPr>
                        <a:t>Model M</a:t>
                      </a:r>
                      <a:r>
                        <a:rPr kumimoji="0" lang="en-US" sz="1800" b="0" i="0" u="none" strike="noStrike" cap="none" normalizeH="0" baseline="-25000" smtClean="0">
                          <a:ln>
                            <a:noFill/>
                          </a:ln>
                          <a:solidFill>
                            <a:srgbClr val="FF0000"/>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35083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
                      </a:r>
                      <a:br>
                        <a:rPr kumimoji="0" lang="en-US" sz="20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ACTUAL</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81000">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67752" name="Rectangle 1096"/>
          <p:cNvSpPr>
            <a:spLocks noChangeArrowheads="1"/>
          </p:cNvSpPr>
          <p:nvPr/>
        </p:nvSpPr>
        <p:spPr bwMode="auto">
          <a:xfrm>
            <a:off x="304800" y="5334000"/>
            <a:ext cx="4114800" cy="990600"/>
          </a:xfrm>
          <a:prstGeom prst="rect">
            <a:avLst/>
          </a:prstGeom>
          <a:noFill/>
          <a:ln w="12700">
            <a:noFill/>
            <a:miter lim="800000"/>
            <a:headEnd/>
            <a:tailEnd/>
          </a:ln>
          <a:effectLst/>
        </p:spPr>
        <p:txBody>
          <a:bodyPr lIns="90488" tIns="44450" rIns="90488" bIns="44450"/>
          <a:lstStyle/>
          <a:p>
            <a:pPr marL="292100" indent="-292100">
              <a:spcBef>
                <a:spcPct val="10000"/>
              </a:spcBef>
              <a:spcAft>
                <a:spcPts val="400"/>
              </a:spcAft>
              <a:buClr>
                <a:srgbClr val="0C7B9C"/>
              </a:buClr>
              <a:buSzPct val="75000"/>
              <a:buFont typeface="Monotype Sorts" pitchFamily="2" charset="2"/>
              <a:buNone/>
            </a:pPr>
            <a:r>
              <a:rPr lang="en-US" sz="2400" b="0" dirty="0"/>
              <a:t>Accuracy = 80%</a:t>
            </a:r>
          </a:p>
          <a:p>
            <a:pPr marL="292100" indent="-292100">
              <a:spcBef>
                <a:spcPct val="10000"/>
              </a:spcBef>
              <a:spcAft>
                <a:spcPts val="400"/>
              </a:spcAft>
              <a:buClr>
                <a:srgbClr val="0C7B9C"/>
              </a:buClr>
              <a:buSzPct val="75000"/>
              <a:buFont typeface="Monotype Sorts" pitchFamily="2" charset="2"/>
              <a:buNone/>
            </a:pPr>
            <a:r>
              <a:rPr lang="en-US" sz="2000" b="0" dirty="0"/>
              <a:t>Cost = </a:t>
            </a:r>
            <a:r>
              <a:rPr lang="en-US" sz="2000" b="0" dirty="0" smtClean="0"/>
              <a:t>3910 = -150 +4000 + 60</a:t>
            </a:r>
            <a:endParaRPr lang="en-US" sz="2000" b="0" dirty="0"/>
          </a:p>
        </p:txBody>
      </p:sp>
      <p:sp>
        <p:nvSpPr>
          <p:cNvPr id="967753" name="Rectangle 1097"/>
          <p:cNvSpPr>
            <a:spLocks noChangeArrowheads="1"/>
          </p:cNvSpPr>
          <p:nvPr/>
        </p:nvSpPr>
        <p:spPr bwMode="auto">
          <a:xfrm>
            <a:off x="5181600" y="5334000"/>
            <a:ext cx="3657600" cy="990600"/>
          </a:xfrm>
          <a:prstGeom prst="rect">
            <a:avLst/>
          </a:prstGeom>
          <a:noFill/>
          <a:ln w="12700">
            <a:noFill/>
            <a:miter lim="800000"/>
            <a:headEnd/>
            <a:tailEnd/>
          </a:ln>
          <a:effectLst/>
        </p:spPr>
        <p:txBody>
          <a:bodyPr lIns="90488" tIns="44450" rIns="90488" bIns="44450"/>
          <a:lstStyle/>
          <a:p>
            <a:pPr marL="292100" indent="-292100">
              <a:spcBef>
                <a:spcPct val="10000"/>
              </a:spcBef>
              <a:spcAft>
                <a:spcPts val="400"/>
              </a:spcAft>
              <a:buClr>
                <a:srgbClr val="0C7B9C"/>
              </a:buClr>
              <a:buSzPct val="75000"/>
              <a:buFont typeface="Monotype Sorts" pitchFamily="2" charset="2"/>
              <a:buNone/>
            </a:pPr>
            <a:r>
              <a:rPr lang="en-US" sz="2400" b="0" dirty="0"/>
              <a:t>Accuracy = 90%</a:t>
            </a:r>
          </a:p>
          <a:p>
            <a:pPr marL="292100" indent="-292100">
              <a:spcBef>
                <a:spcPct val="10000"/>
              </a:spcBef>
              <a:spcAft>
                <a:spcPts val="400"/>
              </a:spcAft>
              <a:buClr>
                <a:srgbClr val="0C7B9C"/>
              </a:buClr>
              <a:buSzPct val="75000"/>
              <a:buFont typeface="Monotype Sorts" pitchFamily="2" charset="2"/>
              <a:buNone/>
            </a:pPr>
            <a:r>
              <a:rPr lang="en-US" sz="2000" b="0" dirty="0"/>
              <a:t>Cost = 4255 = -250 + 4500+5</a:t>
            </a:r>
          </a:p>
        </p:txBody>
      </p:sp>
      <p:sp>
        <p:nvSpPr>
          <p:cNvPr id="2" name="Footer Placeholder 1"/>
          <p:cNvSpPr>
            <a:spLocks noGrp="1"/>
          </p:cNvSpPr>
          <p:nvPr>
            <p:ph type="ftr" sz="quarter" idx="11"/>
          </p:nvPr>
        </p:nvSpPr>
        <p:spPr/>
        <p:txBody>
          <a:bodyPr/>
          <a:lstStyle/>
          <a:p>
            <a:pPr>
              <a:defRPr/>
            </a:pPr>
            <a:r>
              <a:rPr lang="en-US" smtClean="0"/>
              <a:t> CS 470/670 Artificial Intelligence </a:t>
            </a:r>
            <a:endParaRPr lang="en-US"/>
          </a:p>
        </p:txBody>
      </p:sp>
      <p:sp>
        <p:nvSpPr>
          <p:cNvPr id="3" name="Slide Number Placeholder 2"/>
          <p:cNvSpPr>
            <a:spLocks noGrp="1"/>
          </p:cNvSpPr>
          <p:nvPr>
            <p:ph type="sldNum" sz="quarter" idx="12"/>
          </p:nvPr>
        </p:nvSpPr>
        <p:spPr/>
        <p:txBody>
          <a:bodyPr/>
          <a:lstStyle/>
          <a:p>
            <a:pPr>
              <a:defRPr/>
            </a:pPr>
            <a:fld id="{41C6C46C-9B3E-465B-98C7-679F83861815}" type="slidenum">
              <a:rPr lang="en-US" smtClean="0"/>
              <a:pPr>
                <a:defRPr/>
              </a:pPr>
              <a:t>15</a:t>
            </a:fld>
            <a:endParaRPr lang="en-US"/>
          </a:p>
        </p:txBody>
      </p:sp>
    </p:spTree>
    <p:extLst>
      <p:ext uri="{BB962C8B-B14F-4D97-AF65-F5344CB8AC3E}">
        <p14:creationId xmlns:p14="http://schemas.microsoft.com/office/powerpoint/2010/main" val="2122620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a:xfrm>
            <a:off x="381000" y="359569"/>
            <a:ext cx="8280400" cy="533400"/>
          </a:xfrm>
        </p:spPr>
        <p:txBody>
          <a:bodyPr/>
          <a:lstStyle/>
          <a:p>
            <a:r>
              <a:rPr lang="en-US" dirty="0"/>
              <a:t>Cost vs Accuracy</a:t>
            </a:r>
          </a:p>
        </p:txBody>
      </p:sp>
      <p:graphicFrame>
        <p:nvGraphicFramePr>
          <p:cNvPr id="968707" name="Group 3"/>
          <p:cNvGraphicFramePr>
            <a:graphicFrameLocks noGrp="1"/>
          </p:cNvGraphicFramePr>
          <p:nvPr>
            <p:ph idx="1"/>
          </p:nvPr>
        </p:nvGraphicFramePr>
        <p:xfrm>
          <a:off x="411163" y="1143000"/>
          <a:ext cx="4389437" cy="2243138"/>
        </p:xfrm>
        <a:graphic>
          <a:graphicData uri="http://schemas.openxmlformats.org/drawingml/2006/table">
            <a:tbl>
              <a:tblPr/>
              <a:tblGrid>
                <a:gridCol w="1096962"/>
                <a:gridCol w="1098550"/>
                <a:gridCol w="1096963"/>
                <a:gridCol w="1096962"/>
              </a:tblGrid>
              <a:tr h="45085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rgbClr val="FF0000"/>
                          </a:solidFill>
                          <a:effectLst/>
                          <a:latin typeface="Arial" charset="0"/>
                        </a:rPr>
                        <a:t>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56515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ACTUAL</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5638">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68730" name="Group 26"/>
          <p:cNvGraphicFramePr>
            <a:graphicFrameLocks noGrp="1"/>
          </p:cNvGraphicFramePr>
          <p:nvPr/>
        </p:nvGraphicFramePr>
        <p:xfrm>
          <a:off x="381000" y="3886200"/>
          <a:ext cx="4389438" cy="2243138"/>
        </p:xfrm>
        <a:graphic>
          <a:graphicData uri="http://schemas.openxmlformats.org/drawingml/2006/table">
            <a:tbl>
              <a:tblPr/>
              <a:tblGrid>
                <a:gridCol w="1096963"/>
                <a:gridCol w="1098550"/>
                <a:gridCol w="1096962"/>
                <a:gridCol w="1096963"/>
              </a:tblGrid>
              <a:tr h="45085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rgbClr val="FF0000"/>
                          </a:solidFill>
                          <a:effectLst/>
                          <a:latin typeface="Arial" charset="0"/>
                        </a:rPr>
                        <a:t>Cost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56515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ACTUAL</a:t>
                      </a:r>
                      <a:br>
                        <a:rPr kumimoji="0" lang="en-US" sz="1800" b="0" i="0" u="none" strike="noStrike" cap="none" normalizeH="0" baseline="0" smtClean="0">
                          <a:ln>
                            <a:noFill/>
                          </a:ln>
                          <a:solidFill>
                            <a:schemeClr val="tx1"/>
                          </a:solidFill>
                          <a:effectLst/>
                          <a:latin typeface="Arial" charset="0"/>
                        </a:rPr>
                      </a:br>
                      <a:r>
                        <a:rPr kumimoji="0" lang="en-US" sz="18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5638">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968753" name="Group 49"/>
          <p:cNvGrpSpPr>
            <a:grpSpLocks/>
          </p:cNvGrpSpPr>
          <p:nvPr/>
        </p:nvGrpSpPr>
        <p:grpSpPr bwMode="auto">
          <a:xfrm>
            <a:off x="5105400" y="1143000"/>
            <a:ext cx="3733800" cy="4964113"/>
            <a:chOff x="3216" y="720"/>
            <a:chExt cx="2352" cy="3127"/>
          </a:xfrm>
        </p:grpSpPr>
        <p:sp>
          <p:nvSpPr>
            <p:cNvPr id="968754" name="Text Box 50"/>
            <p:cNvSpPr txBox="1">
              <a:spLocks noChangeArrowheads="1"/>
            </p:cNvSpPr>
            <p:nvPr/>
          </p:nvSpPr>
          <p:spPr bwMode="auto">
            <a:xfrm>
              <a:off x="3264" y="1536"/>
              <a:ext cx="2256" cy="2311"/>
            </a:xfrm>
            <a:prstGeom prst="rect">
              <a:avLst/>
            </a:prstGeom>
            <a:noFill/>
            <a:ln w="12700">
              <a:noFill/>
              <a:miter lim="800000"/>
              <a:headEnd/>
              <a:tailEnd/>
            </a:ln>
            <a:effectLst/>
          </p:spPr>
          <p:txBody>
            <a:bodyPr>
              <a:spAutoFit/>
            </a:bodyPr>
            <a:lstStyle/>
            <a:p>
              <a:pPr>
                <a:spcBef>
                  <a:spcPct val="50000"/>
                </a:spcBef>
              </a:pPr>
              <a:r>
                <a:rPr lang="en-US" sz="1800" b="0"/>
                <a:t>N = a + b + c + d</a:t>
              </a:r>
            </a:p>
            <a:p>
              <a:pPr>
                <a:spcBef>
                  <a:spcPct val="50000"/>
                </a:spcBef>
              </a:pPr>
              <a:endParaRPr lang="en-US" sz="1800" b="0"/>
            </a:p>
            <a:p>
              <a:pPr>
                <a:spcBef>
                  <a:spcPct val="50000"/>
                </a:spcBef>
              </a:pPr>
              <a:r>
                <a:rPr lang="en-US" sz="1800" b="0"/>
                <a:t>Accuracy = (a + d)/N</a:t>
              </a:r>
            </a:p>
            <a:p>
              <a:pPr>
                <a:spcBef>
                  <a:spcPct val="50000"/>
                </a:spcBef>
              </a:pPr>
              <a:endParaRPr lang="en-US" sz="1800" b="0"/>
            </a:p>
            <a:p>
              <a:pPr>
                <a:spcBef>
                  <a:spcPct val="50000"/>
                </a:spcBef>
              </a:pPr>
              <a:r>
                <a:rPr lang="en-US" sz="1800" b="0"/>
                <a:t>Cost = p (a + d) + q (b + c)</a:t>
              </a:r>
            </a:p>
            <a:p>
              <a:pPr>
                <a:spcBef>
                  <a:spcPct val="50000"/>
                </a:spcBef>
              </a:pPr>
              <a:r>
                <a:rPr lang="en-US" sz="1800" b="0"/>
                <a:t>        = p (a + d) + q (N – a – d)</a:t>
              </a:r>
            </a:p>
            <a:p>
              <a:pPr>
                <a:spcBef>
                  <a:spcPct val="50000"/>
                </a:spcBef>
              </a:pPr>
              <a:r>
                <a:rPr lang="en-US" sz="1800" b="0"/>
                <a:t>        = q N – (q – p)(a + d)</a:t>
              </a:r>
            </a:p>
            <a:p>
              <a:pPr>
                <a:spcBef>
                  <a:spcPct val="50000"/>
                </a:spcBef>
              </a:pPr>
              <a:r>
                <a:rPr lang="en-US" sz="1800" b="0"/>
                <a:t>        = N [q – (q-p) </a:t>
              </a:r>
              <a:r>
                <a:rPr lang="en-US" sz="1800" b="0">
                  <a:sym typeface="Symbol" pitchFamily="18" charset="2"/>
                </a:rPr>
                <a:t> </a:t>
              </a:r>
              <a:r>
                <a:rPr lang="en-US" sz="1800" b="0"/>
                <a:t>Accuracy] </a:t>
              </a:r>
            </a:p>
            <a:p>
              <a:pPr>
                <a:spcBef>
                  <a:spcPct val="50000"/>
                </a:spcBef>
              </a:pPr>
              <a:endParaRPr lang="en-US" sz="1800" b="0"/>
            </a:p>
          </p:txBody>
        </p:sp>
        <p:sp>
          <p:nvSpPr>
            <p:cNvPr id="968755" name="Rectangle 51"/>
            <p:cNvSpPr>
              <a:spLocks noChangeArrowheads="1"/>
            </p:cNvSpPr>
            <p:nvPr/>
          </p:nvSpPr>
          <p:spPr bwMode="auto">
            <a:xfrm>
              <a:off x="3216" y="720"/>
              <a:ext cx="2352" cy="577"/>
            </a:xfrm>
            <a:prstGeom prst="rect">
              <a:avLst/>
            </a:prstGeom>
            <a:noFill/>
            <a:ln w="12700">
              <a:noFill/>
              <a:miter lim="800000"/>
              <a:headEnd/>
              <a:tailEnd/>
            </a:ln>
            <a:effectLst/>
          </p:spPr>
          <p:txBody>
            <a:bodyPr>
              <a:spAutoFit/>
            </a:bodyPr>
            <a:lstStyle/>
            <a:p>
              <a:r>
                <a:rPr lang="en-US" sz="1800" b="0"/>
                <a:t>Accuracy is proportional to cost if</a:t>
              </a:r>
              <a:br>
                <a:rPr lang="en-US" sz="1800" b="0"/>
              </a:br>
              <a:r>
                <a:rPr lang="en-US" sz="1800" b="0"/>
                <a:t>1. C(Yes|No)=C(No|Yes) = q </a:t>
              </a:r>
              <a:br>
                <a:rPr lang="en-US" sz="1800" b="0"/>
              </a:br>
              <a:r>
                <a:rPr lang="en-US" sz="1800" b="0"/>
                <a:t>2. C(Yes|Yes)=C(No|No) = p</a:t>
              </a:r>
            </a:p>
          </p:txBody>
        </p:sp>
      </p:grpSp>
    </p:spTree>
    <p:extLst>
      <p:ext uri="{BB962C8B-B14F-4D97-AF65-F5344CB8AC3E}">
        <p14:creationId xmlns:p14="http://schemas.microsoft.com/office/powerpoint/2010/main" val="184523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687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a:xfrm>
            <a:off x="495300" y="-351013"/>
            <a:ext cx="7772400" cy="1143000"/>
          </a:xfrm>
        </p:spPr>
        <p:txBody>
          <a:bodyPr/>
          <a:lstStyle/>
          <a:p>
            <a:r>
              <a:rPr lang="en-US" dirty="0"/>
              <a:t>Cost-Sensitive Measures</a:t>
            </a:r>
          </a:p>
        </p:txBody>
      </p:sp>
      <p:graphicFrame>
        <p:nvGraphicFramePr>
          <p:cNvPr id="969731" name="Object 3"/>
          <p:cNvGraphicFramePr>
            <a:graphicFrameLocks noChangeAspect="1"/>
          </p:cNvGraphicFramePr>
          <p:nvPr/>
        </p:nvGraphicFramePr>
        <p:xfrm>
          <a:off x="2133600" y="990600"/>
          <a:ext cx="4800600" cy="2716213"/>
        </p:xfrm>
        <a:graphic>
          <a:graphicData uri="http://schemas.openxmlformats.org/presentationml/2006/ole">
            <mc:AlternateContent xmlns:mc="http://schemas.openxmlformats.org/markup-compatibility/2006">
              <mc:Choice xmlns:v="urn:schemas-microsoft-com:vml" Requires="v">
                <p:oleObj spid="_x0000_s6168" name="Equation" r:id="rId3" imgW="4241520" imgH="2400120" progId="Equation.3">
                  <p:embed/>
                </p:oleObj>
              </mc:Choice>
              <mc:Fallback>
                <p:oleObj name="Equation" r:id="rId3" imgW="4241520" imgH="2400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990600"/>
                        <a:ext cx="4800600" cy="2716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9732" name="Rectangle 4"/>
          <p:cNvSpPr>
            <a:spLocks noChangeArrowheads="1"/>
          </p:cNvSpPr>
          <p:nvPr/>
        </p:nvSpPr>
        <p:spPr bwMode="auto">
          <a:xfrm>
            <a:off x="152400" y="3962400"/>
            <a:ext cx="8839200" cy="2133600"/>
          </a:xfrm>
          <a:prstGeom prst="rect">
            <a:avLst/>
          </a:prstGeom>
          <a:noFill/>
          <a:ln w="12700">
            <a:noFill/>
            <a:miter lim="800000"/>
            <a:headEnd/>
            <a:tailEnd/>
          </a:ln>
          <a:effectLst/>
        </p:spPr>
        <p:txBody>
          <a:bodyPr lIns="90488" tIns="44450" rIns="90488" bIns="44450"/>
          <a:lstStyle/>
          <a:p>
            <a:pPr marL="292100" indent="-292100">
              <a:spcBef>
                <a:spcPct val="10000"/>
              </a:spcBef>
              <a:spcAft>
                <a:spcPts val="400"/>
              </a:spcAft>
              <a:buClr>
                <a:srgbClr val="0C7B9C"/>
              </a:buClr>
              <a:buSzPct val="75000"/>
              <a:buFont typeface="Monotype Sorts" pitchFamily="2" charset="2"/>
              <a:buChar char="l"/>
            </a:pPr>
            <a:r>
              <a:rPr lang="en-US" sz="2400" b="0" dirty="0"/>
              <a:t>Precision is biased towards C(</a:t>
            </a:r>
            <a:r>
              <a:rPr lang="en-US" sz="2400" b="0" dirty="0" err="1"/>
              <a:t>Yes|Yes</a:t>
            </a:r>
            <a:r>
              <a:rPr lang="en-US" sz="2400" b="0" dirty="0"/>
              <a:t>) &amp; C(</a:t>
            </a:r>
            <a:r>
              <a:rPr lang="en-US" sz="2400" b="0" dirty="0" err="1"/>
              <a:t>Yes|No</a:t>
            </a:r>
            <a:r>
              <a:rPr lang="en-US" sz="2400" b="0" dirty="0"/>
              <a:t>)</a:t>
            </a:r>
          </a:p>
          <a:p>
            <a:pPr marL="292100" indent="-292100">
              <a:spcBef>
                <a:spcPct val="10000"/>
              </a:spcBef>
              <a:spcAft>
                <a:spcPts val="400"/>
              </a:spcAft>
              <a:buClr>
                <a:srgbClr val="0C7B9C"/>
              </a:buClr>
              <a:buSzPct val="75000"/>
              <a:buFont typeface="Monotype Sorts" pitchFamily="2" charset="2"/>
              <a:buChar char="l"/>
            </a:pPr>
            <a:r>
              <a:rPr lang="en-US" sz="2400" b="0" dirty="0"/>
              <a:t>Recall is biased towards C(</a:t>
            </a:r>
            <a:r>
              <a:rPr lang="en-US" sz="2400" b="0" dirty="0" err="1"/>
              <a:t>Yes|Yes</a:t>
            </a:r>
            <a:r>
              <a:rPr lang="en-US" sz="2400" b="0" dirty="0"/>
              <a:t>) &amp; C(</a:t>
            </a:r>
            <a:r>
              <a:rPr lang="en-US" sz="2400" b="0" dirty="0" err="1"/>
              <a:t>No|Yes</a:t>
            </a:r>
            <a:r>
              <a:rPr lang="en-US" sz="2400" b="0" dirty="0"/>
              <a:t>)</a:t>
            </a:r>
          </a:p>
          <a:p>
            <a:pPr marL="292100" indent="-292100">
              <a:spcBef>
                <a:spcPct val="10000"/>
              </a:spcBef>
              <a:spcAft>
                <a:spcPts val="400"/>
              </a:spcAft>
              <a:buClr>
                <a:srgbClr val="0C7B9C"/>
              </a:buClr>
              <a:buSzPct val="75000"/>
              <a:buFont typeface="Monotype Sorts" pitchFamily="2" charset="2"/>
              <a:buChar char="l"/>
            </a:pPr>
            <a:r>
              <a:rPr lang="en-US" sz="2400" b="0" dirty="0"/>
              <a:t>F-measure is biased towards all except C(</a:t>
            </a:r>
            <a:r>
              <a:rPr lang="en-US" sz="2400" b="0" dirty="0" err="1"/>
              <a:t>No|No</a:t>
            </a:r>
            <a:r>
              <a:rPr lang="en-US" sz="2400" b="0" dirty="0"/>
              <a:t>)</a:t>
            </a:r>
          </a:p>
        </p:txBody>
      </p:sp>
      <p:graphicFrame>
        <p:nvGraphicFramePr>
          <p:cNvPr id="969733" name="Object 5"/>
          <p:cNvGraphicFramePr>
            <a:graphicFrameLocks noChangeAspect="1"/>
          </p:cNvGraphicFramePr>
          <p:nvPr/>
        </p:nvGraphicFramePr>
        <p:xfrm>
          <a:off x="1371600" y="5410200"/>
          <a:ext cx="6019800" cy="914400"/>
        </p:xfrm>
        <a:graphic>
          <a:graphicData uri="http://schemas.openxmlformats.org/presentationml/2006/ole">
            <mc:AlternateContent xmlns:mc="http://schemas.openxmlformats.org/markup-compatibility/2006">
              <mc:Choice xmlns:v="urn:schemas-microsoft-com:vml" Requires="v">
                <p:oleObj spid="_x0000_s6169" name="Equation" r:id="rId5" imgW="5270400" imgH="799920" progId="Equation.3">
                  <p:embed/>
                </p:oleObj>
              </mc:Choice>
              <mc:Fallback>
                <p:oleObj name="Equation" r:id="rId5" imgW="5270400" imgH="7999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5410200"/>
                        <a:ext cx="6019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69735" name="Picture 7" descr="\mbox{Precision}=\frac{tp}{tp+fp} "/>
          <p:cNvPicPr>
            <a:picLocks noChangeAspect="1" noChangeArrowheads="1"/>
          </p:cNvPicPr>
          <p:nvPr/>
        </p:nvPicPr>
        <p:blipFill>
          <a:blip r:embed="rId7" cstate="print"/>
          <a:srcRect/>
          <a:stretch>
            <a:fillRect/>
          </a:stretch>
        </p:blipFill>
        <p:spPr bwMode="auto">
          <a:xfrm>
            <a:off x="5334000" y="1143000"/>
            <a:ext cx="2327558" cy="609600"/>
          </a:xfrm>
          <a:prstGeom prst="rect">
            <a:avLst/>
          </a:prstGeom>
          <a:noFill/>
        </p:spPr>
      </p:pic>
      <p:pic>
        <p:nvPicPr>
          <p:cNvPr id="969737" name="Picture 9" descr="\mbox{Recall}=\frac{tp}{tp+fn} "/>
          <p:cNvPicPr>
            <a:picLocks noChangeAspect="1" noChangeArrowheads="1"/>
          </p:cNvPicPr>
          <p:nvPr/>
        </p:nvPicPr>
        <p:blipFill>
          <a:blip r:embed="rId8" cstate="print"/>
          <a:srcRect/>
          <a:stretch>
            <a:fillRect/>
          </a:stretch>
        </p:blipFill>
        <p:spPr bwMode="auto">
          <a:xfrm>
            <a:off x="5410200" y="2057400"/>
            <a:ext cx="1981200" cy="597075"/>
          </a:xfrm>
          <a:prstGeom prst="rect">
            <a:avLst/>
          </a:prstGeom>
          <a:noFill/>
        </p:spPr>
      </p:pic>
      <p:sp>
        <p:nvSpPr>
          <p:cNvPr id="2" name="Footer Placeholder 1"/>
          <p:cNvSpPr>
            <a:spLocks noGrp="1"/>
          </p:cNvSpPr>
          <p:nvPr>
            <p:ph type="ftr" sz="quarter" idx="11"/>
          </p:nvPr>
        </p:nvSpPr>
        <p:spPr/>
        <p:txBody>
          <a:bodyPr/>
          <a:lstStyle/>
          <a:p>
            <a:pPr>
              <a:defRPr/>
            </a:pPr>
            <a:r>
              <a:rPr lang="en-US" smtClean="0"/>
              <a:t> CS 470/670 Artificial Intelligence </a:t>
            </a:r>
            <a:endParaRPr lang="en-US"/>
          </a:p>
        </p:txBody>
      </p:sp>
      <p:sp>
        <p:nvSpPr>
          <p:cNvPr id="3" name="Slide Number Placeholder 2"/>
          <p:cNvSpPr>
            <a:spLocks noGrp="1"/>
          </p:cNvSpPr>
          <p:nvPr>
            <p:ph type="sldNum" sz="quarter" idx="12"/>
          </p:nvPr>
        </p:nvSpPr>
        <p:spPr/>
        <p:txBody>
          <a:bodyPr/>
          <a:lstStyle/>
          <a:p>
            <a:pPr>
              <a:defRPr/>
            </a:pPr>
            <a:fld id="{41C6C46C-9B3E-465B-98C7-679F83861815}" type="slidenum">
              <a:rPr lang="en-US" smtClean="0"/>
              <a:pPr>
                <a:defRPr/>
              </a:pPr>
              <a:t>17</a:t>
            </a:fld>
            <a:endParaRPr lang="en-US"/>
          </a:p>
        </p:txBody>
      </p:sp>
    </p:spTree>
    <p:extLst>
      <p:ext uri="{BB962C8B-B14F-4D97-AF65-F5344CB8AC3E}">
        <p14:creationId xmlns:p14="http://schemas.microsoft.com/office/powerpoint/2010/main" val="1627043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of Precision and Recall</a:t>
            </a:r>
            <a:endParaRPr lang="en-US" dirty="0"/>
          </a:p>
        </p:txBody>
      </p:sp>
      <p:pic>
        <p:nvPicPr>
          <p:cNvPr id="3" name="Picture 7" descr="\mbox{Precision}=\frac{tp}{tp+fp} "/>
          <p:cNvPicPr>
            <a:picLocks noChangeAspect="1" noChangeArrowheads="1"/>
          </p:cNvPicPr>
          <p:nvPr/>
        </p:nvPicPr>
        <p:blipFill>
          <a:blip r:embed="rId2" cstate="print"/>
          <a:srcRect/>
          <a:stretch>
            <a:fillRect/>
          </a:stretch>
        </p:blipFill>
        <p:spPr bwMode="auto">
          <a:xfrm>
            <a:off x="6477000" y="1752600"/>
            <a:ext cx="2327558" cy="609600"/>
          </a:xfrm>
          <a:prstGeom prst="rect">
            <a:avLst/>
          </a:prstGeom>
          <a:noFill/>
        </p:spPr>
      </p:pic>
      <p:pic>
        <p:nvPicPr>
          <p:cNvPr id="4" name="Picture 9" descr="\mbox{Recall}=\frac{tp}{tp+fn} "/>
          <p:cNvPicPr>
            <a:picLocks noChangeAspect="1" noChangeArrowheads="1"/>
          </p:cNvPicPr>
          <p:nvPr/>
        </p:nvPicPr>
        <p:blipFill>
          <a:blip r:embed="rId3" cstate="print"/>
          <a:srcRect/>
          <a:stretch>
            <a:fillRect/>
          </a:stretch>
        </p:blipFill>
        <p:spPr bwMode="auto">
          <a:xfrm>
            <a:off x="6477000" y="1066800"/>
            <a:ext cx="1981200" cy="597075"/>
          </a:xfrm>
          <a:prstGeom prst="rect">
            <a:avLst/>
          </a:prstGeom>
          <a:noFill/>
        </p:spPr>
      </p:pic>
      <p:sp>
        <p:nvSpPr>
          <p:cNvPr id="5" name="Rectangle 4"/>
          <p:cNvSpPr>
            <a:spLocks noChangeArrowheads="1"/>
          </p:cNvSpPr>
          <p:nvPr/>
        </p:nvSpPr>
        <p:spPr bwMode="auto">
          <a:xfrm>
            <a:off x="228600" y="2979038"/>
            <a:ext cx="8915400" cy="1143000"/>
          </a:xfrm>
          <a:prstGeom prst="rect">
            <a:avLst/>
          </a:prstGeom>
          <a:noFill/>
          <a:ln w="12700">
            <a:noFill/>
            <a:miter lim="800000"/>
            <a:headEnd/>
            <a:tailEnd/>
          </a:ln>
          <a:effectLst/>
        </p:spPr>
        <p:txBody>
          <a:bodyPr lIns="90488" tIns="44450" rIns="90488" bIns="44450"/>
          <a:lstStyle/>
          <a:p>
            <a:pPr marL="292100" indent="-292100">
              <a:spcBef>
                <a:spcPct val="10000"/>
              </a:spcBef>
              <a:spcAft>
                <a:spcPts val="400"/>
              </a:spcAft>
              <a:buClr>
                <a:srgbClr val="0C7B9C"/>
              </a:buClr>
              <a:buSzPct val="75000"/>
              <a:buFont typeface="Monotype Sorts" pitchFamily="2" charset="2"/>
              <a:buChar char="l"/>
            </a:pPr>
            <a:r>
              <a:rPr lang="en-US" sz="2200" b="0" dirty="0"/>
              <a:t>Precision </a:t>
            </a:r>
            <a:r>
              <a:rPr lang="en-US" sz="2200" b="0" dirty="0" smtClean="0"/>
              <a:t>determines the fraction of records that actually turns out to be positive in the group the classifier has declared as a positive class.</a:t>
            </a:r>
          </a:p>
          <a:p>
            <a:pPr marL="292100" indent="-292100">
              <a:spcBef>
                <a:spcPct val="10000"/>
              </a:spcBef>
              <a:spcAft>
                <a:spcPts val="400"/>
              </a:spcAft>
              <a:buClr>
                <a:srgbClr val="0C7B9C"/>
              </a:buClr>
              <a:buSzPct val="75000"/>
              <a:buFont typeface="Monotype Sorts" pitchFamily="2" charset="2"/>
              <a:buChar char="l"/>
            </a:pPr>
            <a:r>
              <a:rPr lang="en-US" sz="2200" b="0" dirty="0" smtClean="0"/>
              <a:t>The higher the precision is, the lower the number of false positive errors committed by the classifier.  </a:t>
            </a:r>
            <a:endParaRPr lang="en-US" sz="2200" b="0" dirty="0"/>
          </a:p>
          <a:p>
            <a:pPr marL="292100" indent="-292100">
              <a:spcBef>
                <a:spcPct val="10000"/>
              </a:spcBef>
              <a:spcAft>
                <a:spcPts val="400"/>
              </a:spcAft>
              <a:buClr>
                <a:srgbClr val="0C7B9C"/>
              </a:buClr>
              <a:buSzPct val="75000"/>
              <a:buFont typeface="Monotype Sorts" pitchFamily="2" charset="2"/>
              <a:buChar char="l"/>
            </a:pPr>
            <a:r>
              <a:rPr lang="en-US" sz="2200" b="0" dirty="0"/>
              <a:t>Recall </a:t>
            </a:r>
            <a:r>
              <a:rPr lang="en-US" sz="2200" b="0" dirty="0" smtClean="0"/>
              <a:t>measures the fraction of positive examples correctly predicted by the classifier. </a:t>
            </a:r>
          </a:p>
          <a:p>
            <a:pPr marL="292100" indent="-292100">
              <a:spcBef>
                <a:spcPct val="10000"/>
              </a:spcBef>
              <a:spcAft>
                <a:spcPts val="400"/>
              </a:spcAft>
              <a:buClr>
                <a:srgbClr val="0C7B9C"/>
              </a:buClr>
              <a:buSzPct val="75000"/>
              <a:buFont typeface="Monotype Sorts" pitchFamily="2" charset="2"/>
              <a:buChar char="l"/>
            </a:pPr>
            <a:r>
              <a:rPr lang="en-US" sz="2200" b="0" dirty="0" smtClean="0"/>
              <a:t>Classifiers with large recall have very few positive examples misclassified as the negative class. </a:t>
            </a:r>
            <a:endParaRPr lang="en-US" sz="2200" b="0" dirty="0"/>
          </a:p>
        </p:txBody>
      </p:sp>
      <p:graphicFrame>
        <p:nvGraphicFramePr>
          <p:cNvPr id="6" name="Group 4"/>
          <p:cNvGraphicFramePr>
            <a:graphicFrameLocks noGrp="1"/>
          </p:cNvGraphicFramePr>
          <p:nvPr>
            <p:extLst>
              <p:ext uri="{D42A27DB-BD31-4B8C-83A1-F6EECF244321}">
                <p14:modId xmlns:p14="http://schemas.microsoft.com/office/powerpoint/2010/main" val="1586451071"/>
              </p:ext>
            </p:extLst>
          </p:nvPr>
        </p:nvGraphicFramePr>
        <p:xfrm>
          <a:off x="228600" y="1280478"/>
          <a:ext cx="6096000" cy="1645920"/>
        </p:xfrm>
        <a:graphic>
          <a:graphicData uri="http://schemas.openxmlformats.org/drawingml/2006/table">
            <a:tbl>
              <a:tblPr/>
              <a:tblGrid>
                <a:gridCol w="1524000"/>
                <a:gridCol w="1524000"/>
                <a:gridCol w="1524000"/>
                <a:gridCol w="1524000"/>
              </a:tblGrid>
              <a:tr h="37333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373335">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smtClean="0">
                          <a:ln>
                            <a:noFill/>
                          </a:ln>
                          <a:solidFill>
                            <a:schemeClr val="tx1"/>
                          </a:solidFill>
                          <a:effectLst/>
                          <a:latin typeface="Arial" charset="0"/>
                        </a:rPr>
                        <a:t/>
                      </a:r>
                      <a:br>
                        <a:rPr kumimoji="0" lang="en-US" sz="2400" b="0" i="0" u="none" strike="noStrike" cap="none" normalizeH="0" baseline="0" dirty="0" smtClean="0">
                          <a:ln>
                            <a:noFill/>
                          </a:ln>
                          <a:solidFill>
                            <a:schemeClr val="tx1"/>
                          </a:solidFill>
                          <a:effectLst/>
                          <a:latin typeface="Arial" charset="0"/>
                        </a:rPr>
                      </a:br>
                      <a:r>
                        <a:rPr kumimoji="0" lang="en-US" sz="1800" b="0" i="0" u="none" strike="noStrike" cap="none" normalizeH="0" baseline="0" dirty="0" smtClean="0">
                          <a:ln>
                            <a:noFill/>
                          </a:ln>
                          <a:solidFill>
                            <a:schemeClr val="tx1"/>
                          </a:solidFill>
                          <a:effectLst/>
                          <a:latin typeface="Arial" charset="0"/>
                        </a:rPr>
                        <a:t>ACTUAL</a:t>
                      </a:r>
                      <a:br>
                        <a:rPr kumimoji="0" lang="en-US" sz="1800" b="0" i="0" u="none" strike="noStrike" cap="none" normalizeH="0" baseline="0" dirty="0" smtClean="0">
                          <a:ln>
                            <a:noFill/>
                          </a:ln>
                          <a:solidFill>
                            <a:schemeClr val="tx1"/>
                          </a:solidFill>
                          <a:effectLst/>
                          <a:latin typeface="Arial" charset="0"/>
                        </a:rPr>
                      </a:br>
                      <a:r>
                        <a:rPr kumimoji="0" lang="en-US" sz="1800" b="0" i="0" u="none" strike="noStrike" cap="none" normalizeH="0" baseline="0" dirty="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33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a </a:t>
                      </a:r>
                      <a:r>
                        <a:rPr kumimoji="0" lang="en-US" sz="2000" b="0" i="0" u="none" strike="noStrike" cap="none" normalizeH="0" baseline="0" dirty="0" smtClean="0">
                          <a:ln>
                            <a:noFill/>
                          </a:ln>
                          <a:solidFill>
                            <a:srgbClr val="FF0000"/>
                          </a:solidFill>
                          <a:effectLst/>
                          <a:latin typeface="Arial" charset="0"/>
                        </a:rPr>
                        <a:t>(TP)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b </a:t>
                      </a:r>
                      <a:r>
                        <a:rPr kumimoji="0" lang="en-US" sz="2000" b="0" i="0" u="none" strike="noStrike" cap="none" normalizeH="0" baseline="0" dirty="0" smtClean="0">
                          <a:ln>
                            <a:noFill/>
                          </a:ln>
                          <a:solidFill>
                            <a:srgbClr val="FF0000"/>
                          </a:solidFill>
                          <a:effectLst/>
                          <a:latin typeface="Arial" charset="0"/>
                        </a:rPr>
                        <a:t>(FN)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52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c </a:t>
                      </a:r>
                      <a:r>
                        <a:rPr kumimoji="0" lang="en-US" sz="2000" b="0" i="0" u="none" strike="noStrike" cap="none" normalizeH="0" baseline="0" dirty="0" smtClean="0">
                          <a:ln>
                            <a:noFill/>
                          </a:ln>
                          <a:solidFill>
                            <a:srgbClr val="FF0000"/>
                          </a:solidFill>
                          <a:effectLst/>
                          <a:latin typeface="Arial" charset="0"/>
                        </a:rPr>
                        <a:t>(FP)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d </a:t>
                      </a:r>
                      <a:r>
                        <a:rPr kumimoji="0" lang="en-US" sz="2000" b="0" i="0" u="none" strike="noStrike" cap="none" normalizeH="0" baseline="0" dirty="0" smtClean="0">
                          <a:ln>
                            <a:noFill/>
                          </a:ln>
                          <a:solidFill>
                            <a:srgbClr val="FF0000"/>
                          </a:solidFill>
                          <a:effectLst/>
                          <a:latin typeface="Arial" charset="0"/>
                        </a:rPr>
                        <a:t>(TN)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Footer Placeholder 6"/>
          <p:cNvSpPr>
            <a:spLocks noGrp="1"/>
          </p:cNvSpPr>
          <p:nvPr>
            <p:ph type="ftr" sz="quarter" idx="11"/>
          </p:nvPr>
        </p:nvSpPr>
        <p:spPr/>
        <p:txBody>
          <a:bodyPr/>
          <a:lstStyle/>
          <a:p>
            <a:pPr>
              <a:defRPr/>
            </a:pPr>
            <a:r>
              <a:rPr lang="en-US" smtClean="0"/>
              <a:t> CS 470/670 Artificial Intelligence </a:t>
            </a:r>
            <a:endParaRPr lang="en-US"/>
          </a:p>
        </p:txBody>
      </p:sp>
      <p:sp>
        <p:nvSpPr>
          <p:cNvPr id="8" name="Slide Number Placeholder 7"/>
          <p:cNvSpPr>
            <a:spLocks noGrp="1"/>
          </p:cNvSpPr>
          <p:nvPr>
            <p:ph type="sldNum" sz="quarter" idx="12"/>
          </p:nvPr>
        </p:nvSpPr>
        <p:spPr/>
        <p:txBody>
          <a:bodyPr/>
          <a:lstStyle/>
          <a:p>
            <a:pPr>
              <a:defRPr/>
            </a:pPr>
            <a:fld id="{41C6C46C-9B3E-465B-98C7-679F83861815}" type="slidenum">
              <a:rPr lang="en-US" smtClean="0"/>
              <a:pPr>
                <a:defRPr/>
              </a:pPr>
              <a:t>18</a:t>
            </a:fld>
            <a:endParaRPr lang="en-US"/>
          </a:p>
        </p:txBody>
      </p:sp>
    </p:spTree>
    <p:extLst>
      <p:ext uri="{BB962C8B-B14F-4D97-AF65-F5344CB8AC3E}">
        <p14:creationId xmlns:p14="http://schemas.microsoft.com/office/powerpoint/2010/main" val="950237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title"/>
          </p:nvPr>
        </p:nvSpPr>
        <p:spPr/>
        <p:txBody>
          <a:bodyPr/>
          <a:lstStyle/>
          <a:p>
            <a:r>
              <a:rPr lang="en-US"/>
              <a:t>Model Evaluation</a:t>
            </a:r>
          </a:p>
        </p:txBody>
      </p:sp>
      <p:sp>
        <p:nvSpPr>
          <p:cNvPr id="970755" name="Rectangle 3"/>
          <p:cNvSpPr>
            <a:spLocks noGrp="1" noChangeArrowheads="1"/>
          </p:cNvSpPr>
          <p:nvPr>
            <p:ph type="body" idx="1"/>
          </p:nvPr>
        </p:nvSpPr>
        <p:spPr/>
        <p:txBody>
          <a:bodyPr/>
          <a:lstStyle/>
          <a:p>
            <a:r>
              <a:rPr lang="en-US"/>
              <a:t>Metrics for Performance Evaluation</a:t>
            </a:r>
          </a:p>
          <a:p>
            <a:pPr lvl="1"/>
            <a:r>
              <a:rPr lang="en-US"/>
              <a:t>How to evaluate the performance of a model?</a:t>
            </a:r>
          </a:p>
          <a:p>
            <a:pPr lvl="1">
              <a:buFont typeface="Arial" charset="0"/>
              <a:buNone/>
            </a:pPr>
            <a:endParaRPr lang="en-US"/>
          </a:p>
          <a:p>
            <a:r>
              <a:rPr lang="en-US">
                <a:solidFill>
                  <a:srgbClr val="FF0000"/>
                </a:solidFill>
              </a:rPr>
              <a:t>Methods for Performance Evaluation</a:t>
            </a:r>
          </a:p>
          <a:p>
            <a:pPr lvl="1"/>
            <a:r>
              <a:rPr lang="en-US"/>
              <a:t>How to obtain reliable estimates?</a:t>
            </a:r>
          </a:p>
          <a:p>
            <a:pPr lvl="1"/>
            <a:endParaRPr lang="en-US"/>
          </a:p>
          <a:p>
            <a:r>
              <a:rPr lang="en-US"/>
              <a:t>Methods for Model Comparison</a:t>
            </a:r>
          </a:p>
          <a:p>
            <a:pPr lvl="1"/>
            <a:r>
              <a:rPr lang="en-US"/>
              <a:t>How to compare the relative performance among competing models?</a:t>
            </a:r>
          </a:p>
          <a:p>
            <a:pPr lvl="1"/>
            <a:endParaRPr lang="en-US"/>
          </a:p>
        </p:txBody>
      </p:sp>
      <p:sp>
        <p:nvSpPr>
          <p:cNvPr id="2" name="Footer Placeholder 1"/>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3" name="Slide Number Placeholder 2"/>
          <p:cNvSpPr>
            <a:spLocks noGrp="1"/>
          </p:cNvSpPr>
          <p:nvPr>
            <p:ph type="sldNum" sz="quarter" idx="12"/>
          </p:nvPr>
        </p:nvSpPr>
        <p:spPr/>
        <p:txBody>
          <a:bodyPr/>
          <a:lstStyle/>
          <a:p>
            <a:pPr>
              <a:defRPr/>
            </a:pPr>
            <a:fld id="{72DA5CBA-471E-4A5F-8B95-8284B853C9BD}" type="slidenum">
              <a:rPr lang="en-US" smtClean="0"/>
              <a:pPr>
                <a:defRPr/>
              </a:pPr>
              <a:t>19</a:t>
            </a:fld>
            <a:endParaRPr lang="en-US"/>
          </a:p>
        </p:txBody>
      </p:sp>
    </p:spTree>
    <p:extLst>
      <p:ext uri="{BB962C8B-B14F-4D97-AF65-F5344CB8AC3E}">
        <p14:creationId xmlns:p14="http://schemas.microsoft.com/office/powerpoint/2010/main" val="3138365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US" dirty="0"/>
              <a:t>Classification: Definition</a:t>
            </a:r>
          </a:p>
        </p:txBody>
      </p:sp>
      <p:sp>
        <p:nvSpPr>
          <p:cNvPr id="826371" name="Rectangle 3"/>
          <p:cNvSpPr>
            <a:spLocks noGrp="1" noChangeArrowheads="1"/>
          </p:cNvSpPr>
          <p:nvPr>
            <p:ph type="body" idx="1"/>
          </p:nvPr>
        </p:nvSpPr>
        <p:spPr>
          <a:xfrm>
            <a:off x="685800" y="1295400"/>
            <a:ext cx="7924800" cy="4419600"/>
          </a:xfrm>
        </p:spPr>
        <p:txBody>
          <a:bodyPr/>
          <a:lstStyle/>
          <a:p>
            <a:pPr marL="342900" indent="-342900">
              <a:lnSpc>
                <a:spcPct val="90000"/>
              </a:lnSpc>
            </a:pPr>
            <a:r>
              <a:rPr lang="en-US"/>
              <a:t>Given a collection of records (</a:t>
            </a:r>
            <a:r>
              <a:rPr lang="en-US" i="1">
                <a:solidFill>
                  <a:srgbClr val="CC0000"/>
                </a:solidFill>
              </a:rPr>
              <a:t>training set </a:t>
            </a:r>
            <a:r>
              <a:rPr lang="en-US"/>
              <a:t>)</a:t>
            </a:r>
          </a:p>
          <a:p>
            <a:pPr marL="742950" lvl="1" indent="-285750">
              <a:lnSpc>
                <a:spcPct val="90000"/>
              </a:lnSpc>
            </a:pPr>
            <a:r>
              <a:rPr lang="en-US" sz="2400"/>
              <a:t>Each record contains a set of </a:t>
            </a:r>
            <a:r>
              <a:rPr lang="en-US" sz="2400" i="1">
                <a:solidFill>
                  <a:srgbClr val="CC0000"/>
                </a:solidFill>
              </a:rPr>
              <a:t>attributes</a:t>
            </a:r>
            <a:r>
              <a:rPr lang="en-US" sz="2400"/>
              <a:t>, one of the attributes is the </a:t>
            </a:r>
            <a:r>
              <a:rPr lang="en-US" sz="2400" i="1">
                <a:solidFill>
                  <a:srgbClr val="CC0000"/>
                </a:solidFill>
              </a:rPr>
              <a:t>class</a:t>
            </a:r>
            <a:r>
              <a:rPr lang="en-US" sz="2400"/>
              <a:t>.</a:t>
            </a:r>
            <a:endParaRPr lang="en-US"/>
          </a:p>
          <a:p>
            <a:pPr marL="342900" indent="-342900">
              <a:lnSpc>
                <a:spcPct val="90000"/>
              </a:lnSpc>
            </a:pPr>
            <a:r>
              <a:rPr lang="en-US"/>
              <a:t>Find a </a:t>
            </a:r>
            <a:r>
              <a:rPr lang="en-US" i="1">
                <a:solidFill>
                  <a:srgbClr val="CC0000"/>
                </a:solidFill>
              </a:rPr>
              <a:t>model</a:t>
            </a:r>
            <a:r>
              <a:rPr lang="en-US"/>
              <a:t>  for class attribute as a function of the values of other attributes.</a:t>
            </a:r>
          </a:p>
          <a:p>
            <a:pPr marL="342900" indent="-342900">
              <a:lnSpc>
                <a:spcPct val="90000"/>
              </a:lnSpc>
            </a:pPr>
            <a:r>
              <a:rPr lang="en-US"/>
              <a:t>Goal: </a:t>
            </a:r>
            <a:r>
              <a:rPr lang="en-US" u="sng"/>
              <a:t>previously unseen</a:t>
            </a:r>
            <a:r>
              <a:rPr lang="en-US"/>
              <a:t> records should be assigned a class as accurately as possible.</a:t>
            </a:r>
          </a:p>
          <a:p>
            <a:pPr marL="742950" lvl="1" indent="-285750">
              <a:lnSpc>
                <a:spcPct val="90000"/>
              </a:lnSpc>
            </a:pPr>
            <a:r>
              <a:rPr lang="en-US" sz="2400"/>
              <a:t>A </a:t>
            </a:r>
            <a:r>
              <a:rPr lang="en-US" sz="2400" i="1">
                <a:solidFill>
                  <a:srgbClr val="CC0000"/>
                </a:solidFill>
              </a:rPr>
              <a:t>test set</a:t>
            </a:r>
            <a:r>
              <a:rPr lang="en-US" sz="2400"/>
              <a:t> is used to determine the accuracy of the model. Usually, the given data set is divided into training and test sets, with training set used to build the model and test set used to validate it.</a:t>
            </a:r>
            <a:endParaRPr lang="en-US"/>
          </a:p>
        </p:txBody>
      </p:sp>
      <p:sp>
        <p:nvSpPr>
          <p:cNvPr id="2" name="Footer Placeholder 1"/>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3" name="Slide Number Placeholder 2"/>
          <p:cNvSpPr>
            <a:spLocks noGrp="1"/>
          </p:cNvSpPr>
          <p:nvPr>
            <p:ph type="sldNum" sz="quarter" idx="12"/>
          </p:nvPr>
        </p:nvSpPr>
        <p:spPr/>
        <p:txBody>
          <a:bodyPr/>
          <a:lstStyle/>
          <a:p>
            <a:pPr>
              <a:defRPr/>
            </a:pPr>
            <a:fld id="{72DA5CBA-471E-4A5F-8B95-8284B853C9BD}" type="slidenum">
              <a:rPr lang="en-US" smtClean="0"/>
              <a:pPr>
                <a:defRPr/>
              </a:pPr>
              <a:t>2</a:t>
            </a:fld>
            <a:endParaRPr lang="en-US"/>
          </a:p>
        </p:txBody>
      </p:sp>
    </p:spTree>
    <p:extLst>
      <p:ext uri="{BB962C8B-B14F-4D97-AF65-F5344CB8AC3E}">
        <p14:creationId xmlns:p14="http://schemas.microsoft.com/office/powerpoint/2010/main" val="2587694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p:txBody>
          <a:bodyPr/>
          <a:lstStyle/>
          <a:p>
            <a:r>
              <a:rPr lang="en-US"/>
              <a:t>Methods for Performance Evaluation</a:t>
            </a:r>
          </a:p>
        </p:txBody>
      </p:sp>
      <p:sp>
        <p:nvSpPr>
          <p:cNvPr id="971779" name="Rectangle 3"/>
          <p:cNvSpPr>
            <a:spLocks noGrp="1" noChangeArrowheads="1"/>
          </p:cNvSpPr>
          <p:nvPr>
            <p:ph type="body" idx="1"/>
          </p:nvPr>
        </p:nvSpPr>
        <p:spPr/>
        <p:txBody>
          <a:bodyPr/>
          <a:lstStyle/>
          <a:p>
            <a:r>
              <a:rPr lang="en-US"/>
              <a:t>How to obtain a reliable estimate of performance?</a:t>
            </a:r>
          </a:p>
          <a:p>
            <a:endParaRPr lang="en-US"/>
          </a:p>
          <a:p>
            <a:r>
              <a:rPr lang="en-US"/>
              <a:t>Performance of a model may depend on other factors besides the learning algorithm:</a:t>
            </a:r>
          </a:p>
          <a:p>
            <a:pPr lvl="1"/>
            <a:r>
              <a:rPr lang="en-US"/>
              <a:t>Class distribution</a:t>
            </a:r>
          </a:p>
          <a:p>
            <a:pPr lvl="1"/>
            <a:r>
              <a:rPr lang="en-US"/>
              <a:t>Cost of misclassification</a:t>
            </a:r>
          </a:p>
          <a:p>
            <a:pPr lvl="1"/>
            <a:r>
              <a:rPr lang="en-US"/>
              <a:t>Size of training and test sets</a:t>
            </a:r>
          </a:p>
          <a:p>
            <a:endParaRPr lang="en-US"/>
          </a:p>
          <a:p>
            <a:endParaRPr lang="en-US"/>
          </a:p>
        </p:txBody>
      </p:sp>
      <p:sp>
        <p:nvSpPr>
          <p:cNvPr id="2" name="Footer Placeholder 1"/>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3" name="Slide Number Placeholder 2"/>
          <p:cNvSpPr>
            <a:spLocks noGrp="1"/>
          </p:cNvSpPr>
          <p:nvPr>
            <p:ph type="sldNum" sz="quarter" idx="12"/>
          </p:nvPr>
        </p:nvSpPr>
        <p:spPr/>
        <p:txBody>
          <a:bodyPr/>
          <a:lstStyle/>
          <a:p>
            <a:pPr>
              <a:defRPr/>
            </a:pPr>
            <a:fld id="{72DA5CBA-471E-4A5F-8B95-8284B853C9BD}" type="slidenum">
              <a:rPr lang="en-US" smtClean="0"/>
              <a:pPr>
                <a:defRPr/>
              </a:pPr>
              <a:t>20</a:t>
            </a:fld>
            <a:endParaRPr lang="en-US"/>
          </a:p>
        </p:txBody>
      </p:sp>
    </p:spTree>
    <p:extLst>
      <p:ext uri="{BB962C8B-B14F-4D97-AF65-F5344CB8AC3E}">
        <p14:creationId xmlns:p14="http://schemas.microsoft.com/office/powerpoint/2010/main" val="360960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a:xfrm>
            <a:off x="914400" y="-11112"/>
            <a:ext cx="7772400" cy="1143000"/>
          </a:xfrm>
        </p:spPr>
        <p:txBody>
          <a:bodyPr/>
          <a:lstStyle/>
          <a:p>
            <a:r>
              <a:rPr lang="en-US" dirty="0"/>
              <a:t>Learning Curve</a:t>
            </a:r>
          </a:p>
        </p:txBody>
      </p:sp>
      <p:grpSp>
        <p:nvGrpSpPr>
          <p:cNvPr id="972803" name="Group 3"/>
          <p:cNvGrpSpPr>
            <a:grpSpLocks/>
          </p:cNvGrpSpPr>
          <p:nvPr/>
        </p:nvGrpSpPr>
        <p:grpSpPr bwMode="auto">
          <a:xfrm>
            <a:off x="76200" y="1219200"/>
            <a:ext cx="5715000" cy="4857750"/>
            <a:chOff x="48" y="768"/>
            <a:chExt cx="3600" cy="3060"/>
          </a:xfrm>
        </p:grpSpPr>
        <p:pic>
          <p:nvPicPr>
            <p:cNvPr id="972804" name="Picture 4"/>
            <p:cNvPicPr>
              <a:picLocks noChangeAspect="1" noChangeArrowheads="1"/>
            </p:cNvPicPr>
            <p:nvPr/>
          </p:nvPicPr>
          <p:blipFill>
            <a:blip r:embed="rId3" cstate="print"/>
            <a:srcRect l="5882" r="5882"/>
            <a:stretch>
              <a:fillRect/>
            </a:stretch>
          </p:blipFill>
          <p:spPr bwMode="auto">
            <a:xfrm>
              <a:off x="48" y="768"/>
              <a:ext cx="3600" cy="3060"/>
            </a:xfrm>
            <a:prstGeom prst="rect">
              <a:avLst/>
            </a:prstGeom>
            <a:noFill/>
            <a:ln w="12700">
              <a:noFill/>
              <a:miter lim="800000"/>
              <a:headEnd/>
              <a:tailEnd/>
            </a:ln>
            <a:effectLst/>
          </p:spPr>
        </p:pic>
        <p:sp>
          <p:nvSpPr>
            <p:cNvPr id="972805" name="Line 5"/>
            <p:cNvSpPr>
              <a:spLocks noChangeShapeType="1"/>
            </p:cNvSpPr>
            <p:nvPr/>
          </p:nvSpPr>
          <p:spPr bwMode="auto">
            <a:xfrm>
              <a:off x="336" y="1214"/>
              <a:ext cx="3168" cy="0"/>
            </a:xfrm>
            <a:prstGeom prst="line">
              <a:avLst/>
            </a:prstGeom>
            <a:noFill/>
            <a:ln w="12700">
              <a:solidFill>
                <a:schemeClr val="tx1"/>
              </a:solidFill>
              <a:prstDash val="dash"/>
              <a:round/>
              <a:headEnd/>
              <a:tailEnd/>
            </a:ln>
            <a:effectLst/>
          </p:spPr>
          <p:txBody>
            <a:bodyPr/>
            <a:lstStyle/>
            <a:p>
              <a:endParaRPr lang="en-US"/>
            </a:p>
          </p:txBody>
        </p:sp>
      </p:grpSp>
      <p:sp>
        <p:nvSpPr>
          <p:cNvPr id="972806" name="Rectangle 6"/>
          <p:cNvSpPr>
            <a:spLocks noChangeArrowheads="1"/>
          </p:cNvSpPr>
          <p:nvPr/>
        </p:nvSpPr>
        <p:spPr bwMode="auto">
          <a:xfrm>
            <a:off x="5638800" y="1143000"/>
            <a:ext cx="3352800" cy="4922838"/>
          </a:xfrm>
          <a:prstGeom prst="rect">
            <a:avLst/>
          </a:prstGeom>
          <a:noFill/>
          <a:ln w="12700">
            <a:noFill/>
            <a:miter lim="800000"/>
            <a:headEnd/>
            <a:tailEnd/>
          </a:ln>
          <a:effectLst/>
        </p:spPr>
        <p:txBody>
          <a:bodyPr lIns="90488" tIns="44450" rIns="90488" bIns="44450">
            <a:spAutoFit/>
          </a:bodyPr>
          <a:lstStyle/>
          <a:p>
            <a:pPr marL="292100" indent="-292100">
              <a:spcBef>
                <a:spcPct val="10000"/>
              </a:spcBef>
              <a:spcAft>
                <a:spcPts val="400"/>
              </a:spcAft>
              <a:buClr>
                <a:srgbClr val="0C7B9C"/>
              </a:buClr>
              <a:buSzPct val="75000"/>
              <a:buFont typeface="Monotype Sorts" pitchFamily="2" charset="2"/>
              <a:buChar char="l"/>
            </a:pPr>
            <a:r>
              <a:rPr lang="en-US" sz="2000" b="0"/>
              <a:t>Learning curve shows how accuracy changes with varying sample size</a:t>
            </a:r>
          </a:p>
          <a:p>
            <a:pPr marL="292100" indent="-292100">
              <a:spcBef>
                <a:spcPct val="10000"/>
              </a:spcBef>
              <a:spcAft>
                <a:spcPts val="400"/>
              </a:spcAft>
              <a:buClr>
                <a:srgbClr val="0C7B9C"/>
              </a:buClr>
              <a:buSzPct val="75000"/>
              <a:buFont typeface="Monotype Sorts" pitchFamily="2" charset="2"/>
              <a:buChar char="l"/>
            </a:pPr>
            <a:r>
              <a:rPr lang="en-US" sz="2000" b="0"/>
              <a:t>Requires a sampling schedule for creating learning curve:</a:t>
            </a:r>
          </a:p>
          <a:p>
            <a:pPr marL="800100" lvl="1" indent="-342900">
              <a:spcBef>
                <a:spcPct val="10000"/>
              </a:spcBef>
              <a:spcAft>
                <a:spcPts val="400"/>
              </a:spcAft>
              <a:buClr>
                <a:srgbClr val="0C7B9C"/>
              </a:buClr>
              <a:buSzPct val="75000"/>
              <a:buFont typeface="Monotype Sorts" pitchFamily="2" charset="2"/>
              <a:buChar char="l"/>
            </a:pPr>
            <a:r>
              <a:rPr lang="en-US" sz="2000" b="0"/>
              <a:t>Arithmetic sampling</a:t>
            </a:r>
            <a:br>
              <a:rPr lang="en-US" sz="2000" b="0"/>
            </a:br>
            <a:r>
              <a:rPr lang="en-US" sz="2000" b="0"/>
              <a:t>(Langley, et al)</a:t>
            </a:r>
          </a:p>
          <a:p>
            <a:pPr marL="800100" lvl="1" indent="-342900">
              <a:spcBef>
                <a:spcPct val="10000"/>
              </a:spcBef>
              <a:spcAft>
                <a:spcPts val="400"/>
              </a:spcAft>
              <a:buClr>
                <a:srgbClr val="0C7B9C"/>
              </a:buClr>
              <a:buSzPct val="75000"/>
              <a:buFont typeface="Monotype Sorts" pitchFamily="2" charset="2"/>
              <a:buChar char="l"/>
            </a:pPr>
            <a:r>
              <a:rPr lang="en-US" sz="2000" b="0"/>
              <a:t>Geometric sampling</a:t>
            </a:r>
            <a:br>
              <a:rPr lang="en-US" sz="2000" b="0"/>
            </a:br>
            <a:r>
              <a:rPr lang="en-US" sz="2000" b="0"/>
              <a:t>(Provost et al)</a:t>
            </a:r>
          </a:p>
          <a:p>
            <a:pPr marL="292100" indent="-292100">
              <a:spcBef>
                <a:spcPct val="10000"/>
              </a:spcBef>
              <a:spcAft>
                <a:spcPts val="400"/>
              </a:spcAft>
              <a:buClr>
                <a:srgbClr val="0C7B9C"/>
              </a:buClr>
              <a:buSzPct val="75000"/>
              <a:buFont typeface="Monotype Sorts" pitchFamily="2" charset="2"/>
              <a:buNone/>
            </a:pPr>
            <a:endParaRPr lang="en-US" sz="2000" b="0"/>
          </a:p>
          <a:p>
            <a:pPr marL="292100" indent="-292100">
              <a:spcBef>
                <a:spcPct val="10000"/>
              </a:spcBef>
              <a:spcAft>
                <a:spcPts val="400"/>
              </a:spcAft>
              <a:buClr>
                <a:srgbClr val="0C7B9C"/>
              </a:buClr>
              <a:buSzPct val="75000"/>
              <a:buFont typeface="Monotype Sorts" pitchFamily="2" charset="2"/>
              <a:buNone/>
            </a:pPr>
            <a:r>
              <a:rPr lang="en-US" sz="2000" b="0"/>
              <a:t>Effect of small sample size:</a:t>
            </a:r>
          </a:p>
          <a:p>
            <a:pPr marL="800100" lvl="1" indent="-342900">
              <a:spcBef>
                <a:spcPct val="10000"/>
              </a:spcBef>
              <a:spcAft>
                <a:spcPts val="400"/>
              </a:spcAft>
              <a:buClr>
                <a:srgbClr val="0C7B9C"/>
              </a:buClr>
              <a:buSzPct val="75000"/>
              <a:buFontTx/>
              <a:buChar char="-"/>
            </a:pPr>
            <a:r>
              <a:rPr lang="en-US" sz="2000" b="0"/>
              <a:t>Bias in the estimate</a:t>
            </a:r>
          </a:p>
          <a:p>
            <a:pPr marL="800100" lvl="1" indent="-342900">
              <a:spcBef>
                <a:spcPct val="10000"/>
              </a:spcBef>
              <a:spcAft>
                <a:spcPts val="400"/>
              </a:spcAft>
              <a:buClr>
                <a:srgbClr val="0C7B9C"/>
              </a:buClr>
              <a:buSzPct val="75000"/>
              <a:buFontTx/>
              <a:buChar char="-"/>
            </a:pPr>
            <a:r>
              <a:rPr lang="en-US" sz="2000" b="0"/>
              <a:t>Variance of estimate</a:t>
            </a:r>
          </a:p>
        </p:txBody>
      </p:sp>
      <p:sp>
        <p:nvSpPr>
          <p:cNvPr id="2" name="Footer Placeholder 1"/>
          <p:cNvSpPr>
            <a:spLocks noGrp="1"/>
          </p:cNvSpPr>
          <p:nvPr>
            <p:ph type="ftr" sz="quarter" idx="11"/>
          </p:nvPr>
        </p:nvSpPr>
        <p:spPr/>
        <p:txBody>
          <a:bodyPr/>
          <a:lstStyle/>
          <a:p>
            <a:pPr>
              <a:defRPr/>
            </a:pPr>
            <a:r>
              <a:rPr lang="en-US" smtClean="0"/>
              <a:t> CS 470/670 Artificial Intelligence </a:t>
            </a:r>
            <a:endParaRPr lang="en-US"/>
          </a:p>
        </p:txBody>
      </p:sp>
      <p:sp>
        <p:nvSpPr>
          <p:cNvPr id="3" name="Slide Number Placeholder 2"/>
          <p:cNvSpPr>
            <a:spLocks noGrp="1"/>
          </p:cNvSpPr>
          <p:nvPr>
            <p:ph type="sldNum" sz="quarter" idx="12"/>
          </p:nvPr>
        </p:nvSpPr>
        <p:spPr/>
        <p:txBody>
          <a:bodyPr/>
          <a:lstStyle/>
          <a:p>
            <a:pPr>
              <a:defRPr/>
            </a:pPr>
            <a:fld id="{41C6C46C-9B3E-465B-98C7-679F83861815}" type="slidenum">
              <a:rPr lang="en-US" smtClean="0"/>
              <a:pPr>
                <a:defRPr/>
              </a:pPr>
              <a:t>21</a:t>
            </a:fld>
            <a:endParaRPr lang="en-US"/>
          </a:p>
        </p:txBody>
      </p:sp>
    </p:spTree>
    <p:extLst>
      <p:ext uri="{BB962C8B-B14F-4D97-AF65-F5344CB8AC3E}">
        <p14:creationId xmlns:p14="http://schemas.microsoft.com/office/powerpoint/2010/main" val="2802259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p:txBody>
          <a:bodyPr/>
          <a:lstStyle/>
          <a:p>
            <a:r>
              <a:rPr lang="en-US"/>
              <a:t>Methods of Estimation</a:t>
            </a:r>
          </a:p>
        </p:txBody>
      </p:sp>
      <p:sp>
        <p:nvSpPr>
          <p:cNvPr id="973827" name="Rectangle 3"/>
          <p:cNvSpPr>
            <a:spLocks noGrp="1" noChangeArrowheads="1"/>
          </p:cNvSpPr>
          <p:nvPr>
            <p:ph type="body" idx="1"/>
          </p:nvPr>
        </p:nvSpPr>
        <p:spPr>
          <a:xfrm>
            <a:off x="304800" y="1524000"/>
            <a:ext cx="8580438" cy="5181600"/>
          </a:xfrm>
        </p:spPr>
        <p:txBody>
          <a:bodyPr/>
          <a:lstStyle/>
          <a:p>
            <a:pPr>
              <a:lnSpc>
                <a:spcPct val="90000"/>
              </a:lnSpc>
            </a:pPr>
            <a:r>
              <a:rPr lang="en-US" sz="2400" dirty="0"/>
              <a:t>Holdout</a:t>
            </a:r>
          </a:p>
          <a:p>
            <a:pPr lvl="1">
              <a:lnSpc>
                <a:spcPct val="90000"/>
              </a:lnSpc>
            </a:pPr>
            <a:r>
              <a:rPr lang="en-US" sz="2400" dirty="0"/>
              <a:t>Reserve 2/3 for training and 1/3 for testing </a:t>
            </a:r>
          </a:p>
          <a:p>
            <a:pPr>
              <a:lnSpc>
                <a:spcPct val="90000"/>
              </a:lnSpc>
            </a:pPr>
            <a:r>
              <a:rPr lang="en-US" sz="2400" dirty="0"/>
              <a:t>Random subsampling</a:t>
            </a:r>
          </a:p>
          <a:p>
            <a:pPr lvl="1">
              <a:lnSpc>
                <a:spcPct val="90000"/>
              </a:lnSpc>
            </a:pPr>
            <a:r>
              <a:rPr lang="en-US" sz="2400" dirty="0"/>
              <a:t>Repeated holdout</a:t>
            </a:r>
          </a:p>
          <a:p>
            <a:pPr>
              <a:lnSpc>
                <a:spcPct val="90000"/>
              </a:lnSpc>
            </a:pPr>
            <a:r>
              <a:rPr lang="en-US" sz="2400" dirty="0"/>
              <a:t>Cross validation</a:t>
            </a:r>
          </a:p>
          <a:p>
            <a:pPr lvl="1">
              <a:lnSpc>
                <a:spcPct val="90000"/>
              </a:lnSpc>
            </a:pPr>
            <a:r>
              <a:rPr lang="en-US" sz="2400" dirty="0"/>
              <a:t>Partition data into k disjoint subsets</a:t>
            </a:r>
          </a:p>
          <a:p>
            <a:pPr lvl="1">
              <a:lnSpc>
                <a:spcPct val="90000"/>
              </a:lnSpc>
            </a:pPr>
            <a:r>
              <a:rPr lang="en-US" sz="2400" dirty="0"/>
              <a:t>k-fold: train on k-1 partitions, test on the remaining one</a:t>
            </a:r>
          </a:p>
          <a:p>
            <a:pPr lvl="1">
              <a:lnSpc>
                <a:spcPct val="90000"/>
              </a:lnSpc>
            </a:pPr>
            <a:r>
              <a:rPr lang="en-US" sz="2400" dirty="0"/>
              <a:t>Leave-one-out:   k=n</a:t>
            </a:r>
          </a:p>
          <a:p>
            <a:pPr>
              <a:lnSpc>
                <a:spcPct val="90000"/>
              </a:lnSpc>
            </a:pPr>
            <a:r>
              <a:rPr lang="en-US" sz="2400" dirty="0"/>
              <a:t>Stratified sampling </a:t>
            </a:r>
          </a:p>
          <a:p>
            <a:pPr lvl="1">
              <a:lnSpc>
                <a:spcPct val="90000"/>
              </a:lnSpc>
            </a:pPr>
            <a:r>
              <a:rPr lang="en-US" sz="2400" dirty="0"/>
              <a:t>oversampling vs </a:t>
            </a:r>
            <a:r>
              <a:rPr lang="en-US" sz="2400" dirty="0" err="1"/>
              <a:t>undersampling</a:t>
            </a:r>
            <a:endParaRPr lang="en-US" sz="2400" dirty="0"/>
          </a:p>
          <a:p>
            <a:pPr>
              <a:lnSpc>
                <a:spcPct val="90000"/>
              </a:lnSpc>
            </a:pPr>
            <a:r>
              <a:rPr lang="en-US" sz="2400" dirty="0"/>
              <a:t>Bootstrap</a:t>
            </a:r>
          </a:p>
          <a:p>
            <a:pPr lvl="1">
              <a:lnSpc>
                <a:spcPct val="90000"/>
              </a:lnSpc>
            </a:pPr>
            <a:r>
              <a:rPr lang="en-US" sz="2400" dirty="0"/>
              <a:t>Sampling with replacement</a:t>
            </a:r>
          </a:p>
        </p:txBody>
      </p:sp>
      <p:sp>
        <p:nvSpPr>
          <p:cNvPr id="2" name="Footer Placeholder 1"/>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3" name="Slide Number Placeholder 2"/>
          <p:cNvSpPr>
            <a:spLocks noGrp="1"/>
          </p:cNvSpPr>
          <p:nvPr>
            <p:ph type="sldNum" sz="quarter" idx="12"/>
          </p:nvPr>
        </p:nvSpPr>
        <p:spPr/>
        <p:txBody>
          <a:bodyPr/>
          <a:lstStyle/>
          <a:p>
            <a:pPr>
              <a:defRPr/>
            </a:pPr>
            <a:fld id="{72DA5CBA-471E-4A5F-8B95-8284B853C9BD}" type="slidenum">
              <a:rPr lang="en-US" smtClean="0"/>
              <a:pPr>
                <a:defRPr/>
              </a:pPr>
              <a:t>22</a:t>
            </a:fld>
            <a:endParaRPr lang="en-US"/>
          </a:p>
        </p:txBody>
      </p:sp>
    </p:spTree>
    <p:extLst>
      <p:ext uri="{BB962C8B-B14F-4D97-AF65-F5344CB8AC3E}">
        <p14:creationId xmlns:p14="http://schemas.microsoft.com/office/powerpoint/2010/main" val="1750227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type="title"/>
          </p:nvPr>
        </p:nvSpPr>
        <p:spPr/>
        <p:txBody>
          <a:bodyPr/>
          <a:lstStyle/>
          <a:p>
            <a:r>
              <a:rPr lang="en-US"/>
              <a:t>Model Evaluation</a:t>
            </a:r>
          </a:p>
        </p:txBody>
      </p:sp>
      <p:sp>
        <p:nvSpPr>
          <p:cNvPr id="974851" name="Rectangle 3"/>
          <p:cNvSpPr>
            <a:spLocks noGrp="1" noChangeArrowheads="1"/>
          </p:cNvSpPr>
          <p:nvPr>
            <p:ph type="body" idx="1"/>
          </p:nvPr>
        </p:nvSpPr>
        <p:spPr/>
        <p:txBody>
          <a:bodyPr/>
          <a:lstStyle/>
          <a:p>
            <a:r>
              <a:rPr lang="en-US"/>
              <a:t>Metrics for Performance Evaluation</a:t>
            </a:r>
          </a:p>
          <a:p>
            <a:pPr lvl="1"/>
            <a:r>
              <a:rPr lang="en-US"/>
              <a:t>How to evaluate the performance of a model?</a:t>
            </a:r>
          </a:p>
          <a:p>
            <a:pPr lvl="1">
              <a:buFont typeface="Arial" charset="0"/>
              <a:buNone/>
            </a:pPr>
            <a:endParaRPr lang="en-US"/>
          </a:p>
          <a:p>
            <a:r>
              <a:rPr lang="en-US"/>
              <a:t>Methods for Performance Evaluation</a:t>
            </a:r>
          </a:p>
          <a:p>
            <a:pPr lvl="1"/>
            <a:r>
              <a:rPr lang="en-US"/>
              <a:t>How to obtain reliable estimates?</a:t>
            </a:r>
          </a:p>
          <a:p>
            <a:pPr lvl="1"/>
            <a:endParaRPr lang="en-US"/>
          </a:p>
          <a:p>
            <a:r>
              <a:rPr lang="en-US">
                <a:solidFill>
                  <a:srgbClr val="FF0000"/>
                </a:solidFill>
              </a:rPr>
              <a:t>Methods for Model Comparison</a:t>
            </a:r>
          </a:p>
          <a:p>
            <a:pPr lvl="1"/>
            <a:r>
              <a:rPr lang="en-US"/>
              <a:t>How to compare the relative performance among competing models?</a:t>
            </a:r>
          </a:p>
          <a:p>
            <a:pPr lvl="1"/>
            <a:endParaRPr lang="en-US"/>
          </a:p>
        </p:txBody>
      </p:sp>
      <p:sp>
        <p:nvSpPr>
          <p:cNvPr id="2" name="Footer Placeholder 1"/>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3" name="Slide Number Placeholder 2"/>
          <p:cNvSpPr>
            <a:spLocks noGrp="1"/>
          </p:cNvSpPr>
          <p:nvPr>
            <p:ph type="sldNum" sz="quarter" idx="12"/>
          </p:nvPr>
        </p:nvSpPr>
        <p:spPr/>
        <p:txBody>
          <a:bodyPr/>
          <a:lstStyle/>
          <a:p>
            <a:pPr>
              <a:defRPr/>
            </a:pPr>
            <a:fld id="{72DA5CBA-471E-4A5F-8B95-8284B853C9BD}" type="slidenum">
              <a:rPr lang="en-US" smtClean="0"/>
              <a:pPr>
                <a:defRPr/>
              </a:pPr>
              <a:t>23</a:t>
            </a:fld>
            <a:endParaRPr lang="en-US"/>
          </a:p>
        </p:txBody>
      </p:sp>
    </p:spTree>
    <p:extLst>
      <p:ext uri="{BB962C8B-B14F-4D97-AF65-F5344CB8AC3E}">
        <p14:creationId xmlns:p14="http://schemas.microsoft.com/office/powerpoint/2010/main" val="2571979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a:xfrm>
            <a:off x="381000" y="800100"/>
            <a:ext cx="8305800" cy="533400"/>
          </a:xfrm>
        </p:spPr>
        <p:txBody>
          <a:bodyPr/>
          <a:lstStyle/>
          <a:p>
            <a:r>
              <a:rPr lang="en-US" dirty="0"/>
              <a:t>ROC (Receiver Operating Characteristic)</a:t>
            </a:r>
          </a:p>
        </p:txBody>
      </p:sp>
      <p:sp>
        <p:nvSpPr>
          <p:cNvPr id="975875" name="Rectangle 3"/>
          <p:cNvSpPr>
            <a:spLocks noGrp="1" noChangeArrowheads="1"/>
          </p:cNvSpPr>
          <p:nvPr>
            <p:ph type="body" idx="1"/>
          </p:nvPr>
        </p:nvSpPr>
        <p:spPr/>
        <p:txBody>
          <a:bodyPr/>
          <a:lstStyle/>
          <a:p>
            <a:pPr>
              <a:lnSpc>
                <a:spcPct val="90000"/>
              </a:lnSpc>
            </a:pPr>
            <a:r>
              <a:rPr lang="en-US" dirty="0"/>
              <a:t>Developed in 1950s for signal detection theory to analyze noisy signals </a:t>
            </a:r>
          </a:p>
          <a:p>
            <a:pPr lvl="1">
              <a:lnSpc>
                <a:spcPct val="90000"/>
              </a:lnSpc>
            </a:pPr>
            <a:r>
              <a:rPr lang="en-US" dirty="0"/>
              <a:t>Characterize the trade-off between positive hits and false alarms</a:t>
            </a:r>
          </a:p>
          <a:p>
            <a:pPr>
              <a:lnSpc>
                <a:spcPct val="90000"/>
              </a:lnSpc>
            </a:pPr>
            <a:r>
              <a:rPr lang="en-US" dirty="0"/>
              <a:t>ROC curve plots TP </a:t>
            </a:r>
            <a:r>
              <a:rPr lang="en-US" dirty="0" smtClean="0"/>
              <a:t>rate (on </a:t>
            </a:r>
            <a:r>
              <a:rPr lang="en-US" dirty="0"/>
              <a:t>the y-axis) against FP </a:t>
            </a:r>
            <a:r>
              <a:rPr lang="en-US" dirty="0" smtClean="0"/>
              <a:t>rate (on </a:t>
            </a:r>
            <a:r>
              <a:rPr lang="en-US" dirty="0"/>
              <a:t>the x-axis)</a:t>
            </a:r>
          </a:p>
          <a:p>
            <a:pPr>
              <a:lnSpc>
                <a:spcPct val="90000"/>
              </a:lnSpc>
            </a:pPr>
            <a:r>
              <a:rPr lang="en-US" dirty="0"/>
              <a:t>Performance of each classifier represented as a point on the ROC curve</a:t>
            </a:r>
          </a:p>
          <a:p>
            <a:pPr lvl="1">
              <a:lnSpc>
                <a:spcPct val="90000"/>
              </a:lnSpc>
            </a:pPr>
            <a:r>
              <a:rPr lang="en-US" dirty="0"/>
              <a:t>changing the threshold of algorithm, sample distribution or cost matrix changes the location of the point</a:t>
            </a:r>
          </a:p>
          <a:p>
            <a:pPr>
              <a:lnSpc>
                <a:spcPct val="90000"/>
              </a:lnSpc>
            </a:pPr>
            <a:endParaRPr lang="en-US" dirty="0"/>
          </a:p>
        </p:txBody>
      </p:sp>
      <p:sp>
        <p:nvSpPr>
          <p:cNvPr id="2" name="Footer Placeholder 1"/>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3" name="Slide Number Placeholder 2"/>
          <p:cNvSpPr>
            <a:spLocks noGrp="1"/>
          </p:cNvSpPr>
          <p:nvPr>
            <p:ph type="sldNum" sz="quarter" idx="12"/>
          </p:nvPr>
        </p:nvSpPr>
        <p:spPr/>
        <p:txBody>
          <a:bodyPr/>
          <a:lstStyle/>
          <a:p>
            <a:pPr>
              <a:defRPr/>
            </a:pPr>
            <a:fld id="{72DA5CBA-471E-4A5F-8B95-8284B853C9BD}" type="slidenum">
              <a:rPr lang="en-US" smtClean="0"/>
              <a:pPr>
                <a:defRPr/>
              </a:pPr>
              <a:t>24</a:t>
            </a:fld>
            <a:endParaRPr lang="en-US"/>
          </a:p>
        </p:txBody>
      </p:sp>
    </p:spTree>
    <p:extLst>
      <p:ext uri="{BB962C8B-B14F-4D97-AF65-F5344CB8AC3E}">
        <p14:creationId xmlns:p14="http://schemas.microsoft.com/office/powerpoint/2010/main" val="27804607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a:xfrm>
            <a:off x="762000" y="-130175"/>
            <a:ext cx="7772400" cy="1143000"/>
          </a:xfrm>
        </p:spPr>
        <p:txBody>
          <a:bodyPr/>
          <a:lstStyle/>
          <a:p>
            <a:r>
              <a:rPr lang="en-US" dirty="0"/>
              <a:t>ROC Curve</a:t>
            </a:r>
          </a:p>
        </p:txBody>
      </p:sp>
      <p:pic>
        <p:nvPicPr>
          <p:cNvPr id="976899" name="Picture 3"/>
          <p:cNvPicPr>
            <a:picLocks noChangeAspect="1" noChangeArrowheads="1"/>
          </p:cNvPicPr>
          <p:nvPr/>
        </p:nvPicPr>
        <p:blipFill>
          <a:blip r:embed="rId3" cstate="print"/>
          <a:srcRect l="4286" r="5714"/>
          <a:stretch>
            <a:fillRect/>
          </a:stretch>
        </p:blipFill>
        <p:spPr bwMode="auto">
          <a:xfrm>
            <a:off x="0" y="1828800"/>
            <a:ext cx="4343400" cy="3619500"/>
          </a:xfrm>
          <a:prstGeom prst="rect">
            <a:avLst/>
          </a:prstGeom>
          <a:noFill/>
          <a:ln w="12700">
            <a:noFill/>
            <a:miter lim="800000"/>
            <a:headEnd/>
            <a:tailEnd/>
          </a:ln>
          <a:effectLst/>
        </p:spPr>
      </p:pic>
      <p:sp>
        <p:nvSpPr>
          <p:cNvPr id="976900" name="Oval 4"/>
          <p:cNvSpPr>
            <a:spLocks noChangeArrowheads="1"/>
          </p:cNvSpPr>
          <p:nvPr/>
        </p:nvSpPr>
        <p:spPr bwMode="auto">
          <a:xfrm>
            <a:off x="5273675" y="3886200"/>
            <a:ext cx="76200" cy="76200"/>
          </a:xfrm>
          <a:prstGeom prst="ellipse">
            <a:avLst/>
          </a:prstGeom>
          <a:solidFill>
            <a:srgbClr val="000000"/>
          </a:solidFill>
          <a:ln w="12700">
            <a:solidFill>
              <a:schemeClr val="tx1"/>
            </a:solidFill>
            <a:round/>
            <a:headEnd/>
            <a:tailEnd/>
          </a:ln>
          <a:effectLst/>
        </p:spPr>
        <p:txBody>
          <a:bodyPr wrap="none" anchor="ctr"/>
          <a:lstStyle/>
          <a:p>
            <a:endParaRPr lang="en-US"/>
          </a:p>
        </p:txBody>
      </p:sp>
      <p:grpSp>
        <p:nvGrpSpPr>
          <p:cNvPr id="976901" name="Group 5"/>
          <p:cNvGrpSpPr>
            <a:grpSpLocks/>
          </p:cNvGrpSpPr>
          <p:nvPr/>
        </p:nvGrpSpPr>
        <p:grpSpPr bwMode="auto">
          <a:xfrm>
            <a:off x="457200" y="1676400"/>
            <a:ext cx="8534400" cy="4648200"/>
            <a:chOff x="288" y="1056"/>
            <a:chExt cx="5376" cy="2928"/>
          </a:xfrm>
        </p:grpSpPr>
        <p:pic>
          <p:nvPicPr>
            <p:cNvPr id="976902" name="Picture 6"/>
            <p:cNvPicPr>
              <a:picLocks noChangeAspect="1" noChangeArrowheads="1"/>
            </p:cNvPicPr>
            <p:nvPr/>
          </p:nvPicPr>
          <p:blipFill>
            <a:blip r:embed="rId4" cstate="print"/>
            <a:srcRect l="3069" r="6557"/>
            <a:stretch>
              <a:fillRect/>
            </a:stretch>
          </p:blipFill>
          <p:spPr bwMode="auto">
            <a:xfrm>
              <a:off x="2736" y="1056"/>
              <a:ext cx="2928" cy="2928"/>
            </a:xfrm>
            <a:prstGeom prst="rect">
              <a:avLst/>
            </a:prstGeom>
            <a:noFill/>
            <a:ln w="12700">
              <a:noFill/>
              <a:miter lim="800000"/>
              <a:headEnd/>
              <a:tailEnd/>
            </a:ln>
            <a:effectLst/>
          </p:spPr>
        </p:pic>
        <p:sp>
          <p:nvSpPr>
            <p:cNvPr id="976903" name="Text Box 7"/>
            <p:cNvSpPr txBox="1">
              <a:spLocks noChangeArrowheads="1"/>
            </p:cNvSpPr>
            <p:nvPr/>
          </p:nvSpPr>
          <p:spPr bwMode="auto">
            <a:xfrm>
              <a:off x="288" y="3408"/>
              <a:ext cx="3360" cy="538"/>
            </a:xfrm>
            <a:prstGeom prst="rect">
              <a:avLst/>
            </a:prstGeom>
            <a:noFill/>
            <a:ln w="12700">
              <a:noFill/>
              <a:miter lim="800000"/>
              <a:headEnd/>
              <a:tailEnd/>
            </a:ln>
            <a:effectLst/>
          </p:spPr>
          <p:txBody>
            <a:bodyPr>
              <a:spAutoFit/>
            </a:bodyPr>
            <a:lstStyle/>
            <a:p>
              <a:pPr>
                <a:spcBef>
                  <a:spcPct val="50000"/>
                </a:spcBef>
              </a:pPr>
              <a:r>
                <a:rPr lang="en-US" sz="2000" dirty="0"/>
                <a:t>At threshold t:</a:t>
              </a:r>
            </a:p>
            <a:p>
              <a:pPr>
                <a:spcBef>
                  <a:spcPct val="50000"/>
                </a:spcBef>
              </a:pPr>
              <a:r>
                <a:rPr lang="en-US" sz="2000" dirty="0"/>
                <a:t>TP=0.5, FN=0.5, FP=0.12, </a:t>
              </a:r>
              <a:r>
                <a:rPr lang="en-US" sz="2000" dirty="0" smtClean="0"/>
                <a:t>TN=0.88</a:t>
              </a:r>
              <a:endParaRPr lang="en-US" sz="2000" dirty="0"/>
            </a:p>
          </p:txBody>
        </p:sp>
        <p:sp>
          <p:nvSpPr>
            <p:cNvPr id="976904" name="Line 8"/>
            <p:cNvSpPr>
              <a:spLocks noChangeShapeType="1"/>
            </p:cNvSpPr>
            <p:nvPr/>
          </p:nvSpPr>
          <p:spPr bwMode="auto">
            <a:xfrm flipV="1">
              <a:off x="2160" y="2544"/>
              <a:ext cx="1104" cy="1104"/>
            </a:xfrm>
            <a:prstGeom prst="line">
              <a:avLst/>
            </a:prstGeom>
            <a:noFill/>
            <a:ln w="38100">
              <a:solidFill>
                <a:schemeClr val="tx1"/>
              </a:solidFill>
              <a:prstDash val="sysDot"/>
              <a:round/>
              <a:headEnd/>
              <a:tailEnd type="triangle" w="med" len="med"/>
            </a:ln>
            <a:effectLst/>
          </p:spPr>
          <p:txBody>
            <a:bodyPr/>
            <a:lstStyle/>
            <a:p>
              <a:endParaRPr lang="en-US"/>
            </a:p>
          </p:txBody>
        </p:sp>
      </p:grpSp>
      <p:sp>
        <p:nvSpPr>
          <p:cNvPr id="976905" name="Text Box 9"/>
          <p:cNvSpPr txBox="1">
            <a:spLocks noChangeArrowheads="1"/>
          </p:cNvSpPr>
          <p:nvPr/>
        </p:nvSpPr>
        <p:spPr bwMode="auto">
          <a:xfrm>
            <a:off x="228600" y="1066800"/>
            <a:ext cx="8229600" cy="779463"/>
          </a:xfrm>
          <a:prstGeom prst="rect">
            <a:avLst/>
          </a:prstGeom>
          <a:noFill/>
          <a:ln w="12700">
            <a:noFill/>
            <a:miter lim="800000"/>
            <a:headEnd/>
            <a:tailEnd/>
          </a:ln>
          <a:effectLst/>
        </p:spPr>
        <p:txBody>
          <a:bodyPr>
            <a:spAutoFit/>
          </a:bodyPr>
          <a:lstStyle/>
          <a:p>
            <a:pPr>
              <a:spcBef>
                <a:spcPct val="50000"/>
              </a:spcBef>
            </a:pPr>
            <a:r>
              <a:rPr lang="en-US" sz="1800"/>
              <a:t>- 1-dimensional data set containing 2 classes (positive and negative)</a:t>
            </a:r>
          </a:p>
          <a:p>
            <a:pPr>
              <a:spcBef>
                <a:spcPct val="50000"/>
              </a:spcBef>
            </a:pPr>
            <a:r>
              <a:rPr lang="en-US" sz="1800"/>
              <a:t>- any points located at x &gt; t is classified as positive</a:t>
            </a:r>
          </a:p>
        </p:txBody>
      </p:sp>
      <p:sp>
        <p:nvSpPr>
          <p:cNvPr id="2" name="Footer Placeholder 1"/>
          <p:cNvSpPr>
            <a:spLocks noGrp="1"/>
          </p:cNvSpPr>
          <p:nvPr>
            <p:ph type="ftr" sz="quarter" idx="11"/>
          </p:nvPr>
        </p:nvSpPr>
        <p:spPr/>
        <p:txBody>
          <a:bodyPr/>
          <a:lstStyle/>
          <a:p>
            <a:pPr>
              <a:defRPr/>
            </a:pPr>
            <a:r>
              <a:rPr lang="en-US" smtClean="0"/>
              <a:t> CS 470/670 Artificial Intelligence </a:t>
            </a:r>
            <a:endParaRPr lang="en-US"/>
          </a:p>
        </p:txBody>
      </p:sp>
      <p:sp>
        <p:nvSpPr>
          <p:cNvPr id="3" name="Slide Number Placeholder 2"/>
          <p:cNvSpPr>
            <a:spLocks noGrp="1"/>
          </p:cNvSpPr>
          <p:nvPr>
            <p:ph type="sldNum" sz="quarter" idx="12"/>
          </p:nvPr>
        </p:nvSpPr>
        <p:spPr/>
        <p:txBody>
          <a:bodyPr/>
          <a:lstStyle/>
          <a:p>
            <a:pPr>
              <a:defRPr/>
            </a:pPr>
            <a:fld id="{41C6C46C-9B3E-465B-98C7-679F83861815}" type="slidenum">
              <a:rPr lang="en-US" smtClean="0"/>
              <a:pPr>
                <a:defRPr/>
              </a:pPr>
              <a:t>25</a:t>
            </a:fld>
            <a:endParaRPr lang="en-US"/>
          </a:p>
        </p:txBody>
      </p:sp>
    </p:spTree>
    <p:extLst>
      <p:ext uri="{BB962C8B-B14F-4D97-AF65-F5344CB8AC3E}">
        <p14:creationId xmlns:p14="http://schemas.microsoft.com/office/powerpoint/2010/main" val="363085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76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r>
              <a:rPr lang="en-US"/>
              <a:t>ROC Curve</a:t>
            </a:r>
          </a:p>
        </p:txBody>
      </p:sp>
      <p:sp>
        <p:nvSpPr>
          <p:cNvPr id="977923" name="Rectangle 3"/>
          <p:cNvSpPr>
            <a:spLocks noGrp="1" noChangeArrowheads="1"/>
          </p:cNvSpPr>
          <p:nvPr>
            <p:ph type="body" idx="1"/>
          </p:nvPr>
        </p:nvSpPr>
        <p:spPr>
          <a:xfrm>
            <a:off x="304800" y="1540844"/>
            <a:ext cx="4343400" cy="5181600"/>
          </a:xfrm>
        </p:spPr>
        <p:txBody>
          <a:bodyPr/>
          <a:lstStyle/>
          <a:p>
            <a:pPr>
              <a:buFont typeface="Monotype Sorts" pitchFamily="2" charset="2"/>
              <a:buNone/>
            </a:pPr>
            <a:r>
              <a:rPr lang="en-US" sz="2400" dirty="0"/>
              <a:t>(</a:t>
            </a:r>
            <a:r>
              <a:rPr lang="en-US" sz="2400" dirty="0" smtClean="0"/>
              <a:t>TP-Rate, FP-Rate):</a:t>
            </a:r>
            <a:endParaRPr lang="en-US" sz="2400" dirty="0"/>
          </a:p>
          <a:p>
            <a:r>
              <a:rPr lang="en-US" sz="2400" dirty="0"/>
              <a:t>(0,0): declare everything</a:t>
            </a:r>
            <a:br>
              <a:rPr lang="en-US" sz="2400" dirty="0"/>
            </a:br>
            <a:r>
              <a:rPr lang="en-US" sz="2400" dirty="0"/>
              <a:t>          to be negative class</a:t>
            </a:r>
          </a:p>
          <a:p>
            <a:r>
              <a:rPr lang="en-US" sz="2400" dirty="0"/>
              <a:t>(1,1): declare everything</a:t>
            </a:r>
            <a:br>
              <a:rPr lang="en-US" sz="2400" dirty="0"/>
            </a:br>
            <a:r>
              <a:rPr lang="en-US" sz="2400" dirty="0"/>
              <a:t>         to be positive class</a:t>
            </a:r>
          </a:p>
          <a:p>
            <a:r>
              <a:rPr lang="en-US" sz="2400" dirty="0"/>
              <a:t>(1,0): ideal</a:t>
            </a:r>
          </a:p>
          <a:p>
            <a:r>
              <a:rPr lang="en-US" sz="2400" dirty="0" smtClean="0"/>
              <a:t>Diagonal </a:t>
            </a:r>
            <a:r>
              <a:rPr lang="en-US" sz="2400" dirty="0"/>
              <a:t>line:</a:t>
            </a:r>
          </a:p>
          <a:p>
            <a:pPr lvl="1"/>
            <a:r>
              <a:rPr lang="en-US" sz="2400" dirty="0"/>
              <a:t>Random guessing</a:t>
            </a:r>
          </a:p>
          <a:p>
            <a:pPr lvl="1"/>
            <a:r>
              <a:rPr lang="en-US" sz="2400" dirty="0"/>
              <a:t>Below diagonal line:</a:t>
            </a:r>
          </a:p>
          <a:p>
            <a:pPr lvl="2"/>
            <a:r>
              <a:rPr lang="en-US" sz="2000" dirty="0"/>
              <a:t> prediction is opposite of the true class</a:t>
            </a:r>
          </a:p>
        </p:txBody>
      </p:sp>
      <p:pic>
        <p:nvPicPr>
          <p:cNvPr id="977924" name="Picture 4"/>
          <p:cNvPicPr>
            <a:picLocks noChangeAspect="1" noChangeArrowheads="1"/>
          </p:cNvPicPr>
          <p:nvPr/>
        </p:nvPicPr>
        <p:blipFill>
          <a:blip r:embed="rId2" cstate="print"/>
          <a:srcRect l="3069" r="6557"/>
          <a:stretch>
            <a:fillRect/>
          </a:stretch>
        </p:blipFill>
        <p:spPr bwMode="auto">
          <a:xfrm>
            <a:off x="4267200" y="1143000"/>
            <a:ext cx="4800600" cy="4800600"/>
          </a:xfrm>
          <a:prstGeom prst="rect">
            <a:avLst/>
          </a:prstGeom>
          <a:noFill/>
          <a:ln w="12700">
            <a:noFill/>
            <a:miter lim="800000"/>
            <a:headEnd/>
            <a:tailEnd/>
          </a:ln>
          <a:effectLst/>
        </p:spPr>
      </p:pic>
      <p:sp>
        <p:nvSpPr>
          <p:cNvPr id="2" name="Footer Placeholder 1"/>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3" name="Slide Number Placeholder 2"/>
          <p:cNvSpPr>
            <a:spLocks noGrp="1"/>
          </p:cNvSpPr>
          <p:nvPr>
            <p:ph type="sldNum" sz="quarter" idx="12"/>
          </p:nvPr>
        </p:nvSpPr>
        <p:spPr/>
        <p:txBody>
          <a:bodyPr/>
          <a:lstStyle/>
          <a:p>
            <a:pPr>
              <a:defRPr/>
            </a:pPr>
            <a:fld id="{72DA5CBA-471E-4A5F-8B95-8284B853C9BD}" type="slidenum">
              <a:rPr lang="en-US" smtClean="0"/>
              <a:pPr>
                <a:defRPr/>
              </a:pPr>
              <a:t>26</a:t>
            </a:fld>
            <a:endParaRPr lang="en-US"/>
          </a:p>
        </p:txBody>
      </p:sp>
    </p:spTree>
    <p:extLst>
      <p:ext uri="{BB962C8B-B14F-4D97-AF65-F5344CB8AC3E}">
        <p14:creationId xmlns:p14="http://schemas.microsoft.com/office/powerpoint/2010/main" val="32337096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a:xfrm>
            <a:off x="885524" y="-119062"/>
            <a:ext cx="7772400" cy="1143000"/>
          </a:xfrm>
        </p:spPr>
        <p:txBody>
          <a:bodyPr/>
          <a:lstStyle/>
          <a:p>
            <a:r>
              <a:rPr lang="en-US" dirty="0"/>
              <a:t>Using ROC for Model Comparison</a:t>
            </a:r>
          </a:p>
        </p:txBody>
      </p:sp>
      <p:pic>
        <p:nvPicPr>
          <p:cNvPr id="978947" name="Picture 3"/>
          <p:cNvPicPr>
            <a:picLocks noChangeAspect="1" noChangeArrowheads="1"/>
          </p:cNvPicPr>
          <p:nvPr/>
        </p:nvPicPr>
        <p:blipFill>
          <a:blip r:embed="rId2" cstate="print"/>
          <a:srcRect l="5362" r="8220"/>
          <a:stretch>
            <a:fillRect/>
          </a:stretch>
        </p:blipFill>
        <p:spPr bwMode="auto">
          <a:xfrm>
            <a:off x="76200" y="1219200"/>
            <a:ext cx="5257800" cy="4562475"/>
          </a:xfrm>
          <a:prstGeom prst="rect">
            <a:avLst/>
          </a:prstGeom>
          <a:noFill/>
          <a:ln w="12700">
            <a:noFill/>
            <a:miter lim="800000"/>
            <a:headEnd/>
            <a:tailEnd/>
          </a:ln>
          <a:effectLst/>
        </p:spPr>
      </p:pic>
      <p:sp>
        <p:nvSpPr>
          <p:cNvPr id="978948" name="Rectangle 4"/>
          <p:cNvSpPr>
            <a:spLocks noChangeArrowheads="1"/>
          </p:cNvSpPr>
          <p:nvPr/>
        </p:nvSpPr>
        <p:spPr bwMode="auto">
          <a:xfrm>
            <a:off x="5410200" y="1143000"/>
            <a:ext cx="3581400" cy="5181600"/>
          </a:xfrm>
          <a:prstGeom prst="rect">
            <a:avLst/>
          </a:prstGeom>
          <a:noFill/>
          <a:ln w="12700">
            <a:noFill/>
            <a:miter lim="800000"/>
            <a:headEnd/>
            <a:tailEnd/>
          </a:ln>
          <a:effectLst/>
        </p:spPr>
        <p:txBody>
          <a:bodyPr lIns="90488" tIns="44450" rIns="90488" bIns="44450"/>
          <a:lstStyle/>
          <a:p>
            <a:pPr marL="292100" indent="-292100">
              <a:spcBef>
                <a:spcPct val="10000"/>
              </a:spcBef>
              <a:spcAft>
                <a:spcPts val="400"/>
              </a:spcAft>
              <a:buClr>
                <a:srgbClr val="0C7B9C"/>
              </a:buClr>
              <a:buSzPct val="75000"/>
              <a:buFont typeface="Monotype Sorts" pitchFamily="2" charset="2"/>
              <a:buChar char="l"/>
            </a:pPr>
            <a:r>
              <a:rPr lang="en-US" sz="2400" b="0"/>
              <a:t>No model consistently outperform the other</a:t>
            </a:r>
          </a:p>
          <a:p>
            <a:pPr marL="800100" lvl="1" indent="-342900">
              <a:spcBef>
                <a:spcPct val="10000"/>
              </a:spcBef>
              <a:spcAft>
                <a:spcPts val="400"/>
              </a:spcAft>
              <a:buClr>
                <a:srgbClr val="0C7B9C"/>
              </a:buClr>
              <a:buSzPct val="75000"/>
              <a:buFont typeface="Monotype Sorts" pitchFamily="2" charset="2"/>
              <a:buChar char="l"/>
            </a:pPr>
            <a:r>
              <a:rPr lang="en-US" sz="2400" b="0"/>
              <a:t>M</a:t>
            </a:r>
            <a:r>
              <a:rPr lang="en-US" sz="2400" b="0" baseline="-25000"/>
              <a:t>1</a:t>
            </a:r>
            <a:r>
              <a:rPr lang="en-US" sz="2400" b="0"/>
              <a:t> is better for small FPR</a:t>
            </a:r>
          </a:p>
          <a:p>
            <a:pPr marL="800100" lvl="1" indent="-342900">
              <a:spcBef>
                <a:spcPct val="10000"/>
              </a:spcBef>
              <a:spcAft>
                <a:spcPts val="400"/>
              </a:spcAft>
              <a:buClr>
                <a:srgbClr val="0C7B9C"/>
              </a:buClr>
              <a:buSzPct val="75000"/>
              <a:buFont typeface="Monotype Sorts" pitchFamily="2" charset="2"/>
              <a:buChar char="l"/>
            </a:pPr>
            <a:r>
              <a:rPr lang="en-US" sz="2400" b="0"/>
              <a:t>M</a:t>
            </a:r>
            <a:r>
              <a:rPr lang="en-US" sz="2400" b="0" baseline="-25000"/>
              <a:t>2</a:t>
            </a:r>
            <a:r>
              <a:rPr lang="en-US" sz="2400" b="0"/>
              <a:t> is better for large FPR</a:t>
            </a:r>
          </a:p>
          <a:p>
            <a:pPr marL="800100" lvl="1" indent="-342900">
              <a:spcBef>
                <a:spcPct val="10000"/>
              </a:spcBef>
              <a:spcAft>
                <a:spcPts val="400"/>
              </a:spcAft>
              <a:buClr>
                <a:srgbClr val="0C7B9C"/>
              </a:buClr>
              <a:buSzPct val="75000"/>
              <a:buFont typeface="Monotype Sorts" pitchFamily="2" charset="2"/>
              <a:buNone/>
            </a:pPr>
            <a:endParaRPr lang="en-US" sz="1000" b="0"/>
          </a:p>
          <a:p>
            <a:pPr marL="292100" indent="-292100">
              <a:spcBef>
                <a:spcPct val="10000"/>
              </a:spcBef>
              <a:spcAft>
                <a:spcPts val="400"/>
              </a:spcAft>
              <a:buClr>
                <a:srgbClr val="0C7B9C"/>
              </a:buClr>
              <a:buSzPct val="75000"/>
              <a:buFont typeface="Monotype Sorts" pitchFamily="2" charset="2"/>
              <a:buChar char="l"/>
            </a:pPr>
            <a:r>
              <a:rPr lang="en-US" sz="2400" b="0"/>
              <a:t>Area Under the ROC curve</a:t>
            </a:r>
          </a:p>
          <a:p>
            <a:pPr marL="800100" lvl="1" indent="-342900">
              <a:spcBef>
                <a:spcPct val="10000"/>
              </a:spcBef>
              <a:spcAft>
                <a:spcPts val="400"/>
              </a:spcAft>
              <a:buClr>
                <a:srgbClr val="0C7B9C"/>
              </a:buClr>
              <a:buSzPct val="75000"/>
              <a:buFont typeface="Monotype Sorts" pitchFamily="2" charset="2"/>
              <a:buChar char="l"/>
            </a:pPr>
            <a:r>
              <a:rPr lang="en-US" sz="1800" b="0"/>
              <a:t>Ideal: </a:t>
            </a:r>
          </a:p>
          <a:p>
            <a:pPr lvl="2">
              <a:spcBef>
                <a:spcPct val="10000"/>
              </a:spcBef>
              <a:spcAft>
                <a:spcPts val="400"/>
              </a:spcAft>
              <a:buClr>
                <a:schemeClr val="tx1"/>
              </a:buClr>
              <a:buSzPct val="75000"/>
              <a:buFont typeface="Wingdings" pitchFamily="2" charset="2"/>
              <a:buChar char="§"/>
            </a:pPr>
            <a:r>
              <a:rPr lang="en-US" sz="1800" b="0"/>
              <a:t> Area = 1</a:t>
            </a:r>
          </a:p>
          <a:p>
            <a:pPr marL="800100" lvl="1" indent="-342900">
              <a:spcBef>
                <a:spcPct val="10000"/>
              </a:spcBef>
              <a:spcAft>
                <a:spcPts val="400"/>
              </a:spcAft>
              <a:buClr>
                <a:srgbClr val="0C7B9C"/>
              </a:buClr>
              <a:buSzPct val="75000"/>
              <a:buFont typeface="Monotype Sorts" pitchFamily="2" charset="2"/>
              <a:buChar char="l"/>
            </a:pPr>
            <a:r>
              <a:rPr lang="en-US" sz="1800" b="0"/>
              <a:t>Random guess:</a:t>
            </a:r>
          </a:p>
          <a:p>
            <a:pPr lvl="2">
              <a:spcBef>
                <a:spcPct val="10000"/>
              </a:spcBef>
              <a:spcAft>
                <a:spcPts val="400"/>
              </a:spcAft>
              <a:buClr>
                <a:schemeClr val="tx1"/>
              </a:buClr>
              <a:buSzPct val="75000"/>
              <a:buFont typeface="Wingdings" pitchFamily="2" charset="2"/>
              <a:buChar char="§"/>
            </a:pPr>
            <a:r>
              <a:rPr lang="en-US" sz="1800" b="0"/>
              <a:t> Area = 0.5</a:t>
            </a:r>
          </a:p>
        </p:txBody>
      </p:sp>
      <p:sp>
        <p:nvSpPr>
          <p:cNvPr id="2" name="Footer Placeholder 1"/>
          <p:cNvSpPr>
            <a:spLocks noGrp="1"/>
          </p:cNvSpPr>
          <p:nvPr>
            <p:ph type="ftr" sz="quarter" idx="11"/>
          </p:nvPr>
        </p:nvSpPr>
        <p:spPr/>
        <p:txBody>
          <a:bodyPr/>
          <a:lstStyle/>
          <a:p>
            <a:pPr>
              <a:defRPr/>
            </a:pPr>
            <a:r>
              <a:rPr lang="en-US" smtClean="0"/>
              <a:t> CS 470/670 Artificial Intelligence </a:t>
            </a:r>
            <a:endParaRPr lang="en-US"/>
          </a:p>
        </p:txBody>
      </p:sp>
      <p:sp>
        <p:nvSpPr>
          <p:cNvPr id="3" name="Slide Number Placeholder 2"/>
          <p:cNvSpPr>
            <a:spLocks noGrp="1"/>
          </p:cNvSpPr>
          <p:nvPr>
            <p:ph type="sldNum" sz="quarter" idx="12"/>
          </p:nvPr>
        </p:nvSpPr>
        <p:spPr/>
        <p:txBody>
          <a:bodyPr/>
          <a:lstStyle/>
          <a:p>
            <a:pPr>
              <a:defRPr/>
            </a:pPr>
            <a:fld id="{41C6C46C-9B3E-465B-98C7-679F83861815}" type="slidenum">
              <a:rPr lang="en-US" smtClean="0"/>
              <a:pPr>
                <a:defRPr/>
              </a:pPr>
              <a:t>27</a:t>
            </a:fld>
            <a:endParaRPr lang="en-US"/>
          </a:p>
        </p:txBody>
      </p:sp>
    </p:spTree>
    <p:extLst>
      <p:ext uri="{BB962C8B-B14F-4D97-AF65-F5344CB8AC3E}">
        <p14:creationId xmlns:p14="http://schemas.microsoft.com/office/powerpoint/2010/main" val="24775977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p:txBody>
          <a:bodyPr/>
          <a:lstStyle/>
          <a:p>
            <a:r>
              <a:rPr lang="en-US" dirty="0"/>
              <a:t>How to Construct an ROC curve</a:t>
            </a:r>
          </a:p>
        </p:txBody>
      </p:sp>
      <p:graphicFrame>
        <p:nvGraphicFramePr>
          <p:cNvPr id="979971" name="Group 3"/>
          <p:cNvGraphicFramePr>
            <a:graphicFrameLocks noGrp="1"/>
          </p:cNvGraphicFramePr>
          <p:nvPr/>
        </p:nvGraphicFramePr>
        <p:xfrm>
          <a:off x="381000" y="1371600"/>
          <a:ext cx="3886200" cy="4064004"/>
        </p:xfrm>
        <a:graphic>
          <a:graphicData uri="http://schemas.openxmlformats.org/drawingml/2006/table">
            <a:tbl>
              <a:tblPr/>
              <a:tblGrid>
                <a:gridCol w="1295400"/>
                <a:gridCol w="1295400"/>
                <a:gridCol w="1295400"/>
              </a:tblGrid>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Instance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True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80021" name="Text Box 53"/>
          <p:cNvSpPr txBox="1">
            <a:spLocks noChangeArrowheads="1"/>
          </p:cNvSpPr>
          <p:nvPr/>
        </p:nvSpPr>
        <p:spPr bwMode="auto">
          <a:xfrm>
            <a:off x="4572000" y="1066800"/>
            <a:ext cx="4343400" cy="5021263"/>
          </a:xfrm>
          <a:prstGeom prst="rect">
            <a:avLst/>
          </a:prstGeom>
          <a:noFill/>
          <a:ln w="12700">
            <a:noFill/>
            <a:miter lim="800000"/>
            <a:headEnd/>
            <a:tailEnd/>
          </a:ln>
          <a:effectLst/>
        </p:spPr>
        <p:txBody>
          <a:bodyPr>
            <a:spAutoFit/>
          </a:bodyPr>
          <a:lstStyle/>
          <a:p>
            <a:pPr>
              <a:spcBef>
                <a:spcPct val="50000"/>
              </a:spcBef>
              <a:buFontTx/>
              <a:buChar char="•"/>
            </a:pPr>
            <a:r>
              <a:rPr lang="en-US" sz="2400" b="0" dirty="0"/>
              <a:t> Use classifier that produces posterior probability for each test instance P(+|A)</a:t>
            </a:r>
          </a:p>
          <a:p>
            <a:pPr>
              <a:spcBef>
                <a:spcPct val="50000"/>
              </a:spcBef>
              <a:buFontTx/>
              <a:buChar char="•"/>
            </a:pPr>
            <a:r>
              <a:rPr lang="en-US" sz="2400" b="0" dirty="0"/>
              <a:t> Sort the instances according to P(+|A) in decreasing order</a:t>
            </a:r>
          </a:p>
          <a:p>
            <a:pPr>
              <a:spcBef>
                <a:spcPct val="50000"/>
              </a:spcBef>
              <a:buFontTx/>
              <a:buChar char="•"/>
            </a:pPr>
            <a:r>
              <a:rPr lang="en-US" sz="2400" b="0" dirty="0"/>
              <a:t> Apply threshold at each unique value of P(+|A)</a:t>
            </a:r>
          </a:p>
          <a:p>
            <a:pPr>
              <a:spcBef>
                <a:spcPct val="50000"/>
              </a:spcBef>
              <a:buFontTx/>
              <a:buChar char="•"/>
            </a:pPr>
            <a:r>
              <a:rPr lang="en-US" sz="2400" b="0" dirty="0"/>
              <a:t> Count the number of TP, FP, </a:t>
            </a:r>
            <a:br>
              <a:rPr lang="en-US" sz="2400" b="0" dirty="0"/>
            </a:br>
            <a:r>
              <a:rPr lang="en-US" sz="2400" b="0" dirty="0"/>
              <a:t>  TN, FN at each threshold</a:t>
            </a:r>
          </a:p>
          <a:p>
            <a:pPr>
              <a:spcBef>
                <a:spcPct val="50000"/>
              </a:spcBef>
              <a:buFontTx/>
              <a:buChar char="•"/>
            </a:pPr>
            <a:r>
              <a:rPr lang="en-US" sz="2400" b="0" dirty="0"/>
              <a:t> TP rate, TPR = TP/(TP+FN)</a:t>
            </a:r>
          </a:p>
          <a:p>
            <a:pPr>
              <a:spcBef>
                <a:spcPct val="50000"/>
              </a:spcBef>
              <a:buFontTx/>
              <a:buChar char="•"/>
            </a:pPr>
            <a:r>
              <a:rPr lang="en-US" sz="2400" b="0" dirty="0"/>
              <a:t> FP rate, FPR = FP/(FP + TN)</a:t>
            </a:r>
          </a:p>
        </p:txBody>
      </p:sp>
      <p:sp>
        <p:nvSpPr>
          <p:cNvPr id="2" name="Footer Placeholder 1"/>
          <p:cNvSpPr>
            <a:spLocks noGrp="1"/>
          </p:cNvSpPr>
          <p:nvPr>
            <p:ph type="ftr" sz="quarter" idx="11"/>
          </p:nvPr>
        </p:nvSpPr>
        <p:spPr/>
        <p:txBody>
          <a:bodyPr/>
          <a:lstStyle/>
          <a:p>
            <a:pPr>
              <a:defRPr/>
            </a:pPr>
            <a:r>
              <a:rPr lang="en-US" smtClean="0"/>
              <a:t> CS 470/670 Artificial Intelligence </a:t>
            </a:r>
            <a:endParaRPr lang="en-US"/>
          </a:p>
        </p:txBody>
      </p:sp>
      <p:sp>
        <p:nvSpPr>
          <p:cNvPr id="3" name="Slide Number Placeholder 2"/>
          <p:cNvSpPr>
            <a:spLocks noGrp="1"/>
          </p:cNvSpPr>
          <p:nvPr>
            <p:ph type="sldNum" sz="quarter" idx="12"/>
          </p:nvPr>
        </p:nvSpPr>
        <p:spPr/>
        <p:txBody>
          <a:bodyPr/>
          <a:lstStyle/>
          <a:p>
            <a:pPr>
              <a:defRPr/>
            </a:pPr>
            <a:fld id="{41C6C46C-9B3E-465B-98C7-679F83861815}" type="slidenum">
              <a:rPr lang="en-US" smtClean="0"/>
              <a:pPr>
                <a:defRPr/>
              </a:pPr>
              <a:t>28</a:t>
            </a:fld>
            <a:endParaRPr lang="en-US"/>
          </a:p>
        </p:txBody>
      </p:sp>
    </p:spTree>
    <p:extLst>
      <p:ext uri="{BB962C8B-B14F-4D97-AF65-F5344CB8AC3E}">
        <p14:creationId xmlns:p14="http://schemas.microsoft.com/office/powerpoint/2010/main" val="8095821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p:txBody>
          <a:bodyPr/>
          <a:lstStyle/>
          <a:p>
            <a:r>
              <a:rPr lang="en-US" dirty="0"/>
              <a:t>How to construct an ROC curve</a:t>
            </a:r>
          </a:p>
        </p:txBody>
      </p:sp>
      <p:graphicFrame>
        <p:nvGraphicFramePr>
          <p:cNvPr id="980995" name="Object 3"/>
          <p:cNvGraphicFramePr>
            <a:graphicFrameLocks noChangeAspect="1"/>
          </p:cNvGraphicFramePr>
          <p:nvPr/>
        </p:nvGraphicFramePr>
        <p:xfrm>
          <a:off x="1447800" y="1066800"/>
          <a:ext cx="6457950" cy="2381250"/>
        </p:xfrm>
        <a:graphic>
          <a:graphicData uri="http://schemas.openxmlformats.org/presentationml/2006/ole">
            <mc:AlternateContent xmlns:mc="http://schemas.openxmlformats.org/markup-compatibility/2006">
              <mc:Choice xmlns:v="urn:schemas-microsoft-com:vml" Requires="v">
                <p:oleObj spid="_x0000_s7181" name="Document" r:id="rId4" imgW="10594440" imgH="3913200" progId="Word.Document.8">
                  <p:embed/>
                </p:oleObj>
              </mc:Choice>
              <mc:Fallback>
                <p:oleObj name="Document" r:id="rId4" imgW="10594440" imgH="39132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066800"/>
                        <a:ext cx="6457950" cy="238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80996" name="Picture 4"/>
          <p:cNvPicPr>
            <a:picLocks noChangeAspect="1" noChangeArrowheads="1"/>
          </p:cNvPicPr>
          <p:nvPr/>
        </p:nvPicPr>
        <p:blipFill>
          <a:blip r:embed="rId6" cstate="print"/>
          <a:srcRect l="5769" t="5128" r="3847" b="5128"/>
          <a:stretch>
            <a:fillRect/>
          </a:stretch>
        </p:blipFill>
        <p:spPr bwMode="auto">
          <a:xfrm>
            <a:off x="2819400" y="3449638"/>
            <a:ext cx="3962400" cy="2951162"/>
          </a:xfrm>
          <a:prstGeom prst="rect">
            <a:avLst/>
          </a:prstGeom>
          <a:noFill/>
          <a:ln w="12700">
            <a:noFill/>
            <a:miter lim="800000"/>
            <a:headEnd/>
            <a:tailEnd/>
          </a:ln>
          <a:effectLst/>
        </p:spPr>
      </p:pic>
      <p:sp>
        <p:nvSpPr>
          <p:cNvPr id="980997" name="Text Box 5"/>
          <p:cNvSpPr txBox="1">
            <a:spLocks noChangeArrowheads="1"/>
          </p:cNvSpPr>
          <p:nvPr/>
        </p:nvSpPr>
        <p:spPr bwMode="auto">
          <a:xfrm>
            <a:off x="762000" y="1371600"/>
            <a:ext cx="1295400" cy="304800"/>
          </a:xfrm>
          <a:prstGeom prst="rect">
            <a:avLst/>
          </a:prstGeom>
          <a:noFill/>
          <a:ln w="12700">
            <a:noFill/>
            <a:miter lim="800000"/>
            <a:headEnd/>
            <a:tailEnd/>
          </a:ln>
          <a:effectLst/>
        </p:spPr>
        <p:txBody>
          <a:bodyPr>
            <a:spAutoFit/>
          </a:bodyPr>
          <a:lstStyle/>
          <a:p>
            <a:pPr>
              <a:spcBef>
                <a:spcPct val="50000"/>
              </a:spcBef>
            </a:pPr>
            <a:r>
              <a:rPr lang="en-US"/>
              <a:t>Threshold &gt;= </a:t>
            </a:r>
          </a:p>
        </p:txBody>
      </p:sp>
      <p:sp>
        <p:nvSpPr>
          <p:cNvPr id="980998" name="Text Box 6"/>
          <p:cNvSpPr txBox="1">
            <a:spLocks noChangeArrowheads="1"/>
          </p:cNvSpPr>
          <p:nvPr/>
        </p:nvSpPr>
        <p:spPr bwMode="auto">
          <a:xfrm>
            <a:off x="990600" y="4572000"/>
            <a:ext cx="1828800" cy="396875"/>
          </a:xfrm>
          <a:prstGeom prst="rect">
            <a:avLst/>
          </a:prstGeom>
          <a:noFill/>
          <a:ln w="12700">
            <a:noFill/>
            <a:miter lim="800000"/>
            <a:headEnd/>
            <a:tailEnd/>
          </a:ln>
          <a:effectLst/>
        </p:spPr>
        <p:txBody>
          <a:bodyPr>
            <a:spAutoFit/>
          </a:bodyPr>
          <a:lstStyle/>
          <a:p>
            <a:pPr>
              <a:spcBef>
                <a:spcPct val="50000"/>
              </a:spcBef>
            </a:pPr>
            <a:r>
              <a:rPr lang="en-US" sz="2000"/>
              <a:t>ROC Curve:</a:t>
            </a:r>
          </a:p>
        </p:txBody>
      </p:sp>
      <p:sp>
        <p:nvSpPr>
          <p:cNvPr id="980999" name="Line 7"/>
          <p:cNvSpPr>
            <a:spLocks noChangeShapeType="1"/>
          </p:cNvSpPr>
          <p:nvPr/>
        </p:nvSpPr>
        <p:spPr bwMode="auto">
          <a:xfrm>
            <a:off x="1219200" y="2895600"/>
            <a:ext cx="304800" cy="0"/>
          </a:xfrm>
          <a:prstGeom prst="line">
            <a:avLst/>
          </a:prstGeom>
          <a:noFill/>
          <a:ln w="12700">
            <a:solidFill>
              <a:schemeClr val="tx1"/>
            </a:solidFill>
            <a:round/>
            <a:headEnd/>
            <a:tailEnd type="triangle" w="med" len="med"/>
          </a:ln>
          <a:effectLst/>
        </p:spPr>
        <p:txBody>
          <a:bodyPr/>
          <a:lstStyle/>
          <a:p>
            <a:endParaRPr lang="en-US"/>
          </a:p>
        </p:txBody>
      </p:sp>
      <p:sp>
        <p:nvSpPr>
          <p:cNvPr id="981000" name="Line 8"/>
          <p:cNvSpPr>
            <a:spLocks noChangeShapeType="1"/>
          </p:cNvSpPr>
          <p:nvPr/>
        </p:nvSpPr>
        <p:spPr bwMode="auto">
          <a:xfrm>
            <a:off x="1219200" y="3200400"/>
            <a:ext cx="304800" cy="0"/>
          </a:xfrm>
          <a:prstGeom prst="line">
            <a:avLst/>
          </a:prstGeom>
          <a:noFill/>
          <a:ln w="12700">
            <a:solidFill>
              <a:schemeClr val="tx1"/>
            </a:solidFill>
            <a:round/>
            <a:headEnd/>
            <a:tailEnd type="triangle" w="med" len="med"/>
          </a:ln>
          <a:effectLst/>
        </p:spPr>
        <p:txBody>
          <a:bodyPr/>
          <a:lstStyle/>
          <a:p>
            <a:endParaRPr lang="en-US"/>
          </a:p>
        </p:txBody>
      </p:sp>
      <p:pic>
        <p:nvPicPr>
          <p:cNvPr id="2" name="Picture 1"/>
          <p:cNvPicPr>
            <a:picLocks noChangeAspect="1"/>
          </p:cNvPicPr>
          <p:nvPr/>
        </p:nvPicPr>
        <p:blipFill>
          <a:blip r:embed="rId7"/>
          <a:stretch>
            <a:fillRect/>
          </a:stretch>
        </p:blipFill>
        <p:spPr>
          <a:xfrm>
            <a:off x="4495800" y="4876800"/>
            <a:ext cx="4191000" cy="1197429"/>
          </a:xfrm>
          <a:prstGeom prst="rect">
            <a:avLst/>
          </a:prstGeom>
        </p:spPr>
      </p:pic>
      <p:sp>
        <p:nvSpPr>
          <p:cNvPr id="3" name="Footer Placeholder 2"/>
          <p:cNvSpPr>
            <a:spLocks noGrp="1"/>
          </p:cNvSpPr>
          <p:nvPr>
            <p:ph type="ftr" sz="quarter" idx="11"/>
          </p:nvPr>
        </p:nvSpPr>
        <p:spPr/>
        <p:txBody>
          <a:bodyPr/>
          <a:lstStyle/>
          <a:p>
            <a:pPr>
              <a:defRPr/>
            </a:pPr>
            <a:r>
              <a:rPr lang="en-US" smtClean="0"/>
              <a:t> CS 470/670 Artificial Intelligence </a:t>
            </a:r>
            <a:endParaRPr lang="en-US"/>
          </a:p>
        </p:txBody>
      </p:sp>
      <p:sp>
        <p:nvSpPr>
          <p:cNvPr id="4" name="Slide Number Placeholder 3"/>
          <p:cNvSpPr>
            <a:spLocks noGrp="1"/>
          </p:cNvSpPr>
          <p:nvPr>
            <p:ph type="sldNum" sz="quarter" idx="12"/>
          </p:nvPr>
        </p:nvSpPr>
        <p:spPr/>
        <p:txBody>
          <a:bodyPr/>
          <a:lstStyle/>
          <a:p>
            <a:pPr>
              <a:defRPr/>
            </a:pPr>
            <a:fld id="{41C6C46C-9B3E-465B-98C7-679F83861815}" type="slidenum">
              <a:rPr lang="en-US" smtClean="0"/>
              <a:pPr>
                <a:defRPr/>
              </a:pPr>
              <a:t>29</a:t>
            </a:fld>
            <a:endParaRPr lang="en-US"/>
          </a:p>
        </p:txBody>
      </p:sp>
    </p:spTree>
    <p:extLst>
      <p:ext uri="{BB962C8B-B14F-4D97-AF65-F5344CB8AC3E}">
        <p14:creationId xmlns:p14="http://schemas.microsoft.com/office/powerpoint/2010/main" val="1893487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US" dirty="0" smtClean="0"/>
              <a:t>Classification</a:t>
            </a:r>
            <a:endParaRPr lang="en-US" dirty="0"/>
          </a:p>
        </p:txBody>
      </p:sp>
      <p:sp>
        <p:nvSpPr>
          <p:cNvPr id="4" name="TextBox 3"/>
          <p:cNvSpPr txBox="1"/>
          <p:nvPr/>
        </p:nvSpPr>
        <p:spPr>
          <a:xfrm>
            <a:off x="990600" y="1600200"/>
            <a:ext cx="1063112" cy="523220"/>
          </a:xfrm>
          <a:prstGeom prst="rect">
            <a:avLst/>
          </a:prstGeom>
          <a:noFill/>
        </p:spPr>
        <p:txBody>
          <a:bodyPr wrap="none" rtlCol="0">
            <a:spAutoFit/>
          </a:bodyPr>
          <a:lstStyle/>
          <a:p>
            <a:r>
              <a:rPr lang="en-US" sz="2800" dirty="0" smtClean="0"/>
              <a:t>Input</a:t>
            </a:r>
            <a:endParaRPr lang="en-US" sz="2800" dirty="0"/>
          </a:p>
        </p:txBody>
      </p:sp>
      <p:sp>
        <p:nvSpPr>
          <p:cNvPr id="5" name="TextBox 4"/>
          <p:cNvSpPr txBox="1"/>
          <p:nvPr/>
        </p:nvSpPr>
        <p:spPr>
          <a:xfrm>
            <a:off x="609600" y="2590800"/>
            <a:ext cx="2031325" cy="830997"/>
          </a:xfrm>
          <a:prstGeom prst="rect">
            <a:avLst/>
          </a:prstGeom>
          <a:noFill/>
        </p:spPr>
        <p:txBody>
          <a:bodyPr wrap="none" rtlCol="0">
            <a:spAutoFit/>
          </a:bodyPr>
          <a:lstStyle/>
          <a:p>
            <a:r>
              <a:rPr lang="en-US" sz="2400" dirty="0" smtClean="0"/>
              <a:t>Attribute Set</a:t>
            </a:r>
          </a:p>
          <a:p>
            <a:r>
              <a:rPr lang="en-US" sz="2400" dirty="0" smtClean="0"/>
              <a:t>(x</a:t>
            </a:r>
            <a:r>
              <a:rPr lang="en-US" sz="2400" baseline="-25000" dirty="0" smtClean="0"/>
              <a:t>1</a:t>
            </a:r>
            <a:r>
              <a:rPr lang="en-US" sz="2400" dirty="0" smtClean="0"/>
              <a:t>, x</a:t>
            </a:r>
            <a:r>
              <a:rPr lang="en-US" sz="2400" baseline="-25000" dirty="0"/>
              <a:t>2</a:t>
            </a:r>
            <a:r>
              <a:rPr lang="en-US" sz="2400" dirty="0" smtClean="0"/>
              <a:t>, …,</a:t>
            </a:r>
            <a:r>
              <a:rPr lang="en-US" sz="2400" dirty="0" err="1" smtClean="0"/>
              <a:t>x</a:t>
            </a:r>
            <a:r>
              <a:rPr lang="en-US" sz="2400" baseline="-25000" dirty="0" err="1"/>
              <a:t>n</a:t>
            </a:r>
            <a:r>
              <a:rPr lang="en-US" sz="2400" dirty="0" smtClean="0"/>
              <a:t>)</a:t>
            </a:r>
            <a:endParaRPr lang="en-US" sz="2400" dirty="0"/>
          </a:p>
        </p:txBody>
      </p:sp>
      <p:sp>
        <p:nvSpPr>
          <p:cNvPr id="7" name="Rectangle 6"/>
          <p:cNvSpPr/>
          <p:nvPr/>
        </p:nvSpPr>
        <p:spPr bwMode="auto">
          <a:xfrm>
            <a:off x="3429000" y="2438400"/>
            <a:ext cx="2514600" cy="990600"/>
          </a:xfrm>
          <a:prstGeom prst="rect">
            <a:avLst/>
          </a:prstGeom>
          <a:solidFill>
            <a:schemeClr val="bg1"/>
          </a:solidFill>
          <a:ln w="12700" cap="flat" cmpd="sng" algn="ctr">
            <a:solidFill>
              <a:schemeClr val="tx1"/>
            </a:solidFill>
            <a:prstDash val="solid"/>
            <a:round/>
            <a:headEnd type="none" w="med" len="med"/>
            <a:tailEnd type="none" w="med" len="med"/>
          </a:ln>
          <a:effectLst>
            <a:reflection blurRad="6350" stA="52000" endA="300" endPos="35000" dir="5400000" sy="-100000" algn="bl" rotWithShape="0"/>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rPr>
              <a:t>Classification </a:t>
            </a:r>
          </a:p>
          <a:p>
            <a:pPr marL="0" marR="0" indent="0" algn="ctr" defTabSz="914400" rtl="0" eaLnBrk="0" fontAlgn="base" latinLnBrk="0" hangingPunct="0">
              <a:lnSpc>
                <a:spcPct val="100000"/>
              </a:lnSpc>
              <a:spcBef>
                <a:spcPct val="0"/>
              </a:spcBef>
              <a:spcAft>
                <a:spcPct val="0"/>
              </a:spcAft>
              <a:buClrTx/>
              <a:buSzTx/>
              <a:buFontTx/>
              <a:buNone/>
              <a:tabLst/>
            </a:pPr>
            <a:r>
              <a:rPr lang="en-US" sz="2800" dirty="0" smtClean="0"/>
              <a:t>Model</a:t>
            </a:r>
            <a:endParaRPr kumimoji="0" lang="en-US" sz="2800" b="1" i="0" u="none" strike="noStrike" cap="none" normalizeH="0" baseline="0" dirty="0" smtClean="0">
              <a:ln>
                <a:noFill/>
              </a:ln>
              <a:solidFill>
                <a:schemeClr val="tx1"/>
              </a:solidFill>
              <a:effectLst/>
              <a:latin typeface="Arial" charset="0"/>
            </a:endParaRPr>
          </a:p>
        </p:txBody>
      </p:sp>
      <p:sp>
        <p:nvSpPr>
          <p:cNvPr id="8" name="TextBox 7"/>
          <p:cNvSpPr txBox="1"/>
          <p:nvPr/>
        </p:nvSpPr>
        <p:spPr>
          <a:xfrm>
            <a:off x="6629400" y="1742609"/>
            <a:ext cx="1362874" cy="523220"/>
          </a:xfrm>
          <a:prstGeom prst="rect">
            <a:avLst/>
          </a:prstGeom>
          <a:noFill/>
        </p:spPr>
        <p:txBody>
          <a:bodyPr wrap="none" rtlCol="0">
            <a:spAutoFit/>
          </a:bodyPr>
          <a:lstStyle/>
          <a:p>
            <a:r>
              <a:rPr lang="en-US" sz="2800" dirty="0" smtClean="0"/>
              <a:t>Output</a:t>
            </a:r>
            <a:endParaRPr lang="en-US" sz="2800" dirty="0"/>
          </a:p>
        </p:txBody>
      </p:sp>
      <p:sp>
        <p:nvSpPr>
          <p:cNvPr id="9" name="TextBox 8"/>
          <p:cNvSpPr txBox="1"/>
          <p:nvPr/>
        </p:nvSpPr>
        <p:spPr>
          <a:xfrm>
            <a:off x="6629400" y="2590800"/>
            <a:ext cx="1792478" cy="830997"/>
          </a:xfrm>
          <a:prstGeom prst="rect">
            <a:avLst/>
          </a:prstGeom>
          <a:noFill/>
        </p:spPr>
        <p:txBody>
          <a:bodyPr wrap="none" rtlCol="0">
            <a:spAutoFit/>
          </a:bodyPr>
          <a:lstStyle/>
          <a:p>
            <a:r>
              <a:rPr lang="en-US" sz="2400" dirty="0" smtClean="0"/>
              <a:t>Class label</a:t>
            </a:r>
          </a:p>
          <a:p>
            <a:r>
              <a:rPr lang="en-US" sz="2400" dirty="0" smtClean="0"/>
              <a:t>(y)</a:t>
            </a:r>
            <a:endParaRPr lang="en-US" sz="2400" dirty="0"/>
          </a:p>
        </p:txBody>
      </p:sp>
      <p:sp>
        <p:nvSpPr>
          <p:cNvPr id="10" name="Right Arrow 9"/>
          <p:cNvSpPr/>
          <p:nvPr/>
        </p:nvSpPr>
        <p:spPr bwMode="auto">
          <a:xfrm>
            <a:off x="2895600" y="2743200"/>
            <a:ext cx="457200" cy="304800"/>
          </a:xfrm>
          <a:prstGeom prst="rightArrow">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1" name="Right Arrow 10"/>
          <p:cNvSpPr/>
          <p:nvPr/>
        </p:nvSpPr>
        <p:spPr bwMode="auto">
          <a:xfrm>
            <a:off x="6019800" y="2667000"/>
            <a:ext cx="457200" cy="304800"/>
          </a:xfrm>
          <a:prstGeom prst="rightArrow">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2" name="Footer Placeholder 1"/>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3" name="Slide Number Placeholder 2"/>
          <p:cNvSpPr>
            <a:spLocks noGrp="1"/>
          </p:cNvSpPr>
          <p:nvPr>
            <p:ph type="sldNum" sz="quarter" idx="12"/>
          </p:nvPr>
        </p:nvSpPr>
        <p:spPr/>
        <p:txBody>
          <a:bodyPr/>
          <a:lstStyle/>
          <a:p>
            <a:pPr>
              <a:defRPr/>
            </a:pPr>
            <a:fld id="{72DA5CBA-471E-4A5F-8B95-8284B853C9BD}" type="slidenum">
              <a:rPr lang="en-US" smtClean="0"/>
              <a:pPr>
                <a:defRPr/>
              </a:pPr>
              <a:t>3</a:t>
            </a:fld>
            <a:endParaRPr lang="en-US"/>
          </a:p>
        </p:txBody>
      </p:sp>
    </p:spTree>
    <p:extLst>
      <p:ext uri="{BB962C8B-B14F-4D97-AF65-F5344CB8AC3E}">
        <p14:creationId xmlns:p14="http://schemas.microsoft.com/office/powerpoint/2010/main" val="2540067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p:txBody>
          <a:bodyPr/>
          <a:lstStyle/>
          <a:p>
            <a:r>
              <a:rPr lang="en-US" sz="2400" dirty="0" smtClean="0"/>
              <a:t>In-class-Exercise: How </a:t>
            </a:r>
            <a:r>
              <a:rPr lang="en-US" sz="2400" dirty="0"/>
              <a:t>to Construct an ROC curve</a:t>
            </a:r>
          </a:p>
        </p:txBody>
      </p:sp>
      <p:graphicFrame>
        <p:nvGraphicFramePr>
          <p:cNvPr id="979971" name="Group 3"/>
          <p:cNvGraphicFramePr>
            <a:graphicFrameLocks noGrp="1"/>
          </p:cNvGraphicFramePr>
          <p:nvPr/>
        </p:nvGraphicFramePr>
        <p:xfrm>
          <a:off x="381000" y="1371600"/>
          <a:ext cx="3886200" cy="4064004"/>
        </p:xfrm>
        <a:graphic>
          <a:graphicData uri="http://schemas.openxmlformats.org/drawingml/2006/table">
            <a:tbl>
              <a:tblPr/>
              <a:tblGrid>
                <a:gridCol w="1295400"/>
                <a:gridCol w="1295400"/>
                <a:gridCol w="1295400"/>
              </a:tblGrid>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Instance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P(+|A)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True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0.78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0.64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0.75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0.98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0.42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0.31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0.54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0.77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0.89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smtClean="0">
                          <a:ln>
                            <a:noFill/>
                          </a:ln>
                          <a:solidFill>
                            <a:schemeClr val="tx1"/>
                          </a:solidFill>
                          <a:effectLst/>
                          <a:latin typeface="Arial" charset="0"/>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80021" name="Text Box 53"/>
          <p:cNvSpPr txBox="1">
            <a:spLocks noChangeArrowheads="1"/>
          </p:cNvSpPr>
          <p:nvPr/>
        </p:nvSpPr>
        <p:spPr bwMode="auto">
          <a:xfrm>
            <a:off x="4572000" y="1066800"/>
            <a:ext cx="4343400" cy="5021263"/>
          </a:xfrm>
          <a:prstGeom prst="rect">
            <a:avLst/>
          </a:prstGeom>
          <a:noFill/>
          <a:ln w="12700">
            <a:noFill/>
            <a:miter lim="800000"/>
            <a:headEnd/>
            <a:tailEnd/>
          </a:ln>
          <a:effectLst/>
        </p:spPr>
        <p:txBody>
          <a:bodyPr>
            <a:spAutoFit/>
          </a:bodyPr>
          <a:lstStyle/>
          <a:p>
            <a:pPr>
              <a:spcBef>
                <a:spcPct val="50000"/>
              </a:spcBef>
              <a:buFontTx/>
              <a:buChar char="•"/>
            </a:pPr>
            <a:r>
              <a:rPr lang="en-US" sz="2400" b="0" dirty="0"/>
              <a:t> Use classifier that produces posterior probability for each test instance P(+|A)</a:t>
            </a:r>
          </a:p>
          <a:p>
            <a:pPr>
              <a:spcBef>
                <a:spcPct val="50000"/>
              </a:spcBef>
              <a:buFontTx/>
              <a:buChar char="•"/>
            </a:pPr>
            <a:r>
              <a:rPr lang="en-US" sz="2400" b="0" dirty="0"/>
              <a:t> Sort the instances according to P(+|A) in decreasing order</a:t>
            </a:r>
          </a:p>
          <a:p>
            <a:pPr>
              <a:spcBef>
                <a:spcPct val="50000"/>
              </a:spcBef>
              <a:buFontTx/>
              <a:buChar char="•"/>
            </a:pPr>
            <a:r>
              <a:rPr lang="en-US" sz="2400" b="0" dirty="0"/>
              <a:t> Apply threshold at each unique value of P(+|A)</a:t>
            </a:r>
          </a:p>
          <a:p>
            <a:pPr>
              <a:spcBef>
                <a:spcPct val="50000"/>
              </a:spcBef>
              <a:buFontTx/>
              <a:buChar char="•"/>
            </a:pPr>
            <a:r>
              <a:rPr lang="en-US" sz="2400" b="0" dirty="0"/>
              <a:t> Count the number of TP, FP, </a:t>
            </a:r>
            <a:br>
              <a:rPr lang="en-US" sz="2400" b="0" dirty="0"/>
            </a:br>
            <a:r>
              <a:rPr lang="en-US" sz="2400" b="0" dirty="0"/>
              <a:t>  TN, FN at each threshold</a:t>
            </a:r>
          </a:p>
          <a:p>
            <a:pPr>
              <a:spcBef>
                <a:spcPct val="50000"/>
              </a:spcBef>
              <a:buFontTx/>
              <a:buChar char="•"/>
            </a:pPr>
            <a:r>
              <a:rPr lang="en-US" sz="2400" b="0" dirty="0"/>
              <a:t> TP rate, TPR = TP/(TP+FN)</a:t>
            </a:r>
          </a:p>
          <a:p>
            <a:pPr>
              <a:spcBef>
                <a:spcPct val="50000"/>
              </a:spcBef>
              <a:buFontTx/>
              <a:buChar char="•"/>
            </a:pPr>
            <a:r>
              <a:rPr lang="en-US" sz="2400" b="0" dirty="0"/>
              <a:t> FP rate, FPR = FP/(FP + TN)</a:t>
            </a:r>
          </a:p>
        </p:txBody>
      </p:sp>
      <p:sp>
        <p:nvSpPr>
          <p:cNvPr id="2" name="Footer Placeholder 1"/>
          <p:cNvSpPr>
            <a:spLocks noGrp="1"/>
          </p:cNvSpPr>
          <p:nvPr>
            <p:ph type="ftr" sz="quarter" idx="11"/>
          </p:nvPr>
        </p:nvSpPr>
        <p:spPr/>
        <p:txBody>
          <a:bodyPr/>
          <a:lstStyle/>
          <a:p>
            <a:pPr>
              <a:defRPr/>
            </a:pPr>
            <a:r>
              <a:rPr lang="en-US" smtClean="0"/>
              <a:t> CS 470/670 Artificial Intelligence </a:t>
            </a:r>
            <a:endParaRPr lang="en-US"/>
          </a:p>
        </p:txBody>
      </p:sp>
      <p:sp>
        <p:nvSpPr>
          <p:cNvPr id="3" name="Slide Number Placeholder 2"/>
          <p:cNvSpPr>
            <a:spLocks noGrp="1"/>
          </p:cNvSpPr>
          <p:nvPr>
            <p:ph type="sldNum" sz="quarter" idx="12"/>
          </p:nvPr>
        </p:nvSpPr>
        <p:spPr/>
        <p:txBody>
          <a:bodyPr/>
          <a:lstStyle/>
          <a:p>
            <a:pPr>
              <a:defRPr/>
            </a:pPr>
            <a:fld id="{41C6C46C-9B3E-465B-98C7-679F83861815}" type="slidenum">
              <a:rPr lang="en-US" smtClean="0"/>
              <a:pPr>
                <a:defRPr/>
              </a:pPr>
              <a:t>30</a:t>
            </a:fld>
            <a:endParaRPr lang="en-US"/>
          </a:p>
        </p:txBody>
      </p:sp>
    </p:spTree>
    <p:extLst>
      <p:ext uri="{BB962C8B-B14F-4D97-AF65-F5344CB8AC3E}">
        <p14:creationId xmlns:p14="http://schemas.microsoft.com/office/powerpoint/2010/main" val="14197392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701" y="-31282"/>
            <a:ext cx="7772400" cy="1143000"/>
          </a:xfrm>
        </p:spPr>
        <p:txBody>
          <a:bodyPr/>
          <a:lstStyle/>
          <a:p>
            <a:r>
              <a:rPr kumimoji="1" lang="en-US" altLang="zh-CN" dirty="0" smtClean="0"/>
              <a:t>In class Exercise</a:t>
            </a:r>
            <a:endParaRPr kumimoji="1" lang="zh-CN" altLang="en-US" dirty="0"/>
          </a:p>
        </p:txBody>
      </p:sp>
      <p:graphicFrame>
        <p:nvGraphicFramePr>
          <p:cNvPr id="6" name="表格 5"/>
          <p:cNvGraphicFramePr>
            <a:graphicFrameLocks noGrp="1"/>
          </p:cNvGraphicFramePr>
          <p:nvPr>
            <p:extLst/>
          </p:nvPr>
        </p:nvGraphicFramePr>
        <p:xfrm>
          <a:off x="380996" y="1219201"/>
          <a:ext cx="8382000" cy="3200400"/>
        </p:xfrm>
        <a:graphic>
          <a:graphicData uri="http://schemas.openxmlformats.org/drawingml/2006/table">
            <a:tbl>
              <a:tblPr firstRow="1" bandRow="1">
                <a:tableStyleId>{073A0DAA-6AF3-43AB-8588-CEC1D06C72B9}</a:tableStyleId>
              </a:tblPr>
              <a:tblGrid>
                <a:gridCol w="762000"/>
                <a:gridCol w="762000"/>
                <a:gridCol w="762000"/>
                <a:gridCol w="762000"/>
                <a:gridCol w="762000"/>
                <a:gridCol w="762000"/>
                <a:gridCol w="762000"/>
                <a:gridCol w="762000"/>
                <a:gridCol w="762000"/>
                <a:gridCol w="762000"/>
                <a:gridCol w="762000"/>
              </a:tblGrid>
              <a:tr h="339634">
                <a:tc>
                  <a:txBody>
                    <a:bodyPr/>
                    <a:lstStyle/>
                    <a:p>
                      <a:pPr algn="ctr"/>
                      <a:r>
                        <a:rPr lang="en-US" altLang="zh-CN" dirty="0" smtClean="0"/>
                        <a:t>class</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r h="594360">
                <a:tc>
                  <a:txBody>
                    <a:bodyPr/>
                    <a:lstStyle/>
                    <a:p>
                      <a:pPr algn="ctr"/>
                      <a:r>
                        <a:rPr lang="en-US" altLang="zh-CN" dirty="0" smtClean="0"/>
                        <a:t>threshold</a:t>
                      </a:r>
                      <a:endParaRPr lang="zh-CN" altLang="en-US" dirty="0"/>
                    </a:p>
                  </a:txBody>
                  <a:tcPr/>
                </a:tc>
                <a:tc>
                  <a:txBody>
                    <a:bodyPr/>
                    <a:lstStyle/>
                    <a:p>
                      <a:pPr algn="ctr"/>
                      <a:r>
                        <a:rPr lang="en-US" altLang="zh-CN" dirty="0" smtClean="0"/>
                        <a:t>0.25</a:t>
                      </a:r>
                      <a:endParaRPr lang="zh-CN" altLang="en-US" dirty="0"/>
                    </a:p>
                  </a:txBody>
                  <a:tcPr/>
                </a:tc>
                <a:tc>
                  <a:txBody>
                    <a:bodyPr/>
                    <a:lstStyle/>
                    <a:p>
                      <a:pPr algn="ctr"/>
                      <a:r>
                        <a:rPr lang="en-US" altLang="zh-CN" dirty="0" smtClean="0"/>
                        <a:t>0.31</a:t>
                      </a:r>
                      <a:endParaRPr lang="zh-CN" altLang="en-US" dirty="0"/>
                    </a:p>
                  </a:txBody>
                  <a:tcPr/>
                </a:tc>
                <a:tc>
                  <a:txBody>
                    <a:bodyPr/>
                    <a:lstStyle/>
                    <a:p>
                      <a:pPr algn="ctr"/>
                      <a:r>
                        <a:rPr lang="en-US" altLang="zh-CN" dirty="0" smtClean="0"/>
                        <a:t>0.42</a:t>
                      </a:r>
                      <a:endParaRPr lang="zh-CN" altLang="en-US" dirty="0"/>
                    </a:p>
                  </a:txBody>
                  <a:tcPr/>
                </a:tc>
                <a:tc>
                  <a:txBody>
                    <a:bodyPr/>
                    <a:lstStyle/>
                    <a:p>
                      <a:pPr algn="ctr"/>
                      <a:r>
                        <a:rPr lang="en-US" altLang="zh-CN" dirty="0" smtClean="0"/>
                        <a:t>0.54</a:t>
                      </a:r>
                      <a:endParaRPr lang="zh-CN" altLang="en-US" dirty="0"/>
                    </a:p>
                  </a:txBody>
                  <a:tcPr/>
                </a:tc>
                <a:tc>
                  <a:txBody>
                    <a:bodyPr/>
                    <a:lstStyle/>
                    <a:p>
                      <a:pPr algn="ctr"/>
                      <a:r>
                        <a:rPr lang="en-US" altLang="zh-CN" dirty="0" smtClean="0"/>
                        <a:t>0.64</a:t>
                      </a:r>
                      <a:endParaRPr lang="zh-CN" altLang="en-US" dirty="0"/>
                    </a:p>
                  </a:txBody>
                  <a:tcPr/>
                </a:tc>
                <a:tc>
                  <a:txBody>
                    <a:bodyPr/>
                    <a:lstStyle/>
                    <a:p>
                      <a:pPr algn="ctr"/>
                      <a:r>
                        <a:rPr lang="en-US" altLang="zh-CN" dirty="0" smtClean="0"/>
                        <a:t>0.75</a:t>
                      </a:r>
                      <a:endParaRPr lang="zh-CN" altLang="en-US" dirty="0"/>
                    </a:p>
                  </a:txBody>
                  <a:tcPr/>
                </a:tc>
                <a:tc>
                  <a:txBody>
                    <a:bodyPr/>
                    <a:lstStyle/>
                    <a:p>
                      <a:pPr algn="ctr"/>
                      <a:r>
                        <a:rPr lang="en-US" altLang="zh-CN" dirty="0" smtClean="0"/>
                        <a:t>0.77</a:t>
                      </a:r>
                      <a:endParaRPr lang="zh-CN" altLang="en-US" dirty="0"/>
                    </a:p>
                  </a:txBody>
                  <a:tcPr/>
                </a:tc>
                <a:tc>
                  <a:txBody>
                    <a:bodyPr/>
                    <a:lstStyle/>
                    <a:p>
                      <a:pPr algn="ctr"/>
                      <a:r>
                        <a:rPr lang="en-US" altLang="zh-CN" dirty="0" smtClean="0"/>
                        <a:t>0.78</a:t>
                      </a:r>
                      <a:endParaRPr lang="zh-CN" altLang="en-US" dirty="0"/>
                    </a:p>
                  </a:txBody>
                  <a:tcPr/>
                </a:tc>
                <a:tc>
                  <a:txBody>
                    <a:bodyPr/>
                    <a:lstStyle/>
                    <a:p>
                      <a:pPr algn="ctr"/>
                      <a:r>
                        <a:rPr lang="en-US" altLang="zh-CN" dirty="0" smtClean="0"/>
                        <a:t>0.89</a:t>
                      </a:r>
                      <a:endParaRPr lang="zh-CN" altLang="en-US" dirty="0"/>
                    </a:p>
                  </a:txBody>
                  <a:tcPr/>
                </a:tc>
                <a:tc>
                  <a:txBody>
                    <a:bodyPr/>
                    <a:lstStyle/>
                    <a:p>
                      <a:pPr algn="ctr"/>
                      <a:r>
                        <a:rPr lang="en-US" altLang="zh-CN" dirty="0" smtClean="0"/>
                        <a:t>0.98</a:t>
                      </a:r>
                      <a:endParaRPr lang="zh-CN" altLang="en-US" dirty="0"/>
                    </a:p>
                  </a:txBody>
                  <a:tcPr/>
                </a:tc>
              </a:tr>
              <a:tr h="339634">
                <a:tc>
                  <a:txBody>
                    <a:bodyPr/>
                    <a:lstStyle/>
                    <a:p>
                      <a:pPr algn="ctr"/>
                      <a:r>
                        <a:rPr lang="en-US" altLang="zh-CN" dirty="0" smtClean="0"/>
                        <a:t>TP</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r>
              <a:tr h="339634">
                <a:tc>
                  <a:txBody>
                    <a:bodyPr/>
                    <a:lstStyle/>
                    <a:p>
                      <a:pPr algn="ctr"/>
                      <a:r>
                        <a:rPr lang="en-US" altLang="zh-CN" dirty="0" smtClean="0"/>
                        <a:t>FP</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1</a:t>
                      </a:r>
                      <a:endParaRPr lang="zh-CN" altLang="en-US" dirty="0"/>
                    </a:p>
                  </a:txBody>
                  <a:tcPr/>
                </a:tc>
              </a:tr>
              <a:tr h="339634">
                <a:tc>
                  <a:txBody>
                    <a:bodyPr/>
                    <a:lstStyle/>
                    <a:p>
                      <a:pPr algn="ctr"/>
                      <a:r>
                        <a:rPr lang="en-US" altLang="zh-CN" dirty="0" smtClean="0"/>
                        <a:t>TN</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r>
              <a:tr h="339634">
                <a:tc>
                  <a:txBody>
                    <a:bodyPr/>
                    <a:lstStyle/>
                    <a:p>
                      <a:pPr algn="ctr"/>
                      <a:r>
                        <a:rPr lang="en-US" altLang="zh-CN" dirty="0" smtClean="0"/>
                        <a:t>FN</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5</a:t>
                      </a:r>
                      <a:endParaRPr lang="zh-CN" altLang="en-US" dirty="0"/>
                    </a:p>
                  </a:txBody>
                  <a:tcPr/>
                </a:tc>
              </a:tr>
              <a:tr h="339634">
                <a:tc>
                  <a:txBody>
                    <a:bodyPr/>
                    <a:lstStyle/>
                    <a:p>
                      <a:pPr algn="ctr"/>
                      <a:r>
                        <a:rPr lang="en-US" altLang="zh-CN" dirty="0" smtClean="0"/>
                        <a:t>TPR</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0.8</a:t>
                      </a:r>
                      <a:endParaRPr lang="zh-CN" altLang="en-US" dirty="0"/>
                    </a:p>
                  </a:txBody>
                  <a:tcPr/>
                </a:tc>
                <a:tc>
                  <a:txBody>
                    <a:bodyPr/>
                    <a:lstStyle/>
                    <a:p>
                      <a:pPr algn="ctr"/>
                      <a:r>
                        <a:rPr lang="en-US" altLang="zh-CN" dirty="0" smtClean="0"/>
                        <a:t>0.6</a:t>
                      </a:r>
                      <a:endParaRPr lang="zh-CN" altLang="en-US" dirty="0"/>
                    </a:p>
                  </a:txBody>
                  <a:tcPr/>
                </a:tc>
                <a:tc>
                  <a:txBody>
                    <a:bodyPr/>
                    <a:lstStyle/>
                    <a:p>
                      <a:pPr algn="ctr"/>
                      <a:r>
                        <a:rPr lang="en-US" altLang="zh-CN" dirty="0" smtClean="0"/>
                        <a:t>0.6</a:t>
                      </a:r>
                      <a:endParaRPr lang="zh-CN" altLang="en-US" dirty="0"/>
                    </a:p>
                  </a:txBody>
                  <a:tcPr/>
                </a:tc>
                <a:tc>
                  <a:txBody>
                    <a:bodyPr/>
                    <a:lstStyle/>
                    <a:p>
                      <a:pPr algn="ctr"/>
                      <a:r>
                        <a:rPr lang="en-US" altLang="zh-CN" dirty="0" smtClean="0"/>
                        <a:t>0.6</a:t>
                      </a:r>
                      <a:endParaRPr lang="zh-CN" altLang="en-US" dirty="0"/>
                    </a:p>
                  </a:txBody>
                  <a:tcPr/>
                </a:tc>
                <a:tc>
                  <a:txBody>
                    <a:bodyPr/>
                    <a:lstStyle/>
                    <a:p>
                      <a:pPr algn="ctr"/>
                      <a:r>
                        <a:rPr lang="en-US" altLang="zh-CN" dirty="0" smtClean="0"/>
                        <a:t>0.4</a:t>
                      </a:r>
                      <a:endParaRPr lang="zh-CN" altLang="en-US" dirty="0"/>
                    </a:p>
                  </a:txBody>
                  <a:tcPr/>
                </a:tc>
                <a:tc>
                  <a:txBody>
                    <a:bodyPr/>
                    <a:lstStyle/>
                    <a:p>
                      <a:pPr algn="ctr"/>
                      <a:r>
                        <a:rPr lang="en-US" altLang="zh-CN" dirty="0" smtClean="0"/>
                        <a:t>0.4</a:t>
                      </a:r>
                      <a:endParaRPr lang="zh-CN" altLang="en-US" dirty="0"/>
                    </a:p>
                  </a:txBody>
                  <a:tcPr/>
                </a:tc>
                <a:tc>
                  <a:txBody>
                    <a:bodyPr/>
                    <a:lstStyle/>
                    <a:p>
                      <a:pPr algn="ctr"/>
                      <a:r>
                        <a:rPr lang="en-US" altLang="zh-CN" dirty="0" smtClean="0"/>
                        <a:t>0.2</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r>
              <a:tr h="339634">
                <a:tc>
                  <a:txBody>
                    <a:bodyPr/>
                    <a:lstStyle/>
                    <a:p>
                      <a:pPr algn="ctr"/>
                      <a:r>
                        <a:rPr lang="en-US" altLang="zh-CN" dirty="0" smtClean="0"/>
                        <a:t>FPR</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0.8</a:t>
                      </a:r>
                      <a:endParaRPr lang="zh-CN" altLang="en-US" dirty="0"/>
                    </a:p>
                  </a:txBody>
                  <a:tcPr/>
                </a:tc>
                <a:tc>
                  <a:txBody>
                    <a:bodyPr/>
                    <a:lstStyle/>
                    <a:p>
                      <a:pPr algn="ctr"/>
                      <a:r>
                        <a:rPr lang="en-US" altLang="zh-CN" dirty="0" smtClean="0"/>
                        <a:t>0.6</a:t>
                      </a:r>
                      <a:endParaRPr lang="zh-CN" altLang="en-US" dirty="0"/>
                    </a:p>
                  </a:txBody>
                  <a:tcPr/>
                </a:tc>
                <a:tc>
                  <a:txBody>
                    <a:bodyPr/>
                    <a:lstStyle/>
                    <a:p>
                      <a:pPr algn="ctr"/>
                      <a:r>
                        <a:rPr lang="en-US" altLang="zh-CN" dirty="0" smtClean="0"/>
                        <a:t>0.6</a:t>
                      </a:r>
                      <a:endParaRPr lang="zh-CN" altLang="en-US" dirty="0"/>
                    </a:p>
                  </a:txBody>
                  <a:tcPr/>
                </a:tc>
                <a:tc>
                  <a:txBody>
                    <a:bodyPr/>
                    <a:lstStyle/>
                    <a:p>
                      <a:pPr algn="ctr"/>
                      <a:r>
                        <a:rPr lang="en-US" altLang="zh-CN" dirty="0" smtClean="0"/>
                        <a:t>0.4</a:t>
                      </a:r>
                      <a:endParaRPr lang="zh-CN" altLang="en-US" dirty="0"/>
                    </a:p>
                  </a:txBody>
                  <a:tcPr/>
                </a:tc>
                <a:tc>
                  <a:txBody>
                    <a:bodyPr/>
                    <a:lstStyle/>
                    <a:p>
                      <a:pPr algn="ctr"/>
                      <a:r>
                        <a:rPr lang="en-US" altLang="zh-CN" dirty="0" smtClean="0"/>
                        <a:t>0.4</a:t>
                      </a:r>
                      <a:endParaRPr lang="zh-CN" altLang="en-US" dirty="0"/>
                    </a:p>
                  </a:txBody>
                  <a:tcPr/>
                </a:tc>
                <a:tc>
                  <a:txBody>
                    <a:bodyPr/>
                    <a:lstStyle/>
                    <a:p>
                      <a:pPr algn="ctr"/>
                      <a:r>
                        <a:rPr lang="en-US" altLang="zh-CN" dirty="0" smtClean="0"/>
                        <a:t>0.4</a:t>
                      </a:r>
                      <a:endParaRPr lang="zh-CN" altLang="en-US" dirty="0"/>
                    </a:p>
                  </a:txBody>
                  <a:tcPr/>
                </a:tc>
                <a:tc>
                  <a:txBody>
                    <a:bodyPr/>
                    <a:lstStyle/>
                    <a:p>
                      <a:pPr algn="ctr"/>
                      <a:r>
                        <a:rPr lang="en-US" altLang="zh-CN" dirty="0" smtClean="0"/>
                        <a:t>0.2</a:t>
                      </a:r>
                      <a:endParaRPr lang="zh-CN" altLang="en-US" dirty="0"/>
                    </a:p>
                  </a:txBody>
                  <a:tcPr/>
                </a:tc>
              </a:tr>
            </a:tbl>
          </a:graphicData>
        </a:graphic>
      </p:graphicFrame>
      <p:pic>
        <p:nvPicPr>
          <p:cNvPr id="8" name="图片 7" descr="无标题.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4419600"/>
            <a:ext cx="3200400" cy="1922003"/>
          </a:xfrm>
          <a:prstGeom prst="rect">
            <a:avLst/>
          </a:prstGeom>
        </p:spPr>
      </p:pic>
      <p:sp>
        <p:nvSpPr>
          <p:cNvPr id="3" name="Footer Placeholder 2"/>
          <p:cNvSpPr>
            <a:spLocks noGrp="1"/>
          </p:cNvSpPr>
          <p:nvPr>
            <p:ph type="ftr" sz="quarter" idx="11"/>
          </p:nvPr>
        </p:nvSpPr>
        <p:spPr/>
        <p:txBody>
          <a:bodyPr/>
          <a:lstStyle/>
          <a:p>
            <a:pPr>
              <a:defRPr/>
            </a:pPr>
            <a:r>
              <a:rPr lang="en-US" smtClean="0"/>
              <a:t> CS 470/670 Artificial Intelligence </a:t>
            </a:r>
            <a:endParaRPr lang="en-US"/>
          </a:p>
        </p:txBody>
      </p:sp>
      <p:sp>
        <p:nvSpPr>
          <p:cNvPr id="4" name="Slide Number Placeholder 3"/>
          <p:cNvSpPr>
            <a:spLocks noGrp="1"/>
          </p:cNvSpPr>
          <p:nvPr>
            <p:ph type="sldNum" sz="quarter" idx="12"/>
          </p:nvPr>
        </p:nvSpPr>
        <p:spPr/>
        <p:txBody>
          <a:bodyPr/>
          <a:lstStyle/>
          <a:p>
            <a:pPr>
              <a:defRPr/>
            </a:pPr>
            <a:fld id="{41C6C46C-9B3E-465B-98C7-679F83861815}" type="slidenum">
              <a:rPr lang="en-US" smtClean="0"/>
              <a:pPr>
                <a:defRPr/>
              </a:pPr>
              <a:t>31</a:t>
            </a:fld>
            <a:endParaRPr lang="en-US"/>
          </a:p>
        </p:txBody>
      </p:sp>
    </p:spTree>
    <p:extLst>
      <p:ext uri="{BB962C8B-B14F-4D97-AF65-F5344CB8AC3E}">
        <p14:creationId xmlns:p14="http://schemas.microsoft.com/office/powerpoint/2010/main" val="1484682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US"/>
              <a:t>Illustrating Classification Task</a:t>
            </a:r>
          </a:p>
        </p:txBody>
      </p:sp>
      <p:graphicFrame>
        <p:nvGraphicFramePr>
          <p:cNvPr id="828442" name="Object 26"/>
          <p:cNvGraphicFramePr>
            <a:graphicFrameLocks noGrp="1" noChangeAspect="1"/>
          </p:cNvGraphicFramePr>
          <p:nvPr>
            <p:ph idx="1"/>
            <p:extLst>
              <p:ext uri="{D42A27DB-BD31-4B8C-83A1-F6EECF244321}">
                <p14:modId xmlns:p14="http://schemas.microsoft.com/office/powerpoint/2010/main" val="3564269208"/>
              </p:ext>
            </p:extLst>
          </p:nvPr>
        </p:nvGraphicFramePr>
        <p:xfrm>
          <a:off x="1143000" y="1524000"/>
          <a:ext cx="6951662" cy="5181600"/>
        </p:xfrm>
        <a:graphic>
          <a:graphicData uri="http://schemas.openxmlformats.org/presentationml/2006/ole">
            <mc:AlternateContent xmlns:mc="http://schemas.openxmlformats.org/markup-compatibility/2006">
              <mc:Choice xmlns:v="urn:schemas-microsoft-com:vml" Requires="v">
                <p:oleObj spid="_x0000_s1037" name="Visio" r:id="rId3" imgW="8424875" imgH="6279741" progId="">
                  <p:embed/>
                </p:oleObj>
              </mc:Choice>
              <mc:Fallback>
                <p:oleObj name="Visio" r:id="rId3" imgW="8424875" imgH="627974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524000"/>
                        <a:ext cx="6951662" cy="5181600"/>
                      </a:xfrm>
                      <a:prstGeom prst="rect">
                        <a:avLst/>
                      </a:prstGeom>
                      <a:noFill/>
                      <a:ln>
                        <a:noFill/>
                      </a:ln>
                      <a:effectLst/>
                      <a:extLst/>
                    </p:spPr>
                  </p:pic>
                </p:oleObj>
              </mc:Fallback>
            </mc:AlternateContent>
          </a:graphicData>
        </a:graphic>
      </p:graphicFrame>
      <p:sp>
        <p:nvSpPr>
          <p:cNvPr id="2" name="Rounded Rectangle 1"/>
          <p:cNvSpPr/>
          <p:nvPr/>
        </p:nvSpPr>
        <p:spPr>
          <a:xfrm>
            <a:off x="4343400" y="2590800"/>
            <a:ext cx="990600" cy="3048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343400" y="5334000"/>
            <a:ext cx="990600" cy="3048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4" name="Slide Number Placeholder 3"/>
          <p:cNvSpPr>
            <a:spLocks noGrp="1"/>
          </p:cNvSpPr>
          <p:nvPr>
            <p:ph type="sldNum" sz="quarter" idx="12"/>
          </p:nvPr>
        </p:nvSpPr>
        <p:spPr/>
        <p:txBody>
          <a:bodyPr/>
          <a:lstStyle/>
          <a:p>
            <a:pPr>
              <a:defRPr/>
            </a:pPr>
            <a:fld id="{72DA5CBA-471E-4A5F-8B95-8284B853C9BD}" type="slidenum">
              <a:rPr lang="en-US" smtClean="0"/>
              <a:pPr>
                <a:defRPr/>
              </a:pPr>
              <a:t>4</a:t>
            </a:fld>
            <a:endParaRPr lang="en-US"/>
          </a:p>
        </p:txBody>
      </p:sp>
    </p:spTree>
    <p:extLst>
      <p:ext uri="{BB962C8B-B14F-4D97-AF65-F5344CB8AC3E}">
        <p14:creationId xmlns:p14="http://schemas.microsoft.com/office/powerpoint/2010/main" val="86350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p:txBody>
          <a:bodyPr/>
          <a:lstStyle/>
          <a:p>
            <a:r>
              <a:rPr lang="en-US"/>
              <a:t>Examples of Classification Task</a:t>
            </a:r>
          </a:p>
        </p:txBody>
      </p:sp>
      <p:sp>
        <p:nvSpPr>
          <p:cNvPr id="919555" name="Rectangle 3"/>
          <p:cNvSpPr>
            <a:spLocks noGrp="1" noChangeArrowheads="1"/>
          </p:cNvSpPr>
          <p:nvPr>
            <p:ph type="body" idx="1"/>
          </p:nvPr>
        </p:nvSpPr>
        <p:spPr>
          <a:xfrm>
            <a:off x="266700" y="1828800"/>
            <a:ext cx="6705600" cy="4572000"/>
          </a:xfrm>
        </p:spPr>
        <p:txBody>
          <a:bodyPr/>
          <a:lstStyle/>
          <a:p>
            <a:r>
              <a:rPr lang="en-US" dirty="0"/>
              <a:t>Predicting tumor cells as benign or malignant</a:t>
            </a:r>
          </a:p>
          <a:p>
            <a:r>
              <a:rPr lang="en-US" dirty="0" smtClean="0"/>
              <a:t>Classifying </a:t>
            </a:r>
            <a:r>
              <a:rPr lang="en-US" dirty="0"/>
              <a:t>credit card transactions </a:t>
            </a:r>
            <a:br>
              <a:rPr lang="en-US" dirty="0"/>
            </a:br>
            <a:r>
              <a:rPr lang="en-US" dirty="0"/>
              <a:t>as legitimate or fraudulent</a:t>
            </a:r>
          </a:p>
          <a:p>
            <a:r>
              <a:rPr lang="en-US" dirty="0" smtClean="0"/>
              <a:t>Classifying </a:t>
            </a:r>
            <a:r>
              <a:rPr lang="en-US" dirty="0"/>
              <a:t>secondary structures of protein </a:t>
            </a:r>
            <a:br>
              <a:rPr lang="en-US" dirty="0"/>
            </a:br>
            <a:r>
              <a:rPr lang="en-US" dirty="0"/>
              <a:t>as alpha-helix, beta-sheet, or random </a:t>
            </a:r>
            <a:br>
              <a:rPr lang="en-US" dirty="0"/>
            </a:br>
            <a:r>
              <a:rPr lang="en-US" dirty="0"/>
              <a:t>coil</a:t>
            </a:r>
          </a:p>
          <a:p>
            <a:r>
              <a:rPr lang="en-US" dirty="0" smtClean="0"/>
              <a:t>Categorizing </a:t>
            </a:r>
            <a:r>
              <a:rPr lang="en-US" dirty="0"/>
              <a:t>news stories as finance, </a:t>
            </a:r>
            <a:br>
              <a:rPr lang="en-US" dirty="0"/>
            </a:br>
            <a:r>
              <a:rPr lang="en-US" dirty="0"/>
              <a:t>weather, entertainment, sports, </a:t>
            </a:r>
            <a:r>
              <a:rPr lang="en-US" dirty="0" err="1"/>
              <a:t>etc</a:t>
            </a:r>
            <a:endParaRPr lang="en-US" dirty="0"/>
          </a:p>
        </p:txBody>
      </p:sp>
      <p:grpSp>
        <p:nvGrpSpPr>
          <p:cNvPr id="919556" name="Group 4"/>
          <p:cNvGrpSpPr>
            <a:grpSpLocks/>
          </p:cNvGrpSpPr>
          <p:nvPr/>
        </p:nvGrpSpPr>
        <p:grpSpPr bwMode="auto">
          <a:xfrm>
            <a:off x="6814344" y="1560579"/>
            <a:ext cx="2057400" cy="1417638"/>
            <a:chOff x="3360" y="768"/>
            <a:chExt cx="1296" cy="893"/>
          </a:xfrm>
        </p:grpSpPr>
        <p:pic>
          <p:nvPicPr>
            <p:cNvPr id="919557" name="Picture 5" descr="story-3dimensional-2"/>
            <p:cNvPicPr>
              <a:picLocks noChangeAspect="1" noChangeArrowheads="1"/>
            </p:cNvPicPr>
            <p:nvPr/>
          </p:nvPicPr>
          <p:blipFill>
            <a:blip r:embed="rId3" cstate="print"/>
            <a:srcRect/>
            <a:stretch>
              <a:fillRect/>
            </a:stretch>
          </p:blipFill>
          <p:spPr bwMode="auto">
            <a:xfrm>
              <a:off x="3418" y="768"/>
              <a:ext cx="1238" cy="893"/>
            </a:xfrm>
            <a:prstGeom prst="rect">
              <a:avLst/>
            </a:prstGeom>
            <a:noFill/>
          </p:spPr>
        </p:pic>
        <p:graphicFrame>
          <p:nvGraphicFramePr>
            <p:cNvPr id="919558" name="Object 6"/>
            <p:cNvGraphicFramePr>
              <a:graphicFrameLocks noChangeAspect="1"/>
            </p:cNvGraphicFramePr>
            <p:nvPr/>
          </p:nvGraphicFramePr>
          <p:xfrm>
            <a:off x="3370" y="1155"/>
            <a:ext cx="432" cy="429"/>
          </p:xfrm>
          <a:graphic>
            <a:graphicData uri="http://schemas.openxmlformats.org/presentationml/2006/ole">
              <mc:AlternateContent xmlns:mc="http://schemas.openxmlformats.org/markup-compatibility/2006">
                <mc:Choice xmlns:v="urn:schemas-microsoft-com:vml" Requires="v">
                  <p:oleObj spid="_x0000_s2072" name="VISIO" r:id="rId4" imgW="618480" imgH="614520" progId="">
                    <p:embed/>
                  </p:oleObj>
                </mc:Choice>
                <mc:Fallback>
                  <p:oleObj name="VISIO" r:id="rId4" imgW="618480" imgH="6145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0" y="1155"/>
                          <a:ext cx="432"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19559" name="Object 7"/>
            <p:cNvGraphicFramePr>
              <a:graphicFrameLocks noChangeAspect="1"/>
            </p:cNvGraphicFramePr>
            <p:nvPr/>
          </p:nvGraphicFramePr>
          <p:xfrm>
            <a:off x="3360" y="912"/>
            <a:ext cx="432" cy="355"/>
          </p:xfrm>
          <a:graphic>
            <a:graphicData uri="http://schemas.openxmlformats.org/presentationml/2006/ole">
              <mc:AlternateContent xmlns:mc="http://schemas.openxmlformats.org/markup-compatibility/2006">
                <mc:Choice xmlns:v="urn:schemas-microsoft-com:vml" Requires="v">
                  <p:oleObj spid="_x0000_s2073" name="VISIO" r:id="rId6" imgW="807120" imgH="662760" progId="">
                    <p:embed/>
                  </p:oleObj>
                </mc:Choice>
                <mc:Fallback>
                  <p:oleObj name="VISIO" r:id="rId6" imgW="807120" imgH="6627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912"/>
                          <a:ext cx="432"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pic>
        <p:nvPicPr>
          <p:cNvPr id="919560" name="Picture 8" descr="pro"/>
          <p:cNvPicPr>
            <a:picLocks noChangeAspect="1" noChangeArrowheads="1"/>
          </p:cNvPicPr>
          <p:nvPr/>
        </p:nvPicPr>
        <p:blipFill>
          <a:blip r:embed="rId8" cstate="print"/>
          <a:srcRect/>
          <a:stretch>
            <a:fillRect/>
          </a:stretch>
        </p:blipFill>
        <p:spPr bwMode="auto">
          <a:xfrm>
            <a:off x="7075488" y="3886200"/>
            <a:ext cx="1535112" cy="2319338"/>
          </a:xfrm>
          <a:prstGeom prst="rect">
            <a:avLst/>
          </a:prstGeom>
          <a:noFill/>
        </p:spPr>
      </p:pic>
      <p:sp>
        <p:nvSpPr>
          <p:cNvPr id="2" name="Footer Placeholder 1"/>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3" name="Slide Number Placeholder 2"/>
          <p:cNvSpPr>
            <a:spLocks noGrp="1"/>
          </p:cNvSpPr>
          <p:nvPr>
            <p:ph type="sldNum" sz="quarter" idx="12"/>
          </p:nvPr>
        </p:nvSpPr>
        <p:spPr/>
        <p:txBody>
          <a:bodyPr/>
          <a:lstStyle/>
          <a:p>
            <a:pPr>
              <a:defRPr/>
            </a:pPr>
            <a:fld id="{72DA5CBA-471E-4A5F-8B95-8284B853C9BD}" type="slidenum">
              <a:rPr lang="en-US" smtClean="0"/>
              <a:pPr>
                <a:defRPr/>
              </a:pPr>
              <a:t>5</a:t>
            </a:fld>
            <a:endParaRPr lang="en-US"/>
          </a:p>
        </p:txBody>
      </p:sp>
    </p:spTree>
    <p:extLst>
      <p:ext uri="{BB962C8B-B14F-4D97-AF65-F5344CB8AC3E}">
        <p14:creationId xmlns:p14="http://schemas.microsoft.com/office/powerpoint/2010/main" val="386473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6" name="Rectangle 4"/>
          <p:cNvSpPr>
            <a:spLocks noGrp="1" noChangeArrowheads="1"/>
          </p:cNvSpPr>
          <p:nvPr>
            <p:ph type="title"/>
          </p:nvPr>
        </p:nvSpPr>
        <p:spPr/>
        <p:txBody>
          <a:bodyPr/>
          <a:lstStyle/>
          <a:p>
            <a:r>
              <a:rPr lang="en-US"/>
              <a:t>Classification Techniques</a:t>
            </a:r>
          </a:p>
        </p:txBody>
      </p:sp>
      <p:sp>
        <p:nvSpPr>
          <p:cNvPr id="806917" name="Rectangle 5"/>
          <p:cNvSpPr>
            <a:spLocks noGrp="1" noChangeArrowheads="1"/>
          </p:cNvSpPr>
          <p:nvPr>
            <p:ph type="body" idx="1"/>
          </p:nvPr>
        </p:nvSpPr>
        <p:spPr/>
        <p:txBody>
          <a:bodyPr/>
          <a:lstStyle/>
          <a:p>
            <a:r>
              <a:rPr lang="en-US" dirty="0"/>
              <a:t>Decision Tree based Methods</a:t>
            </a:r>
          </a:p>
          <a:p>
            <a:r>
              <a:rPr lang="en-US" dirty="0" smtClean="0"/>
              <a:t>Neural </a:t>
            </a:r>
            <a:r>
              <a:rPr lang="en-US" dirty="0"/>
              <a:t>Networks</a:t>
            </a:r>
          </a:p>
          <a:p>
            <a:r>
              <a:rPr lang="en-US" dirty="0">
                <a:solidFill>
                  <a:srgbClr val="C00000"/>
                </a:solidFill>
              </a:rPr>
              <a:t>Naïve Bayes </a:t>
            </a:r>
            <a:r>
              <a:rPr lang="en-US" dirty="0"/>
              <a:t>and Bayesian Belief Networks</a:t>
            </a:r>
          </a:p>
          <a:p>
            <a:r>
              <a:rPr lang="en-US" dirty="0"/>
              <a:t>Support Vector </a:t>
            </a:r>
            <a:r>
              <a:rPr lang="en-US" dirty="0" smtClean="0"/>
              <a:t>Machines</a:t>
            </a:r>
          </a:p>
          <a:p>
            <a:r>
              <a:rPr lang="en-US" dirty="0" smtClean="0"/>
              <a:t>Logistic Regression</a:t>
            </a:r>
            <a:endParaRPr lang="en-US" dirty="0"/>
          </a:p>
        </p:txBody>
      </p:sp>
      <p:sp>
        <p:nvSpPr>
          <p:cNvPr id="2" name="Footer Placeholder 1"/>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3" name="Slide Number Placeholder 2"/>
          <p:cNvSpPr>
            <a:spLocks noGrp="1"/>
          </p:cNvSpPr>
          <p:nvPr>
            <p:ph type="sldNum" sz="quarter" idx="12"/>
          </p:nvPr>
        </p:nvSpPr>
        <p:spPr/>
        <p:txBody>
          <a:bodyPr/>
          <a:lstStyle/>
          <a:p>
            <a:pPr>
              <a:defRPr/>
            </a:pPr>
            <a:fld id="{72DA5CBA-471E-4A5F-8B95-8284B853C9BD}" type="slidenum">
              <a:rPr lang="en-US" smtClean="0"/>
              <a:pPr>
                <a:defRPr/>
              </a:pPr>
              <a:t>6</a:t>
            </a:fld>
            <a:endParaRPr lang="en-US"/>
          </a:p>
        </p:txBody>
      </p:sp>
    </p:spTree>
    <p:extLst>
      <p:ext uri="{BB962C8B-B14F-4D97-AF65-F5344CB8AC3E}">
        <p14:creationId xmlns:p14="http://schemas.microsoft.com/office/powerpoint/2010/main" val="916022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p:txBody>
          <a:bodyPr/>
          <a:lstStyle/>
          <a:p>
            <a:r>
              <a:rPr lang="en-US"/>
              <a:t>Example of a Decision Tree</a:t>
            </a:r>
          </a:p>
        </p:txBody>
      </p:sp>
      <p:grpSp>
        <p:nvGrpSpPr>
          <p:cNvPr id="889859" name="Group 3"/>
          <p:cNvGrpSpPr>
            <a:grpSpLocks/>
          </p:cNvGrpSpPr>
          <p:nvPr/>
        </p:nvGrpSpPr>
        <p:grpSpPr bwMode="auto">
          <a:xfrm>
            <a:off x="228600" y="1371600"/>
            <a:ext cx="3587750" cy="4311650"/>
            <a:chOff x="288" y="951"/>
            <a:chExt cx="2260" cy="2716"/>
          </a:xfrm>
        </p:grpSpPr>
        <p:graphicFrame>
          <p:nvGraphicFramePr>
            <p:cNvPr id="889860" name="Object 4"/>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spid="_x0000_s3085" name="Document" r:id="rId4" imgW="5405040" imgH="5780160" progId="Word.Document.8">
                    <p:embed/>
                  </p:oleObj>
                </mc:Choice>
                <mc:Fallback>
                  <p:oleObj name="Document" r:id="rId4" imgW="5405040" imgH="578016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9861" name="Text Box 5"/>
            <p:cNvSpPr txBox="1">
              <a:spLocks noChangeArrowheads="1"/>
            </p:cNvSpPr>
            <p:nvPr/>
          </p:nvSpPr>
          <p:spPr bwMode="auto">
            <a:xfrm rot="-2416809">
              <a:off x="672" y="951"/>
              <a:ext cx="792" cy="212"/>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889862" name="Text Box 6"/>
            <p:cNvSpPr txBox="1">
              <a:spLocks noChangeArrowheads="1"/>
            </p:cNvSpPr>
            <p:nvPr/>
          </p:nvSpPr>
          <p:spPr bwMode="auto">
            <a:xfrm rot="-2416809">
              <a:off x="1104" y="951"/>
              <a:ext cx="792" cy="212"/>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889863" name="Text Box 7"/>
            <p:cNvSpPr txBox="1">
              <a:spLocks noChangeArrowheads="1"/>
            </p:cNvSpPr>
            <p:nvPr/>
          </p:nvSpPr>
          <p:spPr bwMode="auto">
            <a:xfrm rot="-2416809">
              <a:off x="1632" y="951"/>
              <a:ext cx="805" cy="212"/>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continuous</a:t>
              </a:r>
              <a:endParaRPr lang="en-US" sz="1600">
                <a:solidFill>
                  <a:schemeClr val="bg2"/>
                </a:solidFill>
              </a:endParaRPr>
            </a:p>
          </p:txBody>
        </p:sp>
        <p:sp>
          <p:nvSpPr>
            <p:cNvPr id="889864" name="Text Box 8"/>
            <p:cNvSpPr txBox="1">
              <a:spLocks noChangeArrowheads="1"/>
            </p:cNvSpPr>
            <p:nvPr/>
          </p:nvSpPr>
          <p:spPr bwMode="auto">
            <a:xfrm rot="-2416809">
              <a:off x="2112" y="1047"/>
              <a:ext cx="436" cy="212"/>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class</a:t>
              </a:r>
              <a:endParaRPr lang="en-US" sz="1600">
                <a:solidFill>
                  <a:schemeClr val="bg2"/>
                </a:solidFill>
              </a:endParaRPr>
            </a:p>
          </p:txBody>
        </p:sp>
      </p:grpSp>
      <p:sp>
        <p:nvSpPr>
          <p:cNvPr id="889865" name="Line 9"/>
          <p:cNvSpPr>
            <a:spLocks noChangeShapeType="1"/>
          </p:cNvSpPr>
          <p:nvPr/>
        </p:nvSpPr>
        <p:spPr bwMode="auto">
          <a:xfrm>
            <a:off x="6965950" y="4505325"/>
            <a:ext cx="242888" cy="5270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89866" name="Line 10"/>
          <p:cNvSpPr>
            <a:spLocks noChangeShapeType="1"/>
          </p:cNvSpPr>
          <p:nvPr/>
        </p:nvSpPr>
        <p:spPr bwMode="auto">
          <a:xfrm flipH="1">
            <a:off x="5835650" y="4505325"/>
            <a:ext cx="323850" cy="5270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89867" name="Line 11"/>
          <p:cNvSpPr>
            <a:spLocks noChangeShapeType="1"/>
          </p:cNvSpPr>
          <p:nvPr/>
        </p:nvSpPr>
        <p:spPr bwMode="auto">
          <a:xfrm flipH="1">
            <a:off x="6481763" y="3711575"/>
            <a:ext cx="403225" cy="528638"/>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89868" name="Line 12"/>
          <p:cNvSpPr>
            <a:spLocks noChangeShapeType="1"/>
          </p:cNvSpPr>
          <p:nvPr/>
        </p:nvSpPr>
        <p:spPr bwMode="auto">
          <a:xfrm>
            <a:off x="7693025" y="3711575"/>
            <a:ext cx="484188" cy="528638"/>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89869" name="Line 13"/>
          <p:cNvSpPr>
            <a:spLocks noChangeShapeType="1"/>
          </p:cNvSpPr>
          <p:nvPr/>
        </p:nvSpPr>
        <p:spPr bwMode="auto">
          <a:xfrm>
            <a:off x="6643688" y="2984500"/>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89870" name="Line 14"/>
          <p:cNvSpPr>
            <a:spLocks noChangeShapeType="1"/>
          </p:cNvSpPr>
          <p:nvPr/>
        </p:nvSpPr>
        <p:spPr bwMode="auto">
          <a:xfrm flipH="1">
            <a:off x="5270500" y="2984500"/>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89871" name="Text Box 15"/>
          <p:cNvSpPr txBox="1">
            <a:spLocks noChangeArrowheads="1"/>
          </p:cNvSpPr>
          <p:nvPr/>
        </p:nvSpPr>
        <p:spPr bwMode="auto">
          <a:xfrm>
            <a:off x="5788025" y="2720975"/>
            <a:ext cx="93662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889872" name="Text Box 16"/>
          <p:cNvSpPr txBox="1">
            <a:spLocks noChangeArrowheads="1"/>
          </p:cNvSpPr>
          <p:nvPr/>
        </p:nvSpPr>
        <p:spPr bwMode="auto">
          <a:xfrm>
            <a:off x="6804025" y="3448050"/>
            <a:ext cx="935038"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889873" name="Text Box 17"/>
          <p:cNvSpPr txBox="1">
            <a:spLocks noChangeArrowheads="1"/>
          </p:cNvSpPr>
          <p:nvPr/>
        </p:nvSpPr>
        <p:spPr bwMode="auto">
          <a:xfrm>
            <a:off x="6078538" y="4240213"/>
            <a:ext cx="96837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889874" name="AutoShape 18"/>
          <p:cNvSpPr>
            <a:spLocks noChangeArrowheads="1"/>
          </p:cNvSpPr>
          <p:nvPr/>
        </p:nvSpPr>
        <p:spPr bwMode="auto">
          <a:xfrm>
            <a:off x="7005638" y="5029200"/>
            <a:ext cx="627062" cy="366713"/>
          </a:xfrm>
          <a:prstGeom prst="roundRect">
            <a:avLst>
              <a:gd name="adj" fmla="val 16769"/>
            </a:avLst>
          </a:prstGeom>
          <a:solidFill>
            <a:srgbClr val="33CCFF"/>
          </a:solidFill>
          <a:ln w="12700">
            <a:noFill/>
            <a:round/>
            <a:headEnd/>
            <a:tailEnd/>
          </a:ln>
          <a:effectLst/>
        </p:spPr>
        <p:txBody>
          <a:bodyPr wrap="none" anchor="ctr"/>
          <a:lstStyle/>
          <a:p>
            <a:endParaRPr lang="en-US"/>
          </a:p>
        </p:txBody>
      </p:sp>
      <p:sp>
        <p:nvSpPr>
          <p:cNvPr id="889875" name="Text Box 19"/>
          <p:cNvSpPr txBox="1">
            <a:spLocks noChangeArrowheads="1"/>
          </p:cNvSpPr>
          <p:nvPr/>
        </p:nvSpPr>
        <p:spPr bwMode="auto">
          <a:xfrm>
            <a:off x="6929438" y="5029200"/>
            <a:ext cx="685800" cy="336550"/>
          </a:xfrm>
          <a:prstGeom prst="rect">
            <a:avLst/>
          </a:prstGeom>
          <a:noFill/>
          <a:ln w="12700">
            <a:no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889876" name="AutoShape 20"/>
          <p:cNvSpPr>
            <a:spLocks noChangeArrowheads="1"/>
          </p:cNvSpPr>
          <p:nvPr/>
        </p:nvSpPr>
        <p:spPr bwMode="auto">
          <a:xfrm>
            <a:off x="5513388" y="5046663"/>
            <a:ext cx="654050" cy="363537"/>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89877" name="Text Box 21"/>
          <p:cNvSpPr txBox="1">
            <a:spLocks noChangeArrowheads="1"/>
          </p:cNvSpPr>
          <p:nvPr/>
        </p:nvSpPr>
        <p:spPr bwMode="auto">
          <a:xfrm>
            <a:off x="5610225" y="5032375"/>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89878" name="AutoShape 22"/>
          <p:cNvSpPr>
            <a:spLocks noChangeArrowheads="1"/>
          </p:cNvSpPr>
          <p:nvPr/>
        </p:nvSpPr>
        <p:spPr bwMode="auto">
          <a:xfrm>
            <a:off x="4948238" y="3462338"/>
            <a:ext cx="685800" cy="347662"/>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89879" name="Text Box 23"/>
          <p:cNvSpPr txBox="1">
            <a:spLocks noChangeArrowheads="1"/>
          </p:cNvSpPr>
          <p:nvPr/>
        </p:nvSpPr>
        <p:spPr bwMode="auto">
          <a:xfrm>
            <a:off x="5043488" y="3448050"/>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889880" name="AutoShape 24"/>
          <p:cNvSpPr>
            <a:spLocks noChangeArrowheads="1"/>
          </p:cNvSpPr>
          <p:nvPr/>
        </p:nvSpPr>
        <p:spPr bwMode="auto">
          <a:xfrm>
            <a:off x="7843838" y="4267200"/>
            <a:ext cx="685800" cy="381000"/>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89881" name="Text Box 25"/>
          <p:cNvSpPr txBox="1">
            <a:spLocks noChangeArrowheads="1"/>
          </p:cNvSpPr>
          <p:nvPr/>
        </p:nvSpPr>
        <p:spPr bwMode="auto">
          <a:xfrm>
            <a:off x="7920038" y="4267200"/>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89882" name="Text Box 26"/>
          <p:cNvSpPr txBox="1">
            <a:spLocks noChangeArrowheads="1"/>
          </p:cNvSpPr>
          <p:nvPr/>
        </p:nvSpPr>
        <p:spPr bwMode="auto">
          <a:xfrm>
            <a:off x="5060950" y="2984500"/>
            <a:ext cx="533400"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889883" name="Text Box 27"/>
          <p:cNvSpPr txBox="1">
            <a:spLocks noChangeArrowheads="1"/>
          </p:cNvSpPr>
          <p:nvPr/>
        </p:nvSpPr>
        <p:spPr bwMode="auto">
          <a:xfrm>
            <a:off x="6926263" y="2984500"/>
            <a:ext cx="442912"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889884" name="Text Box 28"/>
          <p:cNvSpPr txBox="1">
            <a:spLocks noChangeArrowheads="1"/>
          </p:cNvSpPr>
          <p:nvPr/>
        </p:nvSpPr>
        <p:spPr bwMode="auto">
          <a:xfrm>
            <a:off x="7908925" y="3749675"/>
            <a:ext cx="93027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889885" name="Text Box 29"/>
          <p:cNvSpPr txBox="1">
            <a:spLocks noChangeArrowheads="1"/>
          </p:cNvSpPr>
          <p:nvPr/>
        </p:nvSpPr>
        <p:spPr bwMode="auto">
          <a:xfrm>
            <a:off x="5692775" y="3778250"/>
            <a:ext cx="16605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889886" name="Text Box 30"/>
          <p:cNvSpPr txBox="1">
            <a:spLocks noChangeArrowheads="1"/>
          </p:cNvSpPr>
          <p:nvPr/>
        </p:nvSpPr>
        <p:spPr bwMode="auto">
          <a:xfrm>
            <a:off x="5313363" y="4570413"/>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889887" name="Text Box 31"/>
          <p:cNvSpPr txBox="1">
            <a:spLocks noChangeArrowheads="1"/>
          </p:cNvSpPr>
          <p:nvPr/>
        </p:nvSpPr>
        <p:spPr bwMode="auto">
          <a:xfrm>
            <a:off x="7088188" y="4570413"/>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sp>
        <p:nvSpPr>
          <p:cNvPr id="889888" name="Text Box 32"/>
          <p:cNvSpPr txBox="1">
            <a:spLocks noChangeArrowheads="1"/>
          </p:cNvSpPr>
          <p:nvPr/>
        </p:nvSpPr>
        <p:spPr bwMode="auto">
          <a:xfrm>
            <a:off x="6427788" y="1766888"/>
            <a:ext cx="2241550" cy="366712"/>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800" i="1">
                <a:solidFill>
                  <a:srgbClr val="FF0000"/>
                </a:solidFill>
              </a:rPr>
              <a:t>Splitting Attributes</a:t>
            </a:r>
          </a:p>
        </p:txBody>
      </p:sp>
      <p:sp>
        <p:nvSpPr>
          <p:cNvPr id="889889" name="Line 33"/>
          <p:cNvSpPr>
            <a:spLocks noChangeShapeType="1"/>
          </p:cNvSpPr>
          <p:nvPr/>
        </p:nvSpPr>
        <p:spPr bwMode="auto">
          <a:xfrm flipH="1">
            <a:off x="6805613" y="2147888"/>
            <a:ext cx="536575" cy="534987"/>
          </a:xfrm>
          <a:prstGeom prst="line">
            <a:avLst/>
          </a:prstGeom>
          <a:noFill/>
          <a:ln w="15875">
            <a:solidFill>
              <a:srgbClr val="FF0000"/>
            </a:solidFill>
            <a:prstDash val="dash"/>
            <a:round/>
            <a:headEnd/>
            <a:tailEnd type="triangle" w="med" len="med"/>
          </a:ln>
          <a:effectLst/>
        </p:spPr>
        <p:txBody>
          <a:bodyPr wrap="none" anchor="ctr"/>
          <a:lstStyle/>
          <a:p>
            <a:endParaRPr lang="en-US"/>
          </a:p>
        </p:txBody>
      </p:sp>
      <p:sp>
        <p:nvSpPr>
          <p:cNvPr id="889890" name="AutoShape 34"/>
          <p:cNvSpPr>
            <a:spLocks noChangeArrowheads="1"/>
          </p:cNvSpPr>
          <p:nvPr/>
        </p:nvSpPr>
        <p:spPr bwMode="auto">
          <a:xfrm>
            <a:off x="3810000" y="3810000"/>
            <a:ext cx="914400" cy="293688"/>
          </a:xfrm>
          <a:prstGeom prst="rightArrow">
            <a:avLst>
              <a:gd name="adj1" fmla="val 50000"/>
              <a:gd name="adj2" fmla="val 77838"/>
            </a:avLst>
          </a:prstGeom>
          <a:solidFill>
            <a:srgbClr val="CC0000"/>
          </a:solidFill>
          <a:ln w="12700">
            <a:solidFill>
              <a:srgbClr val="CC0000"/>
            </a:solidFill>
            <a:miter lim="800000"/>
            <a:headEnd/>
            <a:tailEnd/>
          </a:ln>
          <a:effectLst/>
        </p:spPr>
        <p:txBody>
          <a:bodyPr wrap="none" anchor="ctr"/>
          <a:lstStyle/>
          <a:p>
            <a:endParaRPr lang="en-US"/>
          </a:p>
        </p:txBody>
      </p:sp>
      <p:sp>
        <p:nvSpPr>
          <p:cNvPr id="889891" name="Line 35"/>
          <p:cNvSpPr>
            <a:spLocks noChangeShapeType="1"/>
          </p:cNvSpPr>
          <p:nvPr/>
        </p:nvSpPr>
        <p:spPr bwMode="auto">
          <a:xfrm>
            <a:off x="7418388" y="2147888"/>
            <a:ext cx="76200" cy="1144587"/>
          </a:xfrm>
          <a:prstGeom prst="line">
            <a:avLst/>
          </a:prstGeom>
          <a:noFill/>
          <a:ln w="15875">
            <a:solidFill>
              <a:srgbClr val="FF0000"/>
            </a:solidFill>
            <a:prstDash val="dash"/>
            <a:round/>
            <a:headEnd/>
            <a:tailEnd type="triangle" w="med" len="med"/>
          </a:ln>
          <a:effectLst/>
        </p:spPr>
        <p:txBody>
          <a:bodyPr wrap="none" anchor="ctr"/>
          <a:lstStyle/>
          <a:p>
            <a:endParaRPr lang="en-US"/>
          </a:p>
        </p:txBody>
      </p:sp>
      <p:sp>
        <p:nvSpPr>
          <p:cNvPr id="889892" name="Text Box 36"/>
          <p:cNvSpPr txBox="1">
            <a:spLocks noChangeArrowheads="1"/>
          </p:cNvSpPr>
          <p:nvPr/>
        </p:nvSpPr>
        <p:spPr bwMode="auto">
          <a:xfrm>
            <a:off x="762000" y="5867400"/>
            <a:ext cx="2514600" cy="336550"/>
          </a:xfrm>
          <a:prstGeom prst="rect">
            <a:avLst/>
          </a:prstGeom>
          <a:noFill/>
          <a:ln w="12700">
            <a:noFill/>
            <a:miter lim="800000"/>
            <a:headEnd/>
            <a:tailEnd/>
          </a:ln>
          <a:effectLst/>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Training Data</a:t>
            </a:r>
            <a:endParaRPr lang="en-US" sz="2000" b="0">
              <a:solidFill>
                <a:schemeClr val="bg2"/>
              </a:solidFill>
            </a:endParaRPr>
          </a:p>
        </p:txBody>
      </p:sp>
      <p:sp>
        <p:nvSpPr>
          <p:cNvPr id="889893" name="Text Box 37"/>
          <p:cNvSpPr txBox="1">
            <a:spLocks noChangeArrowheads="1"/>
          </p:cNvSpPr>
          <p:nvPr/>
        </p:nvSpPr>
        <p:spPr bwMode="auto">
          <a:xfrm>
            <a:off x="5029200" y="5835650"/>
            <a:ext cx="3124200" cy="336550"/>
          </a:xfrm>
          <a:prstGeom prst="rect">
            <a:avLst/>
          </a:prstGeom>
          <a:noFill/>
          <a:ln w="12700">
            <a:noFill/>
            <a:miter lim="800000"/>
            <a:headEnd/>
            <a:tailEnd/>
          </a:ln>
          <a:effectLst/>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Model:  Decision Tree</a:t>
            </a:r>
            <a:endParaRPr lang="en-US" sz="2000" b="0">
              <a:solidFill>
                <a:schemeClr val="bg2"/>
              </a:solidFill>
            </a:endParaRPr>
          </a:p>
        </p:txBody>
      </p:sp>
      <p:sp>
        <p:nvSpPr>
          <p:cNvPr id="2" name="Footer Placeholder 1"/>
          <p:cNvSpPr>
            <a:spLocks noGrp="1"/>
          </p:cNvSpPr>
          <p:nvPr>
            <p:ph type="ftr" sz="quarter" idx="11"/>
          </p:nvPr>
        </p:nvSpPr>
        <p:spPr/>
        <p:txBody>
          <a:bodyPr/>
          <a:lstStyle/>
          <a:p>
            <a:pPr>
              <a:defRPr/>
            </a:pPr>
            <a:r>
              <a:rPr lang="en-US" smtClean="0"/>
              <a:t> CS 470/670 Artificial Intelligence </a:t>
            </a:r>
            <a:endParaRPr lang="en-US"/>
          </a:p>
        </p:txBody>
      </p:sp>
      <p:sp>
        <p:nvSpPr>
          <p:cNvPr id="3" name="Slide Number Placeholder 2"/>
          <p:cNvSpPr>
            <a:spLocks noGrp="1"/>
          </p:cNvSpPr>
          <p:nvPr>
            <p:ph type="sldNum" sz="quarter" idx="12"/>
          </p:nvPr>
        </p:nvSpPr>
        <p:spPr/>
        <p:txBody>
          <a:bodyPr/>
          <a:lstStyle/>
          <a:p>
            <a:pPr>
              <a:defRPr/>
            </a:pPr>
            <a:fld id="{41C6C46C-9B3E-465B-98C7-679F83861815}" type="slidenum">
              <a:rPr lang="en-US" smtClean="0"/>
              <a:pPr>
                <a:defRPr/>
              </a:pPr>
              <a:t>7</a:t>
            </a:fld>
            <a:endParaRPr lang="en-US"/>
          </a:p>
        </p:txBody>
      </p:sp>
    </p:spTree>
    <p:extLst>
      <p:ext uri="{BB962C8B-B14F-4D97-AF65-F5344CB8AC3E}">
        <p14:creationId xmlns:p14="http://schemas.microsoft.com/office/powerpoint/2010/main" val="3410543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a:t>Another Example of Decision Tree</a:t>
            </a:r>
          </a:p>
        </p:txBody>
      </p:sp>
      <p:graphicFrame>
        <p:nvGraphicFramePr>
          <p:cNvPr id="834563" name="Object 3"/>
          <p:cNvGraphicFramePr>
            <a:graphicFrameLocks noChangeAspect="1"/>
          </p:cNvGraphicFramePr>
          <p:nvPr/>
        </p:nvGraphicFramePr>
        <p:xfrm>
          <a:off x="457200" y="2133600"/>
          <a:ext cx="3565525" cy="3687763"/>
        </p:xfrm>
        <a:graphic>
          <a:graphicData uri="http://schemas.openxmlformats.org/presentationml/2006/ole">
            <mc:AlternateContent xmlns:mc="http://schemas.openxmlformats.org/markup-compatibility/2006">
              <mc:Choice xmlns:v="urn:schemas-microsoft-com:vml" Requires="v">
                <p:oleObj spid="_x0000_s4109" name="Document" r:id="rId4" imgW="5405040" imgH="5780160" progId="Word.Document.8">
                  <p:embed/>
                </p:oleObj>
              </mc:Choice>
              <mc:Fallback>
                <p:oleObj name="Document" r:id="rId4" imgW="5405040" imgH="578016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133600"/>
                        <a:ext cx="3565525" cy="3687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4564" name="Text Box 4"/>
          <p:cNvSpPr txBox="1">
            <a:spLocks noChangeArrowheads="1"/>
          </p:cNvSpPr>
          <p:nvPr/>
        </p:nvSpPr>
        <p:spPr bwMode="auto">
          <a:xfrm rot="-2416809">
            <a:off x="1066800" y="1509713"/>
            <a:ext cx="125730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834565" name="Text Box 5"/>
          <p:cNvSpPr txBox="1">
            <a:spLocks noChangeArrowheads="1"/>
          </p:cNvSpPr>
          <p:nvPr/>
        </p:nvSpPr>
        <p:spPr bwMode="auto">
          <a:xfrm rot="-2416809">
            <a:off x="1752600" y="1509713"/>
            <a:ext cx="125730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834566" name="Text Box 6"/>
          <p:cNvSpPr txBox="1">
            <a:spLocks noChangeArrowheads="1"/>
          </p:cNvSpPr>
          <p:nvPr/>
        </p:nvSpPr>
        <p:spPr bwMode="auto">
          <a:xfrm rot="-2416809">
            <a:off x="2590800" y="1509713"/>
            <a:ext cx="1277938"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continuous</a:t>
            </a:r>
            <a:endParaRPr lang="en-US" sz="1600">
              <a:solidFill>
                <a:schemeClr val="bg2"/>
              </a:solidFill>
            </a:endParaRPr>
          </a:p>
        </p:txBody>
      </p:sp>
      <p:sp>
        <p:nvSpPr>
          <p:cNvPr id="834567" name="Text Box 7"/>
          <p:cNvSpPr txBox="1">
            <a:spLocks noChangeArrowheads="1"/>
          </p:cNvSpPr>
          <p:nvPr/>
        </p:nvSpPr>
        <p:spPr bwMode="auto">
          <a:xfrm rot="-2416809">
            <a:off x="3352800" y="1662113"/>
            <a:ext cx="6921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class</a:t>
            </a:r>
            <a:endParaRPr lang="en-US" sz="1600">
              <a:solidFill>
                <a:schemeClr val="bg2"/>
              </a:solidFill>
            </a:endParaRPr>
          </a:p>
        </p:txBody>
      </p:sp>
      <p:sp>
        <p:nvSpPr>
          <p:cNvPr id="834568" name="Line 8"/>
          <p:cNvSpPr>
            <a:spLocks noChangeShapeType="1"/>
          </p:cNvSpPr>
          <p:nvPr/>
        </p:nvSpPr>
        <p:spPr bwMode="auto">
          <a:xfrm>
            <a:off x="8005763" y="3497263"/>
            <a:ext cx="242887" cy="5270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34569" name="Line 9"/>
          <p:cNvSpPr>
            <a:spLocks noChangeShapeType="1"/>
          </p:cNvSpPr>
          <p:nvPr/>
        </p:nvSpPr>
        <p:spPr bwMode="auto">
          <a:xfrm flipH="1">
            <a:off x="6875463" y="3497263"/>
            <a:ext cx="323850" cy="5270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34570" name="Line 10"/>
          <p:cNvSpPr>
            <a:spLocks noChangeShapeType="1"/>
          </p:cNvSpPr>
          <p:nvPr/>
        </p:nvSpPr>
        <p:spPr bwMode="auto">
          <a:xfrm flipH="1">
            <a:off x="5881688" y="2733675"/>
            <a:ext cx="403225" cy="528638"/>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34571" name="Line 11"/>
          <p:cNvSpPr>
            <a:spLocks noChangeShapeType="1"/>
          </p:cNvSpPr>
          <p:nvPr/>
        </p:nvSpPr>
        <p:spPr bwMode="auto">
          <a:xfrm>
            <a:off x="7092950" y="2733675"/>
            <a:ext cx="484188" cy="528638"/>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34572" name="Line 12"/>
          <p:cNvSpPr>
            <a:spLocks noChangeShapeType="1"/>
          </p:cNvSpPr>
          <p:nvPr/>
        </p:nvSpPr>
        <p:spPr bwMode="auto">
          <a:xfrm>
            <a:off x="6043613" y="2006600"/>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34573" name="Line 13"/>
          <p:cNvSpPr>
            <a:spLocks noChangeShapeType="1"/>
          </p:cNvSpPr>
          <p:nvPr/>
        </p:nvSpPr>
        <p:spPr bwMode="auto">
          <a:xfrm flipH="1">
            <a:off x="4670425" y="2006600"/>
            <a:ext cx="565150" cy="463550"/>
          </a:xfrm>
          <a:prstGeom prst="line">
            <a:avLst/>
          </a:prstGeom>
          <a:noFill/>
          <a:ln w="12700">
            <a:solidFill>
              <a:srgbClr val="000000"/>
            </a:solidFill>
            <a:round/>
            <a:headEnd/>
            <a:tailEnd type="triangle" w="med" len="med"/>
          </a:ln>
          <a:effectLst/>
        </p:spPr>
        <p:txBody>
          <a:bodyPr wrap="none" anchor="ctr"/>
          <a:lstStyle/>
          <a:p>
            <a:endParaRPr lang="en-US"/>
          </a:p>
        </p:txBody>
      </p:sp>
      <p:sp>
        <p:nvSpPr>
          <p:cNvPr id="834574" name="Text Box 14"/>
          <p:cNvSpPr txBox="1">
            <a:spLocks noChangeArrowheads="1"/>
          </p:cNvSpPr>
          <p:nvPr/>
        </p:nvSpPr>
        <p:spPr bwMode="auto">
          <a:xfrm>
            <a:off x="5187950" y="1743075"/>
            <a:ext cx="93662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834575" name="Text Box 15"/>
          <p:cNvSpPr txBox="1">
            <a:spLocks noChangeArrowheads="1"/>
          </p:cNvSpPr>
          <p:nvPr/>
        </p:nvSpPr>
        <p:spPr bwMode="auto">
          <a:xfrm>
            <a:off x="6203950" y="2470150"/>
            <a:ext cx="935038"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834576" name="Text Box 16"/>
          <p:cNvSpPr txBox="1">
            <a:spLocks noChangeArrowheads="1"/>
          </p:cNvSpPr>
          <p:nvPr/>
        </p:nvSpPr>
        <p:spPr bwMode="auto">
          <a:xfrm>
            <a:off x="7118350" y="3232150"/>
            <a:ext cx="968375" cy="349250"/>
          </a:xfrm>
          <a:prstGeom prst="rect">
            <a:avLst/>
          </a:prstGeom>
          <a:solidFill>
            <a:srgbClr val="FFFF00"/>
          </a:solidFill>
          <a:ln w="12700">
            <a:solidFill>
              <a:srgbClr val="0000FF"/>
            </a:solid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834577" name="AutoShape 17"/>
          <p:cNvSpPr>
            <a:spLocks noChangeArrowheads="1"/>
          </p:cNvSpPr>
          <p:nvPr/>
        </p:nvSpPr>
        <p:spPr bwMode="auto">
          <a:xfrm>
            <a:off x="8045450" y="4021138"/>
            <a:ext cx="627063" cy="366712"/>
          </a:xfrm>
          <a:prstGeom prst="roundRect">
            <a:avLst>
              <a:gd name="adj" fmla="val 16769"/>
            </a:avLst>
          </a:prstGeom>
          <a:solidFill>
            <a:srgbClr val="33CCFF"/>
          </a:solidFill>
          <a:ln w="12700">
            <a:noFill/>
            <a:round/>
            <a:headEnd/>
            <a:tailEnd/>
          </a:ln>
          <a:effectLst/>
        </p:spPr>
        <p:txBody>
          <a:bodyPr wrap="none" anchor="ctr"/>
          <a:lstStyle/>
          <a:p>
            <a:endParaRPr lang="en-US"/>
          </a:p>
        </p:txBody>
      </p:sp>
      <p:sp>
        <p:nvSpPr>
          <p:cNvPr id="834578" name="Text Box 18"/>
          <p:cNvSpPr txBox="1">
            <a:spLocks noChangeArrowheads="1"/>
          </p:cNvSpPr>
          <p:nvPr/>
        </p:nvSpPr>
        <p:spPr bwMode="auto">
          <a:xfrm>
            <a:off x="7969250" y="4021138"/>
            <a:ext cx="685800" cy="336550"/>
          </a:xfrm>
          <a:prstGeom prst="rect">
            <a:avLst/>
          </a:prstGeom>
          <a:noFill/>
          <a:ln w="12700">
            <a:noFill/>
            <a:miter lim="800000"/>
            <a:headEnd/>
            <a:tailEnd/>
          </a:ln>
          <a:effectLst/>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834579" name="AutoShape 19"/>
          <p:cNvSpPr>
            <a:spLocks noChangeArrowheads="1"/>
          </p:cNvSpPr>
          <p:nvPr/>
        </p:nvSpPr>
        <p:spPr bwMode="auto">
          <a:xfrm>
            <a:off x="6553200" y="4038600"/>
            <a:ext cx="654050" cy="363538"/>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34580" name="Text Box 20"/>
          <p:cNvSpPr txBox="1">
            <a:spLocks noChangeArrowheads="1"/>
          </p:cNvSpPr>
          <p:nvPr/>
        </p:nvSpPr>
        <p:spPr bwMode="auto">
          <a:xfrm>
            <a:off x="6650038" y="4024313"/>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34581" name="AutoShape 21"/>
          <p:cNvSpPr>
            <a:spLocks noChangeArrowheads="1"/>
          </p:cNvSpPr>
          <p:nvPr/>
        </p:nvSpPr>
        <p:spPr bwMode="auto">
          <a:xfrm>
            <a:off x="4348163" y="2484438"/>
            <a:ext cx="685800" cy="347662"/>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34582" name="Text Box 22"/>
          <p:cNvSpPr txBox="1">
            <a:spLocks noChangeArrowheads="1"/>
          </p:cNvSpPr>
          <p:nvPr/>
        </p:nvSpPr>
        <p:spPr bwMode="auto">
          <a:xfrm>
            <a:off x="4443413" y="2470150"/>
            <a:ext cx="4889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grpSp>
        <p:nvGrpSpPr>
          <p:cNvPr id="834595" name="Group 35"/>
          <p:cNvGrpSpPr>
            <a:grpSpLocks/>
          </p:cNvGrpSpPr>
          <p:nvPr/>
        </p:nvGrpSpPr>
        <p:grpSpPr bwMode="auto">
          <a:xfrm>
            <a:off x="5594350" y="3232150"/>
            <a:ext cx="685800" cy="381000"/>
            <a:chOff x="4927" y="2340"/>
            <a:chExt cx="432" cy="240"/>
          </a:xfrm>
        </p:grpSpPr>
        <p:sp>
          <p:nvSpPr>
            <p:cNvPr id="834583" name="AutoShape 23"/>
            <p:cNvSpPr>
              <a:spLocks noChangeArrowheads="1"/>
            </p:cNvSpPr>
            <p:nvPr/>
          </p:nvSpPr>
          <p:spPr bwMode="auto">
            <a:xfrm>
              <a:off x="4927" y="2340"/>
              <a:ext cx="432" cy="240"/>
            </a:xfrm>
            <a:prstGeom prst="roundRect">
              <a:avLst>
                <a:gd name="adj" fmla="val 16667"/>
              </a:avLst>
            </a:prstGeom>
            <a:solidFill>
              <a:srgbClr val="33CCFF"/>
            </a:solidFill>
            <a:ln w="12700">
              <a:noFill/>
              <a:round/>
              <a:headEnd/>
              <a:tailEnd/>
            </a:ln>
            <a:effectLst/>
          </p:spPr>
          <p:txBody>
            <a:bodyPr wrap="none" anchor="ctr"/>
            <a:lstStyle/>
            <a:p>
              <a:endParaRPr lang="en-US"/>
            </a:p>
          </p:txBody>
        </p:sp>
        <p:sp>
          <p:nvSpPr>
            <p:cNvPr id="834584" name="Text Box 24"/>
            <p:cNvSpPr txBox="1">
              <a:spLocks noChangeArrowheads="1"/>
            </p:cNvSpPr>
            <p:nvPr/>
          </p:nvSpPr>
          <p:spPr bwMode="auto">
            <a:xfrm>
              <a:off x="4975" y="2340"/>
              <a:ext cx="308" cy="212"/>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grpSp>
      <p:sp>
        <p:nvSpPr>
          <p:cNvPr id="834585" name="Text Box 25"/>
          <p:cNvSpPr txBox="1">
            <a:spLocks noChangeArrowheads="1"/>
          </p:cNvSpPr>
          <p:nvPr/>
        </p:nvSpPr>
        <p:spPr bwMode="auto">
          <a:xfrm>
            <a:off x="5518150" y="2774950"/>
            <a:ext cx="533400"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834586" name="Text Box 26"/>
          <p:cNvSpPr txBox="1">
            <a:spLocks noChangeArrowheads="1"/>
          </p:cNvSpPr>
          <p:nvPr/>
        </p:nvSpPr>
        <p:spPr bwMode="auto">
          <a:xfrm>
            <a:off x="7270750" y="2698750"/>
            <a:ext cx="442913"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834587" name="Text Box 27"/>
          <p:cNvSpPr txBox="1">
            <a:spLocks noChangeArrowheads="1"/>
          </p:cNvSpPr>
          <p:nvPr/>
        </p:nvSpPr>
        <p:spPr bwMode="auto">
          <a:xfrm>
            <a:off x="4146550" y="1936750"/>
            <a:ext cx="93027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834588" name="Text Box 28"/>
          <p:cNvSpPr txBox="1">
            <a:spLocks noChangeArrowheads="1"/>
          </p:cNvSpPr>
          <p:nvPr/>
        </p:nvSpPr>
        <p:spPr bwMode="auto">
          <a:xfrm>
            <a:off x="5746750" y="1708150"/>
            <a:ext cx="1398588" cy="581025"/>
          </a:xfrm>
          <a:prstGeom prst="rect">
            <a:avLst/>
          </a:prstGeom>
          <a:noFill/>
          <a:ln w="12700">
            <a:noFill/>
            <a:miter lim="800000"/>
            <a:headEnd/>
            <a:tailEnd/>
          </a:ln>
          <a:effectLst/>
        </p:spPr>
        <p:txBody>
          <a:bodyPr>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834589" name="Text Box 29"/>
          <p:cNvSpPr txBox="1">
            <a:spLocks noChangeArrowheads="1"/>
          </p:cNvSpPr>
          <p:nvPr/>
        </p:nvSpPr>
        <p:spPr bwMode="auto">
          <a:xfrm>
            <a:off x="6353175" y="3562350"/>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834590" name="Text Box 30"/>
          <p:cNvSpPr txBox="1">
            <a:spLocks noChangeArrowheads="1"/>
          </p:cNvSpPr>
          <p:nvPr/>
        </p:nvSpPr>
        <p:spPr bwMode="auto">
          <a:xfrm>
            <a:off x="8128000" y="3562350"/>
            <a:ext cx="720725" cy="336550"/>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sp>
        <p:nvSpPr>
          <p:cNvPr id="834597" name="Text Box 37"/>
          <p:cNvSpPr txBox="1">
            <a:spLocks noChangeArrowheads="1"/>
          </p:cNvSpPr>
          <p:nvPr/>
        </p:nvSpPr>
        <p:spPr bwMode="auto">
          <a:xfrm>
            <a:off x="4343400" y="5029200"/>
            <a:ext cx="4419600" cy="641350"/>
          </a:xfrm>
          <a:prstGeom prst="rect">
            <a:avLst/>
          </a:prstGeom>
          <a:noFill/>
          <a:ln w="12700">
            <a:noFill/>
            <a:miter lim="800000"/>
            <a:headEnd/>
            <a:tailEnd/>
          </a:ln>
          <a:effectLst/>
        </p:spPr>
        <p:txBody>
          <a:bodyPr>
            <a:spAutoFit/>
          </a:bodyPr>
          <a:lstStyle/>
          <a:p>
            <a:pPr>
              <a:spcBef>
                <a:spcPct val="50000"/>
              </a:spcBef>
            </a:pPr>
            <a:r>
              <a:rPr lang="en-US" sz="1800">
                <a:solidFill>
                  <a:srgbClr val="CC3300"/>
                </a:solidFill>
              </a:rPr>
              <a:t>There could be more than one tree that fits the same data!</a:t>
            </a:r>
          </a:p>
        </p:txBody>
      </p:sp>
      <p:sp>
        <p:nvSpPr>
          <p:cNvPr id="2" name="Footer Placeholder 1"/>
          <p:cNvSpPr>
            <a:spLocks noGrp="1"/>
          </p:cNvSpPr>
          <p:nvPr>
            <p:ph type="ftr" sz="quarter" idx="11"/>
          </p:nvPr>
        </p:nvSpPr>
        <p:spPr/>
        <p:txBody>
          <a:bodyPr/>
          <a:lstStyle/>
          <a:p>
            <a:pPr>
              <a:defRPr/>
            </a:pPr>
            <a:r>
              <a:rPr lang="en-US" smtClean="0"/>
              <a:t> CS 470/670 Artificial Intelligence </a:t>
            </a:r>
            <a:endParaRPr lang="en-US"/>
          </a:p>
        </p:txBody>
      </p:sp>
      <p:sp>
        <p:nvSpPr>
          <p:cNvPr id="3" name="Slide Number Placeholder 2"/>
          <p:cNvSpPr>
            <a:spLocks noGrp="1"/>
          </p:cNvSpPr>
          <p:nvPr>
            <p:ph type="sldNum" sz="quarter" idx="12"/>
          </p:nvPr>
        </p:nvSpPr>
        <p:spPr/>
        <p:txBody>
          <a:bodyPr/>
          <a:lstStyle/>
          <a:p>
            <a:pPr>
              <a:defRPr/>
            </a:pPr>
            <a:fld id="{41C6C46C-9B3E-465B-98C7-679F83861815}" type="slidenum">
              <a:rPr lang="en-US" smtClean="0"/>
              <a:pPr>
                <a:defRPr/>
              </a:pPr>
              <a:t>8</a:t>
            </a:fld>
            <a:endParaRPr lang="en-US"/>
          </a:p>
        </p:txBody>
      </p:sp>
    </p:spTree>
    <p:extLst>
      <p:ext uri="{BB962C8B-B14F-4D97-AF65-F5344CB8AC3E}">
        <p14:creationId xmlns:p14="http://schemas.microsoft.com/office/powerpoint/2010/main" val="2574876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r>
              <a:rPr lang="en-US"/>
              <a:t>Model Evaluation</a:t>
            </a:r>
          </a:p>
        </p:txBody>
      </p:sp>
      <p:sp>
        <p:nvSpPr>
          <p:cNvPr id="961539" name="Rectangle 3"/>
          <p:cNvSpPr>
            <a:spLocks noGrp="1" noChangeArrowheads="1"/>
          </p:cNvSpPr>
          <p:nvPr>
            <p:ph type="body" idx="1"/>
          </p:nvPr>
        </p:nvSpPr>
        <p:spPr/>
        <p:txBody>
          <a:bodyPr/>
          <a:lstStyle/>
          <a:p>
            <a:r>
              <a:rPr lang="en-US" dirty="0"/>
              <a:t>Metrics for Performance Evaluation</a:t>
            </a:r>
          </a:p>
          <a:p>
            <a:pPr lvl="1"/>
            <a:r>
              <a:rPr lang="en-US" dirty="0"/>
              <a:t>How to evaluate the performance of a model?</a:t>
            </a:r>
          </a:p>
          <a:p>
            <a:pPr lvl="1">
              <a:buFont typeface="Arial" charset="0"/>
              <a:buNone/>
            </a:pPr>
            <a:endParaRPr lang="en-US" dirty="0"/>
          </a:p>
          <a:p>
            <a:r>
              <a:rPr lang="en-US" dirty="0"/>
              <a:t>Methods for Performance Evaluation</a:t>
            </a:r>
          </a:p>
          <a:p>
            <a:pPr lvl="1"/>
            <a:r>
              <a:rPr lang="en-US" dirty="0"/>
              <a:t>How to obtain reliable estimates?</a:t>
            </a:r>
          </a:p>
          <a:p>
            <a:pPr lvl="1"/>
            <a:endParaRPr lang="en-US" dirty="0"/>
          </a:p>
          <a:p>
            <a:r>
              <a:rPr lang="en-US" dirty="0"/>
              <a:t>Methods for Model Comparison</a:t>
            </a:r>
          </a:p>
          <a:p>
            <a:pPr lvl="1"/>
            <a:r>
              <a:rPr lang="en-US" dirty="0"/>
              <a:t>How to compare the relative performance among competing models?</a:t>
            </a:r>
          </a:p>
          <a:p>
            <a:pPr lvl="1"/>
            <a:endParaRPr lang="en-US" dirty="0"/>
          </a:p>
        </p:txBody>
      </p:sp>
      <p:sp>
        <p:nvSpPr>
          <p:cNvPr id="2" name="Footer Placeholder 1"/>
          <p:cNvSpPr>
            <a:spLocks noGrp="1"/>
          </p:cNvSpPr>
          <p:nvPr>
            <p:ph type="ftr" sz="quarter" idx="11"/>
          </p:nvPr>
        </p:nvSpPr>
        <p:spPr/>
        <p:txBody>
          <a:bodyPr/>
          <a:lstStyle/>
          <a:p>
            <a:pPr>
              <a:defRPr/>
            </a:pPr>
            <a:endParaRPr lang="en-US" smtClean="0"/>
          </a:p>
          <a:p>
            <a:pPr>
              <a:defRPr/>
            </a:pPr>
            <a:r>
              <a:rPr lang="en-US" smtClean="0"/>
              <a:t>CS 470/670 Artificial Intelligence</a:t>
            </a:r>
          </a:p>
          <a:p>
            <a:pPr>
              <a:defRPr/>
            </a:pPr>
            <a:endParaRPr lang="en-US"/>
          </a:p>
        </p:txBody>
      </p:sp>
      <p:sp>
        <p:nvSpPr>
          <p:cNvPr id="3" name="Slide Number Placeholder 2"/>
          <p:cNvSpPr>
            <a:spLocks noGrp="1"/>
          </p:cNvSpPr>
          <p:nvPr>
            <p:ph type="sldNum" sz="quarter" idx="12"/>
          </p:nvPr>
        </p:nvSpPr>
        <p:spPr/>
        <p:txBody>
          <a:bodyPr/>
          <a:lstStyle/>
          <a:p>
            <a:pPr>
              <a:defRPr/>
            </a:pPr>
            <a:fld id="{72DA5CBA-471E-4A5F-8B95-8284B853C9BD}" type="slidenum">
              <a:rPr lang="en-US" smtClean="0"/>
              <a:pPr>
                <a:defRPr/>
              </a:pPr>
              <a:t>9</a:t>
            </a:fld>
            <a:endParaRPr lang="en-US"/>
          </a:p>
        </p:txBody>
      </p:sp>
    </p:spTree>
    <p:extLst>
      <p:ext uri="{BB962C8B-B14F-4D97-AF65-F5344CB8AC3E}">
        <p14:creationId xmlns:p14="http://schemas.microsoft.com/office/powerpoint/2010/main" val="38514419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2747</TotalTime>
  <Words>1771</Words>
  <Application>Microsoft Office PowerPoint</Application>
  <PresentationFormat>On-screen Show (4:3)</PresentationFormat>
  <Paragraphs>579</Paragraphs>
  <Slides>31</Slides>
  <Notes>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4</vt:i4>
      </vt:variant>
      <vt:variant>
        <vt:lpstr>Slide Titles</vt:lpstr>
      </vt:variant>
      <vt:variant>
        <vt:i4>31</vt:i4>
      </vt:variant>
    </vt:vector>
  </HeadingPairs>
  <TitlesOfParts>
    <vt:vector size="47" baseType="lpstr">
      <vt:lpstr>SimSun</vt:lpstr>
      <vt:lpstr>Arial</vt:lpstr>
      <vt:lpstr>Calibri</vt:lpstr>
      <vt:lpstr>Franklin Gothic Book</vt:lpstr>
      <vt:lpstr>Monotype Sorts</vt:lpstr>
      <vt:lpstr>Perpetua</vt:lpstr>
      <vt:lpstr>Symbol</vt:lpstr>
      <vt:lpstr>Times New Roman</vt:lpstr>
      <vt:lpstr>Wingdings</vt:lpstr>
      <vt:lpstr>Wingdings 2</vt:lpstr>
      <vt:lpstr>幼圆</vt:lpstr>
      <vt:lpstr>Equity</vt:lpstr>
      <vt:lpstr>Visio</vt:lpstr>
      <vt:lpstr>VISIO</vt:lpstr>
      <vt:lpstr>Document</vt:lpstr>
      <vt:lpstr>Equation</vt:lpstr>
      <vt:lpstr>Classification: Basic Concepts</vt:lpstr>
      <vt:lpstr>Classification: Definition</vt:lpstr>
      <vt:lpstr>Classification</vt:lpstr>
      <vt:lpstr>Illustrating Classification Task</vt:lpstr>
      <vt:lpstr>Examples of Classification Task</vt:lpstr>
      <vt:lpstr>Classification Techniques</vt:lpstr>
      <vt:lpstr>Example of a Decision Tree</vt:lpstr>
      <vt:lpstr>Another Example of Decision Tree</vt:lpstr>
      <vt:lpstr>Model Evaluation</vt:lpstr>
      <vt:lpstr>Model Evaluation</vt:lpstr>
      <vt:lpstr>Metrics for Performance Evaluation</vt:lpstr>
      <vt:lpstr>Metrics for Performance Evaluation…</vt:lpstr>
      <vt:lpstr>Limitation of Accuracy</vt:lpstr>
      <vt:lpstr>Cost Matrix</vt:lpstr>
      <vt:lpstr>Computing Cost of Classification</vt:lpstr>
      <vt:lpstr>Cost vs Accuracy</vt:lpstr>
      <vt:lpstr>Cost-Sensitive Measures</vt:lpstr>
      <vt:lpstr>Interpretation of Precision and Recall</vt:lpstr>
      <vt:lpstr>Model Evaluation</vt:lpstr>
      <vt:lpstr>Methods for Performance Evaluation</vt:lpstr>
      <vt:lpstr>Learning Curve</vt:lpstr>
      <vt:lpstr>Methods of Estimation</vt:lpstr>
      <vt:lpstr>Model Evaluation</vt:lpstr>
      <vt:lpstr>ROC (Receiver Operating Characteristic)</vt:lpstr>
      <vt:lpstr>ROC Curve</vt:lpstr>
      <vt:lpstr>ROC Curve</vt:lpstr>
      <vt:lpstr>Using ROC for Model Comparison</vt:lpstr>
      <vt:lpstr>How to Construct an ROC curve</vt:lpstr>
      <vt:lpstr>How to construct an ROC curve</vt:lpstr>
      <vt:lpstr>In-class-Exercise: How to Construct an ROC curve</vt:lpstr>
      <vt:lpstr>In class 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Wei</dc:creator>
  <cp:lastModifiedBy>TEC Room User</cp:lastModifiedBy>
  <cp:revision>240</cp:revision>
  <dcterms:created xsi:type="dcterms:W3CDTF">2006-08-16T00:00:00Z</dcterms:created>
  <dcterms:modified xsi:type="dcterms:W3CDTF">2017-04-20T20:52:49Z</dcterms:modified>
</cp:coreProperties>
</file>