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4967" autoAdjust="0"/>
  </p:normalViewPr>
  <p:slideViewPr>
    <p:cSldViewPr>
      <p:cViewPr>
        <p:scale>
          <a:sx n="75" d="100"/>
          <a:sy n="75" d="100"/>
        </p:scale>
        <p:origin x="-1666" y="3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DE71C-40D0-4A9C-8189-3AB003762C4E}" type="datetimeFigureOut">
              <a:rPr lang="en-IN" smtClean="0"/>
              <a:pPr/>
              <a:t>02-02-2025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6817E-1A40-44AD-A854-F135A6ECBE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344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dirty="0"/>
              <a:t>This slide introduces the structured data pipeline for managing delivery dataset records.</a:t>
            </a:r>
          </a:p>
          <a:p>
            <a:pPr marL="0" indent="0">
              <a:buFont typeface="+mj-lt"/>
              <a:buNone/>
            </a:pPr>
            <a:r>
              <a:rPr lang="en-US" b="0" dirty="0"/>
              <a:t>The goal is to ensure data integrity, usability, and efficient </a:t>
            </a:r>
            <a:r>
              <a:rPr lang="en-US" b="0" dirty="0" err="1"/>
              <a:t>querying.A</a:t>
            </a:r>
            <a:r>
              <a:rPr lang="en-US" b="0" dirty="0"/>
              <a:t> well-structured pipeline allows for automated ingestion, transformation, and optimized storage.</a:t>
            </a:r>
          </a:p>
          <a:p>
            <a:pPr marL="0" indent="0">
              <a:buFont typeface="+mj-lt"/>
              <a:buNone/>
            </a:pPr>
            <a:r>
              <a:rPr lang="en-US" b="0" dirty="0"/>
              <a:t>This ensures that data is ready for analytics, decision-making, and reporting.</a:t>
            </a:r>
          </a:p>
          <a:p>
            <a:pPr marL="0" indent="0">
              <a:buFont typeface="+mj-lt"/>
              <a:buNone/>
            </a:pPr>
            <a:endParaRPr lang="en-US" b="0" dirty="0"/>
          </a:p>
          <a:p>
            <a:pPr marL="0" indent="0">
              <a:buFont typeface="+mj-lt"/>
              <a:buNone/>
            </a:pPr>
            <a:r>
              <a:rPr lang="en-IN" b="0" dirty="0"/>
              <a:t>Data is extracted from PostgreSQL as raw delivery records.</a:t>
            </a:r>
          </a:p>
          <a:p>
            <a:pPr marL="0" indent="0">
              <a:buFont typeface="+mj-lt"/>
              <a:buNone/>
            </a:pPr>
            <a:r>
              <a:rPr lang="en-IN" b="0" dirty="0"/>
              <a:t>The transformation stage includes missing data handling, categorical encoding, and anomaly filtering.</a:t>
            </a:r>
          </a:p>
          <a:p>
            <a:pPr marL="0" indent="0">
              <a:buFont typeface="+mj-lt"/>
              <a:buNone/>
            </a:pPr>
            <a:r>
              <a:rPr lang="en-IN" b="0" dirty="0"/>
              <a:t>The final storage is in a normalized PostgreSQL schema for structured </a:t>
            </a:r>
            <a:r>
              <a:rPr lang="en-IN" b="0" dirty="0" err="1"/>
              <a:t>querying.The</a:t>
            </a:r>
            <a:r>
              <a:rPr lang="en-IN" b="0" dirty="0"/>
              <a:t> pipeline follows a batch processing approach, where updates happen </a:t>
            </a:r>
            <a:r>
              <a:rPr lang="en-IN" b="0" dirty="0" err="1"/>
              <a:t>periodically.SQL</a:t>
            </a:r>
            <a:r>
              <a:rPr lang="en-IN" b="0" dirty="0"/>
              <a:t> and Python (Pandas) are used for transformations and data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817E-1A40-44AD-A854-F135A6ECBE3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467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This slide explains why batch processing is used instead of real-time ingestion.</a:t>
            </a:r>
          </a:p>
          <a:p>
            <a:r>
              <a:rPr lang="en-US" b="0" dirty="0"/>
              <a:t>Batch Processing is suitable for scheduled ingestion at regular intervals. Since the dataset consists of static periodic updates, real-time ingestion is unnecessary.</a:t>
            </a:r>
          </a:p>
          <a:p>
            <a:r>
              <a:rPr lang="en-US" b="0" dirty="0"/>
              <a:t>Future Enhancements could include incremental data processing, where only new or changed records are processed instead of reloading all data.</a:t>
            </a:r>
          </a:p>
          <a:p>
            <a:endParaRPr lang="en-US" b="0" dirty="0"/>
          </a:p>
          <a:p>
            <a:pPr>
              <a:buFont typeface="Arial" panose="020B0604020202020204" pitchFamily="34" charset="0"/>
              <a:buNone/>
            </a:pPr>
            <a:r>
              <a:rPr lang="en-IN" b="0" dirty="0"/>
              <a:t>The final processed data is stored in optimized database tables.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b="0" dirty="0"/>
              <a:t>PostgreSQL's normalization ensures efficient analytics and relational integrity.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b="0" dirty="0"/>
              <a:t>Unlike CSV or Parquet, databases provide faster querying, indexing, and security.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b="0" dirty="0"/>
              <a:t>Structured storage allows for efficient joins, indexing, and retrieval performance.</a:t>
            </a:r>
          </a:p>
          <a:p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817E-1A40-44AD-A854-F135A6ECBE3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3726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This slide outlines the key data quality challenges encountered in the dataset.</a:t>
            </a:r>
          </a:p>
          <a:p>
            <a:r>
              <a:rPr lang="en-US" b="0" dirty="0"/>
              <a:t>Missing values in key fields (e.g., </a:t>
            </a:r>
            <a:r>
              <a:rPr lang="en-US" b="0" dirty="0" err="1"/>
              <a:t>traffic_level</a:t>
            </a:r>
            <a:r>
              <a:rPr lang="en-US" b="0" dirty="0"/>
              <a:t>, </a:t>
            </a:r>
            <a:r>
              <a:rPr lang="en-US" b="0" dirty="0" err="1"/>
              <a:t>weather_description</a:t>
            </a:r>
            <a:r>
              <a:rPr lang="en-US" b="0" dirty="0"/>
              <a:t>) can affect analysis.</a:t>
            </a:r>
          </a:p>
          <a:p>
            <a:r>
              <a:rPr lang="en-US" b="0" dirty="0"/>
              <a:t>Duplicate records introduce redundancy and bias </a:t>
            </a:r>
            <a:r>
              <a:rPr lang="en-US" b="0" dirty="0" err="1"/>
              <a:t>results.Outliers</a:t>
            </a:r>
            <a:r>
              <a:rPr lang="en-US" b="0" dirty="0"/>
              <a:t> in distance metrics can skew delivery time </a:t>
            </a:r>
            <a:r>
              <a:rPr lang="en-US" b="0" dirty="0" err="1"/>
              <a:t>predictions.Categorical</a:t>
            </a:r>
            <a:r>
              <a:rPr lang="en-US" b="0" dirty="0"/>
              <a:t> discrepancies in fields like </a:t>
            </a:r>
            <a:r>
              <a:rPr lang="en-US" b="0" dirty="0" err="1"/>
              <a:t>vehicle_type</a:t>
            </a:r>
            <a:r>
              <a:rPr lang="en-US" b="0" dirty="0"/>
              <a:t> and </a:t>
            </a:r>
            <a:r>
              <a:rPr lang="en-US" b="0" dirty="0" err="1"/>
              <a:t>order_type</a:t>
            </a:r>
            <a:r>
              <a:rPr lang="en-US" b="0" dirty="0"/>
              <a:t> can affect classification </a:t>
            </a:r>
            <a:r>
              <a:rPr lang="en-US" b="0" dirty="0" err="1"/>
              <a:t>models.Addressing</a:t>
            </a:r>
            <a:r>
              <a:rPr lang="en-US" b="0" dirty="0"/>
              <a:t> these issues ensures data reliability and consistency.</a:t>
            </a:r>
          </a:p>
          <a:p>
            <a:endParaRPr lang="en-US" b="1" dirty="0"/>
          </a:p>
          <a:p>
            <a:r>
              <a:rPr lang="en-IN" b="1" dirty="0"/>
              <a:t>Strategies for improving data quality.</a:t>
            </a:r>
          </a:p>
          <a:p>
            <a:r>
              <a:rPr lang="en-IN" b="0" dirty="0"/>
              <a:t>Filling missing fields: Imputation techniques (mean/mode) ensure completeness.</a:t>
            </a:r>
          </a:p>
          <a:p>
            <a:r>
              <a:rPr lang="en-IN" b="0" dirty="0"/>
              <a:t>Removing duplicates: Primary key-based filtering eliminates redundant </a:t>
            </a:r>
            <a:r>
              <a:rPr lang="en-IN" b="0" dirty="0" err="1"/>
              <a:t>records.Handling</a:t>
            </a:r>
            <a:r>
              <a:rPr lang="en-IN" b="0" dirty="0"/>
              <a:t> </a:t>
            </a:r>
            <a:r>
              <a:rPr lang="en-IN" b="0" dirty="0" err="1"/>
              <a:t>outliers.Categorical</a:t>
            </a:r>
            <a:r>
              <a:rPr lang="en-IN" b="0" dirty="0"/>
              <a:t> standardization: Formatting corrections ensure consistent </a:t>
            </a:r>
            <a:r>
              <a:rPr lang="en-IN" b="0" dirty="0" err="1"/>
              <a:t>classification.These</a:t>
            </a:r>
            <a:r>
              <a:rPr lang="en-IN" b="0" dirty="0"/>
              <a:t> measures ensure clean, reliable, and structured data for processing.</a:t>
            </a:r>
            <a:endParaRPr lang="en-US" b="0" dirty="0"/>
          </a:p>
          <a:p>
            <a:endParaRPr lang="en-US" b="0" dirty="0"/>
          </a:p>
          <a:p>
            <a:r>
              <a:rPr lang="en-IN" b="0" dirty="0"/>
              <a:t>Maintaining schema integrity is critical for structured storage.</a:t>
            </a:r>
          </a:p>
          <a:p>
            <a:r>
              <a:rPr lang="en-IN" b="0" dirty="0"/>
              <a:t>Automated schema checks prevent breaking changes.</a:t>
            </a:r>
          </a:p>
          <a:p>
            <a:r>
              <a:rPr lang="en-IN" b="0" dirty="0"/>
              <a:t>Continuous monitoring for data drift detects shifting </a:t>
            </a:r>
            <a:r>
              <a:rPr lang="en-IN" b="0" dirty="0" err="1"/>
              <a:t>trends.SQL</a:t>
            </a:r>
            <a:r>
              <a:rPr lang="en-IN" b="0" dirty="0"/>
              <a:t> triggers create real-time alerts for unexpected anomalies.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817E-1A40-44AD-A854-F135A6ECBE36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1695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F89B-346B-43D9-8FA9-383AD8519FC7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42C-6AD2-4463-B982-F20764967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584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F89B-346B-43D9-8FA9-383AD8519FC7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42C-6AD2-4463-B982-F20764967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696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F89B-346B-43D9-8FA9-383AD8519FC7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42C-6AD2-4463-B982-F20764967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3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F89B-346B-43D9-8FA9-383AD8519FC7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42C-6AD2-4463-B982-F20764967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136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F89B-346B-43D9-8FA9-383AD8519FC7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42C-6AD2-4463-B982-F20764967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583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F89B-346B-43D9-8FA9-383AD8519FC7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42C-6AD2-4463-B982-F20764967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245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F89B-346B-43D9-8FA9-383AD8519FC7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42C-6AD2-4463-B982-F20764967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15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F89B-346B-43D9-8FA9-383AD8519FC7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42C-6AD2-4463-B982-F20764967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742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F89B-346B-43D9-8FA9-383AD8519FC7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42C-6AD2-4463-B982-F20764967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4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F89B-346B-43D9-8FA9-383AD8519FC7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42C-6AD2-4463-B982-F20764967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421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F89B-346B-43D9-8FA9-383AD8519FC7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42C-6AD2-4463-B982-F20764967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612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F89B-346B-43D9-8FA9-383AD8519FC7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142C-6AD2-4463-B982-F20764967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467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9203DE33-2CD4-4CA8-9AF3-37C3B6513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F57B88-1D4C-41FA-A761-EC1DD10C35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2548F45-5164-4ABB-8212-7F293FDED8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livery drone carrying a package inside a warehouse">
            <a:extLst>
              <a:ext uri="{FF2B5EF4-FFF2-40B4-BE49-F238E27FC236}">
                <a16:creationId xmlns="" xmlns:a16="http://schemas.microsoft.com/office/drawing/2014/main" id="{57C5EA6F-38E3-AF99-A897-15F5CC7A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17" r="23016"/>
          <a:stretch/>
        </p:blipFill>
        <p:spPr>
          <a:xfrm>
            <a:off x="3028949" y="58391"/>
            <a:ext cx="6120019" cy="687580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5E81CCFB-7BEF-4186-86FB-D09450B4D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854" y="2950387"/>
            <a:ext cx="2289220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</a:rPr>
              <a:t>Data Engineering Pipeline for Delivery Prediction Service using AI/ML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CF35A6-EAFA-8F9C-614C-93DF8194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2237"/>
            <a:ext cx="7886700" cy="1325563"/>
          </a:xfrm>
        </p:spPr>
        <p:txBody>
          <a:bodyPr/>
          <a:lstStyle/>
          <a:p>
            <a:r>
              <a:rPr lang="en-IN" b="1" dirty="0"/>
              <a:t>Data Flow Architecture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9B214D-4173-0DA8-B8F2-221C126A533F}"/>
              </a:ext>
            </a:extLst>
          </p:cNvPr>
          <p:cNvSpPr txBox="1"/>
          <p:nvPr/>
        </p:nvSpPr>
        <p:spPr>
          <a:xfrm>
            <a:off x="493854" y="1447800"/>
            <a:ext cx="468774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 Key Stages of the Data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pipeline is well </a:t>
            </a:r>
            <a:r>
              <a:rPr lang="en-US" dirty="0" smtClean="0"/>
              <a:t>structured </a:t>
            </a:r>
            <a:r>
              <a:rPr lang="en-US" dirty="0" smtClean="0"/>
              <a:t>to manage and </a:t>
            </a:r>
            <a:r>
              <a:rPr lang="en-US" dirty="0" smtClean="0"/>
              <a:t>deliver </a:t>
            </a:r>
            <a:r>
              <a:rPr lang="en-US" dirty="0" smtClean="0"/>
              <a:t>the data records </a:t>
            </a:r>
            <a:r>
              <a:rPr lang="en-US" dirty="0" smtClean="0"/>
              <a:t>safely.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initial aim is to ensure the data integrity , usability and streamlined </a:t>
            </a:r>
            <a:r>
              <a:rPr lang="en-US" dirty="0" smtClean="0"/>
              <a:t>query.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b="1" dirty="0" smtClean="0"/>
              <a:t>2</a:t>
            </a:r>
            <a:r>
              <a:rPr lang="en-IN" b="1" dirty="0"/>
              <a:t>. Architecture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Input Source:</a:t>
            </a:r>
            <a:r>
              <a:rPr lang="en-IN" dirty="0"/>
              <a:t> PostgreSQL (Raw Delivery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Transformation:</a:t>
            </a:r>
            <a:r>
              <a:rPr lang="en-IN" dirty="0"/>
              <a:t> Missing data handling, categorical encoding, feature extraction, Data scaling.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Final Storage:</a:t>
            </a:r>
            <a:r>
              <a:rPr lang="en-IN" dirty="0"/>
              <a:t> PostgreSQL (Normalized Schema) or Optimized Database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Processing Mode:</a:t>
            </a:r>
            <a:r>
              <a:rPr lang="en-IN" dirty="0"/>
              <a:t> Scheduled Batch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Technology Utilized:</a:t>
            </a:r>
            <a:r>
              <a:rPr lang="en-IN" dirty="0"/>
              <a:t> SQL, Python (Pandas), PostgreSQL</a:t>
            </a:r>
          </a:p>
        </p:txBody>
      </p:sp>
      <p:pic>
        <p:nvPicPr>
          <p:cNvPr id="11" name="Picture 10" descr="A diagram of a software system&#10;&#10;Description automatically generated">
            <a:extLst>
              <a:ext uri="{FF2B5EF4-FFF2-40B4-BE49-F238E27FC236}">
                <a16:creationId xmlns="" xmlns:a16="http://schemas.microsoft.com/office/drawing/2014/main" id="{ADD312FC-329F-4B40-65FE-6CE9702274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82" y="1676400"/>
            <a:ext cx="4038238" cy="3352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72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2A35754-B6FD-278C-6245-DBE9F96C2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B659F5-AB34-BF88-0FFA-D848523F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2237"/>
            <a:ext cx="7886700" cy="1325563"/>
          </a:xfrm>
        </p:spPr>
        <p:txBody>
          <a:bodyPr/>
          <a:lstStyle/>
          <a:p>
            <a:r>
              <a:rPr lang="en-IN" b="1" dirty="0"/>
              <a:t>Data Flow Architecture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0AFD3A0-3DF8-70FD-A85A-3C22D9D43B1E}"/>
              </a:ext>
            </a:extLst>
          </p:cNvPr>
          <p:cNvSpPr txBox="1"/>
          <p:nvPr/>
        </p:nvSpPr>
        <p:spPr>
          <a:xfrm>
            <a:off x="493854" y="1447800"/>
            <a:ext cx="82691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Justification for Processing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Scheduled Batch Jobs:</a:t>
            </a:r>
            <a:r>
              <a:rPr lang="en-IN" dirty="0"/>
              <a:t> </a:t>
            </a:r>
            <a:r>
              <a:rPr lang="en-US" dirty="0" smtClean="0"/>
              <a:t>Ideal for structured ingestion at defined intervals.</a:t>
            </a:r>
            <a:r>
              <a:rPr lang="en-IN" dirty="0" smtClean="0"/>
              <a:t>.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Rationale:</a:t>
            </a:r>
            <a:r>
              <a:rPr lang="en-IN" dirty="0"/>
              <a:t> </a:t>
            </a:r>
            <a:r>
              <a:rPr lang="en-US" dirty="0" smtClean="0"/>
              <a:t>At the initial stage the data set contains the periodic static </a:t>
            </a:r>
            <a:r>
              <a:rPr lang="en-US" dirty="0" smtClean="0"/>
              <a:t>updates</a:t>
            </a:r>
            <a:r>
              <a:rPr lang="en-IN" dirty="0" smtClean="0"/>
              <a:t>.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Future Enhancements:</a:t>
            </a:r>
            <a:r>
              <a:rPr lang="en-IN" dirty="0"/>
              <a:t> </a:t>
            </a:r>
            <a:r>
              <a:rPr lang="en-US" dirty="0" smtClean="0"/>
              <a:t>Processing the data from Transitioning to incremental for better </a:t>
            </a:r>
            <a:r>
              <a:rPr lang="en-US" dirty="0" err="1" smtClean="0"/>
              <a:t>effiency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IN" dirty="0"/>
          </a:p>
          <a:p>
            <a:r>
              <a:rPr lang="en-IN" b="1" dirty="0"/>
              <a:t>Choice of Storage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Optimized Database Tables:</a:t>
            </a:r>
            <a:r>
              <a:rPr lang="en-IN" dirty="0"/>
              <a:t> </a:t>
            </a:r>
            <a:r>
              <a:rPr lang="en-US" dirty="0" smtClean="0"/>
              <a:t>This allows for quick querying and relational integrity</a:t>
            </a:r>
            <a:r>
              <a:rPr lang="en-IN" dirty="0" smtClean="0"/>
              <a:t>.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PostgreSQL Normalization:</a:t>
            </a:r>
            <a:r>
              <a:rPr lang="en-IN" dirty="0"/>
              <a:t> </a:t>
            </a:r>
            <a:r>
              <a:rPr lang="en-US" dirty="0" smtClean="0"/>
              <a:t>This efficiently organizes data for analytics</a:t>
            </a:r>
            <a:r>
              <a:rPr lang="en-IN" dirty="0" smtClean="0"/>
              <a:t>.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Why This Choice?</a:t>
            </a:r>
            <a:r>
              <a:rPr lang="en-IN" dirty="0"/>
              <a:t> </a:t>
            </a:r>
            <a:r>
              <a:rPr lang="en-US" dirty="0" smtClean="0"/>
              <a:t>Why This Choice? Unlike flat files (CSV, Parquet), tables offer indexing, joins, and </a:t>
            </a:r>
            <a:r>
              <a:rPr lang="en-US" dirty="0" smtClean="0"/>
              <a:t>security.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792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5184704-FC52-4681-C8E5-C2A3AEC86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6CFFF7-D5FF-96E1-08D9-951A6578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2237"/>
            <a:ext cx="7886700" cy="1325563"/>
          </a:xfrm>
        </p:spPr>
        <p:txBody>
          <a:bodyPr/>
          <a:lstStyle/>
          <a:p>
            <a:r>
              <a:rPr lang="en-IN" b="1" dirty="0"/>
              <a:t>Ensuring Data Integrity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E885473E-C837-7D4D-ABE1-E3C84F41A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02688"/>
            <a:ext cx="8686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1</a:t>
            </a:r>
            <a:r>
              <a:rPr lang="en-US" altLang="en-US" sz="1600" b="1" dirty="0"/>
              <a:t>. Common Data Challenges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Missing Data: </a:t>
            </a:r>
            <a:r>
              <a:rPr lang="en-US" sz="1600" dirty="0" smtClean="0"/>
              <a:t>Checking the missing values in the key fields such as traffic level and Distance</a:t>
            </a:r>
            <a:r>
              <a:rPr lang="en-US" altLang="en-US" sz="1600" i="1" dirty="0" smtClean="0"/>
              <a:t>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Duplicate Records: </a:t>
            </a:r>
            <a:r>
              <a:rPr lang="en-US" sz="1600" dirty="0" smtClean="0"/>
              <a:t>The duplicate records can affect the analytical accuracy</a:t>
            </a:r>
            <a:r>
              <a:rPr lang="en-US" sz="1600" dirty="0" smtClean="0"/>
              <a:t>.</a:t>
            </a:r>
            <a:endParaRPr lang="en-US" altLang="en-US" sz="1600" dirty="0" smtClean="0"/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Extreme Values: </a:t>
            </a:r>
            <a:r>
              <a:rPr lang="en-US" sz="1600" dirty="0" smtClean="0"/>
              <a:t>The outliers present in the distance metrics will impact the delivery time calculation </a:t>
            </a:r>
            <a:r>
              <a:rPr lang="en-US" altLang="en-US" sz="1600" dirty="0" smtClean="0"/>
              <a:t>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Categorical Discrepancies: </a:t>
            </a:r>
            <a:r>
              <a:rPr lang="en-US" sz="1600" dirty="0" smtClean="0"/>
              <a:t>Categorical values in fields like </a:t>
            </a:r>
            <a:r>
              <a:rPr lang="en-US" sz="1600" dirty="0" err="1" smtClean="0"/>
              <a:t>vehicle_type</a:t>
            </a:r>
            <a:r>
              <a:rPr lang="en-US" sz="1600" dirty="0" smtClean="0"/>
              <a:t> and </a:t>
            </a:r>
            <a:r>
              <a:rPr lang="en-US" sz="1600" dirty="0" err="1" smtClean="0"/>
              <a:t>order_type</a:t>
            </a:r>
            <a:r>
              <a:rPr lang="en-US" sz="1600" dirty="0" smtClean="0"/>
              <a:t> and </a:t>
            </a:r>
            <a:r>
              <a:rPr lang="en-US" sz="1600" dirty="0" smtClean="0"/>
              <a:t>more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/>
              <a:t>2. Validation &amp; Quality Measures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Missing Fields Imputation</a:t>
            </a:r>
            <a:r>
              <a:rPr lang="en-US" sz="1600" dirty="0" smtClean="0"/>
              <a:t>: Mean/mode imputation and domain-specific heuristics</a:t>
            </a:r>
            <a:r>
              <a:rPr lang="en-US" sz="1600" dirty="0" smtClean="0"/>
              <a:t>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Duplicate </a:t>
            </a:r>
            <a:r>
              <a:rPr lang="en-US" sz="1600" b="1" dirty="0" smtClean="0"/>
              <a:t>Records Elimination: </a:t>
            </a:r>
            <a:r>
              <a:rPr lang="en-US" sz="1600" dirty="0" smtClean="0"/>
              <a:t>Identification of duplicate records with the help of primary keys</a:t>
            </a:r>
            <a:r>
              <a:rPr lang="en-US" sz="1600" dirty="0" smtClean="0"/>
              <a:t>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Outlier </a:t>
            </a:r>
            <a:r>
              <a:rPr lang="en-US" sz="1600" b="1" dirty="0" smtClean="0"/>
              <a:t>Handling: </a:t>
            </a:r>
            <a:r>
              <a:rPr lang="en-US" sz="1600" dirty="0" smtClean="0"/>
              <a:t>By using statically modeling outliers can identified outliers Automatically </a:t>
            </a:r>
            <a:endParaRPr lang="en-US" sz="1600" dirty="0" smtClean="0"/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Field </a:t>
            </a:r>
            <a:r>
              <a:rPr lang="en-US" sz="1600" b="1" dirty="0" smtClean="0"/>
              <a:t>Categorization: </a:t>
            </a:r>
            <a:r>
              <a:rPr lang="en-US" sz="1600" dirty="0" smtClean="0"/>
              <a:t>Normalization of the various fields that store the same type of information in every </a:t>
            </a:r>
            <a:r>
              <a:rPr lang="en-US" sz="1600" dirty="0" smtClean="0"/>
              <a:t>record.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3</a:t>
            </a:r>
            <a:r>
              <a:rPr lang="en-US" sz="1600" b="1" dirty="0" smtClean="0"/>
              <a:t>. Schema Management &amp; Data </a:t>
            </a:r>
            <a:r>
              <a:rPr lang="en-US" sz="1600" b="1" dirty="0" smtClean="0"/>
              <a:t>Monitoring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Automated </a:t>
            </a:r>
            <a:r>
              <a:rPr lang="en-US" sz="1600" dirty="0" smtClean="0"/>
              <a:t>schema validation through integrity rules with DB constraints</a:t>
            </a:r>
            <a:r>
              <a:rPr lang="en-US" sz="1600" dirty="0" smtClean="0"/>
              <a:t>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Continuous </a:t>
            </a:r>
            <a:r>
              <a:rPr lang="en-US" sz="1600" dirty="0" smtClean="0"/>
              <a:t>Monitoring for Data Drift: Periodic checks across field distribution</a:t>
            </a:r>
            <a:r>
              <a:rPr lang="en-US" sz="1600" dirty="0" smtClean="0"/>
              <a:t>.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Alerts-based </a:t>
            </a:r>
            <a:r>
              <a:rPr lang="en-US" sz="1600" dirty="0" smtClean="0"/>
              <a:t>Validation: Real-time anomaly detection by using SQL trigger.</a:t>
            </a:r>
            <a:endParaRPr lang="en-US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6674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Pipeline Implementation</a:t>
            </a:r>
            <a:endParaRPr lang="en-US" dirty="0"/>
          </a:p>
        </p:txBody>
      </p:sp>
      <p:pic>
        <p:nvPicPr>
          <p:cNvPr id="4" name="Content Placeholder 3" descr="Screenshot (24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4" y="1825625"/>
            <a:ext cx="7735712" cy="43513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491</TotalTime>
  <Words>636</Words>
  <Application>Microsoft Office PowerPoint</Application>
  <PresentationFormat>On-screen Show (4:3)</PresentationFormat>
  <Paragraphs>64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2013 - 2022 Theme</vt:lpstr>
      <vt:lpstr>Data Engineering Pipeline for Delivery Prediction Service using AI/ML</vt:lpstr>
      <vt:lpstr>Data Flow Architecture</vt:lpstr>
      <vt:lpstr>Data Flow Architecture</vt:lpstr>
      <vt:lpstr>Ensuring Data Integrity</vt:lpstr>
      <vt:lpstr>Pipeline Implementation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DELL</dc:creator>
  <cp:lastModifiedBy>DELL</cp:lastModifiedBy>
  <cp:revision>43</cp:revision>
  <dcterms:created xsi:type="dcterms:W3CDTF">2025-01-26T16:24:16Z</dcterms:created>
  <dcterms:modified xsi:type="dcterms:W3CDTF">2025-02-03T04:14:57Z</dcterms:modified>
</cp:coreProperties>
</file>