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jam-eight-self.vercel.app/" TargetMode="Externa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arideep Reddy Boothpur (700763263)…"/>
          <p:cNvSpPr txBox="1"/>
          <p:nvPr>
            <p:ph type="body" idx="21"/>
          </p:nvPr>
        </p:nvSpPr>
        <p:spPr>
          <a:xfrm>
            <a:off x="1201340" y="7470714"/>
            <a:ext cx="21971003" cy="50261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Harideep Reddy Boothpur (700763263)</a:t>
            </a:r>
          </a:p>
          <a:p>
            <a:pPr/>
            <a:r>
              <a:t>Ooha Reddy Bollampalli (700762295 )</a:t>
            </a:r>
          </a:p>
        </p:txBody>
      </p:sp>
      <p:sp>
        <p:nvSpPr>
          <p:cNvPr id="172" name="Library Management System"/>
          <p:cNvSpPr txBox="1"/>
          <p:nvPr>
            <p:ph type="ctrTitle"/>
          </p:nvPr>
        </p:nvSpPr>
        <p:spPr>
          <a:xfrm>
            <a:off x="1206498" y="-552986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Library Management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at is the purpose of the databas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purpose of the database ?</a:t>
            </a:r>
          </a:p>
        </p:txBody>
      </p:sp>
      <p:sp>
        <p:nvSpPr>
          <p:cNvPr id="175" name="The purpose of the database is to organize, store, and manage information related to the library, such as books, members, and loan records, in a structured and efficient manner. It is needed t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9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purpose of the database is to organize, store, and manage information related to the library, such as books, members, and loan records, in a structured and efficient manner. It is needed to: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9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Facilitate easy retrieval of data (e.g., searching for books or members).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9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Maintain an accurate record of loans, returns, and overdue books.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9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Streamline operations like book borrowing and member registration.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9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Generate reports for decision-making, such as popular books or overdue statistics.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o are the users and what information and functions do they need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53">
              <a:defRPr spc="-107" sz="5355"/>
            </a:lvl1pPr>
          </a:lstStyle>
          <a:p>
            <a:pPr/>
            <a:r>
              <a:t>Who are the users and what information and functions do they need ?</a:t>
            </a:r>
          </a:p>
        </p:txBody>
      </p:sp>
      <p:sp>
        <p:nvSpPr>
          <p:cNvPr id="178" name="Users:…"/>
          <p:cNvSpPr txBox="1"/>
          <p:nvPr>
            <p:ph type="body" idx="1"/>
          </p:nvPr>
        </p:nvSpPr>
        <p:spPr>
          <a:xfrm>
            <a:off x="1206500" y="2851319"/>
            <a:ext cx="21971000" cy="9653197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77800" algn="l"/>
                <a:tab pos="368300" algn="l"/>
                <a:tab pos="546100" algn="l"/>
                <a:tab pos="736600" algn="l"/>
                <a:tab pos="914400" algn="l"/>
                <a:tab pos="1104900" algn="l"/>
                <a:tab pos="1282700" algn="l"/>
                <a:tab pos="1473200" algn="l"/>
                <a:tab pos="1663700" algn="l"/>
                <a:tab pos="1841500" algn="l"/>
                <a:tab pos="2032000" algn="l"/>
                <a:tab pos="2209800" algn="l"/>
              </a:tabLst>
              <a:defRPr b="1"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Users:</a:t>
            </a:r>
            <a:endParaRPr b="0"/>
          </a:p>
          <a:p>
            <a:pPr marL="138684" indent="-138684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76200" algn="r"/>
                <a:tab pos="127000" algn="l"/>
              </a:tabLst>
              <a:defRPr b="1"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Library Staff/Admin</a:t>
            </a:r>
            <a:endParaRPr b="0"/>
          </a:p>
          <a:p>
            <a:pPr marL="217931" indent="-21793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152400" algn="r"/>
                <a:tab pos="215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Information Needed: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Member details, book inventory, loan details, and overdue records.</a:t>
            </a:r>
          </a:p>
          <a:p>
            <a:pPr marL="217931" indent="-21793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152400" algn="r"/>
                <a:tab pos="215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Functions Needed: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Add/remove books and members.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Update book availability.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View and manage loans, returns, and reports.</a:t>
            </a:r>
          </a:p>
          <a:p>
            <a:pPr marL="138684" indent="-138684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76200" algn="r"/>
                <a:tab pos="127000" algn="l"/>
              </a:tabLst>
              <a:defRPr b="1"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t>Members</a:t>
            </a:r>
            <a:endParaRPr b="0"/>
          </a:p>
          <a:p>
            <a:pPr marL="217931" indent="-21793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152400" algn="r"/>
                <a:tab pos="215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Information Needed: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Available books, borrowing history, and loan status.</a:t>
            </a:r>
          </a:p>
          <a:p>
            <a:pPr marL="217931" indent="-21793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152400" algn="r"/>
                <a:tab pos="215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Functions Needed: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Login to their account.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Search and reserve books.</a:t>
            </a:r>
          </a:p>
          <a:p>
            <a:pPr marL="350011" indent="-350011" defTabSz="914400">
              <a:lnSpc>
                <a:spcPct val="135000"/>
              </a:lnSpc>
              <a:spcBef>
                <a:spcPts val="600"/>
              </a:spcBef>
              <a:buSzTx/>
              <a:buNone/>
              <a:tabLst>
                <a:tab pos="292100" algn="r"/>
                <a:tab pos="342900" algn="l"/>
              </a:tabLst>
              <a:defRPr sz="2756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View borrowing history and return due dates.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at is the input data is available to the databas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96971">
              <a:defRPr spc="-146" sz="7310"/>
            </a:lvl1pPr>
          </a:lstStyle>
          <a:p>
            <a:pPr/>
            <a:r>
              <a:t>What is the input data is available to the database ?</a:t>
            </a:r>
          </a:p>
        </p:txBody>
      </p:sp>
      <p:sp>
        <p:nvSpPr>
          <p:cNvPr id="181" name="Books:…"/>
          <p:cNvSpPr txBox="1"/>
          <p:nvPr>
            <p:ph type="body" idx="1"/>
          </p:nvPr>
        </p:nvSpPr>
        <p:spPr>
          <a:xfrm>
            <a:off x="417841" y="3020159"/>
            <a:ext cx="22759659" cy="9484357"/>
          </a:xfrm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b="1"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</a:t>
            </a:r>
            <a:r>
              <a:t>Books: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Title, author, genre, publication year, availability, and unique book ID.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b="1"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•	</a:t>
            </a:r>
            <a:r>
              <a:t>Members: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Name, email, phone number, membership ID, and password.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b="1"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•	</a:t>
            </a:r>
            <a:r>
              <a:t>Loans: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Book ID, member ID, borrow date, return date, and loan status.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 sz="26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4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4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Books Table:</a:t>
            </a:r>
            <a:r>
              <a:t> Information about each book in the library.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4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Members Table:</a:t>
            </a:r>
            <a:r>
              <a:t> Details about library members.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4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Loans Table:</a:t>
            </a:r>
            <a:r>
              <a:t> Records of which member borrowed which book and when.</a:t>
            </a:r>
          </a:p>
        </p:txBody>
      </p:sp>
      <p:sp>
        <p:nvSpPr>
          <p:cNvPr id="182" name="What kind of information should be stored in the database?"/>
          <p:cNvSpPr txBox="1"/>
          <p:nvPr/>
        </p:nvSpPr>
        <p:spPr>
          <a:xfrm>
            <a:off x="812170" y="7659928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59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kind of information should be stored in the database?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R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 diagram</a:t>
            </a:r>
          </a:p>
        </p:txBody>
      </p:sp>
      <p:pic>
        <p:nvPicPr>
          <p:cNvPr id="185" name="a0734a4f6665df3fda79c6dcb3c05dee91f7a28788f714855cbff3c789d2166a.png" descr="a0734a4f6665df3fda79c6dcb3c05dee91f7a28788f714855cbff3c789d2166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7097" y="2999165"/>
            <a:ext cx="13805430" cy="9605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chema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 Design</a:t>
            </a:r>
          </a:p>
        </p:txBody>
      </p:sp>
      <p:sp>
        <p:nvSpPr>
          <p:cNvPr id="188" name="Schema Design…"/>
          <p:cNvSpPr txBox="1"/>
          <p:nvPr>
            <p:ph type="body" sz="quarter" idx="1"/>
          </p:nvPr>
        </p:nvSpPr>
        <p:spPr>
          <a:xfrm>
            <a:off x="1206500" y="4248504"/>
            <a:ext cx="7460140" cy="825601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Schema Design</a:t>
            </a:r>
            <a:endParaRPr b="0"/>
          </a:p>
          <a:p>
            <a:pPr marL="106680" indent="-10668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63500" algn="r"/>
                <a:tab pos="1016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t>Books Table</a:t>
            </a:r>
            <a:endParaRPr b="0"/>
          </a:p>
          <a:p>
            <a:pPr marL="167639" indent="-167639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127000" algn="r"/>
                <a:tab pos="1651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•	</a:t>
            </a:r>
            <a:r>
              <a:t>Attributes</a:t>
            </a:r>
            <a:r>
              <a:rPr b="0"/>
              <a:t>:</a:t>
            </a:r>
            <a:endParaRPr b="0"/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BookID (Primary Key)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Title (VARCHAR)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Author (VARCHAR)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Genre (VARCHAR)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Availability (BOOLEAN)</a:t>
            </a:r>
          </a:p>
          <a:p>
            <a:pPr marL="106680" indent="-10668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63500" algn="r"/>
                <a:tab pos="1016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0"/>
          </a:p>
          <a:p>
            <a:pPr marL="167639" indent="-167639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127000" algn="r"/>
                <a:tab pos="1651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•	</a:t>
            </a:r>
            <a:r>
              <a:t>Attributes</a:t>
            </a:r>
            <a:r>
              <a:rPr b="0"/>
              <a:t>:</a:t>
            </a:r>
            <a:endParaRPr b="0"/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MemberID (Primary Key)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Name (VARCHAR)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Email (VARCHAR, Unique)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Phone (VARCHAR)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Password (VARCHAR)</a:t>
            </a:r>
          </a:p>
          <a:p>
            <a:pPr marL="167639" indent="-167639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127000" algn="r"/>
                <a:tab pos="1651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Purpose</a:t>
            </a:r>
            <a:r>
              <a:t>: Stores details about members of the library.</a:t>
            </a:r>
          </a:p>
          <a:p>
            <a:pPr marL="106680" indent="-10668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63500" algn="r"/>
                <a:tab pos="1016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t>Loans Table</a:t>
            </a:r>
            <a:endParaRPr b="0"/>
          </a:p>
          <a:p>
            <a:pPr marL="167639" indent="-167639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127000" algn="r"/>
                <a:tab pos="1651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•	</a:t>
            </a:r>
            <a:r>
              <a:t>Attributes</a:t>
            </a:r>
            <a:r>
              <a:rPr b="0"/>
              <a:t>:</a:t>
            </a:r>
            <a:endParaRPr b="0"/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LoanID (Primary Key)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BookID (Foreign Key referencing Books(BookID))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MemberID (Foreign Key referencing Members(MemberID))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BorrowDate (DATE)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ReturnDate (DATE)</a:t>
            </a:r>
          </a:p>
          <a:p>
            <a:pPr marL="167639" indent="-167639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127000" algn="r"/>
                <a:tab pos="1651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Purpose</a:t>
            </a:r>
            <a:r>
              <a:t>: Tracks which member has borrowed which book and for how long.</a:t>
            </a:r>
          </a:p>
        </p:txBody>
      </p:sp>
      <p:sp>
        <p:nvSpPr>
          <p:cNvPr id="189" name="2. Loans Table…"/>
          <p:cNvSpPr txBox="1"/>
          <p:nvPr/>
        </p:nvSpPr>
        <p:spPr>
          <a:xfrm>
            <a:off x="8039692" y="4248504"/>
            <a:ext cx="7460140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06680" indent="-106680" defTabSz="914400">
              <a:lnSpc>
                <a:spcPct val="135000"/>
              </a:lnSpc>
              <a:spcBef>
                <a:spcPts val="400"/>
              </a:spcBef>
              <a:tabLst>
                <a:tab pos="63500" algn="r"/>
                <a:tab pos="1016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</a:t>
            </a: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t>Loans Table</a:t>
            </a:r>
            <a:endParaRPr b="0"/>
          </a:p>
          <a:p>
            <a:pPr marL="167639" indent="-167639" defTabSz="914400">
              <a:lnSpc>
                <a:spcPct val="135000"/>
              </a:lnSpc>
              <a:spcBef>
                <a:spcPts val="400"/>
              </a:spcBef>
              <a:tabLst>
                <a:tab pos="127000" algn="r"/>
                <a:tab pos="165100" algn="l"/>
              </a:tabLst>
              <a:defRPr b="1"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•	</a:t>
            </a:r>
            <a:r>
              <a:t>Attributes</a:t>
            </a:r>
            <a:r>
              <a:rPr b="0"/>
              <a:t>:</a:t>
            </a:r>
            <a:endParaRPr b="0"/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LoanID (Primary Key)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BookID (Foreign Key referencing Books(BookID))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MemberID (Foreign Key referencing Members(MemberID))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BorrowDate (DATE)</a:t>
            </a:r>
          </a:p>
          <a:p>
            <a:pPr marL="269240" indent="-269240" defTabSz="914400">
              <a:lnSpc>
                <a:spcPct val="135000"/>
              </a:lnSpc>
              <a:spcBef>
                <a:spcPts val="400"/>
              </a:spcBef>
              <a:tabLst>
                <a:tab pos="228600" algn="r"/>
                <a:tab pos="2667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ReturnDate (DATE)</a:t>
            </a:r>
          </a:p>
          <a:p>
            <a:pPr marL="167639" indent="-167639" defTabSz="914400">
              <a:lnSpc>
                <a:spcPct val="135000"/>
              </a:lnSpc>
              <a:spcBef>
                <a:spcPts val="400"/>
              </a:spcBef>
              <a:tabLst>
                <a:tab pos="127000" algn="r"/>
                <a:tab pos="165100" algn="l"/>
              </a:tabLst>
              <a:defRPr sz="38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Purpose</a:t>
            </a:r>
            <a:r>
              <a:t>: Tracks which member has borrowed which book and for how long.</a:t>
            </a:r>
          </a:p>
        </p:txBody>
      </p:sp>
      <p:sp>
        <p:nvSpPr>
          <p:cNvPr id="190" name="3. Members Table…"/>
          <p:cNvSpPr txBox="1"/>
          <p:nvPr/>
        </p:nvSpPr>
        <p:spPr>
          <a:xfrm>
            <a:off x="14888065" y="4248504"/>
            <a:ext cx="7460140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92786" indent="-192786" defTabSz="914400">
              <a:lnSpc>
                <a:spcPct val="135000"/>
              </a:lnSpc>
              <a:spcBef>
                <a:spcPts val="500"/>
              </a:spcBef>
              <a:tabLst>
                <a:tab pos="139700" algn="r"/>
                <a:tab pos="190500" algn="l"/>
              </a:tabLst>
              <a:defRPr b="1" sz="437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3. Members Table</a:t>
            </a:r>
          </a:p>
          <a:p>
            <a:pPr marL="192786" indent="-192786" defTabSz="914400">
              <a:lnSpc>
                <a:spcPct val="135000"/>
              </a:lnSpc>
              <a:spcBef>
                <a:spcPts val="500"/>
              </a:spcBef>
              <a:tabLst>
                <a:tab pos="139700" algn="r"/>
                <a:tab pos="190500" algn="l"/>
              </a:tabLst>
              <a:defRPr b="1" sz="437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/>
              <a:t>	•	</a:t>
            </a:r>
            <a:r>
              <a:t>Attributes</a:t>
            </a:r>
            <a:r>
              <a:rPr b="0"/>
              <a:t>:</a:t>
            </a:r>
            <a:endParaRPr b="0"/>
          </a:p>
          <a:p>
            <a:pPr marL="309626" indent="-309626" defTabSz="914400">
              <a:lnSpc>
                <a:spcPct val="135000"/>
              </a:lnSpc>
              <a:spcBef>
                <a:spcPts val="500"/>
              </a:spcBef>
              <a:tabLst>
                <a:tab pos="254000" algn="r"/>
                <a:tab pos="304800" algn="l"/>
              </a:tabLst>
              <a:defRPr sz="437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MemberID (Primary Key)</a:t>
            </a:r>
          </a:p>
          <a:p>
            <a:pPr marL="309626" indent="-309626" defTabSz="914400">
              <a:lnSpc>
                <a:spcPct val="135000"/>
              </a:lnSpc>
              <a:spcBef>
                <a:spcPts val="500"/>
              </a:spcBef>
              <a:tabLst>
                <a:tab pos="254000" algn="r"/>
                <a:tab pos="304800" algn="l"/>
              </a:tabLst>
              <a:defRPr sz="437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Name (VARCHAR)</a:t>
            </a:r>
          </a:p>
          <a:p>
            <a:pPr marL="309626" indent="-309626" defTabSz="914400">
              <a:lnSpc>
                <a:spcPct val="135000"/>
              </a:lnSpc>
              <a:spcBef>
                <a:spcPts val="500"/>
              </a:spcBef>
              <a:tabLst>
                <a:tab pos="254000" algn="r"/>
                <a:tab pos="304800" algn="l"/>
              </a:tabLst>
              <a:defRPr sz="437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Email (VARCHAR, Unique)</a:t>
            </a:r>
          </a:p>
          <a:p>
            <a:pPr marL="309626" indent="-309626" defTabSz="914400">
              <a:lnSpc>
                <a:spcPct val="135000"/>
              </a:lnSpc>
              <a:spcBef>
                <a:spcPts val="500"/>
              </a:spcBef>
              <a:tabLst>
                <a:tab pos="254000" algn="r"/>
                <a:tab pos="304800" algn="l"/>
              </a:tabLst>
              <a:defRPr sz="437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Phone (VARCHAR)</a:t>
            </a:r>
          </a:p>
          <a:p>
            <a:pPr marL="309626" indent="-309626" defTabSz="914400">
              <a:lnSpc>
                <a:spcPct val="135000"/>
              </a:lnSpc>
              <a:spcBef>
                <a:spcPts val="500"/>
              </a:spcBef>
              <a:tabLst>
                <a:tab pos="254000" algn="r"/>
                <a:tab pos="304800" algn="l"/>
              </a:tabLst>
              <a:defRPr sz="437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Password (VARCHAR)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ack-End 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Back-End Requirements</a:t>
            </a:r>
          </a:p>
        </p:txBody>
      </p:sp>
      <p:sp>
        <p:nvSpPr>
          <p:cNvPr id="193" name="1. Database Engine:…"/>
          <p:cNvSpPr txBox="1"/>
          <p:nvPr>
            <p:ph type="body" idx="1"/>
          </p:nvPr>
        </p:nvSpPr>
        <p:spPr>
          <a:xfrm>
            <a:off x="1206500" y="2787541"/>
            <a:ext cx="21971000" cy="9716975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b="1" sz="3354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Database Engine:</a:t>
            </a:r>
            <a:endParaRPr b="0"/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3354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</a:tabLst>
              <a:defRPr sz="3354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For your Library Management System (LMS), I would recommend using </a:t>
            </a:r>
            <a:r>
              <a:rPr b="1"/>
              <a:t>MySQL</a:t>
            </a:r>
            <a:r>
              <a:t> as the database engine. Here’s why:</a:t>
            </a:r>
          </a:p>
          <a:p>
            <a:pPr marL="141986" indent="-141986" defTabSz="914400">
              <a:lnSpc>
                <a:spcPct val="135000"/>
              </a:lnSpc>
              <a:spcBef>
                <a:spcPts val="1000"/>
              </a:spcBef>
              <a:buSzTx/>
              <a:buNone/>
              <a:tabLst>
                <a:tab pos="50800" algn="r"/>
                <a:tab pos="139700" algn="l"/>
              </a:tabLst>
              <a:defRPr sz="3354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MySQL</a:t>
            </a:r>
            <a:r>
              <a:t> is an open-source relational database management system (RDBMS) that supports ACID (Atomicity, Consistency, Isolation, Durability) properties and is widely used for web applications.</a:t>
            </a:r>
          </a:p>
          <a:p>
            <a:pPr marL="141986" indent="-141986" defTabSz="914400">
              <a:lnSpc>
                <a:spcPct val="135000"/>
              </a:lnSpc>
              <a:spcBef>
                <a:spcPts val="1000"/>
              </a:spcBef>
              <a:buSzTx/>
              <a:buNone/>
              <a:tabLst>
                <a:tab pos="50800" algn="r"/>
                <a:tab pos="139700" algn="l"/>
              </a:tabLst>
              <a:defRPr sz="3354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Scalability and performance</a:t>
            </a:r>
            <a:r>
              <a:t>: MySQL can handle moderate to large datasets and supports indexing, making it ideal for applications like LMS where you need fast retrieval of books, members, and loans.</a:t>
            </a:r>
          </a:p>
          <a:p>
            <a:pPr marL="141986" indent="-141986" defTabSz="914400">
              <a:lnSpc>
                <a:spcPct val="135000"/>
              </a:lnSpc>
              <a:spcBef>
                <a:spcPts val="1000"/>
              </a:spcBef>
              <a:buSzTx/>
              <a:buNone/>
              <a:tabLst>
                <a:tab pos="50800" algn="r"/>
                <a:tab pos="139700" algn="l"/>
              </a:tabLst>
              <a:defRPr sz="3354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Community support</a:t>
            </a:r>
            <a:r>
              <a:t>: It has a large community and robust documentation, making it easier to find solutions to problems.</a:t>
            </a:r>
          </a:p>
          <a:p>
            <a:pPr marL="141986" indent="-141986" defTabSz="914400">
              <a:lnSpc>
                <a:spcPct val="135000"/>
              </a:lnSpc>
              <a:spcBef>
                <a:spcPts val="1000"/>
              </a:spcBef>
              <a:buSzTx/>
              <a:buNone/>
              <a:tabLst>
                <a:tab pos="50800" algn="r"/>
                <a:tab pos="139700" algn="l"/>
              </a:tabLst>
              <a:defRPr sz="3354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/>
              <a:t>Ease of integration</a:t>
            </a:r>
            <a:r>
              <a:t>: MySQL integrates easily with frameworks such as Flask, which you’re using in your LMS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RUD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CRUD Operations</a:t>
            </a:r>
          </a:p>
        </p:txBody>
      </p:sp>
      <p:sp>
        <p:nvSpPr>
          <p:cNvPr id="196" name="Slide bullet text"/>
          <p:cNvSpPr txBox="1"/>
          <p:nvPr>
            <p:ph type="body" idx="1"/>
          </p:nvPr>
        </p:nvSpPr>
        <p:spPr>
          <a:xfrm>
            <a:off x="1206500" y="2357891"/>
            <a:ext cx="21971000" cy="101466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Screenshot 2024-12-08 at 6.26.49 PM.png" descr="Screenshot 2024-12-08 at 6.26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" y="2462977"/>
            <a:ext cx="10616579" cy="439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shot 2024-12-08 at 6.27.23 PM.png" descr="Screenshot 2024-12-08 at 6.27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11050" y="2908300"/>
            <a:ext cx="9396924" cy="4266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shot 2024-12-08 at 6.27.41 PM.png" descr="Screenshot 2024-12-08 at 6.27.4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9400" y="7127488"/>
            <a:ext cx="10006001" cy="5317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shot 2024-12-08 at 6.27.34 PM.png" descr="Screenshot 2024-12-08 at 6.27.3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79687" y="7601629"/>
            <a:ext cx="10301150" cy="4266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USER 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INTERFACE</a:t>
            </a:r>
          </a:p>
        </p:txBody>
      </p:sp>
      <p:sp>
        <p:nvSpPr>
          <p:cNvPr id="203" name="X…"/>
          <p:cNvSpPr txBox="1"/>
          <p:nvPr>
            <p:ph type="body" idx="1"/>
          </p:nvPr>
        </p:nvSpPr>
        <p:spPr>
          <a:xfrm>
            <a:off x="1206500" y="2705454"/>
            <a:ext cx="21971000" cy="9799062"/>
          </a:xfrm>
          <a:prstGeom prst="rect">
            <a:avLst/>
          </a:prstGeom>
        </p:spPr>
        <p:txBody>
          <a:bodyPr/>
          <a:lstStyle/>
          <a:p>
            <a:pPr/>
            <a:r>
              <a:t>X</a:t>
            </a:r>
          </a:p>
          <a:p>
            <a:pPr/>
          </a:p>
          <a:p>
            <a:pPr/>
          </a:p>
          <a:p>
            <a:pPr/>
          </a:p>
          <a:p>
            <a:pPr/>
            <a:r>
              <a:t>Application Link</a:t>
            </a:r>
          </a:p>
          <a:p>
            <a:p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500">
                <a:latin typeface="Arial"/>
                <a:ea typeface="Arial"/>
                <a:cs typeface="Arial"/>
                <a:sym typeface="Arial"/>
              </a:defRPr>
            </a:pPr>
            <a:r>
              <a:t>jam-eight-self.vercel.app</a:t>
            </a:r>
            <a:r>
              <a:rPr u="sng">
                <a:hlinkClick r:id="rId2" invalidUrl="" action="" tgtFrame="" tooltip="" history="1" highlightClick="0" endSnd="0"/>
              </a:rPr>
              <a:t>jam-eight-self.vercel.app</a:t>
            </a:r>
          </a:p>
        </p:txBody>
      </p:sp>
      <p:pic>
        <p:nvPicPr>
          <p:cNvPr id="204" name="Screenshot 2024-12-08 at 6.34.15 PM.png" descr="Screenshot 2024-12-08 at 6.34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8383" y="2699745"/>
            <a:ext cx="10388061" cy="4741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