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309" r:id="rId18"/>
    <p:sldId id="310" r:id="rId19"/>
    <p:sldId id="311" r:id="rId20"/>
    <p:sldId id="312" r:id="rId21"/>
    <p:sldId id="313" r:id="rId22"/>
    <p:sldId id="314" r:id="rId23"/>
    <p:sldId id="315" r:id="rId24"/>
    <p:sldId id="316" r:id="rId25"/>
    <p:sldId id="317" r:id="rId26"/>
    <p:sldId id="274" r:id="rId27"/>
    <p:sldId id="275" r:id="rId28"/>
    <p:sldId id="276" r:id="rId29"/>
    <p:sldId id="277" r:id="rId30"/>
    <p:sldId id="278" r:id="rId31"/>
    <p:sldId id="279" r:id="rId32"/>
    <p:sldId id="301" r:id="rId33"/>
    <p:sldId id="302" r:id="rId34"/>
    <p:sldId id="303" r:id="rId35"/>
    <p:sldId id="307" r:id="rId36"/>
    <p:sldId id="308" r:id="rId37"/>
    <p:sldId id="280" r:id="rId38"/>
    <p:sldId id="281" r:id="rId39"/>
    <p:sldId id="284" r:id="rId40"/>
    <p:sldId id="285" r:id="rId41"/>
    <p:sldId id="286" r:id="rId42"/>
    <p:sldId id="295" r:id="rId43"/>
    <p:sldId id="296" r:id="rId44"/>
    <p:sldId id="297"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25" d="100"/>
          <a:sy n="125" d="100"/>
        </p:scale>
        <p:origin x="870" y="22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98CEC4-4C6B-437E-8C2A-105F8108634D}"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60270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98CEC4-4C6B-437E-8C2A-105F8108634D}"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36229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98CEC4-4C6B-437E-8C2A-105F8108634D}"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65443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98CEC4-4C6B-437E-8C2A-105F8108634D}"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78479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8CEC4-4C6B-437E-8C2A-105F8108634D}" type="datetimeFigureOut">
              <a:rPr lang="en-IN" smtClean="0"/>
              <a:t>03-01-2022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72346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98CEC4-4C6B-437E-8C2A-105F8108634D}"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331764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98CEC4-4C6B-437E-8C2A-105F8108634D}" type="datetimeFigureOut">
              <a:rPr lang="en-IN" smtClean="0"/>
              <a:t>03-01-2022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20309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98CEC4-4C6B-437E-8C2A-105F8108634D}" type="datetimeFigureOut">
              <a:rPr lang="en-IN" smtClean="0"/>
              <a:t>03-01-2022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190840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8CEC4-4C6B-437E-8C2A-105F8108634D}" type="datetimeFigureOut">
              <a:rPr lang="en-IN" smtClean="0"/>
              <a:t>03-01-2022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294233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8CEC4-4C6B-437E-8C2A-105F8108634D}"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293923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8CEC4-4C6B-437E-8C2A-105F8108634D}" type="datetimeFigureOut">
              <a:rPr lang="en-IN" smtClean="0"/>
              <a:t>03-01-2022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A1DDA0-FADA-48AD-9C13-3D046EC01166}" type="slidenum">
              <a:rPr lang="en-IN" smtClean="0"/>
              <a:t>‹#›</a:t>
            </a:fld>
            <a:endParaRPr lang="en-IN"/>
          </a:p>
        </p:txBody>
      </p:sp>
    </p:spTree>
    <p:extLst>
      <p:ext uri="{BB962C8B-B14F-4D97-AF65-F5344CB8AC3E}">
        <p14:creationId xmlns:p14="http://schemas.microsoft.com/office/powerpoint/2010/main" val="78016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8CEC4-4C6B-437E-8C2A-105F8108634D}" type="datetimeFigureOut">
              <a:rPr lang="en-IN" smtClean="0"/>
              <a:t>03-01-2022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1DDA0-FADA-48AD-9C13-3D046EC01166}" type="slidenum">
              <a:rPr lang="en-IN" smtClean="0"/>
              <a:t>‹#›</a:t>
            </a:fld>
            <a:endParaRPr lang="en-IN"/>
          </a:p>
        </p:txBody>
      </p:sp>
    </p:spTree>
    <p:extLst>
      <p:ext uri="{BB962C8B-B14F-4D97-AF65-F5344CB8AC3E}">
        <p14:creationId xmlns:p14="http://schemas.microsoft.com/office/powerpoint/2010/main" val="41051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register-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object-class"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rPr>
              <a:t>JAVA-MULTITHREADING</a:t>
            </a:r>
            <a:endParaRPr lang="en-IN" b="1" dirty="0">
              <a:solidFill>
                <a:schemeClr val="accent1">
                  <a:lumMod val="75000"/>
                </a:schemeClr>
              </a:solidFill>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4932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Life cycle of a Thread (Thread States</a:t>
            </a:r>
            <a:r>
              <a:rPr lang="en-IN"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A thread can be in one of the five states. </a:t>
            </a:r>
            <a:endParaRPr lang="en-IN" dirty="0" smtClean="0"/>
          </a:p>
          <a:p>
            <a:r>
              <a:rPr lang="en-IN" dirty="0" smtClean="0"/>
              <a:t>According </a:t>
            </a:r>
            <a:r>
              <a:rPr lang="en-IN" dirty="0"/>
              <a:t>to sun, there is only 4 states in </a:t>
            </a:r>
            <a:r>
              <a:rPr lang="en-IN" b="1" dirty="0"/>
              <a:t>thread life cycle in java</a:t>
            </a:r>
            <a:r>
              <a:rPr lang="en-IN" dirty="0"/>
              <a:t> new, runnable, non-runnable and terminated. There is no running state.</a:t>
            </a:r>
          </a:p>
        </p:txBody>
      </p:sp>
    </p:spTree>
    <p:extLst>
      <p:ext uri="{BB962C8B-B14F-4D97-AF65-F5344CB8AC3E}">
        <p14:creationId xmlns:p14="http://schemas.microsoft.com/office/powerpoint/2010/main" val="185379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STATES OF THREAD</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a:t>But for better understanding the threads, we are explaining it in the 5 states</a:t>
            </a:r>
            <a:r>
              <a:rPr lang="en-IN" dirty="0" smtClean="0"/>
              <a:t>.</a:t>
            </a:r>
          </a:p>
          <a:p>
            <a:pPr marL="0" indent="0">
              <a:buNone/>
            </a:pPr>
            <a:endParaRPr lang="en-IN" dirty="0"/>
          </a:p>
          <a:p>
            <a:pPr marL="0" indent="0">
              <a:buNone/>
            </a:pPr>
            <a:r>
              <a:rPr lang="en-IN" dirty="0"/>
              <a:t>The life cycle of the thread in java is controlled by JVM. The java thread states are as follows</a:t>
            </a:r>
            <a:r>
              <a:rPr lang="en-IN" dirty="0" smtClean="0"/>
              <a:t>:</a:t>
            </a:r>
          </a:p>
          <a:p>
            <a:pPr marL="0" indent="0">
              <a:buNone/>
            </a:pPr>
            <a:endParaRPr lang="en-IN" dirty="0"/>
          </a:p>
          <a:p>
            <a:pPr marL="0" indent="0">
              <a:buNone/>
            </a:pPr>
            <a:r>
              <a:rPr lang="en-IN" b="1" dirty="0" smtClean="0">
                <a:solidFill>
                  <a:srgbClr val="FF0000"/>
                </a:solidFill>
              </a:rPr>
              <a:t>1) New</a:t>
            </a:r>
            <a:endParaRPr lang="en-IN" b="1" dirty="0">
              <a:solidFill>
                <a:srgbClr val="FF0000"/>
              </a:solidFill>
            </a:endParaRPr>
          </a:p>
          <a:p>
            <a:pPr marL="0" indent="0">
              <a:buNone/>
            </a:pPr>
            <a:r>
              <a:rPr lang="en-IN" b="1" dirty="0">
                <a:solidFill>
                  <a:srgbClr val="FF0000"/>
                </a:solidFill>
              </a:rPr>
              <a:t>2</a:t>
            </a:r>
            <a:r>
              <a:rPr lang="en-IN" b="1" dirty="0" smtClean="0">
                <a:solidFill>
                  <a:srgbClr val="FF0000"/>
                </a:solidFill>
              </a:rPr>
              <a:t>) Runnable </a:t>
            </a:r>
            <a:endParaRPr lang="en-IN" b="1" dirty="0">
              <a:solidFill>
                <a:srgbClr val="FF0000"/>
              </a:solidFill>
            </a:endParaRPr>
          </a:p>
          <a:p>
            <a:pPr marL="0" indent="0">
              <a:buNone/>
            </a:pPr>
            <a:r>
              <a:rPr lang="en-IN" b="1" dirty="0" smtClean="0">
                <a:solidFill>
                  <a:srgbClr val="FF0000"/>
                </a:solidFill>
              </a:rPr>
              <a:t>3) Running</a:t>
            </a:r>
            <a:endParaRPr lang="en-IN" b="1" dirty="0">
              <a:solidFill>
                <a:srgbClr val="FF0000"/>
              </a:solidFill>
            </a:endParaRPr>
          </a:p>
          <a:p>
            <a:pPr marL="0" indent="0">
              <a:buNone/>
            </a:pPr>
            <a:r>
              <a:rPr lang="en-IN" b="1" dirty="0" smtClean="0">
                <a:solidFill>
                  <a:srgbClr val="FF0000"/>
                </a:solidFill>
              </a:rPr>
              <a:t>4) Non-Runnable </a:t>
            </a:r>
            <a:r>
              <a:rPr lang="en-IN" b="1" dirty="0">
                <a:solidFill>
                  <a:srgbClr val="FF0000"/>
                </a:solidFill>
              </a:rPr>
              <a:t>(Blocked)</a:t>
            </a:r>
          </a:p>
          <a:p>
            <a:pPr marL="0" indent="0">
              <a:buNone/>
            </a:pPr>
            <a:r>
              <a:rPr lang="en-IN" b="1" dirty="0" smtClean="0">
                <a:solidFill>
                  <a:srgbClr val="FF0000"/>
                </a:solidFill>
              </a:rPr>
              <a:t>5) Terminated</a:t>
            </a:r>
            <a:endParaRPr lang="en-IN" b="1" dirty="0">
              <a:solidFill>
                <a:srgbClr val="FF0000"/>
              </a:solidFill>
            </a:endParaRPr>
          </a:p>
          <a:p>
            <a:endParaRPr lang="en-IN" b="1" dirty="0"/>
          </a:p>
        </p:txBody>
      </p:sp>
    </p:spTree>
    <p:extLst>
      <p:ext uri="{BB962C8B-B14F-4D97-AF65-F5344CB8AC3E}">
        <p14:creationId xmlns:p14="http://schemas.microsoft.com/office/powerpoint/2010/main" val="2144494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WORKING FLOW</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1357312" y="1825625"/>
            <a:ext cx="9477375" cy="4273839"/>
          </a:xfrm>
          <a:prstGeom prst="rect">
            <a:avLst/>
          </a:prstGeom>
        </p:spPr>
      </p:pic>
    </p:spTree>
    <p:extLst>
      <p:ext uri="{BB962C8B-B14F-4D97-AF65-F5344CB8AC3E}">
        <p14:creationId xmlns:p14="http://schemas.microsoft.com/office/powerpoint/2010/main" val="103943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STATES</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fontScale="55000" lnSpcReduction="20000"/>
          </a:bodyPr>
          <a:lstStyle/>
          <a:p>
            <a:pPr marL="0" indent="0">
              <a:buNone/>
            </a:pPr>
            <a:r>
              <a:rPr lang="en-IN" b="1" dirty="0" smtClean="0"/>
              <a:t>1) New</a:t>
            </a:r>
          </a:p>
          <a:p>
            <a:pPr marL="0" indent="0">
              <a:buNone/>
            </a:pPr>
            <a:r>
              <a:rPr lang="en-IN" dirty="0" smtClean="0"/>
              <a:t>The thread is in new state if you create an instance of Thread class but before the invocation of start() method.</a:t>
            </a:r>
          </a:p>
          <a:p>
            <a:endParaRPr lang="en-IN" dirty="0" smtClean="0"/>
          </a:p>
          <a:p>
            <a:pPr marL="0" indent="0">
              <a:buNone/>
            </a:pPr>
            <a:r>
              <a:rPr lang="en-IN" b="1" dirty="0" smtClean="0"/>
              <a:t>2) Runnable</a:t>
            </a:r>
          </a:p>
          <a:p>
            <a:pPr marL="0" indent="0">
              <a:buNone/>
            </a:pPr>
            <a:r>
              <a:rPr lang="en-IN" dirty="0" smtClean="0"/>
              <a:t>The thread is in runnable state after invocation of start() method, but the thread scheduler has not selected it to be the running thread.</a:t>
            </a:r>
          </a:p>
          <a:p>
            <a:endParaRPr lang="en-IN" dirty="0" smtClean="0"/>
          </a:p>
          <a:p>
            <a:pPr marL="0" indent="0">
              <a:buNone/>
            </a:pPr>
            <a:r>
              <a:rPr lang="en-IN" b="1" dirty="0" smtClean="0"/>
              <a:t>3) Running</a:t>
            </a:r>
          </a:p>
          <a:p>
            <a:pPr marL="0" indent="0">
              <a:buNone/>
            </a:pPr>
            <a:r>
              <a:rPr lang="en-IN" dirty="0" smtClean="0"/>
              <a:t>The thread is in running state if the thread scheduler has selected it.</a:t>
            </a:r>
          </a:p>
          <a:p>
            <a:endParaRPr lang="en-IN" dirty="0" smtClean="0"/>
          </a:p>
          <a:p>
            <a:pPr marL="0" indent="0">
              <a:buNone/>
            </a:pPr>
            <a:r>
              <a:rPr lang="en-IN" b="1" dirty="0" smtClean="0"/>
              <a:t>4) Non-Runnable (Blocked)</a:t>
            </a:r>
          </a:p>
          <a:p>
            <a:pPr marL="0" indent="0">
              <a:buNone/>
            </a:pPr>
            <a:r>
              <a:rPr lang="en-IN" dirty="0" smtClean="0"/>
              <a:t>This is the state when the thread is still alive, but is currently not eligible to run.</a:t>
            </a:r>
          </a:p>
          <a:p>
            <a:endParaRPr lang="en-IN" dirty="0" smtClean="0"/>
          </a:p>
          <a:p>
            <a:pPr marL="0" indent="0">
              <a:buNone/>
            </a:pPr>
            <a:r>
              <a:rPr lang="en-IN" b="1" dirty="0" smtClean="0"/>
              <a:t>5) Terminated</a:t>
            </a:r>
          </a:p>
          <a:p>
            <a:pPr marL="0" indent="0">
              <a:buNone/>
            </a:pPr>
            <a:r>
              <a:rPr lang="en-IN" dirty="0" smtClean="0"/>
              <a:t>A thread is in terminated or dead state when its run() method exits.</a:t>
            </a:r>
            <a:endParaRPr lang="en-IN" dirty="0"/>
          </a:p>
        </p:txBody>
      </p:sp>
    </p:spTree>
    <p:extLst>
      <p:ext uri="{BB962C8B-B14F-4D97-AF65-F5344CB8AC3E}">
        <p14:creationId xmlns:p14="http://schemas.microsoft.com/office/powerpoint/2010/main" val="2536454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How to create </a:t>
            </a:r>
            <a:r>
              <a:rPr lang="en-IN" b="1" dirty="0" smtClean="0">
                <a:solidFill>
                  <a:schemeClr val="accent1">
                    <a:lumMod val="75000"/>
                  </a:schemeClr>
                </a:solidFill>
              </a:rPr>
              <a:t>thread</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IN" dirty="0"/>
              <a:t>There are two ways to create a thread:</a:t>
            </a:r>
          </a:p>
          <a:p>
            <a:pPr marL="0" indent="0">
              <a:buNone/>
            </a:pPr>
            <a:r>
              <a:rPr lang="en-IN" b="1" dirty="0" smtClean="0">
                <a:solidFill>
                  <a:srgbClr val="FF0000"/>
                </a:solidFill>
              </a:rPr>
              <a:t>1) By </a:t>
            </a:r>
            <a:r>
              <a:rPr lang="en-IN" b="1" dirty="0">
                <a:solidFill>
                  <a:srgbClr val="FF0000"/>
                </a:solidFill>
              </a:rPr>
              <a:t>extending Thread class</a:t>
            </a:r>
          </a:p>
          <a:p>
            <a:pPr marL="0" indent="0">
              <a:buNone/>
            </a:pPr>
            <a:r>
              <a:rPr lang="en-IN" b="1" dirty="0" smtClean="0">
                <a:solidFill>
                  <a:srgbClr val="FF0000"/>
                </a:solidFill>
              </a:rPr>
              <a:t>2) By </a:t>
            </a:r>
            <a:r>
              <a:rPr lang="en-IN" b="1" dirty="0">
                <a:solidFill>
                  <a:srgbClr val="FF0000"/>
                </a:solidFill>
              </a:rPr>
              <a:t>implementing Runnable interface</a:t>
            </a:r>
            <a:r>
              <a:rPr lang="en-IN" b="1" dirty="0" smtClean="0">
                <a:solidFill>
                  <a:srgbClr val="FF0000"/>
                </a:solidFill>
              </a:rPr>
              <a:t>.</a:t>
            </a:r>
          </a:p>
          <a:p>
            <a:pPr marL="0" indent="0">
              <a:buNone/>
            </a:pPr>
            <a:endParaRPr lang="en-US" dirty="0"/>
          </a:p>
        </p:txBody>
      </p:sp>
    </p:spTree>
    <p:extLst>
      <p:ext uri="{BB962C8B-B14F-4D97-AF65-F5344CB8AC3E}">
        <p14:creationId xmlns:p14="http://schemas.microsoft.com/office/powerpoint/2010/main" val="481588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eaLnBrk="0" fontAlgn="base" hangingPunct="0">
              <a:lnSpc>
                <a:spcPct val="100000"/>
              </a:lnSpc>
              <a:spcAft>
                <a:spcPct val="0"/>
              </a:spcAft>
            </a:pPr>
            <a:r>
              <a:rPr kumimoji="0" lang="en-US" b="0" i="0" u="none" strike="noStrike" cap="none" normalizeH="0" baseline="0" dirty="0" smtClean="0">
                <a:ln>
                  <a:noFill/>
                </a:ln>
                <a:solidFill>
                  <a:schemeClr val="accent1">
                    <a:lumMod val="75000"/>
                  </a:schemeClr>
                </a:solidFill>
                <a:effectLst/>
                <a:latin typeface="erdana"/>
              </a:rPr>
              <a:t>Commonly used Constructors of Thread class:</a:t>
            </a:r>
            <a:endParaRPr lang="en-IN"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177485"/>
              </p:ext>
            </p:extLst>
          </p:nvPr>
        </p:nvGraphicFramePr>
        <p:xfrm>
          <a:off x="1228725" y="3406934"/>
          <a:ext cx="9734550" cy="1188720"/>
        </p:xfrm>
        <a:graphic>
          <a:graphicData uri="http://schemas.openxmlformats.org/drawingml/2006/table">
            <a:tbl>
              <a:tblPr/>
              <a:tblGrid>
                <a:gridCol w="9734550"/>
              </a:tblGrid>
              <a:tr h="0">
                <a:tc>
                  <a:txBody>
                    <a:bodyPr/>
                    <a:lstStyle/>
                    <a:p>
                      <a:pPr>
                        <a:buFont typeface="Arial" panose="020B0604020202020204" pitchFamily="34" charset="0"/>
                        <a:buChar char="•"/>
                      </a:pPr>
                      <a:r>
                        <a:rPr lang="en-IN" dirty="0" smtClean="0">
                          <a:solidFill>
                            <a:srgbClr val="000000"/>
                          </a:solidFill>
                          <a:effectLst/>
                          <a:latin typeface="verdana" panose="020B0604030504040204" pitchFamily="34" charset="0"/>
                        </a:rPr>
                        <a:t> Thread</a:t>
                      </a:r>
                      <a:r>
                        <a:rPr lang="en-IN" dirty="0">
                          <a:solidFill>
                            <a:srgbClr val="000000"/>
                          </a:solidFill>
                          <a:effectLst/>
                          <a:latin typeface="verdana" panose="020B0604030504040204" pitchFamily="34" charset="0"/>
                        </a:rPr>
                        <a:t>()</a:t>
                      </a:r>
                    </a:p>
                    <a:p>
                      <a:pPr>
                        <a:buFont typeface="Arial" panose="020B0604020202020204" pitchFamily="34" charset="0"/>
                        <a:buChar char="•"/>
                      </a:pPr>
                      <a:r>
                        <a:rPr lang="en-IN" dirty="0" smtClean="0">
                          <a:solidFill>
                            <a:srgbClr val="000000"/>
                          </a:solidFill>
                          <a:effectLst/>
                          <a:latin typeface="verdana" panose="020B0604030504040204" pitchFamily="34" charset="0"/>
                        </a:rPr>
                        <a:t> Thread(String </a:t>
                      </a:r>
                      <a:r>
                        <a:rPr lang="en-IN" dirty="0">
                          <a:solidFill>
                            <a:srgbClr val="000000"/>
                          </a:solidFill>
                          <a:effectLst/>
                          <a:latin typeface="verdana" panose="020B0604030504040204" pitchFamily="34" charset="0"/>
                        </a:rPr>
                        <a:t>name)</a:t>
                      </a:r>
                    </a:p>
                    <a:p>
                      <a:pPr>
                        <a:buFont typeface="Arial" panose="020B0604020202020204" pitchFamily="34" charset="0"/>
                        <a:buChar char="•"/>
                      </a:pPr>
                      <a:r>
                        <a:rPr lang="en-IN" dirty="0" smtClean="0">
                          <a:solidFill>
                            <a:srgbClr val="000000"/>
                          </a:solidFill>
                          <a:effectLst/>
                          <a:latin typeface="verdana" panose="020B0604030504040204" pitchFamily="34" charset="0"/>
                        </a:rPr>
                        <a:t> Thread(Runnable </a:t>
                      </a:r>
                      <a:r>
                        <a:rPr lang="en-IN" dirty="0">
                          <a:solidFill>
                            <a:srgbClr val="000000"/>
                          </a:solidFill>
                          <a:effectLst/>
                          <a:latin typeface="verdana" panose="020B0604030504040204" pitchFamily="34" charset="0"/>
                        </a:rPr>
                        <a:t>r)</a:t>
                      </a:r>
                    </a:p>
                    <a:p>
                      <a:pPr>
                        <a:buFont typeface="Arial" panose="020B0604020202020204" pitchFamily="34" charset="0"/>
                        <a:buChar char="•"/>
                      </a:pPr>
                      <a:r>
                        <a:rPr lang="en-IN" dirty="0" smtClean="0">
                          <a:solidFill>
                            <a:srgbClr val="000000"/>
                          </a:solidFill>
                          <a:effectLst/>
                          <a:latin typeface="verdana" panose="020B0604030504040204" pitchFamily="34" charset="0"/>
                        </a:rPr>
                        <a:t> Thread(Runnable </a:t>
                      </a:r>
                      <a:r>
                        <a:rPr lang="en-IN" dirty="0" err="1">
                          <a:solidFill>
                            <a:srgbClr val="000000"/>
                          </a:solidFill>
                          <a:effectLst/>
                          <a:latin typeface="verdana" panose="020B0604030504040204" pitchFamily="34" charset="0"/>
                        </a:rPr>
                        <a:t>r,String</a:t>
                      </a:r>
                      <a:r>
                        <a:rPr lang="en-IN" dirty="0">
                          <a:solidFill>
                            <a:srgbClr val="000000"/>
                          </a:solidFill>
                          <a:effectLst/>
                          <a:latin typeface="verdana" panose="020B0604030504040204" pitchFamily="34" charset="0"/>
                        </a:rPr>
                        <a:t> name)</a:t>
                      </a:r>
                    </a:p>
                  </a:txBody>
                  <a:tcPr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512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Commonly used methods of Thread class</a:t>
            </a:r>
            <a:r>
              <a:rPr lang="en-IN"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a:xfrm>
            <a:off x="838200" y="1444336"/>
            <a:ext cx="10515600" cy="4732627"/>
          </a:xfrm>
        </p:spPr>
        <p:txBody>
          <a:bodyPr>
            <a:noAutofit/>
          </a:bodyPr>
          <a:lstStyle/>
          <a:p>
            <a:r>
              <a:rPr lang="en-IN" sz="1600" b="1" dirty="0"/>
              <a:t>public void run(): </a:t>
            </a:r>
            <a:r>
              <a:rPr lang="en-IN" sz="1600" dirty="0"/>
              <a:t>is used to perform action for a thread.</a:t>
            </a:r>
          </a:p>
          <a:p>
            <a:r>
              <a:rPr lang="en-IN" sz="1600" b="1" dirty="0"/>
              <a:t>public void start(): </a:t>
            </a:r>
            <a:r>
              <a:rPr lang="en-IN" sz="1600" dirty="0"/>
              <a:t>starts the execution of the thread</a:t>
            </a:r>
            <a:r>
              <a:rPr lang="en-IN" sz="1600" dirty="0" smtClean="0"/>
              <a:t>. JVM </a:t>
            </a:r>
            <a:r>
              <a:rPr lang="en-IN" sz="1600" dirty="0"/>
              <a:t>calls the run() method on the thread.</a:t>
            </a:r>
          </a:p>
          <a:p>
            <a:r>
              <a:rPr lang="en-IN" sz="1600" b="1" dirty="0"/>
              <a:t>public void sleep(long </a:t>
            </a:r>
            <a:r>
              <a:rPr lang="en-IN" sz="1600" b="1" dirty="0" err="1"/>
              <a:t>miliseconds</a:t>
            </a:r>
            <a:r>
              <a:rPr lang="en-IN" sz="1600" b="1" dirty="0"/>
              <a:t>): </a:t>
            </a:r>
            <a:r>
              <a:rPr lang="en-IN" sz="1600" dirty="0"/>
              <a:t>Causes the currently executing thread to sleep (temporarily cease execution) for the specified number of milliseconds.</a:t>
            </a:r>
          </a:p>
          <a:p>
            <a:r>
              <a:rPr lang="en-IN" sz="1600" b="1" dirty="0"/>
              <a:t>public void join(): </a:t>
            </a:r>
            <a:r>
              <a:rPr lang="en-IN" sz="1600" dirty="0"/>
              <a:t>waits for a thread to die.</a:t>
            </a:r>
          </a:p>
          <a:p>
            <a:r>
              <a:rPr lang="en-IN" sz="1600" b="1" dirty="0"/>
              <a:t>public void join(long </a:t>
            </a:r>
            <a:r>
              <a:rPr lang="en-IN" sz="1600" b="1" dirty="0" err="1"/>
              <a:t>miliseconds</a:t>
            </a:r>
            <a:r>
              <a:rPr lang="en-IN" sz="1600" b="1" dirty="0"/>
              <a:t>): </a:t>
            </a:r>
            <a:r>
              <a:rPr lang="en-IN" sz="1600" dirty="0"/>
              <a:t>waits for a thread to die for the specified </a:t>
            </a:r>
            <a:r>
              <a:rPr lang="en-IN" sz="1600" dirty="0" err="1"/>
              <a:t>miliseconds</a:t>
            </a:r>
            <a:r>
              <a:rPr lang="en-IN" sz="1600" dirty="0"/>
              <a:t>.</a:t>
            </a:r>
          </a:p>
          <a:p>
            <a:r>
              <a:rPr lang="en-IN" sz="1600" b="1" dirty="0"/>
              <a:t>public </a:t>
            </a:r>
            <a:r>
              <a:rPr lang="en-IN" sz="1600" b="1" dirty="0" err="1"/>
              <a:t>int</a:t>
            </a:r>
            <a:r>
              <a:rPr lang="en-IN" sz="1600" b="1" dirty="0"/>
              <a:t> </a:t>
            </a:r>
            <a:r>
              <a:rPr lang="en-IN" sz="1600" b="1" dirty="0" err="1"/>
              <a:t>getPriority</a:t>
            </a:r>
            <a:r>
              <a:rPr lang="en-IN" sz="1600" b="1" dirty="0"/>
              <a:t>(): </a:t>
            </a:r>
            <a:r>
              <a:rPr lang="en-IN" sz="1600" dirty="0"/>
              <a:t>returns the priority of the thread.</a:t>
            </a:r>
          </a:p>
          <a:p>
            <a:r>
              <a:rPr lang="en-IN" sz="1600" b="1" dirty="0"/>
              <a:t>public </a:t>
            </a:r>
            <a:r>
              <a:rPr lang="en-IN" sz="1600" b="1" dirty="0" err="1"/>
              <a:t>int</a:t>
            </a:r>
            <a:r>
              <a:rPr lang="en-IN" sz="1600" b="1" dirty="0"/>
              <a:t> </a:t>
            </a:r>
            <a:r>
              <a:rPr lang="en-IN" sz="1600" b="1" dirty="0" err="1"/>
              <a:t>setPriority</a:t>
            </a:r>
            <a:r>
              <a:rPr lang="en-IN" sz="1600" b="1" dirty="0"/>
              <a:t>(</a:t>
            </a:r>
            <a:r>
              <a:rPr lang="en-IN" sz="1600" b="1" dirty="0" err="1"/>
              <a:t>int</a:t>
            </a:r>
            <a:r>
              <a:rPr lang="en-IN" sz="1600" b="1" dirty="0"/>
              <a:t> priority): </a:t>
            </a:r>
            <a:r>
              <a:rPr lang="en-IN" sz="1600" dirty="0"/>
              <a:t>changes the priority of the thread.</a:t>
            </a:r>
          </a:p>
          <a:p>
            <a:r>
              <a:rPr lang="en-IN" sz="1600" b="1" dirty="0"/>
              <a:t>public String </a:t>
            </a:r>
            <a:r>
              <a:rPr lang="en-IN" sz="1600" b="1" dirty="0" err="1"/>
              <a:t>getName</a:t>
            </a:r>
            <a:r>
              <a:rPr lang="en-IN" sz="1600" b="1" dirty="0"/>
              <a:t>(): </a:t>
            </a:r>
            <a:r>
              <a:rPr lang="en-IN" sz="1600" dirty="0"/>
              <a:t>returns the name of the thread.</a:t>
            </a:r>
          </a:p>
          <a:p>
            <a:r>
              <a:rPr lang="en-IN" sz="1600" b="1" dirty="0"/>
              <a:t>public void </a:t>
            </a:r>
            <a:r>
              <a:rPr lang="en-IN" sz="1600" b="1" dirty="0" err="1"/>
              <a:t>setName</a:t>
            </a:r>
            <a:r>
              <a:rPr lang="en-IN" sz="1600" b="1" dirty="0"/>
              <a:t>(String name): </a:t>
            </a:r>
            <a:r>
              <a:rPr lang="en-IN" sz="1600" dirty="0"/>
              <a:t>changes the name of the thread.</a:t>
            </a:r>
          </a:p>
          <a:p>
            <a:r>
              <a:rPr lang="en-IN" sz="1600" b="1" dirty="0"/>
              <a:t>public Thread </a:t>
            </a:r>
            <a:r>
              <a:rPr lang="en-IN" sz="1600" b="1" dirty="0" err="1"/>
              <a:t>currentThread</a:t>
            </a:r>
            <a:r>
              <a:rPr lang="en-IN" sz="1600" b="1" dirty="0"/>
              <a:t>(): </a:t>
            </a:r>
            <a:r>
              <a:rPr lang="en-IN" sz="1600" dirty="0"/>
              <a:t>returns the reference of currently executing thread.</a:t>
            </a:r>
          </a:p>
          <a:p>
            <a:r>
              <a:rPr lang="en-IN" sz="1600" b="1" dirty="0"/>
              <a:t>public </a:t>
            </a:r>
            <a:r>
              <a:rPr lang="en-IN" sz="1600" b="1" dirty="0" err="1"/>
              <a:t>int</a:t>
            </a:r>
            <a:r>
              <a:rPr lang="en-IN" sz="1600" b="1" dirty="0"/>
              <a:t> </a:t>
            </a:r>
            <a:r>
              <a:rPr lang="en-IN" sz="1600" b="1" dirty="0" err="1"/>
              <a:t>getId</a:t>
            </a:r>
            <a:r>
              <a:rPr lang="en-IN" sz="1600" b="1" dirty="0"/>
              <a:t>(): </a:t>
            </a:r>
            <a:r>
              <a:rPr lang="en-IN" sz="1600" dirty="0"/>
              <a:t>returns the id of the thread.</a:t>
            </a:r>
          </a:p>
          <a:p>
            <a:r>
              <a:rPr lang="en-IN" sz="1600" b="1" dirty="0"/>
              <a:t>public </a:t>
            </a:r>
            <a:r>
              <a:rPr lang="en-IN" sz="1600" b="1" dirty="0" err="1" smtClean="0"/>
              <a:t>Thread.State</a:t>
            </a:r>
            <a:r>
              <a:rPr lang="en-IN" sz="1600" b="1" dirty="0" smtClean="0"/>
              <a:t> </a:t>
            </a:r>
            <a:r>
              <a:rPr lang="en-IN" sz="1600" b="1" dirty="0" err="1" smtClean="0"/>
              <a:t>getState</a:t>
            </a:r>
            <a:r>
              <a:rPr lang="en-IN" sz="1600" b="1" dirty="0" smtClean="0"/>
              <a:t>(): </a:t>
            </a:r>
            <a:r>
              <a:rPr lang="en-IN" sz="1600" dirty="0" smtClean="0"/>
              <a:t>returns the state of the thread.</a:t>
            </a:r>
            <a:endParaRPr lang="en-IN" sz="1600" dirty="0"/>
          </a:p>
          <a:p>
            <a:r>
              <a:rPr lang="en-IN" sz="1600" b="1" dirty="0"/>
              <a:t>public void stop(): </a:t>
            </a:r>
            <a:r>
              <a:rPr lang="en-IN" sz="1600" dirty="0"/>
              <a:t>is used to stop the thread(</a:t>
            </a:r>
            <a:r>
              <a:rPr lang="en-IN" sz="1600" dirty="0" err="1"/>
              <a:t>depricated</a:t>
            </a:r>
            <a:r>
              <a:rPr lang="en-IN" sz="1600" dirty="0" smtClean="0"/>
              <a:t>)</a:t>
            </a:r>
            <a:endParaRPr lang="en-IN" sz="1600" dirty="0"/>
          </a:p>
        </p:txBody>
      </p:sp>
    </p:spTree>
    <p:extLst>
      <p:ext uri="{BB962C8B-B14F-4D97-AF65-F5344CB8AC3E}">
        <p14:creationId xmlns:p14="http://schemas.microsoft.com/office/powerpoint/2010/main" val="3480331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Naming </a:t>
            </a:r>
            <a:r>
              <a:rPr lang="en-IN" b="1" dirty="0" smtClean="0"/>
              <a:t>Thread</a:t>
            </a:r>
            <a:endParaRPr lang="en-IN" b="1" dirty="0"/>
          </a:p>
        </p:txBody>
      </p:sp>
      <p:sp>
        <p:nvSpPr>
          <p:cNvPr id="3" name="Content Placeholder 2"/>
          <p:cNvSpPr>
            <a:spLocks noGrp="1"/>
          </p:cNvSpPr>
          <p:nvPr>
            <p:ph idx="1"/>
          </p:nvPr>
        </p:nvSpPr>
        <p:spPr/>
        <p:txBody>
          <a:bodyPr/>
          <a:lstStyle/>
          <a:p>
            <a:pPr marL="0" indent="0">
              <a:buNone/>
            </a:pPr>
            <a:r>
              <a:rPr lang="en-IN" dirty="0"/>
              <a:t>The Thread class provides methods to change and get the name of a thread. </a:t>
            </a:r>
            <a:endParaRPr lang="en-IN" dirty="0" smtClean="0"/>
          </a:p>
          <a:p>
            <a:pPr marL="0" indent="0">
              <a:buNone/>
            </a:pPr>
            <a:r>
              <a:rPr lang="en-IN" dirty="0" smtClean="0"/>
              <a:t>By </a:t>
            </a:r>
            <a:r>
              <a:rPr lang="en-IN" dirty="0"/>
              <a:t>default, each thread has a name i.e. thread-0, thread-1 and so on. By we can change the name of the thread by using </a:t>
            </a:r>
            <a:r>
              <a:rPr lang="en-IN" dirty="0" err="1"/>
              <a:t>setName</a:t>
            </a:r>
            <a:r>
              <a:rPr lang="en-IN" dirty="0"/>
              <a:t>() method. </a:t>
            </a:r>
            <a:endParaRPr lang="en-IN" dirty="0" smtClean="0"/>
          </a:p>
          <a:p>
            <a:pPr marL="0" indent="0">
              <a:buNone/>
            </a:pPr>
            <a:r>
              <a:rPr lang="en-IN" dirty="0" smtClean="0"/>
              <a:t>The </a:t>
            </a:r>
            <a:r>
              <a:rPr lang="en-IN" dirty="0"/>
              <a:t>syntax of </a:t>
            </a:r>
            <a:r>
              <a:rPr lang="en-IN" dirty="0" err="1"/>
              <a:t>setName</a:t>
            </a:r>
            <a:r>
              <a:rPr lang="en-IN" dirty="0"/>
              <a:t>() and </a:t>
            </a:r>
            <a:r>
              <a:rPr lang="en-IN" dirty="0" err="1"/>
              <a:t>getName</a:t>
            </a:r>
            <a:r>
              <a:rPr lang="en-IN" dirty="0"/>
              <a:t>() methods are given below:</a:t>
            </a:r>
          </a:p>
          <a:p>
            <a:r>
              <a:rPr lang="en-IN" b="1" dirty="0"/>
              <a:t>public String </a:t>
            </a:r>
            <a:r>
              <a:rPr lang="en-IN" b="1" dirty="0" err="1"/>
              <a:t>getName</a:t>
            </a:r>
            <a:r>
              <a:rPr lang="en-IN" b="1" dirty="0"/>
              <a:t>():</a:t>
            </a:r>
            <a:r>
              <a:rPr lang="en-IN" dirty="0"/>
              <a:t> is used to return the name of a thread.</a:t>
            </a:r>
          </a:p>
          <a:p>
            <a:r>
              <a:rPr lang="en-IN" b="1" dirty="0"/>
              <a:t>public void </a:t>
            </a:r>
            <a:r>
              <a:rPr lang="en-IN" b="1" dirty="0" err="1"/>
              <a:t>setName</a:t>
            </a:r>
            <a:r>
              <a:rPr lang="en-IN" b="1" dirty="0"/>
              <a:t>(String name):</a:t>
            </a:r>
            <a:r>
              <a:rPr lang="en-IN" dirty="0"/>
              <a:t> is used to change the name of a thread.</a:t>
            </a:r>
          </a:p>
          <a:p>
            <a:endParaRPr lang="en-IN" dirty="0"/>
          </a:p>
        </p:txBody>
      </p:sp>
    </p:spTree>
    <p:extLst>
      <p:ext uri="{BB962C8B-B14F-4D97-AF65-F5344CB8AC3E}">
        <p14:creationId xmlns:p14="http://schemas.microsoft.com/office/powerpoint/2010/main" val="972107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a:t>getName</a:t>
            </a:r>
            <a:r>
              <a:rPr lang="en-IN" b="1" dirty="0"/>
              <a:t>(),</a:t>
            </a:r>
            <a:r>
              <a:rPr lang="en-IN" b="1" dirty="0" err="1"/>
              <a:t>setName</a:t>
            </a:r>
            <a:r>
              <a:rPr lang="en-IN" b="1" dirty="0"/>
              <a:t>(String) and </a:t>
            </a:r>
            <a:r>
              <a:rPr lang="en-IN" b="1" dirty="0" err="1"/>
              <a:t>getId</a:t>
            </a:r>
            <a:r>
              <a:rPr lang="en-IN" b="1" dirty="0"/>
              <a:t>() method:</a:t>
            </a:r>
          </a:p>
        </p:txBody>
      </p:sp>
      <p:sp>
        <p:nvSpPr>
          <p:cNvPr id="3" name="Content Placeholder 2"/>
          <p:cNvSpPr>
            <a:spLocks noGrp="1"/>
          </p:cNvSpPr>
          <p:nvPr>
            <p:ph idx="1"/>
          </p:nvPr>
        </p:nvSpPr>
        <p:spPr/>
        <p:txBody>
          <a:bodyPr>
            <a:normAutofit fontScale="25000" lnSpcReduction="20000"/>
          </a:bodyPr>
          <a:lstStyle/>
          <a:p>
            <a:endParaRPr lang="en-IN" dirty="0"/>
          </a:p>
          <a:p>
            <a:r>
              <a:rPr lang="en-IN" dirty="0"/>
              <a:t>public String </a:t>
            </a:r>
            <a:r>
              <a:rPr lang="en-IN" dirty="0" err="1"/>
              <a:t>getName</a:t>
            </a:r>
            <a:r>
              <a:rPr lang="en-IN" dirty="0"/>
              <a:t>()</a:t>
            </a:r>
          </a:p>
          <a:p>
            <a:r>
              <a:rPr lang="en-IN" dirty="0"/>
              <a:t>public void </a:t>
            </a:r>
            <a:r>
              <a:rPr lang="en-IN" dirty="0" err="1"/>
              <a:t>setName</a:t>
            </a:r>
            <a:r>
              <a:rPr lang="en-IN" dirty="0"/>
              <a:t>(String name)</a:t>
            </a:r>
          </a:p>
          <a:p>
            <a:r>
              <a:rPr lang="en-IN" dirty="0"/>
              <a:t>public long </a:t>
            </a:r>
            <a:r>
              <a:rPr lang="en-IN" dirty="0" err="1"/>
              <a:t>getId</a:t>
            </a:r>
            <a:r>
              <a:rPr lang="en-IN" dirty="0" smtClean="0"/>
              <a:t>()</a:t>
            </a:r>
          </a:p>
          <a:p>
            <a:endParaRPr lang="en-US" dirty="0"/>
          </a:p>
          <a:p>
            <a:pPr marL="0" indent="0">
              <a:buNone/>
            </a:pPr>
            <a:r>
              <a:rPr lang="en-IN" b="1" dirty="0"/>
              <a:t>class</a:t>
            </a:r>
            <a:r>
              <a:rPr lang="en-IN" dirty="0"/>
              <a:t> TestJoinMethod3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dirty="0" err="1"/>
              <a:t>System.out.println</a:t>
            </a:r>
            <a:r>
              <a:rPr lang="en-IN" dirty="0"/>
              <a:t>("running...");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TestJoinMethod3 t1=</a:t>
            </a:r>
            <a:r>
              <a:rPr lang="en-IN" b="1" dirty="0"/>
              <a:t>new</a:t>
            </a:r>
            <a:r>
              <a:rPr lang="en-IN" dirty="0"/>
              <a:t> TestJoinMethod3();  </a:t>
            </a:r>
          </a:p>
          <a:p>
            <a:pPr marL="0" indent="0">
              <a:buNone/>
            </a:pPr>
            <a:r>
              <a:rPr lang="en-IN" dirty="0"/>
              <a:t>  TestJoinMethod3 t2=</a:t>
            </a:r>
            <a:r>
              <a:rPr lang="en-IN" b="1" dirty="0"/>
              <a:t>new</a:t>
            </a:r>
            <a:r>
              <a:rPr lang="en-IN" dirty="0"/>
              <a:t> TestJoinMethod3();  </a:t>
            </a:r>
          </a:p>
          <a:p>
            <a:pPr marL="0" indent="0">
              <a:buNone/>
            </a:pPr>
            <a:r>
              <a:rPr lang="en-IN" dirty="0"/>
              <a:t>  </a:t>
            </a:r>
            <a:r>
              <a:rPr lang="en-IN" dirty="0" err="1"/>
              <a:t>System.out.println</a:t>
            </a:r>
            <a:r>
              <a:rPr lang="en-IN" dirty="0"/>
              <a:t>("Name of t1:"+t1.getName());  </a:t>
            </a:r>
          </a:p>
          <a:p>
            <a:pPr marL="0" indent="0">
              <a:buNone/>
            </a:pPr>
            <a:r>
              <a:rPr lang="en-IN" dirty="0"/>
              <a:t>  </a:t>
            </a:r>
            <a:r>
              <a:rPr lang="en-IN" dirty="0" err="1"/>
              <a:t>System.out.println</a:t>
            </a:r>
            <a:r>
              <a:rPr lang="en-IN" dirty="0"/>
              <a:t>("Name of t2:"+t2.getName());  </a:t>
            </a:r>
          </a:p>
          <a:p>
            <a:pPr marL="0" indent="0">
              <a:buNone/>
            </a:pPr>
            <a:r>
              <a:rPr lang="en-IN" dirty="0"/>
              <a:t>  </a:t>
            </a:r>
            <a:r>
              <a:rPr lang="en-IN" dirty="0" err="1"/>
              <a:t>System.out.println</a:t>
            </a:r>
            <a:r>
              <a:rPr lang="en-IN" dirty="0"/>
              <a:t>("id of t1:"+t1.getId());  </a:t>
            </a:r>
          </a:p>
          <a:p>
            <a:pPr marL="0" indent="0">
              <a:buNone/>
            </a:pPr>
            <a:r>
              <a:rPr lang="en-IN" dirty="0"/>
              <a:t>  t1.start();  </a:t>
            </a:r>
          </a:p>
          <a:p>
            <a:pPr marL="0" indent="0">
              <a:buNone/>
            </a:pPr>
            <a:r>
              <a:rPr lang="en-IN" dirty="0"/>
              <a:t>  t2.start();  </a:t>
            </a:r>
          </a:p>
          <a:p>
            <a:pPr marL="0" indent="0">
              <a:buNone/>
            </a:pPr>
            <a:r>
              <a:rPr lang="en-IN" dirty="0"/>
              <a:t>  t1.setName("</a:t>
            </a:r>
            <a:r>
              <a:rPr lang="en-IN" dirty="0" err="1"/>
              <a:t>Sonoo</a:t>
            </a:r>
            <a:r>
              <a:rPr lang="en-IN" dirty="0"/>
              <a:t> </a:t>
            </a:r>
            <a:r>
              <a:rPr lang="en-IN" dirty="0" err="1"/>
              <a:t>Jaiswal</a:t>
            </a:r>
            <a:r>
              <a:rPr lang="en-IN" dirty="0"/>
              <a:t>");  </a:t>
            </a:r>
          </a:p>
          <a:p>
            <a:pPr marL="0" indent="0">
              <a:buNone/>
            </a:pPr>
            <a:r>
              <a:rPr lang="en-IN" dirty="0"/>
              <a:t>  </a:t>
            </a:r>
            <a:r>
              <a:rPr lang="en-IN" dirty="0" err="1"/>
              <a:t>System.out.println</a:t>
            </a:r>
            <a:r>
              <a:rPr lang="en-IN" dirty="0"/>
              <a:t>("After changing name of t1:"+t1.getName());  </a:t>
            </a:r>
          </a:p>
          <a:p>
            <a:pPr marL="0" indent="0">
              <a:buNone/>
            </a:pPr>
            <a:r>
              <a:rPr lang="en-IN" dirty="0"/>
              <a:t> }  </a:t>
            </a:r>
          </a:p>
          <a:p>
            <a:pPr marL="0" indent="0">
              <a:buNone/>
            </a:pPr>
            <a:r>
              <a:rPr lang="en-IN" dirty="0"/>
              <a:t>}  </a:t>
            </a:r>
          </a:p>
          <a:p>
            <a:endParaRPr lang="en-IN" dirty="0"/>
          </a:p>
        </p:txBody>
      </p:sp>
      <p:pic>
        <p:nvPicPr>
          <p:cNvPr id="6" name="Picture 5"/>
          <p:cNvPicPr>
            <a:picLocks noChangeAspect="1"/>
          </p:cNvPicPr>
          <p:nvPr/>
        </p:nvPicPr>
        <p:blipFill>
          <a:blip r:embed="rId2"/>
          <a:stretch>
            <a:fillRect/>
          </a:stretch>
        </p:blipFill>
        <p:spPr>
          <a:xfrm>
            <a:off x="6521162" y="1898939"/>
            <a:ext cx="3409950" cy="1543050"/>
          </a:xfrm>
          <a:prstGeom prst="rect">
            <a:avLst/>
          </a:prstGeom>
        </p:spPr>
      </p:pic>
    </p:spTree>
    <p:extLst>
      <p:ext uri="{BB962C8B-B14F-4D97-AF65-F5344CB8AC3E}">
        <p14:creationId xmlns:p14="http://schemas.microsoft.com/office/powerpoint/2010/main" val="227619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a:t>
            </a:r>
            <a:r>
              <a:rPr lang="en-IN" b="1" dirty="0" err="1"/>
              <a:t>currentThread</a:t>
            </a:r>
            <a:r>
              <a:rPr lang="en-IN" b="1" dirty="0"/>
              <a:t>() method</a:t>
            </a:r>
            <a:r>
              <a:rPr lang="en-IN" b="1" dirty="0" smtClean="0"/>
              <a:t>:</a:t>
            </a:r>
            <a:endParaRPr lang="en-IN" b="1" dirty="0"/>
          </a:p>
        </p:txBody>
      </p:sp>
      <p:sp>
        <p:nvSpPr>
          <p:cNvPr id="3" name="Content Placeholder 2"/>
          <p:cNvSpPr>
            <a:spLocks noGrp="1"/>
          </p:cNvSpPr>
          <p:nvPr>
            <p:ph idx="1"/>
          </p:nvPr>
        </p:nvSpPr>
        <p:spPr/>
        <p:txBody>
          <a:bodyPr/>
          <a:lstStyle/>
          <a:p>
            <a:pPr marL="0" indent="0">
              <a:buNone/>
            </a:pPr>
            <a:r>
              <a:rPr lang="en-IN" dirty="0" smtClean="0"/>
              <a:t>The </a:t>
            </a:r>
            <a:r>
              <a:rPr lang="en-IN" dirty="0" err="1"/>
              <a:t>currentThread</a:t>
            </a:r>
            <a:r>
              <a:rPr lang="en-IN" dirty="0"/>
              <a:t>() method returns a reference to the currently executing thread object.</a:t>
            </a:r>
          </a:p>
          <a:p>
            <a:pPr marL="0" indent="0">
              <a:buNone/>
            </a:pPr>
            <a:endParaRPr lang="en-IN" dirty="0" smtClean="0"/>
          </a:p>
          <a:p>
            <a:pPr marL="0" indent="0">
              <a:buNone/>
            </a:pPr>
            <a:r>
              <a:rPr lang="en-IN" dirty="0" smtClean="0"/>
              <a:t>Syntax:</a:t>
            </a:r>
          </a:p>
          <a:p>
            <a:pPr marL="0" indent="0">
              <a:buNone/>
            </a:pPr>
            <a:endParaRPr lang="en-IN" dirty="0"/>
          </a:p>
          <a:p>
            <a:pPr marL="0" indent="0">
              <a:buNone/>
            </a:pPr>
            <a:r>
              <a:rPr lang="en-IN" dirty="0"/>
              <a:t>public static Thread </a:t>
            </a:r>
            <a:r>
              <a:rPr lang="en-IN" dirty="0" err="1"/>
              <a:t>currentThread</a:t>
            </a:r>
            <a:r>
              <a:rPr lang="en-IN" dirty="0"/>
              <a:t>()</a:t>
            </a:r>
          </a:p>
          <a:p>
            <a:pPr marL="0" indent="0">
              <a:buNone/>
            </a:pPr>
            <a:r>
              <a:rPr lang="en-IN" dirty="0"/>
              <a:t>Example of </a:t>
            </a:r>
            <a:r>
              <a:rPr lang="en-IN" dirty="0" err="1"/>
              <a:t>currentThread</a:t>
            </a:r>
            <a:r>
              <a:rPr lang="en-IN" dirty="0"/>
              <a:t>() method</a:t>
            </a:r>
          </a:p>
        </p:txBody>
      </p:sp>
    </p:spTree>
    <p:extLst>
      <p:ext uri="{BB962C8B-B14F-4D97-AF65-F5344CB8AC3E}">
        <p14:creationId xmlns:p14="http://schemas.microsoft.com/office/powerpoint/2010/main" val="3125767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Multithreading in </a:t>
            </a:r>
            <a:r>
              <a:rPr lang="en-IN" b="1" dirty="0" smtClean="0">
                <a:solidFill>
                  <a:schemeClr val="accent1">
                    <a:lumMod val="75000"/>
                  </a:schemeClr>
                </a:solidFill>
              </a:rPr>
              <a:t>Java</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IN" b="1" dirty="0"/>
              <a:t>Multithreading in </a:t>
            </a:r>
            <a:r>
              <a:rPr lang="en-IN" b="1" dirty="0">
                <a:hlinkClick r:id="rId2"/>
              </a:rPr>
              <a:t>Java</a:t>
            </a:r>
            <a:r>
              <a:rPr lang="en-IN" dirty="0"/>
              <a:t> is a </a:t>
            </a:r>
            <a:r>
              <a:rPr lang="en-IN" b="1" dirty="0">
                <a:solidFill>
                  <a:srgbClr val="FF0000"/>
                </a:solidFill>
              </a:rPr>
              <a:t>process of executing multiple threads simultaneously</a:t>
            </a:r>
            <a:r>
              <a:rPr lang="en-IN" dirty="0"/>
              <a:t>.</a:t>
            </a:r>
          </a:p>
          <a:p>
            <a:pPr algn="just"/>
            <a:r>
              <a:rPr lang="en-IN" dirty="0"/>
              <a:t>A thread is a </a:t>
            </a:r>
            <a:r>
              <a:rPr lang="en-IN" b="1" dirty="0">
                <a:solidFill>
                  <a:srgbClr val="FF0000"/>
                </a:solidFill>
              </a:rPr>
              <a:t>lightweight sub-process, the smallest unit of processing</a:t>
            </a:r>
            <a:r>
              <a:rPr lang="en-IN" dirty="0"/>
              <a:t>. Multiprocessing and multithreading, both are used to achieve multitasking.</a:t>
            </a:r>
          </a:p>
          <a:p>
            <a:pPr algn="just"/>
            <a:r>
              <a:rPr lang="en-IN" dirty="0" smtClean="0"/>
              <a:t>We </a:t>
            </a:r>
            <a:r>
              <a:rPr lang="en-IN" dirty="0"/>
              <a:t>use multithreading than multiprocessing because </a:t>
            </a:r>
            <a:r>
              <a:rPr lang="en-IN" b="1" dirty="0">
                <a:solidFill>
                  <a:srgbClr val="FF0000"/>
                </a:solidFill>
              </a:rPr>
              <a:t>threads use a shared memory area</a:t>
            </a:r>
            <a:r>
              <a:rPr lang="en-IN" dirty="0"/>
              <a:t>. They don't allocate separate memory area so saves memory, and context-switching between the threads takes less time than process.</a:t>
            </a:r>
          </a:p>
          <a:p>
            <a:pPr algn="just"/>
            <a:r>
              <a:rPr lang="en-IN" dirty="0"/>
              <a:t>Java Multithreading is mostly used in games, animation, etc.</a:t>
            </a:r>
          </a:p>
          <a:p>
            <a:pPr algn="just"/>
            <a:endParaRPr lang="en-IN" dirty="0"/>
          </a:p>
        </p:txBody>
      </p:sp>
    </p:spTree>
    <p:extLst>
      <p:ext uri="{BB962C8B-B14F-4D97-AF65-F5344CB8AC3E}">
        <p14:creationId xmlns:p14="http://schemas.microsoft.com/office/powerpoint/2010/main" val="569553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 of </a:t>
            </a:r>
            <a:r>
              <a:rPr lang="en-IN" b="1" dirty="0" err="1"/>
              <a:t>currentThread</a:t>
            </a:r>
            <a:r>
              <a:rPr lang="en-IN" b="1" dirty="0"/>
              <a:t>() method</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class</a:t>
            </a:r>
            <a:r>
              <a:rPr lang="en-IN" dirty="0"/>
              <a:t> TestJoinMethod4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dirty="0" err="1"/>
              <a:t>System.out.println</a:t>
            </a:r>
            <a:r>
              <a:rPr lang="en-IN" dirty="0"/>
              <a:t>(</a:t>
            </a:r>
            <a:r>
              <a:rPr lang="en-IN" dirty="0" err="1"/>
              <a:t>Thread.currentThread</a:t>
            </a:r>
            <a:r>
              <a:rPr lang="en-IN" dirty="0"/>
              <a:t>().</a:t>
            </a:r>
            <a:r>
              <a:rPr lang="en-IN" dirty="0" err="1"/>
              <a:t>getName</a:t>
            </a:r>
            <a:r>
              <a:rPr lang="en-IN" dirty="0"/>
              <a:t>());  </a:t>
            </a:r>
          </a:p>
          <a:p>
            <a:pPr marL="0" indent="0">
              <a:buNone/>
            </a:pPr>
            <a:r>
              <a:rPr lang="en-IN" dirty="0"/>
              <a:t> }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TestJoinMethod4 t1=</a:t>
            </a:r>
            <a:r>
              <a:rPr lang="en-IN" b="1" dirty="0"/>
              <a:t>new</a:t>
            </a:r>
            <a:r>
              <a:rPr lang="en-IN" dirty="0"/>
              <a:t> TestJoinMethod4();  </a:t>
            </a:r>
          </a:p>
          <a:p>
            <a:pPr marL="0" indent="0">
              <a:buNone/>
            </a:pPr>
            <a:r>
              <a:rPr lang="en-IN" dirty="0"/>
              <a:t>  TestJoinMethod4 t2=</a:t>
            </a:r>
            <a:r>
              <a:rPr lang="en-IN" b="1" dirty="0"/>
              <a:t>new</a:t>
            </a:r>
            <a:r>
              <a:rPr lang="en-IN" dirty="0"/>
              <a:t> TestJoinMethod4();  </a:t>
            </a:r>
          </a:p>
          <a:p>
            <a:pPr marL="0" indent="0">
              <a:buNone/>
            </a:pPr>
            <a:r>
              <a:rPr lang="en-IN" dirty="0"/>
              <a:t>  </a:t>
            </a:r>
          </a:p>
          <a:p>
            <a:pPr marL="0" indent="0">
              <a:buNone/>
            </a:pPr>
            <a:r>
              <a:rPr lang="en-IN" dirty="0"/>
              <a:t>  t1.start();  </a:t>
            </a:r>
          </a:p>
          <a:p>
            <a:pPr marL="0" indent="0">
              <a:buNone/>
            </a:pPr>
            <a:r>
              <a:rPr lang="en-IN" dirty="0"/>
              <a:t>  t2.start();  </a:t>
            </a:r>
          </a:p>
          <a:p>
            <a:pPr marL="0" indent="0">
              <a:buNone/>
            </a:pPr>
            <a:r>
              <a:rPr lang="en-IN" dirty="0"/>
              <a:t> }  </a:t>
            </a:r>
          </a:p>
          <a:p>
            <a:pPr marL="0"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8763866" y="1825625"/>
            <a:ext cx="1314450" cy="742950"/>
          </a:xfrm>
          <a:prstGeom prst="rect">
            <a:avLst/>
          </a:prstGeom>
        </p:spPr>
      </p:pic>
    </p:spTree>
    <p:extLst>
      <p:ext uri="{BB962C8B-B14F-4D97-AF65-F5344CB8AC3E}">
        <p14:creationId xmlns:p14="http://schemas.microsoft.com/office/powerpoint/2010/main" val="2463800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 of naming a thread</a:t>
            </a:r>
          </a:p>
        </p:txBody>
      </p:sp>
      <p:sp>
        <p:nvSpPr>
          <p:cNvPr id="3" name="Content Placeholder 2"/>
          <p:cNvSpPr>
            <a:spLocks noGrp="1"/>
          </p:cNvSpPr>
          <p:nvPr>
            <p:ph idx="1"/>
          </p:nvPr>
        </p:nvSpPr>
        <p:spPr/>
        <p:txBody>
          <a:bodyPr>
            <a:normAutofit fontScale="55000" lnSpcReduction="20000"/>
          </a:bodyPr>
          <a:lstStyle/>
          <a:p>
            <a:pPr marL="0" indent="0">
              <a:buNone/>
            </a:pPr>
            <a:r>
              <a:rPr lang="en-IN" b="1" dirty="0"/>
              <a:t>class</a:t>
            </a:r>
            <a:r>
              <a:rPr lang="en-IN" dirty="0"/>
              <a:t> TestMultiNaming1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dirty="0" err="1"/>
              <a:t>System.out.println</a:t>
            </a:r>
            <a:r>
              <a:rPr lang="en-IN" dirty="0"/>
              <a:t>("running...");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TestMultiNaming1 t1=</a:t>
            </a:r>
            <a:r>
              <a:rPr lang="en-IN" b="1" dirty="0"/>
              <a:t>new</a:t>
            </a:r>
            <a:r>
              <a:rPr lang="en-IN" dirty="0"/>
              <a:t> TestMultiNaming1();  </a:t>
            </a:r>
          </a:p>
          <a:p>
            <a:pPr marL="0" indent="0">
              <a:buNone/>
            </a:pPr>
            <a:r>
              <a:rPr lang="en-IN" dirty="0"/>
              <a:t>  TestMultiNaming1 t2=</a:t>
            </a:r>
            <a:r>
              <a:rPr lang="en-IN" b="1" dirty="0"/>
              <a:t>new</a:t>
            </a:r>
            <a:r>
              <a:rPr lang="en-IN" dirty="0"/>
              <a:t> TestMultiNaming1();  </a:t>
            </a:r>
          </a:p>
          <a:p>
            <a:pPr marL="0" indent="0">
              <a:buNone/>
            </a:pPr>
            <a:r>
              <a:rPr lang="en-IN" dirty="0"/>
              <a:t>  </a:t>
            </a:r>
            <a:r>
              <a:rPr lang="en-IN" dirty="0" err="1"/>
              <a:t>System.out.println</a:t>
            </a:r>
            <a:r>
              <a:rPr lang="en-IN" dirty="0"/>
              <a:t>("Name of t1:"+t1.getName());  </a:t>
            </a:r>
          </a:p>
          <a:p>
            <a:pPr marL="0" indent="0">
              <a:buNone/>
            </a:pPr>
            <a:r>
              <a:rPr lang="en-IN" dirty="0"/>
              <a:t>  </a:t>
            </a:r>
            <a:r>
              <a:rPr lang="en-IN" dirty="0" err="1"/>
              <a:t>System.out.println</a:t>
            </a:r>
            <a:r>
              <a:rPr lang="en-IN" dirty="0"/>
              <a:t>("Name of t2:"+t2.getName());  </a:t>
            </a:r>
          </a:p>
          <a:p>
            <a:pPr marL="0" indent="0">
              <a:buNone/>
            </a:pPr>
            <a:r>
              <a:rPr lang="en-IN" dirty="0"/>
              <a:t>  t1.start();  </a:t>
            </a:r>
          </a:p>
          <a:p>
            <a:pPr marL="0" indent="0">
              <a:buNone/>
            </a:pPr>
            <a:r>
              <a:rPr lang="en-IN" dirty="0"/>
              <a:t>  t2.start();    </a:t>
            </a:r>
          </a:p>
          <a:p>
            <a:pPr marL="0" indent="0">
              <a:buNone/>
            </a:pPr>
            <a:r>
              <a:rPr lang="en-IN" dirty="0"/>
              <a:t>  t1.setName("</a:t>
            </a:r>
            <a:r>
              <a:rPr lang="en-IN" dirty="0" err="1"/>
              <a:t>Sonoo</a:t>
            </a:r>
            <a:r>
              <a:rPr lang="en-IN" dirty="0"/>
              <a:t> </a:t>
            </a:r>
            <a:r>
              <a:rPr lang="en-IN" dirty="0" err="1"/>
              <a:t>Jaiswal</a:t>
            </a:r>
            <a:r>
              <a:rPr lang="en-IN" dirty="0"/>
              <a:t>");  </a:t>
            </a:r>
          </a:p>
          <a:p>
            <a:pPr marL="0" indent="0">
              <a:buNone/>
            </a:pPr>
            <a:r>
              <a:rPr lang="en-IN" dirty="0"/>
              <a:t>  </a:t>
            </a:r>
            <a:r>
              <a:rPr lang="en-IN" dirty="0" err="1"/>
              <a:t>System.out.println</a:t>
            </a:r>
            <a:r>
              <a:rPr lang="en-IN" dirty="0"/>
              <a:t>("After changing name of t1:"+t1.getName());  </a:t>
            </a:r>
          </a:p>
          <a:p>
            <a:pPr marL="0" indent="0">
              <a:buNone/>
            </a:pPr>
            <a:r>
              <a:rPr lang="en-IN" dirty="0"/>
              <a:t> }  </a:t>
            </a:r>
          </a:p>
          <a:p>
            <a:pPr marL="0"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7006071" y="1690688"/>
            <a:ext cx="3562350" cy="1552575"/>
          </a:xfrm>
          <a:prstGeom prst="rect">
            <a:avLst/>
          </a:prstGeom>
        </p:spPr>
      </p:pic>
    </p:spTree>
    <p:extLst>
      <p:ext uri="{BB962C8B-B14F-4D97-AF65-F5344CB8AC3E}">
        <p14:creationId xmlns:p14="http://schemas.microsoft.com/office/powerpoint/2010/main" val="161600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Current Thread</a:t>
            </a:r>
            <a:endParaRPr lang="en-IN" b="1"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The </a:t>
            </a:r>
            <a:r>
              <a:rPr lang="en-IN" dirty="0" err="1"/>
              <a:t>currentThread</a:t>
            </a:r>
            <a:r>
              <a:rPr lang="en-IN" dirty="0"/>
              <a:t>() method returns a reference of currently executing thread</a:t>
            </a:r>
            <a:r>
              <a:rPr lang="en-IN" dirty="0" smtClean="0"/>
              <a:t>.</a:t>
            </a:r>
            <a:endParaRPr lang="en-IN" dirty="0"/>
          </a:p>
          <a:p>
            <a:pPr marL="0" indent="0">
              <a:buNone/>
            </a:pPr>
            <a:r>
              <a:rPr lang="en-IN" dirty="0" smtClean="0"/>
              <a:t>	public </a:t>
            </a:r>
            <a:r>
              <a:rPr lang="en-IN" dirty="0"/>
              <a:t>static Thread </a:t>
            </a:r>
            <a:r>
              <a:rPr lang="en-IN" dirty="0" err="1"/>
              <a:t>currentThread</a:t>
            </a:r>
            <a:r>
              <a:rPr lang="en-IN" dirty="0"/>
              <a:t>()  </a:t>
            </a:r>
            <a:endParaRPr lang="en-IN" dirty="0" smtClean="0"/>
          </a:p>
          <a:p>
            <a:pPr marL="0" indent="0">
              <a:buNone/>
            </a:pPr>
            <a:endParaRPr lang="en-IN" dirty="0"/>
          </a:p>
          <a:p>
            <a:pPr marL="0" indent="0">
              <a:buNone/>
            </a:pPr>
            <a:r>
              <a:rPr lang="en-IN" b="1" dirty="0"/>
              <a:t>Example of </a:t>
            </a:r>
            <a:r>
              <a:rPr lang="en-IN" b="1" dirty="0" err="1"/>
              <a:t>currentThread</a:t>
            </a:r>
            <a:r>
              <a:rPr lang="en-IN" b="1" dirty="0"/>
              <a:t>() </a:t>
            </a:r>
            <a:r>
              <a:rPr lang="en-IN" b="1" dirty="0" smtClean="0"/>
              <a:t>method :</a:t>
            </a:r>
          </a:p>
          <a:p>
            <a:pPr marL="0" indent="0">
              <a:buNone/>
            </a:pPr>
            <a:endParaRPr lang="en-IN" dirty="0"/>
          </a:p>
          <a:p>
            <a:pPr marL="0" indent="0">
              <a:buNone/>
            </a:pPr>
            <a:r>
              <a:rPr lang="en-IN" dirty="0"/>
              <a:t>class TestMultiNaming2 extends Thread{  </a:t>
            </a:r>
          </a:p>
          <a:p>
            <a:pPr marL="0" indent="0">
              <a:buNone/>
            </a:pPr>
            <a:r>
              <a:rPr lang="en-IN" dirty="0"/>
              <a:t> public void run(){  </a:t>
            </a:r>
          </a:p>
          <a:p>
            <a:pPr marL="0" indent="0">
              <a:buNone/>
            </a:pPr>
            <a:r>
              <a:rPr lang="en-IN" dirty="0"/>
              <a:t>  </a:t>
            </a:r>
            <a:r>
              <a:rPr lang="en-IN" dirty="0" err="1"/>
              <a:t>System.out.println</a:t>
            </a:r>
            <a:r>
              <a:rPr lang="en-IN" dirty="0"/>
              <a:t>(</a:t>
            </a:r>
            <a:r>
              <a:rPr lang="en-IN" dirty="0" err="1"/>
              <a:t>Thread.currentThread</a:t>
            </a:r>
            <a:r>
              <a:rPr lang="en-IN" dirty="0"/>
              <a:t>().</a:t>
            </a:r>
            <a:r>
              <a:rPr lang="en-IN" dirty="0" err="1"/>
              <a:t>getName</a:t>
            </a:r>
            <a:r>
              <a:rPr lang="en-IN" dirty="0"/>
              <a:t>());  </a:t>
            </a:r>
          </a:p>
          <a:p>
            <a:pPr marL="0" indent="0">
              <a:buNone/>
            </a:pPr>
            <a:r>
              <a:rPr lang="en-IN" dirty="0"/>
              <a:t> }  </a:t>
            </a:r>
          </a:p>
          <a:p>
            <a:pPr marL="0" indent="0">
              <a:buNone/>
            </a:pPr>
            <a:r>
              <a:rPr lang="en-IN" dirty="0"/>
              <a:t> public static void main(String </a:t>
            </a:r>
            <a:r>
              <a:rPr lang="en-IN" dirty="0" err="1"/>
              <a:t>args</a:t>
            </a:r>
            <a:r>
              <a:rPr lang="en-IN" dirty="0"/>
              <a:t>[]){  </a:t>
            </a:r>
          </a:p>
          <a:p>
            <a:pPr marL="0" indent="0">
              <a:buNone/>
            </a:pPr>
            <a:r>
              <a:rPr lang="en-IN" dirty="0"/>
              <a:t>  TestMultiNaming2 t1=new TestMultiNaming2();  </a:t>
            </a:r>
          </a:p>
          <a:p>
            <a:pPr marL="0" indent="0">
              <a:buNone/>
            </a:pPr>
            <a:r>
              <a:rPr lang="en-IN" dirty="0"/>
              <a:t>  TestMultiNaming2 t2=new TestMultiNaming2();  </a:t>
            </a:r>
            <a:r>
              <a:rPr lang="en-IN" dirty="0" smtClean="0"/>
              <a:t>  </a:t>
            </a:r>
            <a:endParaRPr lang="en-IN" dirty="0"/>
          </a:p>
          <a:p>
            <a:pPr marL="0" indent="0">
              <a:buNone/>
            </a:pPr>
            <a:r>
              <a:rPr lang="en-IN" dirty="0"/>
              <a:t>  t1.start();  </a:t>
            </a:r>
          </a:p>
          <a:p>
            <a:pPr marL="0" indent="0">
              <a:buNone/>
            </a:pPr>
            <a:r>
              <a:rPr lang="en-IN" dirty="0"/>
              <a:t>  t2.start();  </a:t>
            </a:r>
          </a:p>
          <a:p>
            <a:pPr marL="0" indent="0">
              <a:buNone/>
            </a:pPr>
            <a:r>
              <a:rPr lang="en-IN" dirty="0"/>
              <a:t> }  </a:t>
            </a:r>
          </a:p>
          <a:p>
            <a:pPr marL="0" indent="0">
              <a:buNone/>
            </a:pPr>
            <a:r>
              <a:rPr lang="en-IN" dirty="0"/>
              <a:t>} </a:t>
            </a:r>
          </a:p>
        </p:txBody>
      </p:sp>
      <p:pic>
        <p:nvPicPr>
          <p:cNvPr id="4" name="Picture 3"/>
          <p:cNvPicPr>
            <a:picLocks noChangeAspect="1"/>
          </p:cNvPicPr>
          <p:nvPr/>
        </p:nvPicPr>
        <p:blipFill>
          <a:blip r:embed="rId2"/>
          <a:stretch>
            <a:fillRect/>
          </a:stretch>
        </p:blipFill>
        <p:spPr>
          <a:xfrm>
            <a:off x="8233063" y="1690688"/>
            <a:ext cx="1524000" cy="676275"/>
          </a:xfrm>
          <a:prstGeom prst="rect">
            <a:avLst/>
          </a:prstGeom>
        </p:spPr>
      </p:pic>
    </p:spTree>
    <p:extLst>
      <p:ext uri="{BB962C8B-B14F-4D97-AF65-F5344CB8AC3E}">
        <p14:creationId xmlns:p14="http://schemas.microsoft.com/office/powerpoint/2010/main" val="8746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Priority of a Thread (Thread Priority</a:t>
            </a:r>
            <a:r>
              <a:rPr lang="en-IN" b="1" dirty="0" smtClean="0"/>
              <a:t>):</a:t>
            </a:r>
            <a:endParaRPr lang="en-IN" b="1"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Each </a:t>
            </a:r>
            <a:r>
              <a:rPr lang="en-IN" dirty="0"/>
              <a:t>thread have a priority. Priorities are represented by a number between 1 and 10. In most cases, thread </a:t>
            </a:r>
            <a:r>
              <a:rPr lang="en-IN" dirty="0" err="1"/>
              <a:t>schedular</a:t>
            </a:r>
            <a:r>
              <a:rPr lang="en-IN" dirty="0"/>
              <a:t> schedules the threads according to their priority (known as </a:t>
            </a:r>
            <a:r>
              <a:rPr lang="en-IN" dirty="0" err="1"/>
              <a:t>preemptive</a:t>
            </a:r>
            <a:r>
              <a:rPr lang="en-IN" dirty="0"/>
              <a:t> scheduling). But it is not guaranteed because it depends on JVM specification that which scheduling it chooses</a:t>
            </a:r>
            <a:r>
              <a:rPr lang="en-IN" dirty="0" smtClean="0"/>
              <a:t>.</a:t>
            </a:r>
          </a:p>
          <a:p>
            <a:endParaRPr lang="en-US" dirty="0"/>
          </a:p>
          <a:p>
            <a:pPr marL="0" indent="0">
              <a:buNone/>
            </a:pPr>
            <a:r>
              <a:rPr lang="en-IN" b="1" dirty="0"/>
              <a:t>3 constants defined in Thread class</a:t>
            </a:r>
            <a:r>
              <a:rPr lang="en-IN" b="1" dirty="0" smtClean="0"/>
              <a:t>:</a:t>
            </a:r>
          </a:p>
          <a:p>
            <a:pPr marL="0" indent="0">
              <a:buNone/>
            </a:pPr>
            <a:endParaRPr lang="en-IN" b="1" dirty="0"/>
          </a:p>
          <a:p>
            <a:r>
              <a:rPr lang="en-IN" dirty="0"/>
              <a:t>public static </a:t>
            </a:r>
            <a:r>
              <a:rPr lang="en-IN" dirty="0" err="1"/>
              <a:t>int</a:t>
            </a:r>
            <a:r>
              <a:rPr lang="en-IN" dirty="0"/>
              <a:t> MIN_PRIORITY</a:t>
            </a:r>
          </a:p>
          <a:p>
            <a:r>
              <a:rPr lang="en-IN" dirty="0"/>
              <a:t>public static </a:t>
            </a:r>
            <a:r>
              <a:rPr lang="en-IN" dirty="0" err="1"/>
              <a:t>int</a:t>
            </a:r>
            <a:r>
              <a:rPr lang="en-IN" dirty="0"/>
              <a:t> NORM_PRIORITY</a:t>
            </a:r>
          </a:p>
          <a:p>
            <a:r>
              <a:rPr lang="en-IN" dirty="0"/>
              <a:t>public static </a:t>
            </a:r>
            <a:r>
              <a:rPr lang="en-IN" dirty="0" err="1"/>
              <a:t>int</a:t>
            </a:r>
            <a:r>
              <a:rPr lang="en-IN" dirty="0"/>
              <a:t> MAX_PRIORITY</a:t>
            </a:r>
          </a:p>
          <a:p>
            <a:endParaRPr lang="en-IN" dirty="0" smtClean="0"/>
          </a:p>
          <a:p>
            <a:pPr marL="0" indent="0">
              <a:buNone/>
            </a:pPr>
            <a:r>
              <a:rPr lang="en-IN" dirty="0" smtClean="0"/>
              <a:t>Default </a:t>
            </a:r>
            <a:r>
              <a:rPr lang="en-IN" dirty="0"/>
              <a:t>priority of a thread is 5 (NORM_PRIORITY). The value of MIN_PRIORITY is 1 and the value of MAX_PRIORITY is 10.</a:t>
            </a:r>
          </a:p>
        </p:txBody>
      </p:sp>
    </p:spTree>
    <p:extLst>
      <p:ext uri="{BB962C8B-B14F-4D97-AF65-F5344CB8AC3E}">
        <p14:creationId xmlns:p14="http://schemas.microsoft.com/office/powerpoint/2010/main" val="2101389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 of priority of a Thread</a:t>
            </a:r>
            <a:r>
              <a:rPr lang="en-IN" b="1" dirty="0" smtClean="0"/>
              <a:t>:</a:t>
            </a:r>
            <a:endParaRPr lang="en-IN" b="1" dirty="0"/>
          </a:p>
        </p:txBody>
      </p:sp>
      <p:sp>
        <p:nvSpPr>
          <p:cNvPr id="3" name="Content Placeholder 2"/>
          <p:cNvSpPr>
            <a:spLocks noGrp="1"/>
          </p:cNvSpPr>
          <p:nvPr>
            <p:ph idx="1"/>
          </p:nvPr>
        </p:nvSpPr>
        <p:spPr/>
        <p:txBody>
          <a:bodyPr>
            <a:normAutofit fontScale="55000" lnSpcReduction="20000"/>
          </a:bodyPr>
          <a:lstStyle/>
          <a:p>
            <a:pPr marL="0" indent="0">
              <a:buNone/>
            </a:pPr>
            <a:r>
              <a:rPr lang="en-IN" b="1" dirty="0"/>
              <a:t>class</a:t>
            </a:r>
            <a:r>
              <a:rPr lang="en-IN" dirty="0"/>
              <a:t> TestMultiPriority1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dirty="0" err="1"/>
              <a:t>System.out.println</a:t>
            </a:r>
            <a:r>
              <a:rPr lang="en-IN" dirty="0"/>
              <a:t>("running thread name is:"+</a:t>
            </a:r>
            <a:r>
              <a:rPr lang="en-IN" dirty="0" err="1"/>
              <a:t>Thread.currentThread</a:t>
            </a:r>
            <a:r>
              <a:rPr lang="en-IN" dirty="0"/>
              <a:t>().</a:t>
            </a:r>
            <a:r>
              <a:rPr lang="en-IN" dirty="0" err="1"/>
              <a:t>getName</a:t>
            </a:r>
            <a:r>
              <a:rPr lang="en-IN" dirty="0"/>
              <a:t>());  </a:t>
            </a:r>
          </a:p>
          <a:p>
            <a:pPr marL="0" indent="0">
              <a:buNone/>
            </a:pPr>
            <a:r>
              <a:rPr lang="en-IN" dirty="0"/>
              <a:t>   </a:t>
            </a:r>
            <a:r>
              <a:rPr lang="en-IN" dirty="0" err="1"/>
              <a:t>System.out.println</a:t>
            </a:r>
            <a:r>
              <a:rPr lang="en-IN" dirty="0"/>
              <a:t>("running thread priority is:"+</a:t>
            </a:r>
            <a:r>
              <a:rPr lang="en-IN" dirty="0" err="1"/>
              <a:t>Thread.currentThread</a:t>
            </a:r>
            <a:r>
              <a:rPr lang="en-IN" dirty="0"/>
              <a:t>().</a:t>
            </a:r>
            <a:r>
              <a:rPr lang="en-IN" dirty="0" err="1"/>
              <a:t>getPriority</a:t>
            </a:r>
            <a:r>
              <a:rPr lang="en-IN" dirty="0"/>
              <a:t>());    </a:t>
            </a:r>
            <a:endParaRPr lang="en-IN" dirty="0" smtClean="0"/>
          </a:p>
          <a:p>
            <a:pPr marL="0" indent="0">
              <a:buNone/>
            </a:pPr>
            <a:r>
              <a:rPr lang="en-IN" dirty="0" smtClean="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TestMultiPriority1 m1=</a:t>
            </a:r>
            <a:r>
              <a:rPr lang="en-IN" b="1" dirty="0"/>
              <a:t>new</a:t>
            </a:r>
            <a:r>
              <a:rPr lang="en-IN" dirty="0"/>
              <a:t> TestMultiPriority1();  </a:t>
            </a:r>
          </a:p>
          <a:p>
            <a:pPr marL="0" indent="0">
              <a:buNone/>
            </a:pPr>
            <a:r>
              <a:rPr lang="en-IN" dirty="0"/>
              <a:t>  TestMultiPriority1 m2=</a:t>
            </a:r>
            <a:r>
              <a:rPr lang="en-IN" b="1" dirty="0"/>
              <a:t>new</a:t>
            </a:r>
            <a:r>
              <a:rPr lang="en-IN" dirty="0"/>
              <a:t> TestMultiPriority1();  </a:t>
            </a:r>
          </a:p>
          <a:p>
            <a:pPr marL="0" indent="0">
              <a:buNone/>
            </a:pPr>
            <a:r>
              <a:rPr lang="en-IN" dirty="0"/>
              <a:t>  m1.setPriority(</a:t>
            </a:r>
            <a:r>
              <a:rPr lang="en-IN" dirty="0" err="1"/>
              <a:t>Thread.MIN_PRIORITY</a:t>
            </a:r>
            <a:r>
              <a:rPr lang="en-IN" dirty="0"/>
              <a:t>);  </a:t>
            </a:r>
          </a:p>
          <a:p>
            <a:pPr marL="0" indent="0">
              <a:buNone/>
            </a:pPr>
            <a:r>
              <a:rPr lang="en-IN" dirty="0"/>
              <a:t>  m2.setPriority(</a:t>
            </a:r>
            <a:r>
              <a:rPr lang="en-IN" dirty="0" err="1"/>
              <a:t>Thread.MAX_PRIORITY</a:t>
            </a:r>
            <a:r>
              <a:rPr lang="en-IN" dirty="0"/>
              <a:t>);  </a:t>
            </a:r>
          </a:p>
          <a:p>
            <a:pPr marL="0" indent="0">
              <a:buNone/>
            </a:pPr>
            <a:r>
              <a:rPr lang="en-IN" dirty="0"/>
              <a:t>  m1.start();  </a:t>
            </a:r>
          </a:p>
          <a:p>
            <a:pPr marL="0" indent="0">
              <a:buNone/>
            </a:pPr>
            <a:r>
              <a:rPr lang="en-IN" dirty="0"/>
              <a:t>  m2.start();     </a:t>
            </a:r>
          </a:p>
          <a:p>
            <a:pPr marL="0" indent="0">
              <a:buNone/>
            </a:pPr>
            <a:r>
              <a:rPr lang="en-IN" dirty="0"/>
              <a:t> }  </a:t>
            </a:r>
          </a:p>
          <a:p>
            <a:pPr marL="0" indent="0">
              <a:buNone/>
            </a:pPr>
            <a:r>
              <a:rPr lang="en-IN" dirty="0"/>
              <a:t>}     </a:t>
            </a:r>
          </a:p>
          <a:p>
            <a:endParaRPr lang="en-IN" dirty="0"/>
          </a:p>
        </p:txBody>
      </p:sp>
      <p:pic>
        <p:nvPicPr>
          <p:cNvPr id="5" name="Picture 4"/>
          <p:cNvPicPr>
            <a:picLocks noChangeAspect="1"/>
          </p:cNvPicPr>
          <p:nvPr/>
        </p:nvPicPr>
        <p:blipFill>
          <a:blip r:embed="rId2"/>
          <a:stretch>
            <a:fillRect/>
          </a:stretch>
        </p:blipFill>
        <p:spPr>
          <a:xfrm>
            <a:off x="8024812" y="1690688"/>
            <a:ext cx="3000375" cy="1247775"/>
          </a:xfrm>
          <a:prstGeom prst="rect">
            <a:avLst/>
          </a:prstGeom>
        </p:spPr>
      </p:pic>
    </p:spTree>
    <p:extLst>
      <p:ext uri="{BB962C8B-B14F-4D97-AF65-F5344CB8AC3E}">
        <p14:creationId xmlns:p14="http://schemas.microsoft.com/office/powerpoint/2010/main" val="223125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Runnable interface:</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IN" dirty="0" smtClean="0"/>
              <a:t>The Runnable interface should be implemented by any class whose instances are intended to be executed by a thread. Runnable interface have only one method named run().</a:t>
            </a:r>
          </a:p>
          <a:p>
            <a:pPr algn="just"/>
            <a:r>
              <a:rPr lang="en-IN" dirty="0" smtClean="0"/>
              <a:t>public void run(): is used to perform action for a thread.</a:t>
            </a:r>
            <a:endParaRPr lang="en-IN" dirty="0"/>
          </a:p>
        </p:txBody>
      </p:sp>
    </p:spTree>
    <p:extLst>
      <p:ext uri="{BB962C8B-B14F-4D97-AF65-F5344CB8AC3E}">
        <p14:creationId xmlns:p14="http://schemas.microsoft.com/office/powerpoint/2010/main" val="1387605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Starting a thread</a:t>
            </a:r>
            <a:r>
              <a:rPr lang="en-IN"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r>
              <a:rPr lang="en-IN" b="1" dirty="0"/>
              <a:t>start() method</a:t>
            </a:r>
            <a:r>
              <a:rPr lang="en-IN" dirty="0"/>
              <a:t> of Thread class is used to start a newly created thread. It performs following tasks</a:t>
            </a:r>
            <a:r>
              <a:rPr lang="en-IN" dirty="0" smtClean="0"/>
              <a:t>: A </a:t>
            </a:r>
            <a:r>
              <a:rPr lang="en-IN" dirty="0"/>
              <a:t>new thread starts(with new </a:t>
            </a:r>
            <a:r>
              <a:rPr lang="en-IN" dirty="0" err="1"/>
              <a:t>callstack</a:t>
            </a:r>
            <a:r>
              <a:rPr lang="en-IN" dirty="0"/>
              <a:t>).</a:t>
            </a:r>
          </a:p>
          <a:p>
            <a:r>
              <a:rPr lang="en-IN" dirty="0"/>
              <a:t>The thread moves from New state to the Runnable state.</a:t>
            </a:r>
          </a:p>
          <a:p>
            <a:r>
              <a:rPr lang="en-IN" dirty="0"/>
              <a:t>When the thread gets a chance to execute, its target run() method will run.</a:t>
            </a:r>
          </a:p>
          <a:p>
            <a:endParaRPr lang="en-IN" dirty="0"/>
          </a:p>
        </p:txBody>
      </p:sp>
    </p:spTree>
    <p:extLst>
      <p:ext uri="{BB962C8B-B14F-4D97-AF65-F5344CB8AC3E}">
        <p14:creationId xmlns:p14="http://schemas.microsoft.com/office/powerpoint/2010/main" val="1436873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1">
                    <a:lumMod val="75000"/>
                  </a:schemeClr>
                </a:solidFill>
              </a:rPr>
              <a:t>1) Java Thread Example by extending Thread </a:t>
            </a:r>
            <a:r>
              <a:rPr lang="en-IN" b="1" dirty="0" smtClean="0">
                <a:solidFill>
                  <a:schemeClr val="accent1">
                    <a:lumMod val="75000"/>
                  </a:schemeClr>
                </a:solidFill>
              </a:rPr>
              <a:t>class</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IN" b="1" dirty="0"/>
              <a:t>class</a:t>
            </a:r>
            <a:r>
              <a:rPr lang="en-IN" dirty="0"/>
              <a:t> Multi </a:t>
            </a:r>
            <a:r>
              <a:rPr lang="en-IN" b="1" dirty="0">
                <a:solidFill>
                  <a:srgbClr val="FF0000"/>
                </a:solidFill>
              </a:rPr>
              <a:t>extends</a:t>
            </a:r>
            <a:r>
              <a:rPr lang="en-IN" dirty="0">
                <a:solidFill>
                  <a:srgbClr val="FF0000"/>
                </a:solidFill>
              </a:rPr>
              <a:t> Thread</a:t>
            </a:r>
            <a:r>
              <a:rPr lang="en-IN" dirty="0"/>
              <a:t>{  </a:t>
            </a:r>
          </a:p>
          <a:p>
            <a:pPr marL="0" indent="0">
              <a:buNone/>
            </a:pPr>
            <a:r>
              <a:rPr lang="en-IN" b="1" dirty="0"/>
              <a:t>public</a:t>
            </a:r>
            <a:r>
              <a:rPr lang="en-IN" dirty="0"/>
              <a:t> </a:t>
            </a:r>
            <a:r>
              <a:rPr lang="en-IN" b="1" dirty="0"/>
              <a:t>void</a:t>
            </a:r>
            <a:r>
              <a:rPr lang="en-IN" dirty="0"/>
              <a:t> run(){  </a:t>
            </a:r>
          </a:p>
          <a:p>
            <a:pPr marL="0" indent="0">
              <a:buNone/>
            </a:pPr>
            <a:r>
              <a:rPr lang="en-IN" dirty="0" err="1"/>
              <a:t>System.out.println</a:t>
            </a:r>
            <a:r>
              <a:rPr lang="en-IN" dirty="0"/>
              <a:t>("thread is running...");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Multi t1=</a:t>
            </a:r>
            <a:r>
              <a:rPr lang="en-IN" b="1" dirty="0"/>
              <a:t>new</a:t>
            </a:r>
            <a:r>
              <a:rPr lang="en-IN" dirty="0"/>
              <a:t> Multi();  </a:t>
            </a:r>
          </a:p>
          <a:p>
            <a:pPr marL="0" indent="0">
              <a:buNone/>
            </a:pPr>
            <a:r>
              <a:rPr lang="en-IN" dirty="0"/>
              <a:t>t1.start();  </a:t>
            </a:r>
          </a:p>
          <a:p>
            <a:pPr marL="0" indent="0">
              <a:buNone/>
            </a:pPr>
            <a:r>
              <a:rPr lang="en-IN" dirty="0"/>
              <a:t> }  </a:t>
            </a:r>
          </a:p>
          <a:p>
            <a:pPr marL="0"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8883794" y="1690688"/>
            <a:ext cx="2009775" cy="419100"/>
          </a:xfrm>
          <a:prstGeom prst="rect">
            <a:avLst/>
          </a:prstGeom>
        </p:spPr>
      </p:pic>
    </p:spTree>
    <p:extLst>
      <p:ext uri="{BB962C8B-B14F-4D97-AF65-F5344CB8AC3E}">
        <p14:creationId xmlns:p14="http://schemas.microsoft.com/office/powerpoint/2010/main" val="3119072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1">
                    <a:lumMod val="75000"/>
                  </a:schemeClr>
                </a:solidFill>
              </a:rPr>
              <a:t>2) Java Thread Example by implementing Runnable </a:t>
            </a:r>
            <a:r>
              <a:rPr lang="en-IN" b="1" dirty="0" smtClean="0">
                <a:solidFill>
                  <a:schemeClr val="accent1">
                    <a:lumMod val="75000"/>
                  </a:schemeClr>
                </a:solidFill>
              </a:rPr>
              <a:t>interface</a:t>
            </a:r>
            <a:endParaRPr lang="en-IN" b="1" dirty="0">
              <a:solidFill>
                <a:schemeClr val="accent1">
                  <a:lumMod val="75000"/>
                </a:schemeClr>
              </a:solidFill>
            </a:endParaRPr>
          </a:p>
        </p:txBody>
      </p:sp>
      <p:sp>
        <p:nvSpPr>
          <p:cNvPr id="3" name="Content Placeholder 2"/>
          <p:cNvSpPr>
            <a:spLocks noGrp="1"/>
          </p:cNvSpPr>
          <p:nvPr>
            <p:ph idx="1"/>
          </p:nvPr>
        </p:nvSpPr>
        <p:spPr/>
        <p:txBody>
          <a:bodyPr>
            <a:normAutofit fontScale="55000" lnSpcReduction="20000"/>
          </a:bodyPr>
          <a:lstStyle/>
          <a:p>
            <a:pPr marL="0" indent="0">
              <a:buNone/>
            </a:pPr>
            <a:r>
              <a:rPr lang="en-IN" b="1" dirty="0"/>
              <a:t>class</a:t>
            </a:r>
            <a:r>
              <a:rPr lang="en-IN" dirty="0"/>
              <a:t> Multi3</a:t>
            </a:r>
            <a:r>
              <a:rPr lang="en-IN" dirty="0">
                <a:solidFill>
                  <a:srgbClr val="FF0000"/>
                </a:solidFill>
              </a:rPr>
              <a:t> </a:t>
            </a:r>
            <a:r>
              <a:rPr lang="en-IN" b="1" dirty="0">
                <a:solidFill>
                  <a:srgbClr val="FF0000"/>
                </a:solidFill>
              </a:rPr>
              <a:t>implements</a:t>
            </a:r>
            <a:r>
              <a:rPr lang="en-IN" dirty="0">
                <a:solidFill>
                  <a:srgbClr val="FF0000"/>
                </a:solidFill>
              </a:rPr>
              <a:t> Runnable</a:t>
            </a:r>
            <a:r>
              <a:rPr lang="en-IN" dirty="0"/>
              <a:t>{  </a:t>
            </a:r>
          </a:p>
          <a:p>
            <a:pPr marL="0" indent="0">
              <a:buNone/>
            </a:pPr>
            <a:r>
              <a:rPr lang="en-IN" b="1" dirty="0"/>
              <a:t>public</a:t>
            </a:r>
            <a:r>
              <a:rPr lang="en-IN" dirty="0"/>
              <a:t> </a:t>
            </a:r>
            <a:r>
              <a:rPr lang="en-IN" b="1" dirty="0"/>
              <a:t>void</a:t>
            </a:r>
            <a:r>
              <a:rPr lang="en-IN" dirty="0"/>
              <a:t> run(){  </a:t>
            </a:r>
          </a:p>
          <a:p>
            <a:pPr marL="0" indent="0">
              <a:buNone/>
            </a:pPr>
            <a:r>
              <a:rPr lang="en-IN" dirty="0" err="1"/>
              <a:t>System.out.println</a:t>
            </a:r>
            <a:r>
              <a:rPr lang="en-IN" dirty="0"/>
              <a:t>("thread is running...");  </a:t>
            </a:r>
          </a:p>
          <a:p>
            <a:pPr marL="0" indent="0">
              <a:buNone/>
            </a:pPr>
            <a:r>
              <a:rPr lang="en-IN" dirty="0"/>
              <a:t>}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Multi3 m1=</a:t>
            </a:r>
            <a:r>
              <a:rPr lang="en-IN" b="1" dirty="0"/>
              <a:t>new</a:t>
            </a:r>
            <a:r>
              <a:rPr lang="en-IN" dirty="0"/>
              <a:t> Multi3();  </a:t>
            </a:r>
          </a:p>
          <a:p>
            <a:pPr marL="0" indent="0">
              <a:buNone/>
            </a:pPr>
            <a:r>
              <a:rPr lang="en-IN" dirty="0">
                <a:solidFill>
                  <a:srgbClr val="FF0000"/>
                </a:solidFill>
              </a:rPr>
              <a:t>Thread t1 =</a:t>
            </a:r>
            <a:r>
              <a:rPr lang="en-IN" b="1" dirty="0">
                <a:solidFill>
                  <a:srgbClr val="FF0000"/>
                </a:solidFill>
              </a:rPr>
              <a:t>new</a:t>
            </a:r>
            <a:r>
              <a:rPr lang="en-IN" dirty="0">
                <a:solidFill>
                  <a:srgbClr val="FF0000"/>
                </a:solidFill>
              </a:rPr>
              <a:t> Thread(m1)</a:t>
            </a:r>
            <a:r>
              <a:rPr lang="en-IN" dirty="0"/>
              <a:t>;  </a:t>
            </a:r>
          </a:p>
          <a:p>
            <a:pPr marL="0" indent="0">
              <a:buNone/>
            </a:pPr>
            <a:r>
              <a:rPr lang="en-IN" dirty="0"/>
              <a:t>t1.start();  </a:t>
            </a:r>
          </a:p>
          <a:p>
            <a:pPr marL="0" indent="0">
              <a:buNone/>
            </a:pPr>
            <a:r>
              <a:rPr lang="en-IN" dirty="0"/>
              <a:t> }  </a:t>
            </a:r>
          </a:p>
          <a:p>
            <a:pPr marL="0" indent="0">
              <a:buNone/>
            </a:pPr>
            <a:r>
              <a:rPr lang="en-IN" dirty="0"/>
              <a:t>}  </a:t>
            </a:r>
            <a:endParaRPr lang="en-IN" dirty="0" smtClean="0"/>
          </a:p>
          <a:p>
            <a:pPr marL="0" indent="0">
              <a:buNone/>
            </a:pPr>
            <a:endParaRPr lang="en-US" dirty="0"/>
          </a:p>
          <a:p>
            <a:pPr marL="0" indent="0">
              <a:buNone/>
            </a:pPr>
            <a:r>
              <a:rPr lang="en-IN" dirty="0"/>
              <a:t>If you are not extending the Thread </a:t>
            </a:r>
            <a:r>
              <a:rPr lang="en-IN" dirty="0" err="1"/>
              <a:t>class,your</a:t>
            </a:r>
            <a:r>
              <a:rPr lang="en-IN" dirty="0"/>
              <a:t> class object would not be treated as a thread object</a:t>
            </a:r>
            <a:r>
              <a:rPr lang="en-IN" dirty="0" smtClean="0"/>
              <a:t>.</a:t>
            </a:r>
          </a:p>
          <a:p>
            <a:pPr marL="0" indent="0">
              <a:buNone/>
            </a:pPr>
            <a:r>
              <a:rPr lang="en-IN" dirty="0" smtClean="0"/>
              <a:t>So </a:t>
            </a:r>
            <a:r>
              <a:rPr lang="en-IN" dirty="0"/>
              <a:t>you need to </a:t>
            </a:r>
            <a:r>
              <a:rPr lang="en-IN" dirty="0" err="1"/>
              <a:t>explicitely</a:t>
            </a:r>
            <a:r>
              <a:rPr lang="en-IN" dirty="0"/>
              <a:t> create Thread class </a:t>
            </a:r>
            <a:r>
              <a:rPr lang="en-IN" dirty="0" err="1"/>
              <a:t>object.We</a:t>
            </a:r>
            <a:r>
              <a:rPr lang="en-IN" dirty="0"/>
              <a:t> are passing the object of your class that implements Runnable so that your class run() method may execute.</a:t>
            </a:r>
          </a:p>
          <a:p>
            <a:endParaRPr lang="en-IN" dirty="0"/>
          </a:p>
        </p:txBody>
      </p:sp>
      <p:pic>
        <p:nvPicPr>
          <p:cNvPr id="4" name="Picture 3"/>
          <p:cNvPicPr>
            <a:picLocks noChangeAspect="1"/>
          </p:cNvPicPr>
          <p:nvPr/>
        </p:nvPicPr>
        <p:blipFill>
          <a:blip r:embed="rId2"/>
          <a:stretch>
            <a:fillRect/>
          </a:stretch>
        </p:blipFill>
        <p:spPr>
          <a:xfrm>
            <a:off x="7705725" y="1690688"/>
            <a:ext cx="2038350" cy="419100"/>
          </a:xfrm>
          <a:prstGeom prst="rect">
            <a:avLst/>
          </a:prstGeom>
        </p:spPr>
      </p:pic>
    </p:spTree>
    <p:extLst>
      <p:ext uri="{BB962C8B-B14F-4D97-AF65-F5344CB8AC3E}">
        <p14:creationId xmlns:p14="http://schemas.microsoft.com/office/powerpoint/2010/main" val="2732202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Thread Scheduler in </a:t>
            </a:r>
            <a:r>
              <a:rPr lang="en-IN" b="1" dirty="0" smtClean="0">
                <a:solidFill>
                  <a:schemeClr val="accent1">
                    <a:lumMod val="75000"/>
                  </a:schemeClr>
                </a:solidFill>
              </a:rPr>
              <a:t>Java</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IN" b="1" dirty="0"/>
              <a:t>Thread scheduler</a:t>
            </a:r>
            <a:r>
              <a:rPr lang="en-IN" dirty="0"/>
              <a:t> in java is the part of the JVM that decides which thread should run.</a:t>
            </a:r>
          </a:p>
          <a:p>
            <a:pPr algn="just"/>
            <a:r>
              <a:rPr lang="en-IN" dirty="0"/>
              <a:t>There is </a:t>
            </a:r>
            <a:r>
              <a:rPr lang="en-IN" dirty="0">
                <a:solidFill>
                  <a:srgbClr val="FF0000"/>
                </a:solidFill>
              </a:rPr>
              <a:t>no guarantee that which runnable thread will be chosen to run by the thread scheduler</a:t>
            </a:r>
            <a:r>
              <a:rPr lang="en-IN" dirty="0"/>
              <a:t>.</a:t>
            </a:r>
          </a:p>
          <a:p>
            <a:pPr algn="just"/>
            <a:r>
              <a:rPr lang="en-IN" dirty="0"/>
              <a:t>Only one thread at a time can run in a single process.</a:t>
            </a:r>
          </a:p>
          <a:p>
            <a:pPr algn="just"/>
            <a:r>
              <a:rPr lang="en-IN" dirty="0"/>
              <a:t>The thread scheduler mainly uses </a:t>
            </a:r>
            <a:r>
              <a:rPr lang="en-IN" dirty="0" err="1">
                <a:solidFill>
                  <a:srgbClr val="FF0000"/>
                </a:solidFill>
              </a:rPr>
              <a:t>preemptive</a:t>
            </a:r>
            <a:r>
              <a:rPr lang="en-IN" dirty="0">
                <a:solidFill>
                  <a:srgbClr val="FF0000"/>
                </a:solidFill>
              </a:rPr>
              <a:t> or </a:t>
            </a:r>
            <a:r>
              <a:rPr lang="en-IN" dirty="0" smtClean="0">
                <a:solidFill>
                  <a:srgbClr val="FF0000"/>
                </a:solidFill>
              </a:rPr>
              <a:t>time slicing </a:t>
            </a:r>
            <a:r>
              <a:rPr lang="en-IN" dirty="0"/>
              <a:t>scheduling to schedule the threads.</a:t>
            </a:r>
          </a:p>
        </p:txBody>
      </p:sp>
    </p:spTree>
    <p:extLst>
      <p:ext uri="{BB962C8B-B14F-4D97-AF65-F5344CB8AC3E}">
        <p14:creationId xmlns:p14="http://schemas.microsoft.com/office/powerpoint/2010/main" val="143724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Advantages of Java </a:t>
            </a:r>
            <a:r>
              <a:rPr lang="en-IN" b="1" dirty="0" smtClean="0">
                <a:solidFill>
                  <a:schemeClr val="accent1">
                    <a:lumMod val="75000"/>
                  </a:schemeClr>
                </a:solidFill>
              </a:rPr>
              <a:t>Multithreading</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IN" dirty="0"/>
              <a:t>1) It </a:t>
            </a:r>
            <a:r>
              <a:rPr lang="en-IN" b="1" dirty="0">
                <a:solidFill>
                  <a:srgbClr val="FF0000"/>
                </a:solidFill>
              </a:rPr>
              <a:t>doesn't block the user</a:t>
            </a:r>
            <a:r>
              <a:rPr lang="en-IN" dirty="0"/>
              <a:t> because threads are independent and you can perform multiple operations at the same time.</a:t>
            </a:r>
          </a:p>
          <a:p>
            <a:pPr marL="0" indent="0">
              <a:buNone/>
            </a:pPr>
            <a:r>
              <a:rPr lang="en-IN" dirty="0"/>
              <a:t>2) You </a:t>
            </a:r>
            <a:r>
              <a:rPr lang="en-IN" b="1" dirty="0">
                <a:solidFill>
                  <a:srgbClr val="FF0000"/>
                </a:solidFill>
              </a:rPr>
              <a:t>can perform many operations together, so it saves time</a:t>
            </a:r>
            <a:r>
              <a:rPr lang="en-IN" dirty="0"/>
              <a:t>.</a:t>
            </a:r>
          </a:p>
          <a:p>
            <a:pPr marL="0" indent="0">
              <a:buNone/>
            </a:pPr>
            <a:r>
              <a:rPr lang="en-IN" dirty="0"/>
              <a:t>3) Threads are </a:t>
            </a:r>
            <a:r>
              <a:rPr lang="en-IN" b="1" dirty="0">
                <a:solidFill>
                  <a:srgbClr val="FF0000"/>
                </a:solidFill>
              </a:rPr>
              <a:t>independent</a:t>
            </a:r>
            <a:r>
              <a:rPr lang="en-IN" dirty="0"/>
              <a:t>, so it doesn't affect other threads if an exception occurs in a single thread.</a:t>
            </a:r>
          </a:p>
          <a:p>
            <a:endParaRPr lang="en-IN" dirty="0"/>
          </a:p>
        </p:txBody>
      </p:sp>
    </p:spTree>
    <p:extLst>
      <p:ext uri="{BB962C8B-B14F-4D97-AF65-F5344CB8AC3E}">
        <p14:creationId xmlns:p14="http://schemas.microsoft.com/office/powerpoint/2010/main" val="244025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1">
                    <a:lumMod val="75000"/>
                  </a:schemeClr>
                </a:solidFill>
              </a:rPr>
              <a:t>Difference between </a:t>
            </a:r>
            <a:r>
              <a:rPr lang="en-IN" b="1" dirty="0" err="1">
                <a:solidFill>
                  <a:schemeClr val="accent1">
                    <a:lumMod val="75000"/>
                  </a:schemeClr>
                </a:solidFill>
              </a:rPr>
              <a:t>preemptive</a:t>
            </a:r>
            <a:r>
              <a:rPr lang="en-IN" b="1" dirty="0">
                <a:solidFill>
                  <a:schemeClr val="accent1">
                    <a:lumMod val="75000"/>
                  </a:schemeClr>
                </a:solidFill>
              </a:rPr>
              <a:t> scheduling and time </a:t>
            </a:r>
            <a:r>
              <a:rPr lang="en-IN" b="1" dirty="0" smtClean="0">
                <a:solidFill>
                  <a:schemeClr val="accent1">
                    <a:lumMod val="75000"/>
                  </a:schemeClr>
                </a:solidFill>
              </a:rPr>
              <a:t>slicing</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IN" b="1" dirty="0" smtClean="0"/>
              <a:t>Pre-emptive scheduling :</a:t>
            </a:r>
          </a:p>
          <a:p>
            <a:pPr marL="0" indent="0">
              <a:buNone/>
            </a:pPr>
            <a:r>
              <a:rPr lang="en-IN" dirty="0" smtClean="0"/>
              <a:t>The </a:t>
            </a:r>
            <a:r>
              <a:rPr lang="en-IN" dirty="0"/>
              <a:t>highest priority task executes until it enters the waiting or dead states or a higher priority task comes into existence. </a:t>
            </a:r>
            <a:endParaRPr lang="en-IN" dirty="0" smtClean="0"/>
          </a:p>
          <a:p>
            <a:endParaRPr lang="en-IN" dirty="0"/>
          </a:p>
          <a:p>
            <a:pPr marL="0" indent="0">
              <a:buNone/>
            </a:pPr>
            <a:r>
              <a:rPr lang="en-IN" b="1" dirty="0"/>
              <a:t>T</a:t>
            </a:r>
            <a:r>
              <a:rPr lang="en-IN" b="1" dirty="0" smtClean="0"/>
              <a:t>ime slicing : </a:t>
            </a:r>
          </a:p>
          <a:p>
            <a:pPr marL="0" indent="0">
              <a:buNone/>
            </a:pPr>
            <a:r>
              <a:rPr lang="en-IN" dirty="0" smtClean="0"/>
              <a:t>A </a:t>
            </a:r>
            <a:r>
              <a:rPr lang="en-IN" dirty="0"/>
              <a:t>task executes for a predefined slice of time and then </a:t>
            </a:r>
            <a:r>
              <a:rPr lang="en-IN" dirty="0" err="1"/>
              <a:t>reenters</a:t>
            </a:r>
            <a:r>
              <a:rPr lang="en-IN" dirty="0"/>
              <a:t> the pool of ready tasks. The scheduler then determines which task should execute next, based on priority and other factors.</a:t>
            </a:r>
          </a:p>
        </p:txBody>
      </p:sp>
    </p:spTree>
    <p:extLst>
      <p:ext uri="{BB962C8B-B14F-4D97-AF65-F5344CB8AC3E}">
        <p14:creationId xmlns:p14="http://schemas.microsoft.com/office/powerpoint/2010/main" val="3127500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Sleep method in </a:t>
            </a:r>
            <a:r>
              <a:rPr lang="en-IN" b="1" dirty="0" smtClean="0"/>
              <a:t>java</a:t>
            </a:r>
            <a:endParaRPr lang="en-IN" b="1" dirty="0"/>
          </a:p>
        </p:txBody>
      </p:sp>
      <p:sp>
        <p:nvSpPr>
          <p:cNvPr id="3" name="Content Placeholder 2"/>
          <p:cNvSpPr>
            <a:spLocks noGrp="1"/>
          </p:cNvSpPr>
          <p:nvPr>
            <p:ph idx="1"/>
          </p:nvPr>
        </p:nvSpPr>
        <p:spPr/>
        <p:txBody>
          <a:bodyPr/>
          <a:lstStyle/>
          <a:p>
            <a:pPr marL="0" indent="0">
              <a:buNone/>
            </a:pPr>
            <a:r>
              <a:rPr lang="en-IN" dirty="0"/>
              <a:t>The sleep() method of Thread class is used to sleep a thread for the specified amount of time</a:t>
            </a:r>
            <a:r>
              <a:rPr lang="en-IN" dirty="0" smtClean="0"/>
              <a:t>.</a:t>
            </a:r>
          </a:p>
          <a:p>
            <a:endParaRPr lang="en-US" dirty="0"/>
          </a:p>
          <a:p>
            <a:pPr marL="0" indent="0">
              <a:buNone/>
            </a:pPr>
            <a:r>
              <a:rPr lang="en-IN" b="1" dirty="0"/>
              <a:t>Syntax of sleep() method in </a:t>
            </a:r>
            <a:r>
              <a:rPr lang="en-IN" b="1" dirty="0" smtClean="0"/>
              <a:t>java :</a:t>
            </a:r>
            <a:endParaRPr lang="en-IN" dirty="0"/>
          </a:p>
          <a:p>
            <a:pPr marL="0" indent="0">
              <a:buNone/>
            </a:pPr>
            <a:endParaRPr lang="en-IN" dirty="0" smtClean="0"/>
          </a:p>
          <a:p>
            <a:pPr marL="0" indent="0">
              <a:buNone/>
            </a:pPr>
            <a:r>
              <a:rPr lang="en-IN" dirty="0"/>
              <a:t> </a:t>
            </a:r>
            <a:r>
              <a:rPr lang="en-IN" dirty="0" smtClean="0"/>
              <a:t> Two </a:t>
            </a:r>
            <a:r>
              <a:rPr lang="en-IN" dirty="0"/>
              <a:t>methods for sleeping a thread:</a:t>
            </a:r>
          </a:p>
          <a:p>
            <a:r>
              <a:rPr lang="en-IN" dirty="0"/>
              <a:t>public static void sleep(long </a:t>
            </a:r>
            <a:r>
              <a:rPr lang="en-IN" dirty="0" err="1"/>
              <a:t>miliseconds</a:t>
            </a:r>
            <a:r>
              <a:rPr lang="en-IN" dirty="0"/>
              <a:t>)throws </a:t>
            </a:r>
            <a:r>
              <a:rPr lang="en-IN" dirty="0" err="1"/>
              <a:t>InterruptedException</a:t>
            </a:r>
            <a:endParaRPr lang="en-IN" dirty="0"/>
          </a:p>
          <a:p>
            <a:r>
              <a:rPr lang="en-IN" dirty="0"/>
              <a:t>public static void sleep(long </a:t>
            </a:r>
            <a:r>
              <a:rPr lang="en-IN" dirty="0" err="1"/>
              <a:t>miliseconds</a:t>
            </a:r>
            <a:r>
              <a:rPr lang="en-IN" dirty="0"/>
              <a:t>, </a:t>
            </a:r>
            <a:r>
              <a:rPr lang="en-IN" dirty="0" err="1"/>
              <a:t>int</a:t>
            </a:r>
            <a:r>
              <a:rPr lang="en-IN" dirty="0"/>
              <a:t> </a:t>
            </a:r>
            <a:r>
              <a:rPr lang="en-IN" dirty="0" err="1"/>
              <a:t>nanos</a:t>
            </a:r>
            <a:r>
              <a:rPr lang="en-IN" dirty="0"/>
              <a:t>)throws </a:t>
            </a:r>
            <a:r>
              <a:rPr lang="en-IN" dirty="0" err="1"/>
              <a:t>InterruptedException</a:t>
            </a:r>
            <a:endParaRPr lang="en-IN" dirty="0"/>
          </a:p>
          <a:p>
            <a:endParaRPr lang="en-IN" dirty="0"/>
          </a:p>
        </p:txBody>
      </p:sp>
    </p:spTree>
    <p:extLst>
      <p:ext uri="{BB962C8B-B14F-4D97-AF65-F5344CB8AC3E}">
        <p14:creationId xmlns:p14="http://schemas.microsoft.com/office/powerpoint/2010/main" val="454897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Java Thread </a:t>
            </a:r>
            <a:r>
              <a:rPr lang="en-IN" b="1" dirty="0" smtClean="0"/>
              <a:t>Pool</a:t>
            </a:r>
            <a:endParaRPr lang="en-IN" b="1" dirty="0"/>
          </a:p>
        </p:txBody>
      </p:sp>
      <p:sp>
        <p:nvSpPr>
          <p:cNvPr id="3" name="Content Placeholder 2"/>
          <p:cNvSpPr>
            <a:spLocks noGrp="1"/>
          </p:cNvSpPr>
          <p:nvPr>
            <p:ph idx="1"/>
          </p:nvPr>
        </p:nvSpPr>
        <p:spPr/>
        <p:txBody>
          <a:bodyPr/>
          <a:lstStyle/>
          <a:p>
            <a:r>
              <a:rPr lang="en-IN" b="1" dirty="0"/>
              <a:t>Java Thread pool</a:t>
            </a:r>
            <a:r>
              <a:rPr lang="en-IN" dirty="0"/>
              <a:t> represents a group of worker threads that are waiting for the job and reuse many times.</a:t>
            </a:r>
          </a:p>
          <a:p>
            <a:r>
              <a:rPr lang="en-IN" dirty="0"/>
              <a:t>In case of thread pool, a group of fixed size threads are created. A thread from the thread pool is pulled out and assigned a job by the service provider. After completion of the job, thread is contained in the thread pool again.</a:t>
            </a:r>
          </a:p>
          <a:p>
            <a:endParaRPr lang="en-IN" dirty="0"/>
          </a:p>
        </p:txBody>
      </p:sp>
    </p:spTree>
    <p:extLst>
      <p:ext uri="{BB962C8B-B14F-4D97-AF65-F5344CB8AC3E}">
        <p14:creationId xmlns:p14="http://schemas.microsoft.com/office/powerpoint/2010/main" val="2955660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Advantage of Java Thread </a:t>
            </a:r>
            <a:r>
              <a:rPr lang="en-IN" b="1" dirty="0" smtClean="0"/>
              <a:t>Pool</a:t>
            </a:r>
            <a:endParaRPr lang="en-IN" b="1" dirty="0"/>
          </a:p>
        </p:txBody>
      </p:sp>
      <p:sp>
        <p:nvSpPr>
          <p:cNvPr id="3" name="Content Placeholder 2"/>
          <p:cNvSpPr>
            <a:spLocks noGrp="1"/>
          </p:cNvSpPr>
          <p:nvPr>
            <p:ph idx="1"/>
          </p:nvPr>
        </p:nvSpPr>
        <p:spPr/>
        <p:txBody>
          <a:bodyPr/>
          <a:lstStyle/>
          <a:p>
            <a:r>
              <a:rPr lang="en-IN" b="1" dirty="0"/>
              <a:t>Better performance</a:t>
            </a:r>
            <a:r>
              <a:rPr lang="en-IN" dirty="0"/>
              <a:t> It saves time because there is no need to create new </a:t>
            </a:r>
            <a:r>
              <a:rPr lang="en-IN" dirty="0" smtClean="0"/>
              <a:t>threa</a:t>
            </a:r>
            <a:r>
              <a:rPr lang="en-IN" dirty="0"/>
              <a:t>d</a:t>
            </a:r>
            <a:r>
              <a:rPr lang="en-IN" dirty="0" smtClean="0"/>
              <a:t>.</a:t>
            </a:r>
          </a:p>
          <a:p>
            <a:endParaRPr lang="en-IN" dirty="0"/>
          </a:p>
          <a:p>
            <a:pPr marL="0" indent="0">
              <a:buNone/>
            </a:pPr>
            <a:endParaRPr lang="en-US" b="1" dirty="0"/>
          </a:p>
          <a:p>
            <a:pPr marL="0" indent="0">
              <a:buNone/>
            </a:pPr>
            <a:endParaRPr lang="en-IN" b="1" dirty="0"/>
          </a:p>
        </p:txBody>
      </p:sp>
    </p:spTree>
    <p:extLst>
      <p:ext uri="{BB962C8B-B14F-4D97-AF65-F5344CB8AC3E}">
        <p14:creationId xmlns:p14="http://schemas.microsoft.com/office/powerpoint/2010/main" val="3238661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a:t>ThreadGroup</a:t>
            </a:r>
            <a:r>
              <a:rPr lang="en-IN" b="1" dirty="0"/>
              <a:t> in </a:t>
            </a:r>
            <a:r>
              <a:rPr lang="en-IN" b="1" dirty="0" smtClean="0"/>
              <a:t>Java</a:t>
            </a:r>
            <a:endParaRPr lang="en-IN" b="1" dirty="0"/>
          </a:p>
        </p:txBody>
      </p:sp>
      <p:sp>
        <p:nvSpPr>
          <p:cNvPr id="3" name="Content Placeholder 2"/>
          <p:cNvSpPr>
            <a:spLocks noGrp="1"/>
          </p:cNvSpPr>
          <p:nvPr>
            <p:ph idx="1"/>
          </p:nvPr>
        </p:nvSpPr>
        <p:spPr/>
        <p:txBody>
          <a:bodyPr>
            <a:normAutofit fontScale="92500" lnSpcReduction="10000"/>
          </a:bodyPr>
          <a:lstStyle/>
          <a:p>
            <a:r>
              <a:rPr lang="en-IN" dirty="0"/>
              <a:t>Java provides a convenient way to group multiple threads in a single object. In such way, we can suspend, resume or interrupt group of threads by a single method </a:t>
            </a:r>
            <a:r>
              <a:rPr lang="en-IN" dirty="0" smtClean="0"/>
              <a:t>call.</a:t>
            </a:r>
          </a:p>
          <a:p>
            <a:endParaRPr lang="en-US" dirty="0"/>
          </a:p>
          <a:p>
            <a:r>
              <a:rPr lang="en-IN" dirty="0"/>
              <a:t>Java thread group is implemented by </a:t>
            </a:r>
            <a:r>
              <a:rPr lang="en-IN" i="1" dirty="0" err="1"/>
              <a:t>java.lang.ThreadGroup</a:t>
            </a:r>
            <a:r>
              <a:rPr lang="en-IN" dirty="0"/>
              <a:t> class.</a:t>
            </a:r>
          </a:p>
          <a:p>
            <a:r>
              <a:rPr lang="en-IN" dirty="0"/>
              <a:t>A </a:t>
            </a:r>
            <a:r>
              <a:rPr lang="en-IN" dirty="0" err="1"/>
              <a:t>ThreadGroup</a:t>
            </a:r>
            <a:r>
              <a:rPr lang="en-IN" dirty="0"/>
              <a:t> represents a set of threads. A thread group can also include the other thread group. The thread group creates a tree in which every thread group except the initial thread group has a parent.</a:t>
            </a:r>
          </a:p>
          <a:p>
            <a:r>
              <a:rPr lang="en-IN" dirty="0"/>
              <a:t>A thread is allowed to access information about its own thread group, but it cannot access the information about its thread group's parent thread group or any other thread groups</a:t>
            </a:r>
            <a:r>
              <a:rPr lang="en-IN" dirty="0" smtClean="0"/>
              <a:t>.</a:t>
            </a:r>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3502420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 code </a:t>
            </a:r>
            <a:r>
              <a:rPr lang="en-IN" dirty="0"/>
              <a:t>to group multiple </a:t>
            </a:r>
            <a:r>
              <a:rPr lang="en-IN" dirty="0" smtClean="0"/>
              <a:t>threads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err="1"/>
              <a:t>ThreadGroup</a:t>
            </a:r>
            <a:r>
              <a:rPr lang="en-IN" dirty="0"/>
              <a:t> tg1 = </a:t>
            </a:r>
            <a:r>
              <a:rPr lang="en-IN" b="1" dirty="0"/>
              <a:t>new</a:t>
            </a:r>
            <a:r>
              <a:rPr lang="en-IN" dirty="0"/>
              <a:t> </a:t>
            </a:r>
            <a:r>
              <a:rPr lang="en-IN" dirty="0" err="1"/>
              <a:t>ThreadGroup</a:t>
            </a:r>
            <a:r>
              <a:rPr lang="en-IN" dirty="0"/>
              <a:t>("Group A");   </a:t>
            </a:r>
          </a:p>
          <a:p>
            <a:pPr marL="0" indent="0">
              <a:buNone/>
            </a:pPr>
            <a:r>
              <a:rPr lang="en-IN" dirty="0"/>
              <a:t>Thread t1 = </a:t>
            </a:r>
            <a:r>
              <a:rPr lang="en-IN" b="1" dirty="0"/>
              <a:t>new</a:t>
            </a:r>
            <a:r>
              <a:rPr lang="en-IN" dirty="0"/>
              <a:t> Thread(tg1,</a:t>
            </a:r>
            <a:r>
              <a:rPr lang="en-IN" b="1" dirty="0"/>
              <a:t>new</a:t>
            </a:r>
            <a:r>
              <a:rPr lang="en-IN" dirty="0"/>
              <a:t> </a:t>
            </a:r>
            <a:r>
              <a:rPr lang="en-IN" dirty="0" err="1"/>
              <a:t>MyRunnable</a:t>
            </a:r>
            <a:r>
              <a:rPr lang="en-IN" dirty="0"/>
              <a:t>(),"one");     </a:t>
            </a:r>
          </a:p>
          <a:p>
            <a:pPr marL="0" indent="0">
              <a:buNone/>
            </a:pPr>
            <a:r>
              <a:rPr lang="en-IN" dirty="0"/>
              <a:t>Thread t2 = </a:t>
            </a:r>
            <a:r>
              <a:rPr lang="en-IN" b="1" dirty="0"/>
              <a:t>new</a:t>
            </a:r>
            <a:r>
              <a:rPr lang="en-IN" dirty="0"/>
              <a:t> Thread(tg1,</a:t>
            </a:r>
            <a:r>
              <a:rPr lang="en-IN" b="1" dirty="0"/>
              <a:t>new</a:t>
            </a:r>
            <a:r>
              <a:rPr lang="en-IN" dirty="0"/>
              <a:t> </a:t>
            </a:r>
            <a:r>
              <a:rPr lang="en-IN" dirty="0" err="1"/>
              <a:t>MyRunnable</a:t>
            </a:r>
            <a:r>
              <a:rPr lang="en-IN" dirty="0"/>
              <a:t>(),"two");     </a:t>
            </a:r>
          </a:p>
          <a:p>
            <a:pPr marL="0" indent="0">
              <a:buNone/>
            </a:pPr>
            <a:r>
              <a:rPr lang="en-IN" dirty="0"/>
              <a:t>Thread t3 = </a:t>
            </a:r>
            <a:r>
              <a:rPr lang="en-IN" b="1" dirty="0"/>
              <a:t>new</a:t>
            </a:r>
            <a:r>
              <a:rPr lang="en-IN" dirty="0"/>
              <a:t> Thread(tg1,</a:t>
            </a:r>
            <a:r>
              <a:rPr lang="en-IN" b="1" dirty="0"/>
              <a:t>new</a:t>
            </a:r>
            <a:r>
              <a:rPr lang="en-IN" dirty="0"/>
              <a:t> </a:t>
            </a:r>
            <a:r>
              <a:rPr lang="en-IN" dirty="0" err="1"/>
              <a:t>MyRunnable</a:t>
            </a:r>
            <a:r>
              <a:rPr lang="en-IN" dirty="0"/>
              <a:t>(),"three");    </a:t>
            </a:r>
          </a:p>
          <a:p>
            <a:endParaRPr lang="en-US" dirty="0" smtClean="0"/>
          </a:p>
          <a:p>
            <a:endParaRPr lang="en-US" dirty="0"/>
          </a:p>
          <a:p>
            <a:pPr marL="0" indent="0">
              <a:buNone/>
            </a:pPr>
            <a:r>
              <a:rPr lang="en-IN" dirty="0"/>
              <a:t>Now we can interrupt all threads by a single line of code only</a:t>
            </a:r>
            <a:r>
              <a:rPr lang="en-IN" dirty="0" smtClean="0"/>
              <a:t>.</a:t>
            </a:r>
          </a:p>
          <a:p>
            <a:pPr marL="0" indent="0">
              <a:buNone/>
            </a:pPr>
            <a:endParaRPr lang="en-IN" dirty="0"/>
          </a:p>
          <a:p>
            <a:pPr marL="0" indent="0">
              <a:buNone/>
            </a:pPr>
            <a:r>
              <a:rPr lang="en-IN" dirty="0" err="1"/>
              <a:t>Thread.currentThread</a:t>
            </a:r>
            <a:r>
              <a:rPr lang="en-IN" dirty="0"/>
              <a:t>().</a:t>
            </a:r>
            <a:r>
              <a:rPr lang="en-IN" dirty="0" err="1"/>
              <a:t>getThreadGroup</a:t>
            </a:r>
            <a:r>
              <a:rPr lang="en-IN" dirty="0"/>
              <a:t>().interrupt();  </a:t>
            </a:r>
          </a:p>
          <a:p>
            <a:endParaRPr lang="en-IN" dirty="0"/>
          </a:p>
        </p:txBody>
      </p:sp>
    </p:spTree>
    <p:extLst>
      <p:ext uri="{BB962C8B-B14F-4D97-AF65-F5344CB8AC3E}">
        <p14:creationId xmlns:p14="http://schemas.microsoft.com/office/powerpoint/2010/main" val="3524206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ThreadGroup</a:t>
            </a:r>
            <a:r>
              <a:rPr lang="en-IN" dirty="0"/>
              <a:t> </a:t>
            </a:r>
            <a:r>
              <a:rPr lang="en-IN" dirty="0" smtClean="0"/>
              <a:t>Example</a:t>
            </a:r>
            <a:endParaRPr lang="en-IN" dirty="0"/>
          </a:p>
        </p:txBody>
      </p:sp>
      <p:sp>
        <p:nvSpPr>
          <p:cNvPr id="3" name="Content Placeholder 2"/>
          <p:cNvSpPr>
            <a:spLocks noGrp="1"/>
          </p:cNvSpPr>
          <p:nvPr>
            <p:ph idx="1"/>
          </p:nvPr>
        </p:nvSpPr>
        <p:spPr/>
        <p:txBody>
          <a:bodyPr>
            <a:noAutofit/>
          </a:bodyPr>
          <a:lstStyle/>
          <a:p>
            <a:pPr marL="0" indent="0">
              <a:buNone/>
            </a:pPr>
            <a:r>
              <a:rPr lang="en-IN" sz="1050" b="1" dirty="0"/>
              <a:t>public</a:t>
            </a:r>
            <a:r>
              <a:rPr lang="en-IN" sz="1050" dirty="0"/>
              <a:t> </a:t>
            </a:r>
            <a:r>
              <a:rPr lang="en-IN" sz="1050" b="1" dirty="0"/>
              <a:t>class</a:t>
            </a:r>
            <a:r>
              <a:rPr lang="en-IN" sz="1050" dirty="0"/>
              <a:t> </a:t>
            </a:r>
            <a:r>
              <a:rPr lang="en-IN" sz="1050" dirty="0" err="1"/>
              <a:t>ThreadGroupDemo</a:t>
            </a:r>
            <a:r>
              <a:rPr lang="en-IN" sz="1050" dirty="0"/>
              <a:t> </a:t>
            </a:r>
            <a:r>
              <a:rPr lang="en-IN" sz="1050" b="1" dirty="0"/>
              <a:t>implements</a:t>
            </a:r>
            <a:r>
              <a:rPr lang="en-IN" sz="1050" dirty="0"/>
              <a:t> Runnable{  </a:t>
            </a:r>
          </a:p>
          <a:p>
            <a:pPr marL="0" indent="0">
              <a:buNone/>
            </a:pPr>
            <a:r>
              <a:rPr lang="en-IN" sz="1050" dirty="0"/>
              <a:t>    </a:t>
            </a:r>
            <a:r>
              <a:rPr lang="en-IN" sz="1050" b="1" dirty="0"/>
              <a:t>public</a:t>
            </a:r>
            <a:r>
              <a:rPr lang="en-IN" sz="1050" dirty="0"/>
              <a:t> </a:t>
            </a:r>
            <a:r>
              <a:rPr lang="en-IN" sz="1050" b="1" dirty="0"/>
              <a:t>void</a:t>
            </a:r>
            <a:r>
              <a:rPr lang="en-IN" sz="1050" dirty="0"/>
              <a:t> run() {  </a:t>
            </a:r>
          </a:p>
          <a:p>
            <a:pPr marL="0" indent="0">
              <a:buNone/>
            </a:pPr>
            <a:r>
              <a:rPr lang="en-IN" sz="1050" dirty="0"/>
              <a:t>          </a:t>
            </a:r>
            <a:r>
              <a:rPr lang="en-IN" sz="1050" dirty="0" err="1"/>
              <a:t>System.out.println</a:t>
            </a:r>
            <a:r>
              <a:rPr lang="en-IN" sz="1050" dirty="0"/>
              <a:t>(</a:t>
            </a:r>
            <a:r>
              <a:rPr lang="en-IN" sz="1050" dirty="0" err="1"/>
              <a:t>Thread.currentThread</a:t>
            </a:r>
            <a:r>
              <a:rPr lang="en-IN" sz="1050" dirty="0"/>
              <a:t>().</a:t>
            </a:r>
            <a:r>
              <a:rPr lang="en-IN" sz="1050" dirty="0" err="1"/>
              <a:t>getName</a:t>
            </a:r>
            <a:r>
              <a:rPr lang="en-IN" sz="1050" dirty="0"/>
              <a:t>());  </a:t>
            </a:r>
          </a:p>
          <a:p>
            <a:pPr marL="0" indent="0">
              <a:buNone/>
            </a:pPr>
            <a:r>
              <a:rPr lang="en-IN" sz="1050" dirty="0"/>
              <a:t>    }  </a:t>
            </a:r>
          </a:p>
          <a:p>
            <a:pPr marL="0" indent="0">
              <a:buNone/>
            </a:pPr>
            <a:r>
              <a:rPr lang="en-IN" sz="1050" dirty="0"/>
              <a:t>   </a:t>
            </a:r>
            <a:r>
              <a:rPr lang="en-IN" sz="1050" b="1" dirty="0"/>
              <a:t>public</a:t>
            </a:r>
            <a:r>
              <a:rPr lang="en-IN" sz="1050" dirty="0"/>
              <a:t> </a:t>
            </a:r>
            <a:r>
              <a:rPr lang="en-IN" sz="1050" b="1" dirty="0"/>
              <a:t>static</a:t>
            </a:r>
            <a:r>
              <a:rPr lang="en-IN" sz="1050" dirty="0"/>
              <a:t> </a:t>
            </a:r>
            <a:r>
              <a:rPr lang="en-IN" sz="1050" b="1" dirty="0"/>
              <a:t>void</a:t>
            </a:r>
            <a:r>
              <a:rPr lang="en-IN" sz="1050" dirty="0"/>
              <a:t> main(String[] </a:t>
            </a:r>
            <a:r>
              <a:rPr lang="en-IN" sz="1050" dirty="0" err="1"/>
              <a:t>args</a:t>
            </a:r>
            <a:r>
              <a:rPr lang="en-IN" sz="1050" dirty="0"/>
              <a:t>) {  </a:t>
            </a:r>
          </a:p>
          <a:p>
            <a:pPr marL="0" indent="0">
              <a:buNone/>
            </a:pPr>
            <a:r>
              <a:rPr lang="en-IN" sz="1050" dirty="0"/>
              <a:t>      </a:t>
            </a:r>
            <a:r>
              <a:rPr lang="en-IN" sz="1050" dirty="0" err="1"/>
              <a:t>ThreadGroupDemo</a:t>
            </a:r>
            <a:r>
              <a:rPr lang="en-IN" sz="1050" dirty="0"/>
              <a:t> runnable = </a:t>
            </a:r>
            <a:r>
              <a:rPr lang="en-IN" sz="1050" b="1" dirty="0"/>
              <a:t>new</a:t>
            </a:r>
            <a:r>
              <a:rPr lang="en-IN" sz="1050" dirty="0"/>
              <a:t> </a:t>
            </a:r>
            <a:r>
              <a:rPr lang="en-IN" sz="1050" dirty="0" err="1"/>
              <a:t>ThreadGroupDemo</a:t>
            </a:r>
            <a:r>
              <a:rPr lang="en-IN" sz="1050" dirty="0"/>
              <a:t>();  </a:t>
            </a:r>
          </a:p>
          <a:p>
            <a:pPr marL="0" indent="0">
              <a:buNone/>
            </a:pPr>
            <a:r>
              <a:rPr lang="en-IN" sz="1050" dirty="0"/>
              <a:t>          </a:t>
            </a:r>
            <a:r>
              <a:rPr lang="en-IN" sz="1050" dirty="0" err="1"/>
              <a:t>ThreadGroup</a:t>
            </a:r>
            <a:r>
              <a:rPr lang="en-IN" sz="1050" dirty="0"/>
              <a:t> tg1 = </a:t>
            </a:r>
            <a:r>
              <a:rPr lang="en-IN" sz="1050" b="1" dirty="0"/>
              <a:t>new</a:t>
            </a:r>
            <a:r>
              <a:rPr lang="en-IN" sz="1050" dirty="0"/>
              <a:t> </a:t>
            </a:r>
            <a:r>
              <a:rPr lang="en-IN" sz="1050" dirty="0" err="1"/>
              <a:t>ThreadGroup</a:t>
            </a:r>
            <a:r>
              <a:rPr lang="en-IN" sz="1050" dirty="0"/>
              <a:t>("Parent </a:t>
            </a:r>
            <a:r>
              <a:rPr lang="en-IN" sz="1050" dirty="0" err="1"/>
              <a:t>ThreadGroup</a:t>
            </a:r>
            <a:r>
              <a:rPr lang="en-IN" sz="1050" dirty="0"/>
              <a:t>");  </a:t>
            </a:r>
          </a:p>
          <a:p>
            <a:pPr marL="0" indent="0">
              <a:buNone/>
            </a:pPr>
            <a:r>
              <a:rPr lang="en-IN" sz="1050" dirty="0"/>
              <a:t>            </a:t>
            </a:r>
          </a:p>
          <a:p>
            <a:pPr marL="0" indent="0">
              <a:buNone/>
            </a:pPr>
            <a:r>
              <a:rPr lang="en-IN" sz="1050" dirty="0"/>
              <a:t>          Thread t1 = </a:t>
            </a:r>
            <a:r>
              <a:rPr lang="en-IN" sz="1050" b="1" dirty="0"/>
              <a:t>new</a:t>
            </a:r>
            <a:r>
              <a:rPr lang="en-IN" sz="1050" dirty="0"/>
              <a:t> Thread(tg1, </a:t>
            </a:r>
            <a:r>
              <a:rPr lang="en-IN" sz="1050" dirty="0" err="1"/>
              <a:t>runnable,"one</a:t>
            </a:r>
            <a:r>
              <a:rPr lang="en-IN" sz="1050" dirty="0"/>
              <a:t>");  </a:t>
            </a:r>
          </a:p>
          <a:p>
            <a:pPr marL="0" indent="0">
              <a:buNone/>
            </a:pPr>
            <a:r>
              <a:rPr lang="en-IN" sz="1050" dirty="0"/>
              <a:t>          t1.start();  </a:t>
            </a:r>
          </a:p>
          <a:p>
            <a:pPr marL="0" indent="0">
              <a:buNone/>
            </a:pPr>
            <a:r>
              <a:rPr lang="en-IN" sz="1050" dirty="0"/>
              <a:t>          Thread t2 = </a:t>
            </a:r>
            <a:r>
              <a:rPr lang="en-IN" sz="1050" b="1" dirty="0"/>
              <a:t>new</a:t>
            </a:r>
            <a:r>
              <a:rPr lang="en-IN" sz="1050" dirty="0"/>
              <a:t> Thread(tg1, </a:t>
            </a:r>
            <a:r>
              <a:rPr lang="en-IN" sz="1050" dirty="0" err="1"/>
              <a:t>runnable,"two</a:t>
            </a:r>
            <a:r>
              <a:rPr lang="en-IN" sz="1050" dirty="0"/>
              <a:t>");  </a:t>
            </a:r>
          </a:p>
          <a:p>
            <a:pPr marL="0" indent="0">
              <a:buNone/>
            </a:pPr>
            <a:r>
              <a:rPr lang="en-IN" sz="1050" dirty="0"/>
              <a:t>          t2.start();  </a:t>
            </a:r>
          </a:p>
          <a:p>
            <a:pPr marL="0" indent="0">
              <a:buNone/>
            </a:pPr>
            <a:r>
              <a:rPr lang="en-IN" sz="1050" dirty="0"/>
              <a:t>          Thread t3 = </a:t>
            </a:r>
            <a:r>
              <a:rPr lang="en-IN" sz="1050" b="1" dirty="0"/>
              <a:t>new</a:t>
            </a:r>
            <a:r>
              <a:rPr lang="en-IN" sz="1050" dirty="0"/>
              <a:t> Thread(tg1, </a:t>
            </a:r>
            <a:r>
              <a:rPr lang="en-IN" sz="1050" dirty="0" err="1"/>
              <a:t>runnable,"three</a:t>
            </a:r>
            <a:r>
              <a:rPr lang="en-IN" sz="1050" dirty="0"/>
              <a:t>");  </a:t>
            </a:r>
          </a:p>
          <a:p>
            <a:pPr marL="0" indent="0">
              <a:buNone/>
            </a:pPr>
            <a:r>
              <a:rPr lang="en-IN" sz="1050" dirty="0"/>
              <a:t>          t3.start();  </a:t>
            </a:r>
          </a:p>
          <a:p>
            <a:pPr marL="0" indent="0">
              <a:buNone/>
            </a:pPr>
            <a:r>
              <a:rPr lang="en-IN" sz="1050" dirty="0"/>
              <a:t>               </a:t>
            </a:r>
          </a:p>
          <a:p>
            <a:pPr marL="0" indent="0">
              <a:buNone/>
            </a:pPr>
            <a:r>
              <a:rPr lang="en-IN" sz="1050" dirty="0"/>
              <a:t>          </a:t>
            </a:r>
            <a:r>
              <a:rPr lang="en-IN" sz="1050" dirty="0" err="1"/>
              <a:t>System.out.println</a:t>
            </a:r>
            <a:r>
              <a:rPr lang="en-IN" sz="1050" dirty="0"/>
              <a:t>("Thread Group Name: "+tg1.getName());  </a:t>
            </a:r>
          </a:p>
          <a:p>
            <a:pPr marL="0" indent="0">
              <a:buNone/>
            </a:pPr>
            <a:r>
              <a:rPr lang="en-IN" sz="1050" dirty="0"/>
              <a:t>         tg1.list();  </a:t>
            </a:r>
          </a:p>
          <a:p>
            <a:pPr marL="0" indent="0">
              <a:buNone/>
            </a:pPr>
            <a:r>
              <a:rPr lang="en-IN" sz="1050" dirty="0"/>
              <a:t>  </a:t>
            </a:r>
          </a:p>
          <a:p>
            <a:pPr marL="0" indent="0">
              <a:buNone/>
            </a:pPr>
            <a:r>
              <a:rPr lang="en-IN" sz="1050" dirty="0"/>
              <a:t>    }  </a:t>
            </a:r>
          </a:p>
          <a:p>
            <a:pPr marL="0" indent="0">
              <a:buNone/>
            </a:pPr>
            <a:r>
              <a:rPr lang="en-IN" sz="1050" dirty="0"/>
              <a:t>   }  </a:t>
            </a:r>
          </a:p>
          <a:p>
            <a:pPr marL="0" indent="0">
              <a:buNone/>
            </a:pPr>
            <a:endParaRPr lang="en-IN" sz="1050" dirty="0"/>
          </a:p>
        </p:txBody>
      </p:sp>
      <p:pic>
        <p:nvPicPr>
          <p:cNvPr id="4" name="Picture 3"/>
          <p:cNvPicPr>
            <a:picLocks noChangeAspect="1"/>
          </p:cNvPicPr>
          <p:nvPr/>
        </p:nvPicPr>
        <p:blipFill>
          <a:blip r:embed="rId2"/>
          <a:stretch>
            <a:fillRect/>
          </a:stretch>
        </p:blipFill>
        <p:spPr>
          <a:xfrm>
            <a:off x="6096000" y="1690688"/>
            <a:ext cx="4352925" cy="1905000"/>
          </a:xfrm>
          <a:prstGeom prst="rect">
            <a:avLst/>
          </a:prstGeom>
        </p:spPr>
      </p:pic>
    </p:spTree>
    <p:extLst>
      <p:ext uri="{BB962C8B-B14F-4D97-AF65-F5344CB8AC3E}">
        <p14:creationId xmlns:p14="http://schemas.microsoft.com/office/powerpoint/2010/main" val="828546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Example of sleep method in </a:t>
            </a:r>
            <a:r>
              <a:rPr lang="en-IN" b="1" dirty="0" smtClean="0"/>
              <a:t>java</a:t>
            </a:r>
            <a:endParaRPr lang="en-IN" b="1" dirty="0"/>
          </a:p>
        </p:txBody>
      </p:sp>
      <p:sp>
        <p:nvSpPr>
          <p:cNvPr id="3" name="Content Placeholder 2"/>
          <p:cNvSpPr>
            <a:spLocks noGrp="1"/>
          </p:cNvSpPr>
          <p:nvPr>
            <p:ph idx="1"/>
          </p:nvPr>
        </p:nvSpPr>
        <p:spPr/>
        <p:txBody>
          <a:bodyPr>
            <a:normAutofit fontScale="40000" lnSpcReduction="20000"/>
          </a:bodyPr>
          <a:lstStyle/>
          <a:p>
            <a:pPr marL="0" indent="0">
              <a:buNone/>
            </a:pPr>
            <a:r>
              <a:rPr lang="en-IN" b="1" dirty="0"/>
              <a:t>class</a:t>
            </a:r>
            <a:r>
              <a:rPr lang="en-IN" dirty="0"/>
              <a:t> TestSleepMethod1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b="1" dirty="0"/>
              <a:t>for</a:t>
            </a:r>
            <a:r>
              <a:rPr lang="en-IN" dirty="0"/>
              <a:t>(</a:t>
            </a:r>
            <a:r>
              <a:rPr lang="en-IN" b="1" dirty="0" err="1"/>
              <a:t>int</a:t>
            </a:r>
            <a:r>
              <a:rPr lang="en-IN" dirty="0"/>
              <a:t> </a:t>
            </a:r>
            <a:r>
              <a:rPr lang="en-IN" dirty="0" err="1"/>
              <a:t>i</a:t>
            </a:r>
            <a:r>
              <a:rPr lang="en-IN" dirty="0"/>
              <a:t>=1;i&lt;5;i++){  </a:t>
            </a:r>
          </a:p>
          <a:p>
            <a:pPr marL="0" indent="0">
              <a:buNone/>
            </a:pPr>
            <a:r>
              <a:rPr lang="en-IN" dirty="0"/>
              <a:t>       </a:t>
            </a:r>
            <a:r>
              <a:rPr lang="en-IN" dirty="0" err="1"/>
              <a:t>System.out</a:t>
            </a:r>
            <a:r>
              <a:rPr lang="en-IN" dirty="0"/>
              <a:t>.  </a:t>
            </a:r>
            <a:r>
              <a:rPr lang="en-IN" b="1" dirty="0"/>
              <a:t>try</a:t>
            </a:r>
            <a:r>
              <a:rPr lang="en-IN" dirty="0"/>
              <a:t>{</a:t>
            </a:r>
            <a:r>
              <a:rPr lang="en-IN" dirty="0" err="1"/>
              <a:t>Thread.sleep</a:t>
            </a:r>
            <a:r>
              <a:rPr lang="en-IN" dirty="0"/>
              <a:t>(500);}</a:t>
            </a:r>
            <a:r>
              <a:rPr lang="en-IN" b="1" dirty="0"/>
              <a:t>catch</a:t>
            </a:r>
            <a:r>
              <a:rPr lang="en-IN" dirty="0"/>
              <a:t>(</a:t>
            </a:r>
            <a:r>
              <a:rPr lang="en-IN" dirty="0" err="1"/>
              <a:t>InterruptedException</a:t>
            </a:r>
            <a:r>
              <a:rPr lang="en-IN" dirty="0"/>
              <a:t> e){</a:t>
            </a:r>
            <a:r>
              <a:rPr lang="en-IN" dirty="0" err="1"/>
              <a:t>System.out.println</a:t>
            </a:r>
            <a:r>
              <a:rPr lang="en-IN" dirty="0"/>
              <a:t>(e);}  </a:t>
            </a:r>
          </a:p>
          <a:p>
            <a:pPr marL="0" indent="0">
              <a:buNone/>
            </a:pPr>
            <a:r>
              <a:rPr lang="en-IN" dirty="0" err="1" smtClean="0"/>
              <a:t>println</a:t>
            </a:r>
            <a:r>
              <a:rPr lang="en-IN" dirty="0" smtClean="0"/>
              <a:t>(</a:t>
            </a:r>
            <a:r>
              <a:rPr lang="en-IN" dirty="0" err="1" smtClean="0"/>
              <a:t>i</a:t>
            </a:r>
            <a:r>
              <a:rPr lang="en-IN" dirty="0"/>
              <a:t>);  </a:t>
            </a:r>
          </a:p>
          <a:p>
            <a:pPr marL="0" indent="0">
              <a:buNone/>
            </a:pPr>
            <a:r>
              <a:rPr lang="en-IN" dirty="0"/>
              <a:t>  }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TestSleepMethod1 t1=</a:t>
            </a:r>
            <a:r>
              <a:rPr lang="en-IN" b="1" dirty="0"/>
              <a:t>new</a:t>
            </a:r>
            <a:r>
              <a:rPr lang="en-IN" dirty="0"/>
              <a:t> TestSleepMethod1();  </a:t>
            </a:r>
          </a:p>
          <a:p>
            <a:pPr marL="0" indent="0">
              <a:buNone/>
            </a:pPr>
            <a:r>
              <a:rPr lang="en-IN" dirty="0"/>
              <a:t>  TestSleepMethod1 t2=</a:t>
            </a:r>
            <a:r>
              <a:rPr lang="en-IN" b="1" dirty="0"/>
              <a:t>new</a:t>
            </a:r>
            <a:r>
              <a:rPr lang="en-IN" dirty="0"/>
              <a:t> TestSleepMethod1();  </a:t>
            </a:r>
          </a:p>
          <a:p>
            <a:pPr marL="0" indent="0">
              <a:buNone/>
            </a:pPr>
            <a:r>
              <a:rPr lang="en-IN" dirty="0"/>
              <a:t>   </a:t>
            </a:r>
          </a:p>
          <a:p>
            <a:pPr marL="0" indent="0">
              <a:buNone/>
            </a:pPr>
            <a:r>
              <a:rPr lang="en-IN" dirty="0"/>
              <a:t>  t1.start();  </a:t>
            </a:r>
          </a:p>
          <a:p>
            <a:pPr marL="0" indent="0">
              <a:buNone/>
            </a:pPr>
            <a:r>
              <a:rPr lang="en-IN" dirty="0"/>
              <a:t>  t2.start();  </a:t>
            </a:r>
          </a:p>
          <a:p>
            <a:pPr marL="0" indent="0">
              <a:buNone/>
            </a:pPr>
            <a:r>
              <a:rPr lang="en-IN" dirty="0"/>
              <a:t> }  </a:t>
            </a:r>
          </a:p>
          <a:p>
            <a:pPr marL="0" indent="0">
              <a:buNone/>
            </a:pPr>
            <a:r>
              <a:rPr lang="en-IN" dirty="0"/>
              <a:t>}  </a:t>
            </a:r>
          </a:p>
          <a:p>
            <a:endParaRPr lang="en-IN" dirty="0" smtClean="0"/>
          </a:p>
          <a:p>
            <a:r>
              <a:rPr lang="en-IN" dirty="0" smtClean="0"/>
              <a:t>As </a:t>
            </a:r>
            <a:r>
              <a:rPr lang="en-IN" dirty="0"/>
              <a:t>you know well that at a time only one thread is executed. If you sleep a thread for the specified </a:t>
            </a:r>
            <a:r>
              <a:rPr lang="en-IN" dirty="0" err="1"/>
              <a:t>time,the</a:t>
            </a:r>
            <a:r>
              <a:rPr lang="en-IN" dirty="0"/>
              <a:t> thread </a:t>
            </a:r>
            <a:r>
              <a:rPr lang="en-IN" dirty="0" err="1"/>
              <a:t>shedular</a:t>
            </a:r>
            <a:r>
              <a:rPr lang="en-IN" dirty="0"/>
              <a:t> picks up another thread and so on.</a:t>
            </a:r>
          </a:p>
        </p:txBody>
      </p:sp>
      <p:pic>
        <p:nvPicPr>
          <p:cNvPr id="4" name="Picture 3"/>
          <p:cNvPicPr>
            <a:picLocks noChangeAspect="1"/>
          </p:cNvPicPr>
          <p:nvPr/>
        </p:nvPicPr>
        <p:blipFill>
          <a:blip r:embed="rId2"/>
          <a:stretch>
            <a:fillRect/>
          </a:stretch>
        </p:blipFill>
        <p:spPr>
          <a:xfrm>
            <a:off x="9073861" y="1690688"/>
            <a:ext cx="1047750" cy="1924050"/>
          </a:xfrm>
          <a:prstGeom prst="rect">
            <a:avLst/>
          </a:prstGeom>
        </p:spPr>
      </p:pic>
    </p:spTree>
    <p:extLst>
      <p:ext uri="{BB962C8B-B14F-4D97-AF65-F5344CB8AC3E}">
        <p14:creationId xmlns:p14="http://schemas.microsoft.com/office/powerpoint/2010/main" val="2209711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What if we call run() method directly instead start() method</a:t>
            </a:r>
            <a:r>
              <a:rPr lang="en-IN" b="1" dirty="0" smtClean="0"/>
              <a:t>?</a:t>
            </a:r>
            <a:endParaRPr lang="en-IN" b="1" dirty="0"/>
          </a:p>
        </p:txBody>
      </p:sp>
      <p:sp>
        <p:nvSpPr>
          <p:cNvPr id="3" name="Content Placeholder 2"/>
          <p:cNvSpPr>
            <a:spLocks noGrp="1"/>
          </p:cNvSpPr>
          <p:nvPr>
            <p:ph idx="1"/>
          </p:nvPr>
        </p:nvSpPr>
        <p:spPr/>
        <p:txBody>
          <a:bodyPr>
            <a:normAutofit fontScale="55000" lnSpcReduction="20000"/>
          </a:bodyPr>
          <a:lstStyle/>
          <a:p>
            <a:r>
              <a:rPr lang="en-IN" dirty="0"/>
              <a:t>Each thread starts in a separate call stack.</a:t>
            </a:r>
          </a:p>
          <a:p>
            <a:r>
              <a:rPr lang="en-IN" dirty="0"/>
              <a:t>Invoking the run() method from main thread, the run() method goes onto the current call stack rather than at the beginning of a new call stack.</a:t>
            </a:r>
          </a:p>
          <a:p>
            <a:endParaRPr lang="en-US" dirty="0" smtClean="0"/>
          </a:p>
          <a:p>
            <a:pPr marL="0" indent="0">
              <a:buNone/>
            </a:pPr>
            <a:r>
              <a:rPr lang="en-IN" b="1" dirty="0"/>
              <a:t>class</a:t>
            </a:r>
            <a:r>
              <a:rPr lang="en-IN" dirty="0"/>
              <a:t> TestCallRun1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dirty="0" err="1"/>
              <a:t>System.out.println</a:t>
            </a:r>
            <a:r>
              <a:rPr lang="en-IN" dirty="0"/>
              <a:t>("running...");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TestCallRun1 t1=</a:t>
            </a:r>
            <a:r>
              <a:rPr lang="en-IN" b="1" dirty="0"/>
              <a:t>new</a:t>
            </a:r>
            <a:r>
              <a:rPr lang="en-IN" dirty="0"/>
              <a:t> TestCallRun1();  </a:t>
            </a:r>
          </a:p>
          <a:p>
            <a:pPr marL="0" indent="0">
              <a:buNone/>
            </a:pPr>
            <a:r>
              <a:rPr lang="en-IN" dirty="0"/>
              <a:t>  t1.run();//fine, but does not start a separate call stack  </a:t>
            </a:r>
          </a:p>
          <a:p>
            <a:pPr marL="0" indent="0">
              <a:buNone/>
            </a:pPr>
            <a:r>
              <a:rPr lang="en-IN" dirty="0"/>
              <a:t> }  </a:t>
            </a:r>
          </a:p>
          <a:p>
            <a:pPr marL="0" indent="0">
              <a:buNone/>
            </a:pPr>
            <a:r>
              <a:rPr lang="en-IN" dirty="0"/>
              <a:t>}  </a:t>
            </a:r>
            <a:endParaRPr lang="en-IN" dirty="0" smtClean="0"/>
          </a:p>
          <a:p>
            <a:pPr marL="0" indent="0">
              <a:buNone/>
            </a:pPr>
            <a:endParaRPr lang="en-US" dirty="0"/>
          </a:p>
          <a:p>
            <a:pPr marL="0" indent="0">
              <a:buNone/>
            </a:pPr>
            <a:r>
              <a:rPr lang="en-IN" dirty="0"/>
              <a:t>As you can see in the above program that there is no context-switching because here t1 and t2 will be treated as normal object not thread object.</a:t>
            </a:r>
          </a:p>
          <a:p>
            <a:endParaRPr lang="en-IN" dirty="0"/>
          </a:p>
        </p:txBody>
      </p:sp>
      <p:pic>
        <p:nvPicPr>
          <p:cNvPr id="4" name="Picture 3"/>
          <p:cNvPicPr>
            <a:picLocks noChangeAspect="1"/>
          </p:cNvPicPr>
          <p:nvPr/>
        </p:nvPicPr>
        <p:blipFill>
          <a:blip r:embed="rId2"/>
          <a:stretch>
            <a:fillRect/>
          </a:stretch>
        </p:blipFill>
        <p:spPr>
          <a:xfrm>
            <a:off x="9482570" y="3158836"/>
            <a:ext cx="1352550" cy="228600"/>
          </a:xfrm>
          <a:prstGeom prst="rect">
            <a:avLst/>
          </a:prstGeom>
        </p:spPr>
      </p:pic>
    </p:spTree>
    <p:extLst>
      <p:ext uri="{BB962C8B-B14F-4D97-AF65-F5344CB8AC3E}">
        <p14:creationId xmlns:p14="http://schemas.microsoft.com/office/powerpoint/2010/main" val="1138515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join() </a:t>
            </a:r>
            <a:r>
              <a:rPr lang="en-IN" b="1" dirty="0" smtClean="0"/>
              <a:t>method</a:t>
            </a:r>
            <a:endParaRPr lang="en-IN" b="1" dirty="0"/>
          </a:p>
        </p:txBody>
      </p:sp>
      <p:sp>
        <p:nvSpPr>
          <p:cNvPr id="3" name="Content Placeholder 2"/>
          <p:cNvSpPr>
            <a:spLocks noGrp="1"/>
          </p:cNvSpPr>
          <p:nvPr>
            <p:ph idx="1"/>
          </p:nvPr>
        </p:nvSpPr>
        <p:spPr/>
        <p:txBody>
          <a:bodyPr/>
          <a:lstStyle/>
          <a:p>
            <a:r>
              <a:rPr lang="en-IN" dirty="0"/>
              <a:t>The join() method waits for a thread to die. In other words, it causes the currently running threads to stop executing </a:t>
            </a:r>
            <a:r>
              <a:rPr lang="en-IN" dirty="0" smtClean="0"/>
              <a:t>until </a:t>
            </a:r>
            <a:r>
              <a:rPr lang="en-IN" dirty="0"/>
              <a:t>the thread it joins with completes </a:t>
            </a:r>
            <a:r>
              <a:rPr lang="en-IN" dirty="0" smtClean="0"/>
              <a:t>its </a:t>
            </a:r>
            <a:r>
              <a:rPr lang="en-IN" dirty="0"/>
              <a:t>task</a:t>
            </a:r>
            <a:r>
              <a:rPr lang="en-IN" dirty="0" smtClean="0"/>
              <a:t>.</a:t>
            </a:r>
          </a:p>
          <a:p>
            <a:endParaRPr lang="en-US" dirty="0"/>
          </a:p>
          <a:p>
            <a:pPr marL="0" indent="0">
              <a:buNone/>
            </a:pPr>
            <a:r>
              <a:rPr lang="en-IN" dirty="0"/>
              <a:t>Syntax:</a:t>
            </a:r>
          </a:p>
          <a:p>
            <a:r>
              <a:rPr lang="en-IN" dirty="0"/>
              <a:t>public void join()throws </a:t>
            </a:r>
            <a:r>
              <a:rPr lang="en-IN" dirty="0" err="1"/>
              <a:t>InterruptedException</a:t>
            </a:r>
            <a:endParaRPr lang="en-IN" dirty="0"/>
          </a:p>
          <a:p>
            <a:r>
              <a:rPr lang="en-IN" dirty="0"/>
              <a:t>public void join(long milliseconds)throws </a:t>
            </a:r>
            <a:r>
              <a:rPr lang="en-IN" dirty="0" err="1"/>
              <a:t>InterruptedException</a:t>
            </a:r>
            <a:endParaRPr lang="en-IN" dirty="0"/>
          </a:p>
        </p:txBody>
      </p:sp>
    </p:spTree>
    <p:extLst>
      <p:ext uri="{BB962C8B-B14F-4D97-AF65-F5344CB8AC3E}">
        <p14:creationId xmlns:p14="http://schemas.microsoft.com/office/powerpoint/2010/main" val="1796497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Multitasking</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IN" dirty="0"/>
              <a:t>Multitasking is a process of executing multiple tasks simultaneously. We use multitasking to utilize the CPU. Multitasking can be achieved in two ways:</a:t>
            </a:r>
          </a:p>
          <a:p>
            <a:endParaRPr lang="en-IN" dirty="0" smtClean="0"/>
          </a:p>
          <a:p>
            <a:pPr marL="0" indent="0">
              <a:buNone/>
            </a:pPr>
            <a:r>
              <a:rPr lang="en-IN" dirty="0" smtClean="0"/>
              <a:t>1) Process-based </a:t>
            </a:r>
            <a:r>
              <a:rPr lang="en-IN" dirty="0"/>
              <a:t>Multitasking (Multiprocessing)</a:t>
            </a:r>
          </a:p>
          <a:p>
            <a:pPr marL="0" indent="0">
              <a:buNone/>
            </a:pPr>
            <a:r>
              <a:rPr lang="en-IN" dirty="0" smtClean="0"/>
              <a:t>2) Thread-based </a:t>
            </a:r>
            <a:r>
              <a:rPr lang="en-IN" dirty="0"/>
              <a:t>Multitasking (Multithreading)</a:t>
            </a:r>
          </a:p>
          <a:p>
            <a:endParaRPr lang="en-IN" dirty="0"/>
          </a:p>
        </p:txBody>
      </p:sp>
    </p:spTree>
    <p:extLst>
      <p:ext uri="{BB962C8B-B14F-4D97-AF65-F5344CB8AC3E}">
        <p14:creationId xmlns:p14="http://schemas.microsoft.com/office/powerpoint/2010/main" val="377143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dirty="0"/>
              <a:t>Example of join() method</a:t>
            </a:r>
            <a:endParaRPr lang="en-IN" dirty="0"/>
          </a:p>
        </p:txBody>
      </p:sp>
      <p:sp>
        <p:nvSpPr>
          <p:cNvPr id="3" name="Content Placeholder 2"/>
          <p:cNvSpPr>
            <a:spLocks noGrp="1"/>
          </p:cNvSpPr>
          <p:nvPr>
            <p:ph idx="1"/>
          </p:nvPr>
        </p:nvSpPr>
        <p:spPr/>
        <p:txBody>
          <a:bodyPr>
            <a:noAutofit/>
          </a:bodyPr>
          <a:lstStyle/>
          <a:p>
            <a:pPr marL="0" indent="0">
              <a:buNone/>
            </a:pPr>
            <a:r>
              <a:rPr lang="en-IN" sz="1000" b="1" dirty="0"/>
              <a:t>class</a:t>
            </a:r>
            <a:r>
              <a:rPr lang="en-IN" sz="1000" dirty="0"/>
              <a:t> TestJoinMethod1 </a:t>
            </a:r>
            <a:r>
              <a:rPr lang="en-IN" sz="1000" b="1" dirty="0"/>
              <a:t>extends</a:t>
            </a:r>
            <a:r>
              <a:rPr lang="en-IN" sz="1000" dirty="0"/>
              <a:t> Thread{  </a:t>
            </a:r>
          </a:p>
          <a:p>
            <a:pPr marL="0" indent="0">
              <a:buNone/>
            </a:pPr>
            <a:r>
              <a:rPr lang="en-IN" sz="1000" dirty="0"/>
              <a:t> </a:t>
            </a:r>
            <a:r>
              <a:rPr lang="en-IN" sz="1000" b="1" dirty="0"/>
              <a:t>public</a:t>
            </a:r>
            <a:r>
              <a:rPr lang="en-IN" sz="1000" dirty="0"/>
              <a:t> </a:t>
            </a:r>
            <a:r>
              <a:rPr lang="en-IN" sz="1000" b="1" dirty="0"/>
              <a:t>void</a:t>
            </a:r>
            <a:r>
              <a:rPr lang="en-IN" sz="1000" dirty="0"/>
              <a:t> run(){  </a:t>
            </a:r>
          </a:p>
          <a:p>
            <a:pPr marL="0" indent="0">
              <a:buNone/>
            </a:pPr>
            <a:r>
              <a:rPr lang="en-IN" sz="1000" dirty="0"/>
              <a:t>  </a:t>
            </a:r>
            <a:r>
              <a:rPr lang="en-IN" sz="1000" b="1" dirty="0"/>
              <a:t>for</a:t>
            </a:r>
            <a:r>
              <a:rPr lang="en-IN" sz="1000" dirty="0"/>
              <a:t>(</a:t>
            </a:r>
            <a:r>
              <a:rPr lang="en-IN" sz="1000" b="1" dirty="0" err="1"/>
              <a:t>int</a:t>
            </a:r>
            <a:r>
              <a:rPr lang="en-IN" sz="1000" dirty="0"/>
              <a:t> </a:t>
            </a:r>
            <a:r>
              <a:rPr lang="en-IN" sz="1000" dirty="0" err="1"/>
              <a:t>i</a:t>
            </a:r>
            <a:r>
              <a:rPr lang="en-IN" sz="1000" dirty="0"/>
              <a:t>=1;i&lt;=5;i++){  </a:t>
            </a:r>
          </a:p>
          <a:p>
            <a:pPr marL="0" indent="0">
              <a:buNone/>
            </a:pPr>
            <a:r>
              <a:rPr lang="en-IN" sz="1000" dirty="0"/>
              <a:t>   </a:t>
            </a:r>
            <a:r>
              <a:rPr lang="en-IN" sz="1000" b="1" dirty="0"/>
              <a:t>try</a:t>
            </a:r>
            <a:r>
              <a:rPr lang="en-IN" sz="1000" dirty="0"/>
              <a:t>{  </a:t>
            </a:r>
          </a:p>
          <a:p>
            <a:pPr marL="0" indent="0">
              <a:buNone/>
            </a:pPr>
            <a:r>
              <a:rPr lang="en-IN" sz="1000" dirty="0"/>
              <a:t>    </a:t>
            </a:r>
            <a:r>
              <a:rPr lang="en-IN" sz="1000" dirty="0" err="1"/>
              <a:t>Thread.sleep</a:t>
            </a:r>
            <a:r>
              <a:rPr lang="en-IN" sz="1000" dirty="0"/>
              <a:t>(500);  </a:t>
            </a:r>
          </a:p>
          <a:p>
            <a:pPr marL="0" indent="0">
              <a:buNone/>
            </a:pPr>
            <a:r>
              <a:rPr lang="en-IN" sz="1000" dirty="0"/>
              <a:t>   }</a:t>
            </a:r>
            <a:r>
              <a:rPr lang="en-IN" sz="1000" b="1" dirty="0"/>
              <a:t>catch</a:t>
            </a:r>
            <a:r>
              <a:rPr lang="en-IN" sz="1000" dirty="0"/>
              <a:t>(Exception e){</a:t>
            </a:r>
            <a:r>
              <a:rPr lang="en-IN" sz="1000" dirty="0" err="1"/>
              <a:t>System.out.println</a:t>
            </a:r>
            <a:r>
              <a:rPr lang="en-IN" sz="1000" dirty="0"/>
              <a:t>(e);}  </a:t>
            </a:r>
          </a:p>
          <a:p>
            <a:pPr marL="0" indent="0">
              <a:buNone/>
            </a:pPr>
            <a:r>
              <a:rPr lang="en-IN" sz="1000" dirty="0"/>
              <a:t>  </a:t>
            </a:r>
            <a:r>
              <a:rPr lang="en-IN" sz="1000" dirty="0" err="1"/>
              <a:t>System.out.println</a:t>
            </a:r>
            <a:r>
              <a:rPr lang="en-IN" sz="1000" dirty="0"/>
              <a:t>(</a:t>
            </a:r>
            <a:r>
              <a:rPr lang="en-IN" sz="1000" dirty="0" err="1"/>
              <a:t>i</a:t>
            </a:r>
            <a:r>
              <a:rPr lang="en-IN" sz="1000" dirty="0"/>
              <a:t>);  </a:t>
            </a:r>
          </a:p>
          <a:p>
            <a:pPr marL="0" indent="0">
              <a:buNone/>
            </a:pPr>
            <a:r>
              <a:rPr lang="en-IN" sz="1000" dirty="0"/>
              <a:t>  }  </a:t>
            </a:r>
          </a:p>
          <a:p>
            <a:pPr marL="0" indent="0">
              <a:buNone/>
            </a:pPr>
            <a:r>
              <a:rPr lang="en-IN" sz="1000" dirty="0"/>
              <a:t> }  </a:t>
            </a:r>
          </a:p>
          <a:p>
            <a:pPr marL="0" indent="0">
              <a:buNone/>
            </a:pPr>
            <a:r>
              <a:rPr lang="en-IN" sz="1000" b="1" dirty="0"/>
              <a:t>public</a:t>
            </a:r>
            <a:r>
              <a:rPr lang="en-IN" sz="1000" dirty="0"/>
              <a:t> </a:t>
            </a:r>
            <a:r>
              <a:rPr lang="en-IN" sz="1000" b="1" dirty="0"/>
              <a:t>static</a:t>
            </a:r>
            <a:r>
              <a:rPr lang="en-IN" sz="1000" dirty="0"/>
              <a:t> </a:t>
            </a:r>
            <a:r>
              <a:rPr lang="en-IN" sz="1000" b="1" dirty="0"/>
              <a:t>void</a:t>
            </a:r>
            <a:r>
              <a:rPr lang="en-IN" sz="1000" dirty="0"/>
              <a:t> main(String </a:t>
            </a:r>
            <a:r>
              <a:rPr lang="en-IN" sz="1000" dirty="0" err="1"/>
              <a:t>args</a:t>
            </a:r>
            <a:r>
              <a:rPr lang="en-IN" sz="1000" dirty="0"/>
              <a:t>[]){  </a:t>
            </a:r>
          </a:p>
          <a:p>
            <a:pPr marL="0" indent="0">
              <a:buNone/>
            </a:pPr>
            <a:r>
              <a:rPr lang="en-IN" sz="1000" dirty="0"/>
              <a:t> TestJoinMethod1 t1=</a:t>
            </a:r>
            <a:r>
              <a:rPr lang="en-IN" sz="1000" b="1" dirty="0"/>
              <a:t>new</a:t>
            </a:r>
            <a:r>
              <a:rPr lang="en-IN" sz="1000" dirty="0"/>
              <a:t> TestJoinMethod1();  </a:t>
            </a:r>
          </a:p>
          <a:p>
            <a:pPr marL="0" indent="0">
              <a:buNone/>
            </a:pPr>
            <a:r>
              <a:rPr lang="en-IN" sz="1000" dirty="0"/>
              <a:t> TestJoinMethod1 t2=</a:t>
            </a:r>
            <a:r>
              <a:rPr lang="en-IN" sz="1000" b="1" dirty="0"/>
              <a:t>new</a:t>
            </a:r>
            <a:r>
              <a:rPr lang="en-IN" sz="1000" dirty="0"/>
              <a:t> TestJoinMethod1();  </a:t>
            </a:r>
          </a:p>
          <a:p>
            <a:pPr marL="0" indent="0">
              <a:buNone/>
            </a:pPr>
            <a:r>
              <a:rPr lang="en-IN" sz="1000" dirty="0"/>
              <a:t> TestJoinMethod1 t3=</a:t>
            </a:r>
            <a:r>
              <a:rPr lang="en-IN" sz="1000" b="1" dirty="0"/>
              <a:t>new</a:t>
            </a:r>
            <a:r>
              <a:rPr lang="en-IN" sz="1000" dirty="0"/>
              <a:t> TestJoinMethod1();  </a:t>
            </a:r>
          </a:p>
          <a:p>
            <a:pPr marL="0" indent="0">
              <a:buNone/>
            </a:pPr>
            <a:r>
              <a:rPr lang="en-IN" sz="1000" dirty="0"/>
              <a:t> t1.start();  </a:t>
            </a:r>
          </a:p>
          <a:p>
            <a:pPr marL="0" indent="0">
              <a:buNone/>
            </a:pPr>
            <a:r>
              <a:rPr lang="en-IN" sz="1000" dirty="0"/>
              <a:t> </a:t>
            </a:r>
            <a:r>
              <a:rPr lang="en-IN" sz="1000" b="1" dirty="0"/>
              <a:t>try</a:t>
            </a:r>
            <a:r>
              <a:rPr lang="en-IN" sz="1000" dirty="0"/>
              <a:t>{  </a:t>
            </a:r>
          </a:p>
          <a:p>
            <a:pPr marL="0" indent="0">
              <a:buNone/>
            </a:pPr>
            <a:r>
              <a:rPr lang="en-IN" sz="1000" dirty="0"/>
              <a:t>  t1.join();  </a:t>
            </a:r>
          </a:p>
          <a:p>
            <a:pPr marL="0" indent="0">
              <a:buNone/>
            </a:pPr>
            <a:r>
              <a:rPr lang="en-IN" sz="1000" dirty="0"/>
              <a:t> }</a:t>
            </a:r>
            <a:r>
              <a:rPr lang="en-IN" sz="1000" b="1" dirty="0"/>
              <a:t>catch</a:t>
            </a:r>
            <a:r>
              <a:rPr lang="en-IN" sz="1000" dirty="0"/>
              <a:t>(Exception e){</a:t>
            </a:r>
            <a:r>
              <a:rPr lang="en-IN" sz="1000" dirty="0" err="1"/>
              <a:t>System.out.println</a:t>
            </a:r>
            <a:r>
              <a:rPr lang="en-IN" sz="1000" dirty="0"/>
              <a:t>(e);}  </a:t>
            </a:r>
          </a:p>
          <a:p>
            <a:pPr marL="0" indent="0">
              <a:buNone/>
            </a:pPr>
            <a:r>
              <a:rPr lang="en-IN" sz="1000" dirty="0"/>
              <a:t> t2.start();  </a:t>
            </a:r>
          </a:p>
          <a:p>
            <a:pPr marL="0" indent="0">
              <a:buNone/>
            </a:pPr>
            <a:r>
              <a:rPr lang="en-IN" sz="1000" dirty="0"/>
              <a:t> t3.start();  </a:t>
            </a:r>
          </a:p>
          <a:p>
            <a:pPr marL="0" indent="0">
              <a:buNone/>
            </a:pPr>
            <a:r>
              <a:rPr lang="en-IN" sz="1000" dirty="0"/>
              <a:t> }  </a:t>
            </a:r>
          </a:p>
          <a:p>
            <a:pPr marL="0" indent="0">
              <a:buNone/>
            </a:pPr>
            <a:r>
              <a:rPr lang="en-IN" sz="1000" dirty="0"/>
              <a:t>}  </a:t>
            </a:r>
          </a:p>
          <a:p>
            <a:endParaRPr lang="en-IN" sz="1000" dirty="0"/>
          </a:p>
        </p:txBody>
      </p:sp>
    </p:spTree>
    <p:extLst>
      <p:ext uri="{BB962C8B-B14F-4D97-AF65-F5344CB8AC3E}">
        <p14:creationId xmlns:p14="http://schemas.microsoft.com/office/powerpoint/2010/main" val="34292164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Example of join(long </a:t>
            </a:r>
            <a:r>
              <a:rPr lang="en-IN" b="1" i="1" dirty="0" err="1"/>
              <a:t>miliseconds</a:t>
            </a:r>
            <a:r>
              <a:rPr lang="en-IN" b="1" i="1" dirty="0"/>
              <a:t>) method</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b="1" dirty="0"/>
              <a:t>class</a:t>
            </a:r>
            <a:r>
              <a:rPr lang="en-IN" dirty="0"/>
              <a:t> TestJoinMethod2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b="1" dirty="0"/>
              <a:t>for</a:t>
            </a:r>
            <a:r>
              <a:rPr lang="en-IN" dirty="0"/>
              <a:t>(</a:t>
            </a:r>
            <a:r>
              <a:rPr lang="en-IN" b="1" dirty="0" err="1"/>
              <a:t>int</a:t>
            </a:r>
            <a:r>
              <a:rPr lang="en-IN" dirty="0"/>
              <a:t> </a:t>
            </a:r>
            <a:r>
              <a:rPr lang="en-IN" dirty="0" err="1"/>
              <a:t>i</a:t>
            </a:r>
            <a:r>
              <a:rPr lang="en-IN" dirty="0"/>
              <a:t>=1;i&lt;=5;i++){  </a:t>
            </a:r>
          </a:p>
          <a:p>
            <a:pPr marL="0" indent="0">
              <a:buNone/>
            </a:pPr>
            <a:r>
              <a:rPr lang="en-IN" dirty="0"/>
              <a:t>   </a:t>
            </a:r>
            <a:r>
              <a:rPr lang="en-IN" b="1" dirty="0"/>
              <a:t>try</a:t>
            </a:r>
            <a:r>
              <a:rPr lang="en-IN" dirty="0"/>
              <a:t>{  </a:t>
            </a:r>
          </a:p>
          <a:p>
            <a:pPr marL="0" indent="0">
              <a:buNone/>
            </a:pPr>
            <a:r>
              <a:rPr lang="en-IN" dirty="0"/>
              <a:t>    </a:t>
            </a:r>
            <a:r>
              <a:rPr lang="en-IN" dirty="0" err="1"/>
              <a:t>Thread.sleep</a:t>
            </a:r>
            <a:r>
              <a:rPr lang="en-IN" dirty="0"/>
              <a:t>(500);  </a:t>
            </a:r>
          </a:p>
          <a:p>
            <a:pPr marL="0" indent="0">
              <a:buNone/>
            </a:pPr>
            <a:r>
              <a:rPr lang="en-IN" dirty="0"/>
              <a:t>   }</a:t>
            </a:r>
            <a:r>
              <a:rPr lang="en-IN" b="1" dirty="0"/>
              <a:t>catch</a:t>
            </a:r>
            <a:r>
              <a:rPr lang="en-IN" dirty="0"/>
              <a:t>(Exception e){</a:t>
            </a:r>
            <a:r>
              <a:rPr lang="en-IN" dirty="0" err="1"/>
              <a:t>System.out.println</a:t>
            </a:r>
            <a:r>
              <a:rPr lang="en-IN" dirty="0"/>
              <a:t>(e);}  </a:t>
            </a:r>
          </a:p>
          <a:p>
            <a:pPr marL="0" indent="0">
              <a:buNone/>
            </a:pPr>
            <a:r>
              <a:rPr lang="en-IN" dirty="0"/>
              <a:t>  </a:t>
            </a:r>
            <a:r>
              <a:rPr lang="en-IN" dirty="0" err="1"/>
              <a:t>System.out.println</a:t>
            </a:r>
            <a:r>
              <a:rPr lang="en-IN" dirty="0"/>
              <a:t>(</a:t>
            </a:r>
            <a:r>
              <a:rPr lang="en-IN" dirty="0" err="1"/>
              <a:t>i</a:t>
            </a:r>
            <a:r>
              <a:rPr lang="en-IN" dirty="0"/>
              <a:t>);  </a:t>
            </a:r>
          </a:p>
          <a:p>
            <a:pPr marL="0" indent="0">
              <a:buNone/>
            </a:pPr>
            <a:r>
              <a:rPr lang="en-IN" dirty="0"/>
              <a:t>  }  </a:t>
            </a:r>
          </a:p>
          <a:p>
            <a:pPr marL="0" indent="0">
              <a:buNone/>
            </a:pP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TestJoinMethod2 t1=</a:t>
            </a:r>
            <a:r>
              <a:rPr lang="en-IN" b="1" dirty="0"/>
              <a:t>new</a:t>
            </a:r>
            <a:r>
              <a:rPr lang="en-IN" dirty="0"/>
              <a:t> TestJoinMethod2();  </a:t>
            </a:r>
          </a:p>
          <a:p>
            <a:pPr marL="0" indent="0">
              <a:buNone/>
            </a:pPr>
            <a:r>
              <a:rPr lang="en-IN" dirty="0"/>
              <a:t> TestJoinMethod2 t2=</a:t>
            </a:r>
            <a:r>
              <a:rPr lang="en-IN" b="1" dirty="0"/>
              <a:t>new</a:t>
            </a:r>
            <a:r>
              <a:rPr lang="en-IN" dirty="0"/>
              <a:t> TestJoinMethod2();  </a:t>
            </a:r>
          </a:p>
          <a:p>
            <a:pPr marL="0" indent="0">
              <a:buNone/>
            </a:pPr>
            <a:r>
              <a:rPr lang="en-IN" dirty="0"/>
              <a:t> TestJoinMethod2 t3=</a:t>
            </a:r>
            <a:r>
              <a:rPr lang="en-IN" b="1" dirty="0"/>
              <a:t>new</a:t>
            </a:r>
            <a:r>
              <a:rPr lang="en-IN" dirty="0"/>
              <a:t> TestJoinMethod2();  </a:t>
            </a:r>
          </a:p>
          <a:p>
            <a:pPr marL="0" indent="0">
              <a:buNone/>
            </a:pPr>
            <a:r>
              <a:rPr lang="en-IN" dirty="0"/>
              <a:t> t1.start();  </a:t>
            </a:r>
          </a:p>
          <a:p>
            <a:pPr marL="0" indent="0">
              <a:buNone/>
            </a:pPr>
            <a:r>
              <a:rPr lang="en-IN" dirty="0"/>
              <a:t> </a:t>
            </a:r>
            <a:r>
              <a:rPr lang="en-IN" b="1" dirty="0"/>
              <a:t>try</a:t>
            </a:r>
            <a:r>
              <a:rPr lang="en-IN" dirty="0"/>
              <a:t>{  </a:t>
            </a:r>
          </a:p>
          <a:p>
            <a:pPr marL="0" indent="0">
              <a:buNone/>
            </a:pPr>
            <a:r>
              <a:rPr lang="en-IN" dirty="0"/>
              <a:t>  t1.join(1500);  </a:t>
            </a:r>
          </a:p>
          <a:p>
            <a:pPr marL="0" indent="0">
              <a:buNone/>
            </a:pPr>
            <a:r>
              <a:rPr lang="en-IN" dirty="0"/>
              <a:t> }</a:t>
            </a:r>
            <a:r>
              <a:rPr lang="en-IN" b="1" dirty="0"/>
              <a:t>catch</a:t>
            </a:r>
            <a:r>
              <a:rPr lang="en-IN" dirty="0"/>
              <a:t>(Exception e){</a:t>
            </a:r>
            <a:r>
              <a:rPr lang="en-IN" dirty="0" err="1"/>
              <a:t>System.out.println</a:t>
            </a:r>
            <a:r>
              <a:rPr lang="en-IN" dirty="0"/>
              <a:t>(e);}  </a:t>
            </a:r>
          </a:p>
          <a:p>
            <a:pPr marL="0" indent="0">
              <a:buNone/>
            </a:pPr>
            <a:r>
              <a:rPr lang="en-IN" dirty="0"/>
              <a:t>  </a:t>
            </a:r>
          </a:p>
          <a:p>
            <a:pPr marL="0" indent="0">
              <a:buNone/>
            </a:pPr>
            <a:r>
              <a:rPr lang="en-IN" dirty="0"/>
              <a:t> t2.start();  </a:t>
            </a:r>
          </a:p>
          <a:p>
            <a:pPr marL="0" indent="0">
              <a:buNone/>
            </a:pPr>
            <a:r>
              <a:rPr lang="en-IN" dirty="0"/>
              <a:t> t3.start();  </a:t>
            </a:r>
          </a:p>
          <a:p>
            <a:pPr marL="0" indent="0">
              <a:buNone/>
            </a:pPr>
            <a:r>
              <a:rPr lang="en-IN" dirty="0"/>
              <a:t> }  </a:t>
            </a:r>
          </a:p>
          <a:p>
            <a:pPr marL="0" indent="0">
              <a:buNone/>
            </a:pPr>
            <a:r>
              <a:rPr lang="en-IN" dirty="0"/>
              <a:t>}  </a:t>
            </a:r>
            <a:endParaRPr lang="en-IN" dirty="0" smtClean="0"/>
          </a:p>
          <a:p>
            <a:pPr marL="0" indent="0">
              <a:buNone/>
            </a:pPr>
            <a:r>
              <a:rPr lang="en-IN" dirty="0"/>
              <a:t>In the above </a:t>
            </a:r>
            <a:r>
              <a:rPr lang="en-IN" dirty="0" err="1"/>
              <a:t>example,when</a:t>
            </a:r>
            <a:r>
              <a:rPr lang="en-IN" dirty="0"/>
              <a:t> t1 is completes its task for 1500 </a:t>
            </a:r>
            <a:r>
              <a:rPr lang="en-IN" dirty="0" err="1"/>
              <a:t>miliseconds</a:t>
            </a:r>
            <a:r>
              <a:rPr lang="en-IN" dirty="0"/>
              <a:t>(3 times) then t2 and t3 starts executing.</a:t>
            </a:r>
          </a:p>
          <a:p>
            <a:endParaRPr lang="en-IN" dirty="0"/>
          </a:p>
        </p:txBody>
      </p:sp>
      <p:pic>
        <p:nvPicPr>
          <p:cNvPr id="4" name="Picture 3"/>
          <p:cNvPicPr>
            <a:picLocks noChangeAspect="1"/>
          </p:cNvPicPr>
          <p:nvPr/>
        </p:nvPicPr>
        <p:blipFill>
          <a:blip r:embed="rId2"/>
          <a:stretch>
            <a:fillRect/>
          </a:stretch>
        </p:blipFill>
        <p:spPr>
          <a:xfrm>
            <a:off x="7314334" y="1524000"/>
            <a:ext cx="1428750" cy="3581400"/>
          </a:xfrm>
          <a:prstGeom prst="rect">
            <a:avLst/>
          </a:prstGeom>
        </p:spPr>
      </p:pic>
    </p:spTree>
    <p:extLst>
      <p:ext uri="{BB962C8B-B14F-4D97-AF65-F5344CB8AC3E}">
        <p14:creationId xmlns:p14="http://schemas.microsoft.com/office/powerpoint/2010/main" val="754512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Daemon Thread in </a:t>
            </a:r>
            <a:r>
              <a:rPr lang="en-IN" b="1" dirty="0" smtClean="0"/>
              <a:t>Java</a:t>
            </a:r>
            <a:endParaRPr lang="en-IN" b="1" dirty="0"/>
          </a:p>
        </p:txBody>
      </p:sp>
      <p:sp>
        <p:nvSpPr>
          <p:cNvPr id="3" name="Content Placeholder 2"/>
          <p:cNvSpPr>
            <a:spLocks noGrp="1"/>
          </p:cNvSpPr>
          <p:nvPr>
            <p:ph idx="1"/>
          </p:nvPr>
        </p:nvSpPr>
        <p:spPr/>
        <p:txBody>
          <a:bodyPr/>
          <a:lstStyle/>
          <a:p>
            <a:r>
              <a:rPr lang="en-IN" b="1" dirty="0"/>
              <a:t>Daemon thread in java</a:t>
            </a:r>
            <a:r>
              <a:rPr lang="en-IN" dirty="0"/>
              <a:t> is a service provider thread that provides services to the user thread. Its life depend on the mercy of user threads i.e. when all the user threads dies, JVM terminates this thread automatically.</a:t>
            </a:r>
          </a:p>
          <a:p>
            <a:r>
              <a:rPr lang="en-IN" dirty="0"/>
              <a:t>There are many java daemon threads running automatically e.g. </a:t>
            </a:r>
            <a:r>
              <a:rPr lang="en-IN" dirty="0" err="1"/>
              <a:t>gc</a:t>
            </a:r>
            <a:r>
              <a:rPr lang="en-IN" dirty="0"/>
              <a:t>, </a:t>
            </a:r>
            <a:r>
              <a:rPr lang="en-IN" dirty="0" err="1"/>
              <a:t>finalizer</a:t>
            </a:r>
            <a:r>
              <a:rPr lang="en-IN" dirty="0"/>
              <a:t> etc.</a:t>
            </a:r>
          </a:p>
          <a:p>
            <a:endParaRPr lang="en-IN" dirty="0"/>
          </a:p>
        </p:txBody>
      </p:sp>
    </p:spTree>
    <p:extLst>
      <p:ext uri="{BB962C8B-B14F-4D97-AF65-F5344CB8AC3E}">
        <p14:creationId xmlns:p14="http://schemas.microsoft.com/office/powerpoint/2010/main" val="3737873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Points to remember for Daemon Thread in </a:t>
            </a:r>
            <a:r>
              <a:rPr lang="en-IN" b="1" dirty="0" smtClean="0"/>
              <a:t>Java</a:t>
            </a:r>
            <a:endParaRPr lang="en-IN" b="1" dirty="0"/>
          </a:p>
        </p:txBody>
      </p:sp>
      <p:sp>
        <p:nvSpPr>
          <p:cNvPr id="3" name="Content Placeholder 2"/>
          <p:cNvSpPr>
            <a:spLocks noGrp="1"/>
          </p:cNvSpPr>
          <p:nvPr>
            <p:ph idx="1"/>
          </p:nvPr>
        </p:nvSpPr>
        <p:spPr/>
        <p:txBody>
          <a:bodyPr/>
          <a:lstStyle/>
          <a:p>
            <a:r>
              <a:rPr lang="en-IN" dirty="0" smtClean="0"/>
              <a:t>It </a:t>
            </a:r>
            <a:r>
              <a:rPr lang="en-IN" dirty="0"/>
              <a:t>provides services to user threads for background supporting tasks. It has no role in life than to serve user threads.</a:t>
            </a:r>
          </a:p>
          <a:p>
            <a:r>
              <a:rPr lang="en-IN" dirty="0"/>
              <a:t>Its life depends on user threads.</a:t>
            </a:r>
          </a:p>
          <a:p>
            <a:r>
              <a:rPr lang="en-IN" dirty="0"/>
              <a:t>It is a low priority thread.</a:t>
            </a:r>
          </a:p>
          <a:p>
            <a:endParaRPr lang="en-IN" dirty="0"/>
          </a:p>
        </p:txBody>
      </p:sp>
    </p:spTree>
    <p:extLst>
      <p:ext uri="{BB962C8B-B14F-4D97-AF65-F5344CB8AC3E}">
        <p14:creationId xmlns:p14="http://schemas.microsoft.com/office/powerpoint/2010/main" val="3853312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Why JVM terminates the daemon thread if there is no user thread</a:t>
            </a:r>
            <a:r>
              <a:rPr lang="en-IN" b="1" dirty="0" smtClean="0"/>
              <a:t>?</a:t>
            </a:r>
            <a:endParaRPr lang="en-IN" b="1" dirty="0"/>
          </a:p>
        </p:txBody>
      </p:sp>
      <p:sp>
        <p:nvSpPr>
          <p:cNvPr id="3" name="Content Placeholder 2"/>
          <p:cNvSpPr>
            <a:spLocks noGrp="1"/>
          </p:cNvSpPr>
          <p:nvPr>
            <p:ph idx="1"/>
          </p:nvPr>
        </p:nvSpPr>
        <p:spPr/>
        <p:txBody>
          <a:bodyPr/>
          <a:lstStyle/>
          <a:p>
            <a:r>
              <a:rPr lang="en-IN" dirty="0"/>
              <a:t>The sole purpose of the daemon thread is that it provides services to user thread for background supporting task. If there is no user thread, why should JVM keep running this thread. That is why JVM terminates the daemon thread if there is no user thread.</a:t>
            </a:r>
          </a:p>
        </p:txBody>
      </p:sp>
    </p:spTree>
    <p:extLst>
      <p:ext uri="{BB962C8B-B14F-4D97-AF65-F5344CB8AC3E}">
        <p14:creationId xmlns:p14="http://schemas.microsoft.com/office/powerpoint/2010/main" val="2092031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Simple example of Daemon thread in </a:t>
            </a:r>
            <a:r>
              <a:rPr lang="en-IN" b="1" dirty="0" smtClean="0"/>
              <a:t>java</a:t>
            </a:r>
            <a:endParaRPr lang="en-IN" b="1" dirty="0"/>
          </a:p>
        </p:txBody>
      </p:sp>
      <p:sp>
        <p:nvSpPr>
          <p:cNvPr id="3" name="Content Placeholder 2"/>
          <p:cNvSpPr>
            <a:spLocks noGrp="1"/>
          </p:cNvSpPr>
          <p:nvPr>
            <p:ph idx="1"/>
          </p:nvPr>
        </p:nvSpPr>
        <p:spPr>
          <a:xfrm>
            <a:off x="838200" y="1848485"/>
            <a:ext cx="10515600" cy="4351338"/>
          </a:xfrm>
        </p:spPr>
        <p:txBody>
          <a:bodyPr>
            <a:normAutofit fontScale="32500" lnSpcReduction="20000"/>
          </a:bodyPr>
          <a:lstStyle/>
          <a:p>
            <a:pPr marL="0" indent="0">
              <a:buNone/>
            </a:pPr>
            <a:r>
              <a:rPr lang="en-IN" b="1" dirty="0"/>
              <a:t>public</a:t>
            </a:r>
            <a:r>
              <a:rPr lang="en-IN" dirty="0"/>
              <a:t> </a:t>
            </a:r>
            <a:r>
              <a:rPr lang="en-IN" b="1" dirty="0"/>
              <a:t>class</a:t>
            </a:r>
            <a:r>
              <a:rPr lang="en-IN" dirty="0"/>
              <a:t> TestDaemonThread1 </a:t>
            </a:r>
            <a:r>
              <a:rPr lang="en-IN" b="1" dirty="0"/>
              <a:t>extends</a:t>
            </a:r>
            <a:r>
              <a:rPr lang="en-IN" dirty="0"/>
              <a:t> Thread{  </a:t>
            </a:r>
          </a:p>
          <a:p>
            <a:pPr marL="0" indent="0">
              <a:buNone/>
            </a:pPr>
            <a:r>
              <a:rPr lang="en-IN" dirty="0"/>
              <a:t> </a:t>
            </a:r>
            <a:r>
              <a:rPr lang="en-IN" b="1" dirty="0"/>
              <a:t>public</a:t>
            </a:r>
            <a:r>
              <a:rPr lang="en-IN" dirty="0"/>
              <a:t> </a:t>
            </a:r>
            <a:r>
              <a:rPr lang="en-IN" b="1" dirty="0"/>
              <a:t>void</a:t>
            </a:r>
            <a:r>
              <a:rPr lang="en-IN" dirty="0"/>
              <a:t> run(){  </a:t>
            </a:r>
          </a:p>
          <a:p>
            <a:pPr marL="0" indent="0">
              <a:buNone/>
            </a:pPr>
            <a:r>
              <a:rPr lang="en-IN" dirty="0"/>
              <a:t>  </a:t>
            </a:r>
            <a:r>
              <a:rPr lang="en-IN" b="1" dirty="0"/>
              <a:t>if</a:t>
            </a:r>
            <a:r>
              <a:rPr lang="en-IN" dirty="0"/>
              <a:t>(</a:t>
            </a:r>
            <a:r>
              <a:rPr lang="en-IN" dirty="0" err="1"/>
              <a:t>Thread.currentThread</a:t>
            </a:r>
            <a:r>
              <a:rPr lang="en-IN" dirty="0"/>
              <a:t>().</a:t>
            </a:r>
            <a:r>
              <a:rPr lang="en-IN" dirty="0" err="1"/>
              <a:t>isDaemon</a:t>
            </a:r>
            <a:r>
              <a:rPr lang="en-IN" dirty="0"/>
              <a:t>()){//checking for daemon thread  </a:t>
            </a:r>
          </a:p>
          <a:p>
            <a:pPr marL="0" indent="0">
              <a:buNone/>
            </a:pPr>
            <a:r>
              <a:rPr lang="en-IN" dirty="0"/>
              <a:t>   </a:t>
            </a:r>
            <a:r>
              <a:rPr lang="en-IN" dirty="0" err="1"/>
              <a:t>System.out.println</a:t>
            </a:r>
            <a:r>
              <a:rPr lang="en-IN" dirty="0"/>
              <a:t>("daemon thread work");  </a:t>
            </a:r>
          </a:p>
          <a:p>
            <a:pPr marL="0" indent="0">
              <a:buNone/>
            </a:pPr>
            <a:r>
              <a:rPr lang="en-IN" dirty="0"/>
              <a:t>  }  </a:t>
            </a:r>
          </a:p>
          <a:p>
            <a:pPr marL="0" indent="0">
              <a:buNone/>
            </a:pPr>
            <a:r>
              <a:rPr lang="en-IN" dirty="0"/>
              <a:t>  </a:t>
            </a:r>
            <a:r>
              <a:rPr lang="en-IN" b="1" dirty="0"/>
              <a:t>else</a:t>
            </a:r>
            <a:r>
              <a:rPr lang="en-IN" dirty="0"/>
              <a:t>{  </a:t>
            </a:r>
          </a:p>
          <a:p>
            <a:pPr marL="0" indent="0">
              <a:buNone/>
            </a:pPr>
            <a:r>
              <a:rPr lang="en-IN" dirty="0"/>
              <a:t>  </a:t>
            </a:r>
            <a:r>
              <a:rPr lang="en-IN" dirty="0" err="1"/>
              <a:t>System.out.println</a:t>
            </a:r>
            <a:r>
              <a:rPr lang="en-IN" dirty="0"/>
              <a:t>("user thread work");  </a:t>
            </a:r>
          </a:p>
          <a:p>
            <a:pPr marL="0" indent="0">
              <a:buNone/>
            </a:pPr>
            <a:r>
              <a:rPr lang="en-IN" dirty="0"/>
              <a:t> }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TestDaemonThread1 t1=</a:t>
            </a:r>
            <a:r>
              <a:rPr lang="en-IN" b="1" dirty="0"/>
              <a:t>new</a:t>
            </a:r>
            <a:r>
              <a:rPr lang="en-IN" dirty="0"/>
              <a:t> TestDaemonThread1();//creating thread  </a:t>
            </a:r>
          </a:p>
          <a:p>
            <a:pPr marL="0" indent="0">
              <a:buNone/>
            </a:pPr>
            <a:r>
              <a:rPr lang="en-IN" dirty="0"/>
              <a:t>  TestDaemonThread1 t2=</a:t>
            </a:r>
            <a:r>
              <a:rPr lang="en-IN" b="1" dirty="0"/>
              <a:t>new</a:t>
            </a:r>
            <a:r>
              <a:rPr lang="en-IN" dirty="0"/>
              <a:t> TestDaemonThread1();  </a:t>
            </a:r>
          </a:p>
          <a:p>
            <a:pPr marL="0" indent="0">
              <a:buNone/>
            </a:pPr>
            <a:r>
              <a:rPr lang="en-IN" dirty="0"/>
              <a:t>  TestDaemonThread1 t3=</a:t>
            </a:r>
            <a:r>
              <a:rPr lang="en-IN" b="1" dirty="0"/>
              <a:t>new</a:t>
            </a:r>
            <a:r>
              <a:rPr lang="en-IN" dirty="0"/>
              <a:t> TestDaemonThread1();  </a:t>
            </a:r>
          </a:p>
          <a:p>
            <a:pPr marL="0" indent="0">
              <a:buNone/>
            </a:pPr>
            <a:r>
              <a:rPr lang="en-IN" dirty="0"/>
              <a:t>  t1.setDaemon(</a:t>
            </a:r>
            <a:r>
              <a:rPr lang="en-IN" b="1" dirty="0"/>
              <a:t>true</a:t>
            </a:r>
            <a:r>
              <a:rPr lang="en-IN" dirty="0"/>
              <a:t>);//now t1 is daemon thread      </a:t>
            </a:r>
          </a:p>
          <a:p>
            <a:pPr marL="0" indent="0">
              <a:buNone/>
            </a:pPr>
            <a:r>
              <a:rPr lang="en-IN" dirty="0"/>
              <a:t>  t1.start();//starting threads  </a:t>
            </a:r>
          </a:p>
          <a:p>
            <a:pPr marL="0" indent="0">
              <a:buNone/>
            </a:pPr>
            <a:r>
              <a:rPr lang="en-IN" dirty="0"/>
              <a:t>  t2.start();  </a:t>
            </a:r>
          </a:p>
          <a:p>
            <a:pPr marL="0" indent="0">
              <a:buNone/>
            </a:pPr>
            <a:r>
              <a:rPr lang="en-IN" dirty="0"/>
              <a:t>  t3.start();  </a:t>
            </a:r>
          </a:p>
          <a:p>
            <a:pPr marL="0" indent="0">
              <a:buNone/>
            </a:pPr>
            <a:r>
              <a:rPr lang="en-IN" dirty="0"/>
              <a:t> }  </a:t>
            </a:r>
          </a:p>
          <a:p>
            <a:pPr marL="0"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8530936" y="1690688"/>
            <a:ext cx="1676400" cy="914400"/>
          </a:xfrm>
          <a:prstGeom prst="rect">
            <a:avLst/>
          </a:prstGeom>
        </p:spPr>
      </p:pic>
    </p:spTree>
    <p:extLst>
      <p:ext uri="{BB962C8B-B14F-4D97-AF65-F5344CB8AC3E}">
        <p14:creationId xmlns:p14="http://schemas.microsoft.com/office/powerpoint/2010/main" val="611403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1">
                    <a:lumMod val="75000"/>
                  </a:schemeClr>
                </a:solidFill>
              </a:rPr>
              <a:t>1) Process-based Multitasking (Multiprocessing</a:t>
            </a:r>
            <a:r>
              <a:rPr lang="en-IN"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Each process has an address in memory. In other words, </a:t>
            </a:r>
            <a:r>
              <a:rPr lang="en-IN" b="1" dirty="0">
                <a:solidFill>
                  <a:srgbClr val="FF0000"/>
                </a:solidFill>
              </a:rPr>
              <a:t>each process allocates a separate memory area</a:t>
            </a:r>
            <a:r>
              <a:rPr lang="en-IN" dirty="0"/>
              <a:t>.</a:t>
            </a:r>
          </a:p>
          <a:p>
            <a:r>
              <a:rPr lang="en-IN" dirty="0"/>
              <a:t>A process is </a:t>
            </a:r>
            <a:r>
              <a:rPr lang="en-IN" b="1" dirty="0">
                <a:solidFill>
                  <a:srgbClr val="FF0000"/>
                </a:solidFill>
              </a:rPr>
              <a:t>heavyweight</a:t>
            </a:r>
            <a:r>
              <a:rPr lang="en-IN" dirty="0"/>
              <a:t>.</a:t>
            </a:r>
          </a:p>
          <a:p>
            <a:r>
              <a:rPr lang="en-IN" dirty="0"/>
              <a:t>Cost of communication between the process is high.</a:t>
            </a:r>
          </a:p>
          <a:p>
            <a:r>
              <a:rPr lang="en-IN" dirty="0"/>
              <a:t>Switching from one process to another requires some time for saving and loading </a:t>
            </a:r>
            <a:r>
              <a:rPr lang="en-IN" dirty="0">
                <a:hlinkClick r:id="rId2"/>
              </a:rPr>
              <a:t>registers</a:t>
            </a:r>
            <a:r>
              <a:rPr lang="en-IN" dirty="0"/>
              <a:t>, memory maps, updating lists, etc.</a:t>
            </a:r>
          </a:p>
          <a:p>
            <a:endParaRPr lang="en-IN" dirty="0"/>
          </a:p>
        </p:txBody>
      </p:sp>
    </p:spTree>
    <p:extLst>
      <p:ext uri="{BB962C8B-B14F-4D97-AF65-F5344CB8AC3E}">
        <p14:creationId xmlns:p14="http://schemas.microsoft.com/office/powerpoint/2010/main" val="344072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1">
                    <a:lumMod val="75000"/>
                  </a:schemeClr>
                </a:solidFill>
              </a:rPr>
              <a:t>2) Thread-based Multitasking (Multithreading</a:t>
            </a:r>
            <a:r>
              <a:rPr lang="en-IN"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Threads </a:t>
            </a:r>
            <a:r>
              <a:rPr lang="en-IN" b="1" dirty="0">
                <a:solidFill>
                  <a:srgbClr val="FF0000"/>
                </a:solidFill>
              </a:rPr>
              <a:t>share the same address space</a:t>
            </a:r>
            <a:r>
              <a:rPr lang="en-IN" dirty="0"/>
              <a:t>.</a:t>
            </a:r>
          </a:p>
          <a:p>
            <a:r>
              <a:rPr lang="en-IN" dirty="0"/>
              <a:t>A thread is </a:t>
            </a:r>
            <a:r>
              <a:rPr lang="en-IN" b="1" dirty="0">
                <a:solidFill>
                  <a:srgbClr val="FF0000"/>
                </a:solidFill>
              </a:rPr>
              <a:t>lightweight</a:t>
            </a:r>
            <a:r>
              <a:rPr lang="en-IN" dirty="0"/>
              <a:t>.</a:t>
            </a:r>
          </a:p>
          <a:p>
            <a:r>
              <a:rPr lang="en-IN" dirty="0"/>
              <a:t>Cost of communication between the thread is low</a:t>
            </a:r>
            <a:r>
              <a:rPr lang="en-IN" dirty="0" smtClean="0"/>
              <a:t>.</a:t>
            </a:r>
          </a:p>
          <a:p>
            <a:endParaRPr lang="en-US" dirty="0"/>
          </a:p>
          <a:p>
            <a:endParaRPr lang="en-US" dirty="0" smtClean="0"/>
          </a:p>
          <a:p>
            <a:pPr marL="0" indent="0">
              <a:buNone/>
            </a:pPr>
            <a:r>
              <a:rPr lang="en-IN" b="1" dirty="0"/>
              <a:t>Note: </a:t>
            </a:r>
            <a:r>
              <a:rPr lang="en-IN" dirty="0"/>
              <a:t>At least one process is required for each thread.</a:t>
            </a:r>
          </a:p>
          <a:p>
            <a:endParaRPr lang="en-IN" dirty="0"/>
          </a:p>
          <a:p>
            <a:endParaRPr lang="en-IN" dirty="0"/>
          </a:p>
        </p:txBody>
      </p:sp>
    </p:spTree>
    <p:extLst>
      <p:ext uri="{BB962C8B-B14F-4D97-AF65-F5344CB8AC3E}">
        <p14:creationId xmlns:p14="http://schemas.microsoft.com/office/powerpoint/2010/main" val="1804758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What is Thread in </a:t>
            </a:r>
            <a:r>
              <a:rPr lang="en-IN" b="1" dirty="0" smtClean="0">
                <a:solidFill>
                  <a:schemeClr val="accent1">
                    <a:lumMod val="75000"/>
                  </a:schemeClr>
                </a:solidFill>
              </a:rPr>
              <a:t>java</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A thread is a lightweight </a:t>
            </a:r>
            <a:r>
              <a:rPr lang="en-IN" b="1" dirty="0" err="1">
                <a:solidFill>
                  <a:srgbClr val="FF0000"/>
                </a:solidFill>
              </a:rPr>
              <a:t>subprocess</a:t>
            </a:r>
            <a:r>
              <a:rPr lang="en-IN" b="1" dirty="0">
                <a:solidFill>
                  <a:srgbClr val="FF0000"/>
                </a:solidFill>
              </a:rPr>
              <a:t>, the smallest unit of processing</a:t>
            </a:r>
            <a:r>
              <a:rPr lang="en-IN" dirty="0"/>
              <a:t>. It is a separate path of execution.</a:t>
            </a:r>
          </a:p>
          <a:p>
            <a:r>
              <a:rPr lang="en-IN" dirty="0"/>
              <a:t>Threads are </a:t>
            </a:r>
            <a:r>
              <a:rPr lang="en-IN" b="1" dirty="0">
                <a:solidFill>
                  <a:srgbClr val="FF0000"/>
                </a:solidFill>
              </a:rPr>
              <a:t>independent</a:t>
            </a:r>
            <a:r>
              <a:rPr lang="en-IN" dirty="0"/>
              <a:t>. If there occurs exception in one thread, it doesn't affect other threads. It uses a shared memory area</a:t>
            </a:r>
            <a:r>
              <a:rPr lang="en-IN" dirty="0" smtClean="0"/>
              <a:t>.</a:t>
            </a:r>
          </a:p>
          <a:p>
            <a:endParaRPr lang="en-US" dirty="0"/>
          </a:p>
          <a:p>
            <a:pPr marL="0" indent="0">
              <a:buNone/>
            </a:pPr>
            <a:r>
              <a:rPr lang="en-IN" b="1" dirty="0" smtClean="0"/>
              <a:t>Note:</a:t>
            </a:r>
            <a:r>
              <a:rPr lang="en-IN" dirty="0" smtClean="0"/>
              <a:t> At a time one thread is executed only.</a:t>
            </a:r>
          </a:p>
          <a:p>
            <a:pPr marL="0" indent="0">
              <a:buNone/>
            </a:pPr>
            <a:endParaRPr lang="en-US" dirty="0" smtClean="0"/>
          </a:p>
          <a:p>
            <a:pPr marL="0" indent="0">
              <a:buNone/>
            </a:pPr>
            <a:endParaRPr lang="en-IN" dirty="0" smtClean="0"/>
          </a:p>
          <a:p>
            <a:endParaRPr lang="en-IN" dirty="0" smtClean="0"/>
          </a:p>
          <a:p>
            <a:endParaRPr lang="en-IN" dirty="0"/>
          </a:p>
          <a:p>
            <a:endParaRPr lang="en-IN" dirty="0"/>
          </a:p>
        </p:txBody>
      </p:sp>
    </p:spTree>
    <p:extLst>
      <p:ext uri="{BB962C8B-B14F-4D97-AF65-F5344CB8AC3E}">
        <p14:creationId xmlns:p14="http://schemas.microsoft.com/office/powerpoint/2010/main" val="1268756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 </a:t>
            </a:r>
            <a:r>
              <a:rPr lang="en-IN" b="1" dirty="0">
                <a:solidFill>
                  <a:schemeClr val="accent1">
                    <a:lumMod val="75000"/>
                  </a:schemeClr>
                </a:solidFill>
              </a:rPr>
              <a:t>thread is executed inside the </a:t>
            </a:r>
            <a:r>
              <a:rPr lang="en-IN" b="1" dirty="0" smtClean="0">
                <a:solidFill>
                  <a:schemeClr val="accent1">
                    <a:lumMod val="75000"/>
                  </a:schemeClr>
                </a:solidFill>
              </a:rPr>
              <a:t>process</a:t>
            </a:r>
            <a:endParaRPr lang="en-IN" b="1" dirty="0">
              <a:solidFill>
                <a:schemeClr val="accent1">
                  <a:lumMod val="75000"/>
                </a:schemeClr>
              </a:solidFill>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3371850" y="1943099"/>
            <a:ext cx="5448300" cy="4314825"/>
          </a:xfrm>
          <a:prstGeom prst="rect">
            <a:avLst/>
          </a:prstGeom>
        </p:spPr>
      </p:pic>
    </p:spTree>
    <p:extLst>
      <p:ext uri="{BB962C8B-B14F-4D97-AF65-F5344CB8AC3E}">
        <p14:creationId xmlns:p14="http://schemas.microsoft.com/office/powerpoint/2010/main" val="3041674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rPr>
              <a:t>Java Thread class</a:t>
            </a:r>
          </a:p>
        </p:txBody>
      </p:sp>
      <p:sp>
        <p:nvSpPr>
          <p:cNvPr id="3" name="Content Placeholder 2"/>
          <p:cNvSpPr>
            <a:spLocks noGrp="1"/>
          </p:cNvSpPr>
          <p:nvPr>
            <p:ph idx="1"/>
          </p:nvPr>
        </p:nvSpPr>
        <p:spPr/>
        <p:txBody>
          <a:bodyPr/>
          <a:lstStyle/>
          <a:p>
            <a:pPr algn="just"/>
            <a:r>
              <a:rPr lang="en-IN" dirty="0"/>
              <a:t>Java provides </a:t>
            </a:r>
            <a:r>
              <a:rPr lang="en-IN" b="1" dirty="0">
                <a:solidFill>
                  <a:srgbClr val="FF0000"/>
                </a:solidFill>
              </a:rPr>
              <a:t>Thread class</a:t>
            </a:r>
            <a:r>
              <a:rPr lang="en-IN" dirty="0"/>
              <a:t> to achieve thread programming. </a:t>
            </a:r>
            <a:endParaRPr lang="en-IN" dirty="0" smtClean="0"/>
          </a:p>
          <a:p>
            <a:pPr algn="just"/>
            <a:endParaRPr lang="en-IN" dirty="0"/>
          </a:p>
          <a:p>
            <a:pPr algn="just"/>
            <a:r>
              <a:rPr lang="en-IN" dirty="0" smtClean="0"/>
              <a:t>Thread </a:t>
            </a:r>
            <a:r>
              <a:rPr lang="en-IN" dirty="0"/>
              <a:t>class provides </a:t>
            </a:r>
            <a:r>
              <a:rPr lang="en-IN" dirty="0">
                <a:hlinkClick r:id="rId2"/>
              </a:rPr>
              <a:t>constructors</a:t>
            </a:r>
            <a:r>
              <a:rPr lang="en-IN" dirty="0"/>
              <a:t> and methods to create and perform operations on a thread. </a:t>
            </a:r>
            <a:endParaRPr lang="en-IN" dirty="0" smtClean="0"/>
          </a:p>
          <a:p>
            <a:pPr algn="just"/>
            <a:endParaRPr lang="en-IN" dirty="0"/>
          </a:p>
          <a:p>
            <a:pPr algn="just"/>
            <a:r>
              <a:rPr lang="en-IN" dirty="0" smtClean="0"/>
              <a:t>Thread </a:t>
            </a:r>
            <a:r>
              <a:rPr lang="en-IN" dirty="0"/>
              <a:t>class extends </a:t>
            </a:r>
            <a:r>
              <a:rPr lang="en-IN" dirty="0">
                <a:hlinkClick r:id="rId3"/>
              </a:rPr>
              <a:t>Object class</a:t>
            </a:r>
            <a:r>
              <a:rPr lang="en-IN" dirty="0"/>
              <a:t> and implements Runnable interface.</a:t>
            </a:r>
          </a:p>
        </p:txBody>
      </p:sp>
    </p:spTree>
    <p:extLst>
      <p:ext uri="{BB962C8B-B14F-4D97-AF65-F5344CB8AC3E}">
        <p14:creationId xmlns:p14="http://schemas.microsoft.com/office/powerpoint/2010/main" val="3909157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1264</Words>
  <Application>Microsoft Office PowerPoint</Application>
  <PresentationFormat>Custom</PresentationFormat>
  <Paragraphs>410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JAVA-MULTITHREADING</vt:lpstr>
      <vt:lpstr>Multithreading in Java</vt:lpstr>
      <vt:lpstr>Advantages of Java Multithreading</vt:lpstr>
      <vt:lpstr>Multitasking</vt:lpstr>
      <vt:lpstr>1) Process-based Multitasking (Multiprocessing)</vt:lpstr>
      <vt:lpstr>2) Thread-based Multitasking (Multithreading)</vt:lpstr>
      <vt:lpstr>What is Thread in java</vt:lpstr>
      <vt:lpstr>A thread is executed inside the process</vt:lpstr>
      <vt:lpstr>Java Thread class</vt:lpstr>
      <vt:lpstr>Life cycle of a Thread (Thread States)</vt:lpstr>
      <vt:lpstr>STATES OF THREAD</vt:lpstr>
      <vt:lpstr>WORKING FLOW</vt:lpstr>
      <vt:lpstr>STATES</vt:lpstr>
      <vt:lpstr>How to create thread</vt:lpstr>
      <vt:lpstr>Commonly used Constructors of Thread class:</vt:lpstr>
      <vt:lpstr>Commonly used methods of Thread class:</vt:lpstr>
      <vt:lpstr>Naming Thread</vt:lpstr>
      <vt:lpstr>getName(),setName(String) and getId() method:</vt:lpstr>
      <vt:lpstr>The currentThread() method:</vt:lpstr>
      <vt:lpstr>Example of currentThread() method</vt:lpstr>
      <vt:lpstr>Example of naming a thread</vt:lpstr>
      <vt:lpstr>Current Thread</vt:lpstr>
      <vt:lpstr>Priority of a Thread (Thread Priority):</vt:lpstr>
      <vt:lpstr>Example of priority of a Thread:</vt:lpstr>
      <vt:lpstr>Runnable interface:</vt:lpstr>
      <vt:lpstr>Starting a thread:</vt:lpstr>
      <vt:lpstr>1) Java Thread Example by extending Thread class</vt:lpstr>
      <vt:lpstr>2) Java Thread Example by implementing Runnable interface</vt:lpstr>
      <vt:lpstr>Thread Scheduler in Java</vt:lpstr>
      <vt:lpstr>Difference between preemptive scheduling and time slicing</vt:lpstr>
      <vt:lpstr>Sleep method in java</vt:lpstr>
      <vt:lpstr>Java Thread Pool</vt:lpstr>
      <vt:lpstr>Advantage of Java Thread Pool</vt:lpstr>
      <vt:lpstr>ThreadGroup in Java</vt:lpstr>
      <vt:lpstr>A code to group multiple threads</vt:lpstr>
      <vt:lpstr>ThreadGroup Example</vt:lpstr>
      <vt:lpstr>Example of sleep method in java</vt:lpstr>
      <vt:lpstr>What if we call run() method directly instead start() method?</vt:lpstr>
      <vt:lpstr>The join() method</vt:lpstr>
      <vt:lpstr>Example of join() method</vt:lpstr>
      <vt:lpstr>Example of join(long miliseconds) method</vt:lpstr>
      <vt:lpstr>Daemon Thread in Java</vt:lpstr>
      <vt:lpstr>Points to remember for Daemon Thread in Java</vt:lpstr>
      <vt:lpstr>Why JVM terminates the daemon thread if there is no user thread?</vt:lpstr>
      <vt:lpstr>Simple example of Daemon thread in java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ELCOT</cp:lastModifiedBy>
  <cp:revision>35</cp:revision>
  <dcterms:created xsi:type="dcterms:W3CDTF">2020-07-23T07:00:02Z</dcterms:created>
  <dcterms:modified xsi:type="dcterms:W3CDTF">2022-01-03T06:27:21Z</dcterms:modified>
</cp:coreProperties>
</file>