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6"/>
  </p:notesMasterIdLst>
  <p:sldIdLst>
    <p:sldId id="256" r:id="rId2"/>
    <p:sldId id="281" r:id="rId3"/>
    <p:sldId id="385" r:id="rId4"/>
    <p:sldId id="383" r:id="rId5"/>
    <p:sldId id="425" r:id="rId6"/>
    <p:sldId id="421" r:id="rId7"/>
    <p:sldId id="401" r:id="rId8"/>
    <p:sldId id="405" r:id="rId9"/>
    <p:sldId id="404" r:id="rId10"/>
    <p:sldId id="403" r:id="rId11"/>
    <p:sldId id="406" r:id="rId12"/>
    <p:sldId id="422" r:id="rId13"/>
    <p:sldId id="402" r:id="rId14"/>
    <p:sldId id="420" r:id="rId15"/>
    <p:sldId id="409" r:id="rId16"/>
    <p:sldId id="408" r:id="rId17"/>
    <p:sldId id="410" r:id="rId18"/>
    <p:sldId id="407" r:id="rId19"/>
    <p:sldId id="413" r:id="rId20"/>
    <p:sldId id="423" r:id="rId21"/>
    <p:sldId id="424" r:id="rId22"/>
    <p:sldId id="412" r:id="rId23"/>
    <p:sldId id="415" r:id="rId24"/>
    <p:sldId id="414" r:id="rId25"/>
    <p:sldId id="426" r:id="rId26"/>
    <p:sldId id="427" r:id="rId27"/>
    <p:sldId id="411" r:id="rId28"/>
    <p:sldId id="428" r:id="rId29"/>
    <p:sldId id="418" r:id="rId30"/>
    <p:sldId id="417" r:id="rId31"/>
    <p:sldId id="429" r:id="rId32"/>
    <p:sldId id="419" r:id="rId33"/>
    <p:sldId id="430" r:id="rId34"/>
    <p:sldId id="431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40DC3"/>
    <a:srgbClr val="FF6600"/>
    <a:srgbClr val="1984CC"/>
    <a:srgbClr val="03136A"/>
    <a:srgbClr val="35759D"/>
    <a:srgbClr val="35B19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95061" autoAdjust="0"/>
  </p:normalViewPr>
  <p:slideViewPr>
    <p:cSldViewPr>
      <p:cViewPr varScale="1">
        <p:scale>
          <a:sx n="92" d="100"/>
          <a:sy n="92" d="100"/>
        </p:scale>
        <p:origin x="1554" y="6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 smtClean="0"/>
            </a:lvl1pPr>
          </a:lstStyle>
          <a:p>
            <a:pPr>
              <a:defRPr/>
            </a:pPr>
            <a:fld id="{E0CB1F27-65AD-4AC3-8E31-92CB79848EF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00545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D43C8AF4-8121-4CBA-A0B5-84399048159A}" type="slidenum">
              <a:rPr lang="en-US" altLang="zh-CN"/>
              <a:pPr>
                <a:buFontTx/>
                <a:buNone/>
              </a:pPr>
              <a:t>1</a:t>
            </a:fld>
            <a:endParaRPr lang="en-US" altLang="zh-CN" dirty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46766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A6FC43E4-8446-41AD-A280-9AE87719179E}" type="slidenum">
              <a:rPr lang="en-US" altLang="zh-CN"/>
              <a:pPr>
                <a:buFontTx/>
                <a:buNone/>
              </a:pPr>
              <a:t>15</a:t>
            </a:fld>
            <a:endParaRPr lang="en-US" altLang="zh-CN" dirty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87697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A6FC43E4-8446-41AD-A280-9AE87719179E}" type="slidenum">
              <a:rPr lang="en-US" altLang="zh-CN"/>
              <a:pPr>
                <a:buFontTx/>
                <a:buNone/>
              </a:pPr>
              <a:t>16</a:t>
            </a:fld>
            <a:endParaRPr lang="en-US" altLang="zh-CN" dirty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90384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A6FC43E4-8446-41AD-A280-9AE87719179E}" type="slidenum">
              <a:rPr lang="en-US" altLang="zh-CN"/>
              <a:pPr>
                <a:buFontTx/>
                <a:buNone/>
              </a:pPr>
              <a:t>17</a:t>
            </a:fld>
            <a:endParaRPr lang="en-US" altLang="zh-CN" dirty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65701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A6FC43E4-8446-41AD-A280-9AE87719179E}" type="slidenum">
              <a:rPr lang="en-US" altLang="zh-CN"/>
              <a:pPr>
                <a:buFontTx/>
                <a:buNone/>
              </a:pPr>
              <a:t>18</a:t>
            </a:fld>
            <a:endParaRPr lang="en-US" altLang="zh-CN" dirty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90238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A6FC43E4-8446-41AD-A280-9AE87719179E}" type="slidenum">
              <a:rPr lang="en-US" altLang="zh-CN"/>
              <a:pPr>
                <a:buFontTx/>
                <a:buNone/>
              </a:pPr>
              <a:t>19</a:t>
            </a:fld>
            <a:endParaRPr lang="en-US" altLang="zh-CN" dirty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37999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A6FC43E4-8446-41AD-A280-9AE87719179E}" type="slidenum">
              <a:rPr lang="en-US" altLang="zh-CN"/>
              <a:pPr>
                <a:buFontTx/>
                <a:buNone/>
              </a:pPr>
              <a:t>22</a:t>
            </a:fld>
            <a:endParaRPr lang="en-US" altLang="zh-CN" dirty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38566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A6FC43E4-8446-41AD-A280-9AE87719179E}" type="slidenum">
              <a:rPr lang="en-US" altLang="zh-CN"/>
              <a:pPr>
                <a:buFontTx/>
                <a:buNone/>
              </a:pPr>
              <a:t>23</a:t>
            </a:fld>
            <a:endParaRPr lang="en-US" altLang="zh-CN" dirty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21049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A6FC43E4-8446-41AD-A280-9AE87719179E}" type="slidenum">
              <a:rPr lang="en-US" altLang="zh-CN"/>
              <a:pPr>
                <a:buFontTx/>
                <a:buNone/>
              </a:pPr>
              <a:t>24</a:t>
            </a:fld>
            <a:endParaRPr lang="en-US" altLang="zh-CN" dirty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573075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A6FC43E4-8446-41AD-A280-9AE87719179E}" type="slidenum">
              <a:rPr lang="en-US" altLang="zh-CN"/>
              <a:pPr>
                <a:buFontTx/>
                <a:buNone/>
              </a:pPr>
              <a:t>27</a:t>
            </a:fld>
            <a:endParaRPr lang="en-US" altLang="zh-CN" dirty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87415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A6FC43E4-8446-41AD-A280-9AE87719179E}" type="slidenum">
              <a:rPr lang="en-US" altLang="zh-CN"/>
              <a:pPr>
                <a:buFontTx/>
                <a:buNone/>
              </a:pPr>
              <a:t>29</a:t>
            </a:fld>
            <a:endParaRPr lang="en-US" altLang="zh-CN" dirty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27872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635BEFD6-299D-4EF6-8DE9-0444D3F5A325}" type="slidenum">
              <a:rPr lang="en-US" altLang="zh-CN"/>
              <a:pPr>
                <a:buFontTx/>
                <a:buNone/>
              </a:pPr>
              <a:t>2</a:t>
            </a:fld>
            <a:endParaRPr lang="en-US" altLang="zh-CN" dirty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105671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A6FC43E4-8446-41AD-A280-9AE87719179E}" type="slidenum">
              <a:rPr lang="en-US" altLang="zh-CN"/>
              <a:pPr>
                <a:buFontTx/>
                <a:buNone/>
              </a:pPr>
              <a:t>30</a:t>
            </a:fld>
            <a:endParaRPr lang="en-US" altLang="zh-CN" dirty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35848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A6FC43E4-8446-41AD-A280-9AE87719179E}" type="slidenum">
              <a:rPr lang="en-US" altLang="zh-CN"/>
              <a:pPr>
                <a:buFontTx/>
                <a:buNone/>
              </a:pPr>
              <a:t>32</a:t>
            </a:fld>
            <a:endParaRPr lang="en-US" altLang="zh-CN" dirty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39505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7BE3F681-003D-49B5-A272-FC57D13E4F38}" type="slidenum">
              <a:rPr lang="en-US" altLang="zh-CN"/>
              <a:pPr>
                <a:buFontTx/>
                <a:buNone/>
              </a:pPr>
              <a:t>3</a:t>
            </a:fld>
            <a:endParaRPr lang="en-US" altLang="zh-CN" dirty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85960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A6FC43E4-8446-41AD-A280-9AE87719179E}" type="slidenum">
              <a:rPr lang="en-US" altLang="zh-CN"/>
              <a:pPr>
                <a:buFontTx/>
                <a:buNone/>
              </a:pPr>
              <a:t>4</a:t>
            </a:fld>
            <a:endParaRPr lang="en-US" altLang="zh-CN" dirty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2689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A6FC43E4-8446-41AD-A280-9AE87719179E}" type="slidenum">
              <a:rPr lang="en-US" altLang="zh-CN"/>
              <a:pPr>
                <a:buFontTx/>
                <a:buNone/>
              </a:pPr>
              <a:t>8</a:t>
            </a:fld>
            <a:endParaRPr lang="en-US" altLang="zh-CN" dirty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74901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A6FC43E4-8446-41AD-A280-9AE87719179E}" type="slidenum">
              <a:rPr lang="en-US" altLang="zh-CN"/>
              <a:pPr>
                <a:buFontTx/>
                <a:buNone/>
              </a:pPr>
              <a:t>9</a:t>
            </a:fld>
            <a:endParaRPr lang="en-US" altLang="zh-CN" dirty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09456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A6FC43E4-8446-41AD-A280-9AE87719179E}" type="slidenum">
              <a:rPr lang="en-US" altLang="zh-CN"/>
              <a:pPr>
                <a:buFontTx/>
                <a:buNone/>
              </a:pPr>
              <a:t>10</a:t>
            </a:fld>
            <a:endParaRPr lang="en-US" altLang="zh-CN" dirty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58130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A6FC43E4-8446-41AD-A280-9AE87719179E}" type="slidenum">
              <a:rPr lang="en-US" altLang="zh-CN"/>
              <a:pPr>
                <a:buFontTx/>
                <a:buNone/>
              </a:pPr>
              <a:t>11</a:t>
            </a:fld>
            <a:endParaRPr lang="en-US" altLang="zh-CN" dirty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48626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A6FC43E4-8446-41AD-A280-9AE87719179E}" type="slidenum">
              <a:rPr lang="en-US" altLang="zh-CN"/>
              <a:pPr>
                <a:buFontTx/>
                <a:buNone/>
              </a:pPr>
              <a:t>13</a:t>
            </a:fld>
            <a:endParaRPr lang="en-US" altLang="zh-CN" dirty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64684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990600"/>
            <a:ext cx="7772400" cy="70485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676400"/>
            <a:ext cx="7772400" cy="6858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1" smtClean="0"/>
              <a:t>Click to edit Master subtitle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1752600"/>
            <a:ext cx="1828800" cy="4724400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752600"/>
            <a:ext cx="5334000" cy="4724400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606675"/>
            <a:ext cx="3581400" cy="387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2606675"/>
            <a:ext cx="3581400" cy="387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90600" y="1752600"/>
            <a:ext cx="73152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90600" y="2606675"/>
            <a:ext cx="7315200" cy="387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f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447800"/>
            <a:ext cx="7772400" cy="685800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38298" y="1600248"/>
            <a:ext cx="7772400" cy="2590732"/>
          </a:xfrm>
          <a:extLst/>
        </p:spPr>
        <p:txBody>
          <a:bodyPr/>
          <a:lstStyle/>
          <a:p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  <a:latin typeface="Palatino Linotype" panose="02040502050505030304" pitchFamily="18" charset="0"/>
              </a:rPr>
              <a:t/>
            </a:r>
            <a:b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  <a:latin typeface="Palatino Linotype" panose="02040502050505030304" pitchFamily="18" charset="0"/>
              </a:rPr>
            </a:br>
            <a:r>
              <a:rPr lang="en-US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CORE JAVA PROGRAMMING </a:t>
            </a:r>
            <a:br>
              <a:rPr lang="en-US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COURSE</a:t>
            </a:r>
            <a:r>
              <a:rPr lang="en-US" sz="5400" dirty="0" smtClean="0"/>
              <a:t/>
            </a:r>
            <a:br>
              <a:rPr lang="en-US" sz="5400" dirty="0" smtClean="0"/>
            </a:br>
            <a:endParaRPr lang="en-US" sz="5400" b="1" dirty="0" smtClean="0">
              <a:solidFill>
                <a:srgbClr val="FF66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3076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1450" y="5927725"/>
            <a:ext cx="1927225" cy="8461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086600" y="6095930"/>
            <a:ext cx="1927225" cy="693808"/>
          </a:xfrm>
        </p:spPr>
      </p:pic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1676446"/>
            <a:ext cx="8229600" cy="4449717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JDK – Java Development Kit.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The Java Development Kit is a software development environment which is used to develop Java applications and applets.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It physically exists.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It contains JRE + development tools.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pic>
        <p:nvPicPr>
          <p:cNvPr id="6" name="Picture 5" descr="jdk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308" y="1828842"/>
            <a:ext cx="8381780" cy="4267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" y="609674"/>
            <a:ext cx="7315200" cy="715963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Java program: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18" y="1447852"/>
            <a:ext cx="8838968" cy="495287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code file name: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FirstJavaProgram.java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FirstJavaProgram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public static void main(String args[])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System.out.println(“This is our first java program…”);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System.out.println(“Hello world..”);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4" descr="Manfree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5943600"/>
            <a:ext cx="1927225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3651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48"/>
            <a:ext cx="8229600" cy="4876672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Java Variables: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A variable is a container which holds the value while the java program is executed.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It is a 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name of memory location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There are three types of variables in java:</a:t>
            </a:r>
          </a:p>
          <a:p>
            <a:pPr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local variable</a:t>
            </a:r>
          </a:p>
          <a:p>
            <a:pPr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instance variable</a:t>
            </a:r>
          </a:p>
          <a:p>
            <a:pPr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static variable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714" y="1676446"/>
            <a:ext cx="7315200" cy="715963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 types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02" y="2304716"/>
            <a:ext cx="7066230" cy="3657505"/>
          </a:xfrm>
          <a:prstGeom prst="rect">
            <a:avLst/>
          </a:prstGeom>
        </p:spPr>
      </p:pic>
      <p:pic>
        <p:nvPicPr>
          <p:cNvPr id="4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</p:spTree>
    <p:extLst>
      <p:ext uri="{BB962C8B-B14F-4D97-AF65-F5344CB8AC3E}">
        <p14:creationId xmlns:p14="http://schemas.microsoft.com/office/powerpoint/2010/main" val="2042711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1752644"/>
            <a:ext cx="8229600" cy="4373519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 Data Types: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types specify the different sizes and values that can be stored in the variable. There are two types of data types in Java: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Primitive data types: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Non-primitive data types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318" y="1524050"/>
            <a:ext cx="8229600" cy="68578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Primitive data types: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36"/>
            <a:ext cx="9144000" cy="3886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093907" y="5940751"/>
            <a:ext cx="1927225" cy="846138"/>
          </a:xfr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318" y="1600248"/>
            <a:ext cx="8229600" cy="83817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Java Operators: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Operators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in java is a symbol that is used to perform operations. 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8" y="2448474"/>
            <a:ext cx="8937507" cy="3492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516" y="1524050"/>
            <a:ext cx="8229600" cy="685782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Java Keywords: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14" y="2438426"/>
            <a:ext cx="8610494" cy="3428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516" y="1524050"/>
            <a:ext cx="8229600" cy="76198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Statements: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76" y="2133634"/>
            <a:ext cx="5810397" cy="35914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0"/>
          <p:cNvSpPr txBox="1">
            <a:spLocks noChangeArrowheads="1"/>
          </p:cNvSpPr>
          <p:nvPr/>
        </p:nvSpPr>
        <p:spPr bwMode="auto">
          <a:xfrm>
            <a:off x="11113" y="322263"/>
            <a:ext cx="7620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4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457200" y="1676400"/>
            <a:ext cx="7772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endParaRPr lang="en-US" sz="32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pic>
        <p:nvPicPr>
          <p:cNvPr id="4100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124700" y="5821363"/>
            <a:ext cx="1927225" cy="846137"/>
          </a:xfr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110" y="1752644"/>
            <a:ext cx="8229600" cy="4525963"/>
          </a:xfrm>
        </p:spPr>
        <p:txBody>
          <a:bodyPr/>
          <a:lstStyle/>
          <a:p>
            <a:pPr lvl="1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What is Java?</a:t>
            </a:r>
          </a:p>
          <a:p>
            <a:pPr lvl="1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 is an object oriented programming language.  It is high level , robust  and a secure programming language.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 Platforms:</a:t>
            </a:r>
          </a:p>
          <a:p>
            <a:pPr lvl="1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J2SE</a:t>
            </a:r>
          </a:p>
          <a:p>
            <a:pPr lvl="1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J2EE</a:t>
            </a:r>
          </a:p>
          <a:p>
            <a:pPr lvl="1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J2ME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7373" y="533476"/>
            <a:ext cx="7315200" cy="715963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statement concept: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912" y="1752644"/>
            <a:ext cx="8000791" cy="3733702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1. Find the given year is leap year or not</a:t>
            </a:r>
          </a:p>
          <a:p>
            <a:pPr marL="0" indent="0">
              <a:buNone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2. Find the given character is vowel or not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Simple banking concept using nested        if.else </a:t>
            </a:r>
          </a:p>
          <a:p>
            <a:pPr marL="0" indent="0">
              <a:buNone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4. Switch concept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Content Placeholder 4" descr="Manfree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5943600"/>
            <a:ext cx="1927225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4076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18" y="533476"/>
            <a:ext cx="7315200" cy="715963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statement concept: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18" y="1524050"/>
            <a:ext cx="8457978" cy="259073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Find the given number is Amstrong number     or not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Any concept in  do.while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Find the prime numbers between the range</a:t>
            </a:r>
          </a:p>
          <a:p>
            <a:pPr marL="514350" indent="-514350"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4" descr="Manfree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5943600"/>
            <a:ext cx="1927225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8179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50"/>
            <a:ext cx="8381888" cy="533395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Java array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 is an object which contains elements of a similar data type. 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1.Code optimization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2.Random access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Disadvantages: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1.Array Size.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Two types of Array: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1.Single Dimensional Array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2.Multi Dimensional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graphicFrame>
        <p:nvGraphicFramePr>
          <p:cNvPr id="3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05042"/>
          <a:ext cx="8229600" cy="3809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1354631">
                <a:tc>
                  <a:txBody>
                    <a:bodyPr/>
                    <a:lstStyle/>
                    <a:p>
                      <a:r>
                        <a:rPr lang="en-US" dirty="0" smtClean="0"/>
                        <a:t>Access Modifiers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Within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Within package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Outside package by subclass 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Outside package</a:t>
                      </a:r>
                      <a:endParaRPr lang="en-US" dirty="0"/>
                    </a:p>
                  </a:txBody>
                  <a:tcPr/>
                </a:tc>
              </a:tr>
              <a:tr h="592651"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592651"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592651"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677315"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50"/>
            <a:ext cx="8229600" cy="4876671"/>
          </a:xfrm>
        </p:spPr>
        <p:txBody>
          <a:bodyPr/>
          <a:lstStyle/>
          <a:p>
            <a:pPr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Java Method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	A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Java method(function)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is a collection of statements that are grouped together to perform an operation.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function_returntype   function_name(arguments)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{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//function statements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81" y="533476"/>
            <a:ext cx="7315200" cy="715963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simple example:</a:t>
            </a:r>
            <a:endParaRPr lang="en-US" sz="32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06" y="1905040"/>
            <a:ext cx="7267900" cy="3733702"/>
          </a:xfrm>
        </p:spPr>
      </p:pic>
      <p:pic>
        <p:nvPicPr>
          <p:cNvPr id="4" name="Content Placeholder 4" descr="Manfree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5943600"/>
            <a:ext cx="1927225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0814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5" y="609674"/>
            <a:ext cx="7315200" cy="715963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working process</a:t>
            </a:r>
            <a:endParaRPr lang="en-US" sz="36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98" y="2133634"/>
            <a:ext cx="6934018" cy="3675028"/>
          </a:xfrm>
        </p:spPr>
      </p:pic>
      <p:pic>
        <p:nvPicPr>
          <p:cNvPr id="4" name="Content Placeholder 4" descr="Manfree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5943600"/>
            <a:ext cx="1927225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8869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086600" y="6172128"/>
            <a:ext cx="1927225" cy="617610"/>
          </a:xfrm>
        </p:spPr>
      </p:pic>
      <p:sp>
        <p:nvSpPr>
          <p:cNvPr id="3" name="Rectangle 2"/>
          <p:cNvSpPr/>
          <p:nvPr/>
        </p:nvSpPr>
        <p:spPr>
          <a:xfrm>
            <a:off x="228714" y="1447852"/>
            <a:ext cx="830568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u="sng" dirty="0" smtClean="0">
                <a:latin typeface="Times New Roman" pitchFamily="18" charset="0"/>
                <a:cs typeface="Times New Roman" pitchFamily="18" charset="0"/>
              </a:rPr>
              <a:t>Constructor:</a:t>
            </a: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It is used to initialize the object.</a:t>
            </a:r>
          </a:p>
          <a:p>
            <a:pPr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u="sng" dirty="0" smtClean="0">
                <a:latin typeface="Times New Roman" pitchFamily="18" charset="0"/>
                <a:cs typeface="Times New Roman" pitchFamily="18" charset="0"/>
              </a:rPr>
              <a:t>Rules for creating Java constructor: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1.Constructor name must be the same as    	    its class name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2.A Constructor must have no explicit 		    return type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3.A Java constructor cannot be abstract, 	    static, final, and synchronized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18" y="573086"/>
            <a:ext cx="7315200" cy="715963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Example:</a:t>
            </a:r>
            <a:endParaRPr lang="en-US" sz="36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80" y="1752617"/>
            <a:ext cx="6172038" cy="3727414"/>
          </a:xfrm>
        </p:spPr>
      </p:pic>
      <p:pic>
        <p:nvPicPr>
          <p:cNvPr id="4" name="Content Placeholder 4" descr="Manfree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5943600"/>
            <a:ext cx="1927225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9731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50"/>
            <a:ext cx="8229600" cy="460211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two types of constructor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Default constructor / no-argument constructor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constructor is called "Default Constructor" when it doesn't have any parameter.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2.Parameterized constructor: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 A constructor which has a specific number of parameters is called a parameterized constructor.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114300" y="1511300"/>
            <a:ext cx="7772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 altLang="zh-CN" sz="36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5124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216775" y="6248326"/>
            <a:ext cx="1927225" cy="609674"/>
          </a:xfr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46"/>
            <a:ext cx="8458086" cy="4449717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History Of Java: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 was developed by James Gosling at Sun Microsystems in 1991. It was named and fully released in 1995.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Teams Members with James Gosling at Sun Microsystems  are Mike Sheridan and Patrick Naguton.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086600" y="6172128"/>
            <a:ext cx="1927225" cy="617610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912" y="1524050"/>
            <a:ext cx="8381888" cy="502906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Features of Constructor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1.No need of initialization for constructor         	function calling.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2.No need of object creation for normal 	function calling.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3.Dynamic function creation or calling.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Constructor Overloading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	Constructor overloading in Java is a technique of having more than one constructor with different parameter lists.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18" y="533476"/>
            <a:ext cx="7315200" cy="715963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Overloading example:</a:t>
            </a:r>
            <a:endParaRPr lang="en-US" sz="36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86" y="1447852"/>
            <a:ext cx="5791114" cy="5189489"/>
          </a:xfrm>
        </p:spPr>
      </p:pic>
      <p:pic>
        <p:nvPicPr>
          <p:cNvPr id="5" name="Content Placeholder 4" descr="Manfree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5943600"/>
            <a:ext cx="1927225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8885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32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java, garbage means unreferenced objects.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Garbage Collection is process of reclaiming the runtime unused memory automatically. In other words, it is a way to destroy the unused objects.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do so, we were using free() function in C language and delete() in C++. But, in java it is performed automatically. So, java provides better memory management.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219200"/>
          </a:xfrm>
        </p:spPr>
        <p:txBody>
          <a:bodyPr/>
          <a:lstStyle/>
          <a:p>
            <a:pPr marL="342900" indent="-342900"/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GARBAGE COLLECTION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18" y="533476"/>
            <a:ext cx="7315200" cy="715963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Arrays:</a:t>
            </a:r>
            <a:endParaRPr lang="en-US" sz="36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714" y="1600248"/>
            <a:ext cx="7315200" cy="4648078"/>
          </a:xfrm>
        </p:spPr>
        <p:txBody>
          <a:bodyPr/>
          <a:lstStyle/>
          <a:p>
            <a:r>
              <a:rPr lang="en-US" dirty="0" smtClean="0"/>
              <a:t>Collection of values(with same data type) to stored in single variable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2800" dirty="0" smtClean="0"/>
              <a:t>Syntax: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datatype var_name[] = new datatype[size];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Examples: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int numbers[] = new int[10];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String days[] = new String[7];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char vowels[] = new char[5];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  <p:pic>
        <p:nvPicPr>
          <p:cNvPr id="4" name="Content Placeholder 4" descr="Manfree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5943600"/>
            <a:ext cx="1927225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9322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16" y="609674"/>
            <a:ext cx="7315200" cy="715963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 Example:</a:t>
            </a:r>
            <a:endParaRPr lang="en-US" sz="32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92" y="2057436"/>
            <a:ext cx="6781622" cy="4038494"/>
          </a:xfrm>
        </p:spPr>
      </p:pic>
      <p:pic>
        <p:nvPicPr>
          <p:cNvPr id="4" name="Content Placeholder 4" descr="Manfree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5943600"/>
            <a:ext cx="1927225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357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912" y="1524050"/>
            <a:ext cx="8381888" cy="510526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Key Features: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Object Oriented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Platform Independent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High level language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Architecture Neutral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Multithreaded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Secured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Robust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Safe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18" y="533476"/>
            <a:ext cx="7315200" cy="715963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Features:</a:t>
            </a:r>
            <a:endParaRPr lang="en-US" sz="36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88" y="1600249"/>
            <a:ext cx="6857820" cy="434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50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16" y="1447852"/>
            <a:ext cx="7315200" cy="609585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Java platform independence: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983" y="2209832"/>
            <a:ext cx="5586335" cy="426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5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219200"/>
          </a:xfrm>
        </p:spPr>
        <p:txBody>
          <a:bodyPr/>
          <a:lstStyle/>
          <a:p>
            <a:pPr marL="342900" indent="-342900"/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COMPILATION PROCESS </a:t>
            </a:r>
          </a:p>
        </p:txBody>
      </p:sp>
      <p:sp>
        <p:nvSpPr>
          <p:cNvPr id="7171" name="TextBox 3"/>
          <p:cNvSpPr txBox="1">
            <a:spLocks noChangeArrowheads="1"/>
          </p:cNvSpPr>
          <p:nvPr/>
        </p:nvSpPr>
        <p:spPr bwMode="auto">
          <a:xfrm>
            <a:off x="3286125" y="2895600"/>
            <a:ext cx="3114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2" name="Content Placeholder 4" descr="Manfree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6775" y="6248326"/>
            <a:ext cx="1927225" cy="60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06" y="1752644"/>
            <a:ext cx="8076988" cy="4190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086600" y="5943600"/>
            <a:ext cx="1927225" cy="846138"/>
          </a:xfrm>
        </p:spPr>
      </p:pic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533506" y="1524141"/>
            <a:ext cx="8229600" cy="4647987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JVM - Java Virtual Machine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JVM  is an abstract machine.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It is called a virtual machine because it doesn't physically exist.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It is a specification that provides a runtime environment in which Java byte code can be executed.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It can also run those programs which are written in other languages and compiled to Java byte code.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086600" y="6095930"/>
            <a:ext cx="1927225" cy="693808"/>
          </a:xfrm>
        </p:spPr>
      </p:pic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1524050"/>
            <a:ext cx="8229600" cy="48766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JRE – Java Runtime Environment.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The Java Runtime Environment is a set of software tools which are used for developing Java applications.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It is used to provide the runtime environment.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It is the implementation of JVM. It physically exists.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It contains a set of libraries + other files that JVM uses at runtime.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0">
      <a:dk1>
        <a:srgbClr val="4D4D4D"/>
      </a:dk1>
      <a:lt1>
        <a:srgbClr val="FFFFFF"/>
      </a:lt1>
      <a:dk2>
        <a:srgbClr val="4D4D4D"/>
      </a:dk2>
      <a:lt2>
        <a:srgbClr val="4377BA"/>
      </a:lt2>
      <a:accent1>
        <a:srgbClr val="5793D1"/>
      </a:accent1>
      <a:accent2>
        <a:srgbClr val="5FA2DB"/>
      </a:accent2>
      <a:accent3>
        <a:srgbClr val="FFFFFF"/>
      </a:accent3>
      <a:accent4>
        <a:srgbClr val="404040"/>
      </a:accent4>
      <a:accent5>
        <a:srgbClr val="B4C8E5"/>
      </a:accent5>
      <a:accent6>
        <a:srgbClr val="5592C6"/>
      </a:accent6>
      <a:hlink>
        <a:srgbClr val="A29AA3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0E0F83"/>
        </a:lt2>
        <a:accent1>
          <a:srgbClr val="4049D2"/>
        </a:accent1>
        <a:accent2>
          <a:srgbClr val="494FD9"/>
        </a:accent2>
        <a:accent3>
          <a:srgbClr val="FFFFFF"/>
        </a:accent3>
        <a:accent4>
          <a:srgbClr val="404040"/>
        </a:accent4>
        <a:accent5>
          <a:srgbClr val="AFB1E5"/>
        </a:accent5>
        <a:accent6>
          <a:srgbClr val="4147C4"/>
        </a:accent6>
        <a:hlink>
          <a:srgbClr val="757DD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4B8ACD"/>
        </a:lt2>
        <a:accent1>
          <a:srgbClr val="5C98C2"/>
        </a:accent1>
        <a:accent2>
          <a:srgbClr val="93BAD6"/>
        </a:accent2>
        <a:accent3>
          <a:srgbClr val="FFFFFF"/>
        </a:accent3>
        <a:accent4>
          <a:srgbClr val="404040"/>
        </a:accent4>
        <a:accent5>
          <a:srgbClr val="B5CADD"/>
        </a:accent5>
        <a:accent6>
          <a:srgbClr val="85A8C2"/>
        </a:accent6>
        <a:hlink>
          <a:srgbClr val="AECDE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114682"/>
        </a:lt2>
        <a:accent1>
          <a:srgbClr val="295B99"/>
        </a:accent1>
        <a:accent2>
          <a:srgbClr val="406DA6"/>
        </a:accent2>
        <a:accent3>
          <a:srgbClr val="FFFFFF"/>
        </a:accent3>
        <a:accent4>
          <a:srgbClr val="404040"/>
        </a:accent4>
        <a:accent5>
          <a:srgbClr val="ACB5CA"/>
        </a:accent5>
        <a:accent6>
          <a:srgbClr val="396296"/>
        </a:accent6>
        <a:hlink>
          <a:srgbClr val="5F84B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1984CC"/>
        </a:lt2>
        <a:accent1>
          <a:srgbClr val="0960AF"/>
        </a:accent1>
        <a:accent2>
          <a:srgbClr val="05438C"/>
        </a:accent2>
        <a:accent3>
          <a:srgbClr val="FFFFFF"/>
        </a:accent3>
        <a:accent4>
          <a:srgbClr val="404040"/>
        </a:accent4>
        <a:accent5>
          <a:srgbClr val="AAB6D4"/>
        </a:accent5>
        <a:accent6>
          <a:srgbClr val="043C7E"/>
        </a:accent6>
        <a:hlink>
          <a:srgbClr val="0230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246DD8"/>
        </a:lt2>
        <a:accent1>
          <a:srgbClr val="2FC5F1"/>
        </a:accent1>
        <a:accent2>
          <a:srgbClr val="218DEB"/>
        </a:accent2>
        <a:accent3>
          <a:srgbClr val="FFFFFF"/>
        </a:accent3>
        <a:accent4>
          <a:srgbClr val="404040"/>
        </a:accent4>
        <a:accent5>
          <a:srgbClr val="ADDFF7"/>
        </a:accent5>
        <a:accent6>
          <a:srgbClr val="1D7FD5"/>
        </a:accent6>
        <a:hlink>
          <a:srgbClr val="39A1E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68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A29AA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681</TotalTime>
  <Words>387</Words>
  <Application>Microsoft Office PowerPoint</Application>
  <PresentationFormat>On-screen Show (4:3)</PresentationFormat>
  <Paragraphs>185</Paragraphs>
  <Slides>34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SimSun</vt:lpstr>
      <vt:lpstr>SimSun</vt:lpstr>
      <vt:lpstr>Arial</vt:lpstr>
      <vt:lpstr>Calibri</vt:lpstr>
      <vt:lpstr>Microsoft Sans Serif</vt:lpstr>
      <vt:lpstr>Palatino Linotype</vt:lpstr>
      <vt:lpstr>Times New Roman</vt:lpstr>
      <vt:lpstr>powerpoint-template</vt:lpstr>
      <vt:lpstr> CORE JAVA PROGRAMMING  COURSE </vt:lpstr>
      <vt:lpstr>PowerPoint Presentation</vt:lpstr>
      <vt:lpstr>PowerPoint Presentation</vt:lpstr>
      <vt:lpstr>PowerPoint Presentation</vt:lpstr>
      <vt:lpstr>Java Features:</vt:lpstr>
      <vt:lpstr>Java platform independence:</vt:lpstr>
      <vt:lpstr>COMPILATION PROCESS </vt:lpstr>
      <vt:lpstr>PowerPoint Presentation</vt:lpstr>
      <vt:lpstr>PowerPoint Presentation</vt:lpstr>
      <vt:lpstr>PowerPoint Presentation</vt:lpstr>
      <vt:lpstr>PowerPoint Presentation</vt:lpstr>
      <vt:lpstr>Simple Java program:</vt:lpstr>
      <vt:lpstr>PowerPoint Presentation</vt:lpstr>
      <vt:lpstr>Java 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Condition statement concept:</vt:lpstr>
      <vt:lpstr>Control statement concept:</vt:lpstr>
      <vt:lpstr>PowerPoint Presentation</vt:lpstr>
      <vt:lpstr>PowerPoint Presentation</vt:lpstr>
      <vt:lpstr>PowerPoint Presentation</vt:lpstr>
      <vt:lpstr>Function simple example:</vt:lpstr>
      <vt:lpstr>Function working process</vt:lpstr>
      <vt:lpstr>PowerPoint Presentation</vt:lpstr>
      <vt:lpstr>Constructor Example:</vt:lpstr>
      <vt:lpstr>PowerPoint Presentation</vt:lpstr>
      <vt:lpstr>PowerPoint Presentation</vt:lpstr>
      <vt:lpstr>Constructor Overloading example:</vt:lpstr>
      <vt:lpstr>GARBAGE COLLECTION </vt:lpstr>
      <vt:lpstr>Java Arrays:</vt:lpstr>
      <vt:lpstr>Arrays Example:</vt:lpstr>
    </vt:vector>
  </TitlesOfParts>
  <Company>COMPUTER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hp</cp:lastModifiedBy>
  <cp:revision>365</cp:revision>
  <dcterms:created xsi:type="dcterms:W3CDTF">2012-08-14T12:29:58Z</dcterms:created>
  <dcterms:modified xsi:type="dcterms:W3CDTF">2021-04-24T11:02:05Z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