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sldIdLst>
    <p:sldId id="256" r:id="rId2"/>
    <p:sldId id="281" r:id="rId3"/>
    <p:sldId id="385" r:id="rId4"/>
    <p:sldId id="408" r:id="rId5"/>
    <p:sldId id="403" r:id="rId6"/>
    <p:sldId id="409" r:id="rId7"/>
    <p:sldId id="406" r:id="rId8"/>
    <p:sldId id="410" r:id="rId9"/>
    <p:sldId id="405" r:id="rId10"/>
    <p:sldId id="404" r:id="rId11"/>
    <p:sldId id="411" r:id="rId12"/>
    <p:sldId id="413" r:id="rId13"/>
    <p:sldId id="412" r:id="rId14"/>
    <p:sldId id="414" r:id="rId15"/>
    <p:sldId id="415" r:id="rId16"/>
    <p:sldId id="416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40DC3"/>
    <a:srgbClr val="FF6600"/>
    <a:srgbClr val="1984CC"/>
    <a:srgbClr val="03136A"/>
    <a:srgbClr val="35759D"/>
    <a:srgbClr val="35B19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5061" autoAdjust="0"/>
  </p:normalViewPr>
  <p:slideViewPr>
    <p:cSldViewPr>
      <p:cViewPr varScale="1">
        <p:scale>
          <a:sx n="89" d="100"/>
          <a:sy n="89" d="100"/>
        </p:scale>
        <p:origin x="1483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 smtClean="0"/>
            </a:lvl1pPr>
          </a:lstStyle>
          <a:p>
            <a:pPr>
              <a:defRPr/>
            </a:pPr>
            <a:fld id="{96DDA529-574A-4683-934E-014769D4F4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560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C060FA61-5C50-4509-86BE-22EF7E247936}" type="slidenum">
              <a:rPr lang="en-US" altLang="zh-CN"/>
              <a:pPr>
                <a:buFontTx/>
                <a:buNone/>
              </a:pPr>
              <a:t>1</a:t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22636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38715CE7-9A5B-43FE-98FA-60A88F239444}" type="slidenum">
              <a:rPr lang="en-US" altLang="zh-CN"/>
              <a:pPr>
                <a:buFontTx/>
                <a:buNone/>
              </a:pPr>
              <a:t>2</a:t>
            </a:fld>
            <a:endParaRPr lang="en-US" altLang="zh-CN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58668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34C654FF-E26C-48A2-9637-5FEEEDA60999}" type="slidenum">
              <a:rPr lang="en-US" altLang="zh-CN"/>
              <a:pPr>
                <a:buFontTx/>
                <a:buNone/>
              </a:pPr>
              <a:t>3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4058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34C654FF-E26C-48A2-9637-5FEEEDA60999}" type="slidenum">
              <a:rPr lang="en-US" altLang="zh-CN"/>
              <a:pPr>
                <a:buFontTx/>
                <a:buNone/>
              </a:pPr>
              <a:t>5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47282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34C654FF-E26C-48A2-9637-5FEEEDA60999}" type="slidenum">
              <a:rPr lang="en-US" altLang="zh-CN"/>
              <a:pPr>
                <a:buFontTx/>
                <a:buNone/>
              </a:pPr>
              <a:t>7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95273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34C654FF-E26C-48A2-9637-5FEEEDA60999}" type="slidenum">
              <a:rPr lang="en-US" altLang="zh-CN"/>
              <a:pPr>
                <a:buFontTx/>
                <a:buNone/>
              </a:pPr>
              <a:t>9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07769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34C654FF-E26C-48A2-9637-5FEEEDA60999}" type="slidenum">
              <a:rPr lang="en-US" altLang="zh-CN"/>
              <a:pPr>
                <a:buFontTx/>
                <a:buNone/>
              </a:pPr>
              <a:t>10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2316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990600"/>
            <a:ext cx="7772400" cy="70485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676400"/>
            <a:ext cx="7772400" cy="6858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1" smtClean="0"/>
              <a:t>Click to edit Master subtitle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1752600"/>
            <a:ext cx="1828800" cy="4724400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752600"/>
            <a:ext cx="5334000" cy="4724400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606675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2606675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90600" y="1752600"/>
            <a:ext cx="73152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90600" y="2606675"/>
            <a:ext cx="7315200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inheritance-in-java" TargetMode="External"/><Relationship Id="rId2" Type="http://schemas.openxmlformats.org/officeDocument/2006/relationships/hyperlink" Target="https://www.javatpoint.com/abstract-class-in-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447800"/>
            <a:ext cx="7772400" cy="685800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81110" y="1752644"/>
            <a:ext cx="7772400" cy="2590800"/>
          </a:xfrm>
          <a:extLst/>
        </p:spPr>
        <p:txBody>
          <a:bodyPr/>
          <a:lstStyle/>
          <a:p>
            <a:pPr algn="ctr" eaLnBrk="1" hangingPunct="1">
              <a:defRPr/>
            </a:pPr>
            <a:r>
              <a:rPr lang="en-US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OOPS CONCEPT </a:t>
            </a:r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reflection blurRad="12700" stA="28000" endPos="45000" dist="1000" dir="5400000" sy="-100000" algn="bl" rotWithShape="0"/>
                </a:effectLst>
                <a:latin typeface="Palatino Linotype" panose="02040502050505030304" pitchFamily="18" charset="0"/>
              </a:rPr>
              <a:t/>
            </a:r>
            <a:b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reflection blurRad="12700" stA="28000" endPos="45000" dist="1000" dir="5400000" sy="-100000" algn="bl" rotWithShape="0"/>
                </a:effectLst>
                <a:latin typeface="Palatino Linotype" panose="02040502050505030304" pitchFamily="18" charset="0"/>
              </a:rPr>
            </a:br>
            <a:endParaRPr lang="en-US" sz="5400" b="1" dirty="0" smtClean="0">
              <a:solidFill>
                <a:srgbClr val="FF66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3076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1450" y="5927725"/>
            <a:ext cx="1927225" cy="8461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114300" y="1511300"/>
            <a:ext cx="7772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altLang="zh-CN" sz="360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5124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24700" y="6095930"/>
            <a:ext cx="1927225" cy="571570"/>
          </a:xfr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7852"/>
            <a:ext cx="8229600" cy="4952870"/>
          </a:xfrm>
        </p:spPr>
        <p:txBody>
          <a:bodyPr/>
          <a:lstStyle/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Method Overloading: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If a class has multiple methods having same name but different in parameters, it is known as Method Overloading.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Method Overriding: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If a class has multiple methods having same name but different in parameters, it is known as Method Overloading.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18" y="609674"/>
            <a:ext cx="7315200" cy="715963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Abstraction:</a:t>
            </a:r>
            <a:endParaRPr lang="en-US" sz="32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506" y="1932399"/>
            <a:ext cx="7315200" cy="3870325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Data 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Abstraction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is the property by virtue of which only the essential details are displayed to the user. The trivial or the non-essentials units are not displayed to the user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“abstract” keyword is a non-access modifier, used for classes and methods.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4" descr="Manfree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4700" y="5821363"/>
            <a:ext cx="192722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85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18" y="533476"/>
            <a:ext cx="7315200" cy="715963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 example:</a:t>
            </a:r>
            <a:endParaRPr lang="en-US" sz="32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0" y="1600200"/>
            <a:ext cx="7924592" cy="4190938"/>
          </a:xfrm>
        </p:spPr>
      </p:pic>
      <p:pic>
        <p:nvPicPr>
          <p:cNvPr id="5" name="Content Placeholder 4" descr="Manfree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4700" y="5821363"/>
            <a:ext cx="192722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086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18" y="533476"/>
            <a:ext cx="7315200" cy="715963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&amp; methods</a:t>
            </a:r>
            <a:endParaRPr lang="en-US" sz="36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516" y="1524050"/>
            <a:ext cx="8534176" cy="4952870"/>
          </a:xfrm>
        </p:spPr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Abstract class: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is a restricted class that cannot be used to create objects (to access it, it must be inherited from another class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abstract class Student {  // abstract class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}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Abstract method: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can only be used in an abstract class, and it does not have a body. The body is provided by the subclass (inherited from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Syntax: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abstract datatype function_name(argument);</a:t>
            </a:r>
          </a:p>
        </p:txBody>
      </p:sp>
      <p:pic>
        <p:nvPicPr>
          <p:cNvPr id="5" name="Content Placeholder 4" descr="Manfree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4700" y="5821363"/>
            <a:ext cx="192722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6974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18" y="533476"/>
            <a:ext cx="7315200" cy="715963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Interface:</a:t>
            </a:r>
            <a:endParaRPr lang="en-US" sz="32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110" y="1752644"/>
            <a:ext cx="8229384" cy="457189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interface in Java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is a blueprint of a class. It has static constants and abstract methods.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interface in Java is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a mechanism to achieve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abstraction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There can be only abstract methods in the Java interface, not method body. It is used to achieve abstraction and multiple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inheritance in Java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other words, you can say that interfaces can have abstract methods and variables. It cannot have a method body.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Java Interface also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represents the IS-A relationship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cannot be instantiated just like the abstract class.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Java 8, we can have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default and static methods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in an interface.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Java 9, we can have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private methods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in an interface.</a:t>
            </a:r>
          </a:p>
        </p:txBody>
      </p:sp>
      <p:pic>
        <p:nvPicPr>
          <p:cNvPr id="4" name="Content Placeholder 4" descr="Manfree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24700" y="5821363"/>
            <a:ext cx="192722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1856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16" y="533476"/>
            <a:ext cx="7315200" cy="715963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example:</a:t>
            </a:r>
            <a:endParaRPr lang="en-US" sz="32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4" descr="Manfree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4700" y="5821363"/>
            <a:ext cx="192722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8" y="1828842"/>
            <a:ext cx="8076988" cy="3581306"/>
          </a:xfrm>
        </p:spPr>
      </p:pic>
    </p:spTree>
    <p:extLst>
      <p:ext uri="{BB962C8B-B14F-4D97-AF65-F5344CB8AC3E}">
        <p14:creationId xmlns:p14="http://schemas.microsoft.com/office/powerpoint/2010/main" val="133875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18" y="533476"/>
            <a:ext cx="7315200" cy="715963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abstraction &amp; interface :</a:t>
            </a:r>
            <a:endParaRPr lang="en-US" sz="36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91" y="1676446"/>
            <a:ext cx="7010216" cy="4144917"/>
          </a:xfrm>
        </p:spPr>
      </p:pic>
      <p:pic>
        <p:nvPicPr>
          <p:cNvPr id="4" name="Content Placeholder 4" descr="Manfree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4700" y="5821363"/>
            <a:ext cx="192722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381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57200" y="1676400"/>
            <a:ext cx="777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en-US" sz="320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pic>
        <p:nvPicPr>
          <p:cNvPr id="4100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24700" y="6095930"/>
            <a:ext cx="1927225" cy="571570"/>
          </a:xfr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714" y="1752734"/>
            <a:ext cx="8686572" cy="51052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OOPS-(Object Oriented Programming System)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1.OOPS is a methodology or paradigm to design a program using classes and objects.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2.It simplifies the software development and maintenance.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Object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Class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Inheritance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Polymorphism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Abstraction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Encapsulation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114300" y="1511300"/>
            <a:ext cx="7772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altLang="zh-CN" sz="360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5124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24700" y="5821363"/>
            <a:ext cx="1927225" cy="846137"/>
          </a:xfr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47852"/>
            <a:ext cx="8229600" cy="4678311"/>
          </a:xfrm>
        </p:spPr>
        <p:txBody>
          <a:bodyPr/>
          <a:lstStyle/>
          <a:p>
            <a:pPr algn="ctr"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An entity that has state and behavior is known as an object. An object is an instance of class. e.g. chair, bike, marker, pen, table, car etc. 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 class is a group of object which have common properties.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18" y="533476"/>
            <a:ext cx="7315200" cy="715963"/>
          </a:xfrm>
        </p:spPr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of OOPS: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10" y="1828842"/>
            <a:ext cx="3705225" cy="3962296"/>
          </a:xfrm>
        </p:spPr>
      </p:pic>
      <p:pic>
        <p:nvPicPr>
          <p:cNvPr id="5" name="Content Placeholder 4" descr="Manfree Logo"/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336" y="5943534"/>
            <a:ext cx="1927225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59034"/>
            <a:ext cx="3733702" cy="40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6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114300" y="1511300"/>
            <a:ext cx="7772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altLang="zh-CN" sz="360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5124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24700" y="5821363"/>
            <a:ext cx="1927225" cy="846137"/>
          </a:xfr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7852"/>
            <a:ext cx="8229600" cy="518146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is a mechanism in which one object acquires all the properties and behaviors of a parent object.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Properties of acquiring base class from child  class.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5 types of Inheritance in java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1.Single level Inheritance.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2.Multi level Inheritance.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3.Hierarchical Inheritance.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4.Multiple Inheritance.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5.Hybrid Inheritance.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219200"/>
          </a:xfrm>
        </p:spPr>
        <p:txBody>
          <a:bodyPr/>
          <a:lstStyle/>
          <a:p>
            <a:pPr marL="342900" indent="-342900"/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18" y="533476"/>
            <a:ext cx="7315200" cy="715963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Example:</a:t>
            </a:r>
            <a:endParaRPr lang="en-US" sz="36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12" y="1752645"/>
            <a:ext cx="8381780" cy="4068718"/>
          </a:xfrm>
        </p:spPr>
      </p:pic>
      <p:pic>
        <p:nvPicPr>
          <p:cNvPr id="4" name="Content Placeholder 4" descr="Manfree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4700" y="5821363"/>
            <a:ext cx="192722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799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114300" y="1511300"/>
            <a:ext cx="7772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altLang="zh-CN" sz="360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5124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24700" y="5821363"/>
            <a:ext cx="1927225" cy="846137"/>
          </a:xfr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110" y="1752734"/>
            <a:ext cx="8229600" cy="5105266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It is a concept by which we can perform a 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single action in different ways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We can perform polymorphism in java by method overloading and method overriding.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There are two types of  Polymorphism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1.Compile time polymorphism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2.Run time polymorphism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219200"/>
          </a:xfrm>
        </p:spPr>
        <p:txBody>
          <a:bodyPr/>
          <a:lstStyle/>
          <a:p>
            <a:pPr marL="342900" indent="-342900"/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POLYMORPHISM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18" y="533476"/>
            <a:ext cx="7315200" cy="715963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example:</a:t>
            </a:r>
            <a:endParaRPr lang="en-US" sz="32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0" y="1676400"/>
            <a:ext cx="7772196" cy="4144963"/>
          </a:xfrm>
        </p:spPr>
      </p:pic>
      <p:pic>
        <p:nvPicPr>
          <p:cNvPr id="4" name="Content Placeholder 4" descr="Manfree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4700" y="5821363"/>
            <a:ext cx="192722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742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114300" y="1511300"/>
            <a:ext cx="7772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altLang="zh-CN" sz="360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5124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24700" y="6095930"/>
            <a:ext cx="1927225" cy="571570"/>
          </a:xfr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7852"/>
            <a:ext cx="8229600" cy="4419484"/>
          </a:xfrm>
        </p:spPr>
        <p:txBody>
          <a:bodyPr/>
          <a:lstStyle/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Compile time polymorphism: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Compile time polymorphism or static method dispatch is a process in which a call to an overloading method is resolved at compile time.</a:t>
            </a:r>
          </a:p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Run time polymorphism: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Runtime polymorphism or Dynamic Method Dispatch is a process in which a call to an overridden method is resolved at runtime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0">
      <a:dk1>
        <a:srgbClr val="4D4D4D"/>
      </a:dk1>
      <a:lt1>
        <a:srgbClr val="FFFFFF"/>
      </a:lt1>
      <a:dk2>
        <a:srgbClr val="4D4D4D"/>
      </a:dk2>
      <a:lt2>
        <a:srgbClr val="4377BA"/>
      </a:lt2>
      <a:accent1>
        <a:srgbClr val="5793D1"/>
      </a:accent1>
      <a:accent2>
        <a:srgbClr val="5FA2DB"/>
      </a:accent2>
      <a:accent3>
        <a:srgbClr val="FFFFFF"/>
      </a:accent3>
      <a:accent4>
        <a:srgbClr val="404040"/>
      </a:accent4>
      <a:accent5>
        <a:srgbClr val="B4C8E5"/>
      </a:accent5>
      <a:accent6>
        <a:srgbClr val="5592C6"/>
      </a:accent6>
      <a:hlink>
        <a:srgbClr val="A29AA3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4B8ACD"/>
        </a:lt2>
        <a:accent1>
          <a:srgbClr val="5C98C2"/>
        </a:accent1>
        <a:accent2>
          <a:srgbClr val="93BAD6"/>
        </a:accent2>
        <a:accent3>
          <a:srgbClr val="FFFFFF"/>
        </a:accent3>
        <a:accent4>
          <a:srgbClr val="404040"/>
        </a:accent4>
        <a:accent5>
          <a:srgbClr val="B5CADD"/>
        </a:accent5>
        <a:accent6>
          <a:srgbClr val="85A8C2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114682"/>
        </a:lt2>
        <a:accent1>
          <a:srgbClr val="295B99"/>
        </a:accent1>
        <a:accent2>
          <a:srgbClr val="406DA6"/>
        </a:accent2>
        <a:accent3>
          <a:srgbClr val="FFFFFF"/>
        </a:accent3>
        <a:accent4>
          <a:srgbClr val="404040"/>
        </a:accent4>
        <a:accent5>
          <a:srgbClr val="ACB5CA"/>
        </a:accent5>
        <a:accent6>
          <a:srgbClr val="396296"/>
        </a:accent6>
        <a:hlink>
          <a:srgbClr val="5F84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1984CC"/>
        </a:lt2>
        <a:accent1>
          <a:srgbClr val="0960AF"/>
        </a:accent1>
        <a:accent2>
          <a:srgbClr val="05438C"/>
        </a:accent2>
        <a:accent3>
          <a:srgbClr val="FFFFFF"/>
        </a:accent3>
        <a:accent4>
          <a:srgbClr val="404040"/>
        </a:accent4>
        <a:accent5>
          <a:srgbClr val="AAB6D4"/>
        </a:accent5>
        <a:accent6>
          <a:srgbClr val="043C7E"/>
        </a:accent6>
        <a:hlink>
          <a:srgbClr val="0230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A29AA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546</TotalTime>
  <Words>64</Words>
  <Application>Microsoft Office PowerPoint</Application>
  <PresentationFormat>On-screen Show (4:3)</PresentationFormat>
  <Paragraphs>70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SimSun</vt:lpstr>
      <vt:lpstr>SimSun</vt:lpstr>
      <vt:lpstr>Arial</vt:lpstr>
      <vt:lpstr>Calibri</vt:lpstr>
      <vt:lpstr>Microsoft Sans Serif</vt:lpstr>
      <vt:lpstr>Palatino Linotype</vt:lpstr>
      <vt:lpstr>Times New Roman</vt:lpstr>
      <vt:lpstr>powerpoint-template</vt:lpstr>
      <vt:lpstr>OOPS CONCEPT  </vt:lpstr>
      <vt:lpstr>PowerPoint Presentation</vt:lpstr>
      <vt:lpstr>PowerPoint Presentation</vt:lpstr>
      <vt:lpstr>Examples of OOPS:</vt:lpstr>
      <vt:lpstr>INHERITANCE</vt:lpstr>
      <vt:lpstr>Inheritance Example:</vt:lpstr>
      <vt:lpstr>POLYMORPHISM</vt:lpstr>
      <vt:lpstr>Polymorphism example:</vt:lpstr>
      <vt:lpstr>PowerPoint Presentation</vt:lpstr>
      <vt:lpstr>PowerPoint Presentation</vt:lpstr>
      <vt:lpstr>Abstraction:</vt:lpstr>
      <vt:lpstr>Abstraction example:</vt:lpstr>
      <vt:lpstr>Abstract class &amp; methods</vt:lpstr>
      <vt:lpstr>Interface:</vt:lpstr>
      <vt:lpstr>Interface example:</vt:lpstr>
      <vt:lpstr>Difference between abstraction &amp; interface :</vt:lpstr>
    </vt:vector>
  </TitlesOfParts>
  <Company>COMPUTER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Gowtham Kumaran</cp:lastModifiedBy>
  <cp:revision>345</cp:revision>
  <dcterms:created xsi:type="dcterms:W3CDTF">2012-08-14T12:29:58Z</dcterms:created>
  <dcterms:modified xsi:type="dcterms:W3CDTF">2020-07-26T05:31:54Z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