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405" r:id="rId4"/>
    <p:sldId id="403" r:id="rId5"/>
    <p:sldId id="404" r:id="rId6"/>
    <p:sldId id="408" r:id="rId7"/>
    <p:sldId id="407" r:id="rId8"/>
    <p:sldId id="410" r:id="rId9"/>
    <p:sldId id="40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0DC3"/>
    <a:srgbClr val="FF6600"/>
    <a:srgbClr val="1984CC"/>
    <a:srgbClr val="03136A"/>
    <a:srgbClr val="35759D"/>
    <a:srgbClr val="35B1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3" autoAdjust="0"/>
    <p:restoredTop sz="95061" autoAdjust="0"/>
  </p:normalViewPr>
  <p:slideViewPr>
    <p:cSldViewPr>
      <p:cViewPr varScale="1">
        <p:scale>
          <a:sx n="89" d="100"/>
          <a:sy n="89" d="100"/>
        </p:scale>
        <p:origin x="1483" y="72"/>
      </p:cViewPr>
      <p:guideLst/>
    </p:cSldViewPr>
  </p:slideViewPr>
  <p:outlineViewPr>
    <p:cViewPr>
      <p:scale>
        <a:sx n="33" d="100"/>
        <a:sy n="33" d="100"/>
      </p:scale>
      <p:origin x="0" y="4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smtClean="0"/>
            </a:lvl1pPr>
          </a:lstStyle>
          <a:p>
            <a:pPr>
              <a:defRPr/>
            </a:pPr>
            <a:fld id="{E9DEEDF0-6BFF-48FF-92F7-32E12C9205D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0441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81CB7CC7-D121-4B0E-93EA-5BEEE4C2AC33}" type="slidenum">
              <a:rPr lang="en-US" altLang="zh-CN"/>
              <a:pPr>
                <a:buFontTx/>
                <a:buNone/>
              </a:pPr>
              <a:t>1</a:t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5615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11FF030-6BCE-4C34-9B92-76507EFAD740}" type="slidenum">
              <a:rPr lang="en-US" altLang="zh-CN"/>
              <a:pPr>
                <a:buFontTx/>
                <a:buNone/>
              </a:pPr>
              <a:t>2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6760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11FF030-6BCE-4C34-9B92-76507EFAD740}" type="slidenum">
              <a:rPr lang="en-US" altLang="zh-CN"/>
              <a:pPr>
                <a:buFontTx/>
                <a:buNone/>
              </a:pPr>
              <a:t>3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229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11FF030-6BCE-4C34-9B92-76507EFAD740}" type="slidenum">
              <a:rPr lang="en-US" altLang="zh-CN"/>
              <a:pPr>
                <a:buFontTx/>
                <a:buNone/>
              </a:pPr>
              <a:t>4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6686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11FF030-6BCE-4C34-9B92-76507EFAD740}" type="slidenum">
              <a:rPr lang="en-US" altLang="zh-CN"/>
              <a:pPr>
                <a:buFontTx/>
                <a:buNone/>
              </a:pPr>
              <a:t>5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4953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11FF030-6BCE-4C34-9B92-76507EFAD740}" type="slidenum">
              <a:rPr lang="en-US" altLang="zh-CN"/>
              <a:pPr>
                <a:buFontTx/>
                <a:buNone/>
              </a:pPr>
              <a:t>6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7500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11FF030-6BCE-4C34-9B92-76507EFAD740}" type="slidenum">
              <a:rPr lang="en-US" altLang="zh-CN"/>
              <a:pPr>
                <a:buFontTx/>
                <a:buNone/>
              </a:pPr>
              <a:t>7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0280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11FF030-6BCE-4C34-9B92-76507EFAD740}" type="slidenum">
              <a:rPr lang="en-US" altLang="zh-CN"/>
              <a:pPr>
                <a:buFontTx/>
                <a:buNone/>
              </a:pPr>
              <a:t>8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1444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11FF030-6BCE-4C34-9B92-76507EFAD740}" type="slidenum">
              <a:rPr lang="en-US" altLang="zh-CN"/>
              <a:pPr>
                <a:buFontTx/>
                <a:buNone/>
              </a:pPr>
              <a:t>9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3385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7772400" cy="685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308" y="1600248"/>
            <a:ext cx="7772400" cy="2590800"/>
          </a:xfrm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Palatino Linotype" panose="02040502050505030304" pitchFamily="18" charset="0"/>
              </a:rPr>
              <a:t/>
            </a:r>
            <a:b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Palatino Linotype" panose="02040502050505030304" pitchFamily="18" charset="0"/>
              </a:rPr>
            </a:br>
            <a: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MULTITHREADING 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  <a:latin typeface="Palatino Linotype" panose="02040502050505030304" pitchFamily="18" charset="0"/>
              </a:rPr>
              <a:t/>
            </a:r>
            <a:b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  <a:latin typeface="Palatino Linotype" panose="02040502050505030304" pitchFamily="18" charset="0"/>
              </a:rPr>
            </a:br>
            <a:endParaRPr lang="en-US" sz="5400" b="1" dirty="0" smtClean="0">
              <a:solidFill>
                <a:srgbClr val="FF66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07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1450" y="5927725"/>
            <a:ext cx="1927225" cy="846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11113" y="322263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MULTITASKING</a:t>
            </a:r>
            <a:endParaRPr lang="en-US" sz="4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308" y="1828842"/>
            <a:ext cx="8229600" cy="44497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Multitasking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process of executing multiple tasks simultaneously. We use multitasking to utilize the CPU. Multitasking can be achieved in two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ways: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Process-based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Multitasking (Multiprocessing)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Thread-based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Multitasking (Multithreading)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0" y="0"/>
            <a:ext cx="7620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PROCESS BASED MULTITASKING</a:t>
            </a:r>
            <a:endParaRPr lang="en-US" sz="4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Each process has an address in memory. In other words, each process allocates a separate memory area.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process is heavyweight.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 of communication between the process is high.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Switching from one process to another requires some time for saving and loading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memory maps, updating lists,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0" y="0"/>
            <a:ext cx="7620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THREAD BASED MULTITASKING</a:t>
            </a:r>
            <a:endParaRPr lang="en-US" sz="4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28842"/>
            <a:ext cx="8229600" cy="4297321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Threads share the same address space.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thread is lightweight.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 of communication between the thread is low.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11113" y="322263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LIFE CYCLE OF A THREAD</a:t>
            </a:r>
            <a:endParaRPr lang="en-US" sz="4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216775" y="6095930"/>
            <a:ext cx="1927225" cy="762070"/>
          </a:xfrm>
        </p:spPr>
      </p:pic>
      <p:pic>
        <p:nvPicPr>
          <p:cNvPr id="5" name="Content Placeholder 3" descr="Thread_Life_Cycle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28714" y="1752644"/>
            <a:ext cx="8403222" cy="42670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11113" y="322263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JAVA THREAD POOL</a:t>
            </a:r>
            <a:endParaRPr lang="en-US" sz="4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912" y="1752644"/>
            <a:ext cx="8229600" cy="47243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Java Thread pool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represents a group of worker threads that are waiting for the job and reuse many times.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case of thread pool, a group of fixed size threads are created. A thread from the thread pool is pulled out and assigned a job by the service provider. After completion of the job, thread is contained in the thread pool again.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Advantage of Java Thread Pool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Better performance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It saves time because there is no need to create new thread.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11113" y="322263"/>
            <a:ext cx="7620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THREAD GROUP</a:t>
            </a:r>
            <a:endParaRPr lang="en-US" sz="4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44"/>
            <a:ext cx="8229600" cy="449568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provides a convenient way to group multiple threads in a single object. In such way, we can suspend, resume or interrupt group of threads by a single method call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 ThreadGroup represents a set of threads. A thread group can also include the other thread group. The thread group creates a tree in which every thread group except the initial thread group has a parent.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11113" y="322263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DAEMON THREAD</a:t>
            </a:r>
            <a:endParaRPr lang="en-US" sz="4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28842"/>
            <a:ext cx="8229600" cy="4297321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provides services to user threads for background supporting tasks. It has no role in life than to serve user threads.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Its life depends on user threads.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 low priority thread.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11113" y="322263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THREAD PRIORITY</a:t>
            </a:r>
            <a:endParaRPr lang="en-US" sz="4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public static int MIN_PRIORITY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public static int NORM_PRIORITY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public static int MAX_PRIORITY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Default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priority of a thread is 5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NORM_PRIORITY).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 of MIN_PRIORITY is 1 and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 of MAX_PRIORITY is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488</TotalTime>
  <Words>251</Words>
  <Application>Microsoft Office PowerPoint</Application>
  <PresentationFormat>On-screen Show (4:3)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Microsoft Sans Serif</vt:lpstr>
      <vt:lpstr>Palatino Linotype</vt:lpstr>
      <vt:lpstr>Times New Roman</vt:lpstr>
      <vt:lpstr>powerpoint-template</vt:lpstr>
      <vt:lpstr>  MULTITHREADING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Gowtham Kumaran</cp:lastModifiedBy>
  <cp:revision>331</cp:revision>
  <dcterms:created xsi:type="dcterms:W3CDTF">2012-08-14T12:29:58Z</dcterms:created>
  <dcterms:modified xsi:type="dcterms:W3CDTF">2020-07-26T05:52:33Z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