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304"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x="9144000" cy="5143500"/>
  <p:notesSz cx="6858000" cy="9144000"/>
  <p:embeddedFontLst>
    <p:embeddedFont>
      <p:font typeface="Calibri" panose="020F0502020204030204"/>
      <p:regular r:id="rId57"/>
    </p:embeddedFont>
    <p:embeddedFont>
      <p:font typeface="Roboto" panose="02000000000000000000"/>
      <p:italic r:id="rId58"/>
      <p:boldItalic r:id="rId59"/>
    </p:embeddedFont>
    <p:embeddedFont>
      <p:font typeface="Lustria" panose="02000603060000020004"/>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99813EC-3601-411F-BE13-5FA82B4C1BC7}"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F2FC"/>
          </a:solidFill>
        </a:fill>
      </a:tcStyle>
    </a:wholeTbl>
    <a:band1H>
      <a:tcStyle>
        <a:tcBdr/>
        <a:fill>
          <a:solidFill>
            <a:srgbClr val="D6E5F9"/>
          </a:solidFill>
        </a:fill>
      </a:tcStyle>
    </a:band1H>
    <a:band2H>
      <a:tcStyle>
        <a:tcBdr/>
      </a:tcStyle>
    </a:band2H>
    <a:band1V>
      <a:tcStyle>
        <a:tcBdr/>
        <a:fill>
          <a:solidFill>
            <a:srgbClr val="D6E5F9"/>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4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font" Target="fonts/font4.fntdata"/><Relationship Id="rId6" Type="http://schemas.openxmlformats.org/officeDocument/2006/relationships/slide" Target="slides/slide2.xml"/><Relationship Id="rId59" Type="http://schemas.openxmlformats.org/officeDocument/2006/relationships/font" Target="fonts/font3.fntdata"/><Relationship Id="rId58" Type="http://schemas.openxmlformats.org/officeDocument/2006/relationships/font" Target="fonts/font2.fntdata"/><Relationship Id="rId57" Type="http://schemas.openxmlformats.org/officeDocument/2006/relationships/font" Target="fonts/font1.fntdata"/><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1306ba027b7_2_75: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7" name="Google Shape;127;g1306ba027b7_2_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1306ba027b7_2_12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2" name="Google Shape;182;g1306ba027b7_2_12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1306ba027b7_2_127: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8" name="Google Shape;188;g1306ba027b7_2_1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1306ba027b7_2_13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4" name="Google Shape;194;g1306ba027b7_2_1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1306ba027b7_2_137: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0" name="Google Shape;200;g1306ba027b7_2_1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1306ba027b7_2_17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6" name="Google Shape;206;g1306ba027b7_2_17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1306ba027b7_2_187: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2" name="Google Shape;212;g1306ba027b7_2_18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1306ba027b7_2_19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8" name="Google Shape;218;g1306ba027b7_2_1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1306ba027b7_2_198: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5" name="Google Shape;225;g1306ba027b7_2_1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1306ba027b7_2_206: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4" name="Google Shape;234;g1306ba027b7_2_20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1306ba027b7_2_213: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2" name="Google Shape;242;g1306ba027b7_2_2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1306ba027b7_2_84: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g1306ba027b7_2_8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1306ba027b7_2_220: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0" name="Google Shape;250;g1306ba027b7_2_2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1306ba027b7_2_227: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9" name="Google Shape;259;g1306ba027b7_2_2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1306ba027b7_2_23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5" name="Google Shape;265;g1306ba027b7_2_2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1306ba027b7_2_241: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5" name="Google Shape;275;g1306ba027b7_2_2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g1302a9c2e4d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302a9c2e4d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g130a75c2f59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30a75c2f59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g130a75c2f59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30a75c2f59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Google Shape;303;g1306ba027b7_2_247: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4" name="Google Shape;304;g1306ba027b7_2_2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g1306ba027b7_2_25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0" name="Google Shape;310;g1306ba027b7_2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g1306ba027b7_2_258: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7" name="Google Shape;317;g1306ba027b7_2_2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1306ba027b7_2_89: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g1306ba027b7_2_8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g1306ba027b7_2_263: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3" name="Google Shape;323;g1306ba027b7_2_2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g1306ba027b7_2_268: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9" name="Google Shape;329;g1306ba027b7_2_2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1306ba027b7_2_273: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5" name="Google Shape;335;g1306ba027b7_2_27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1306ba027b7_2_301: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1" name="Google Shape;341;g1306ba027b7_2_30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1306ba027b7_2_278: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8" name="Google Shape;348;g1306ba027b7_2_2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1306ba027b7_2_287: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4" name="Google Shape;354;g1306ba027b7_2_28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1306ba027b7_2_29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1" name="Google Shape;361;g1306ba027b7_2_2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g1306ba027b7_2_296: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7" name="Google Shape;367;g1306ba027b7_2_29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1" name="Shape 371"/>
        <p:cNvGrpSpPr/>
        <p:nvPr/>
      </p:nvGrpSpPr>
      <p:grpSpPr>
        <a:xfrm>
          <a:off x="0" y="0"/>
          <a:ext cx="0" cy="0"/>
          <a:chOff x="0" y="0"/>
          <a:chExt cx="0" cy="0"/>
        </a:xfrm>
      </p:grpSpPr>
      <p:sp>
        <p:nvSpPr>
          <p:cNvPr id="372" name="Google Shape;372;g1306ba027b7_2_319: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3" name="Google Shape;373;g1306ba027b7_2_31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7" name="Shape 377"/>
        <p:cNvGrpSpPr/>
        <p:nvPr/>
      </p:nvGrpSpPr>
      <p:grpSpPr>
        <a:xfrm>
          <a:off x="0" y="0"/>
          <a:ext cx="0" cy="0"/>
          <a:chOff x="0" y="0"/>
          <a:chExt cx="0" cy="0"/>
        </a:xfrm>
      </p:grpSpPr>
      <p:sp>
        <p:nvSpPr>
          <p:cNvPr id="378" name="Google Shape;378;g130a49c765a_0_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30a49c765a_0_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1306ba027b7_2_94: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g1306ba027b7_2_9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3" name="Shape 383"/>
        <p:cNvGrpSpPr/>
        <p:nvPr/>
      </p:nvGrpSpPr>
      <p:grpSpPr>
        <a:xfrm>
          <a:off x="0" y="0"/>
          <a:ext cx="0" cy="0"/>
          <a:chOff x="0" y="0"/>
          <a:chExt cx="0" cy="0"/>
        </a:xfrm>
      </p:grpSpPr>
      <p:sp>
        <p:nvSpPr>
          <p:cNvPr id="384" name="Google Shape;384;g1306ba027b7_2_324: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5" name="Google Shape;385;g1306ba027b7_2_3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9" name="Shape 389"/>
        <p:cNvGrpSpPr/>
        <p:nvPr/>
      </p:nvGrpSpPr>
      <p:grpSpPr>
        <a:xfrm>
          <a:off x="0" y="0"/>
          <a:ext cx="0" cy="0"/>
          <a:chOff x="0" y="0"/>
          <a:chExt cx="0" cy="0"/>
        </a:xfrm>
      </p:grpSpPr>
      <p:sp>
        <p:nvSpPr>
          <p:cNvPr id="390" name="Google Shape;390;g130a49c765a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30a49c765a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g130a49c765a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30a49c765a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401"/>
        <p:cNvGrpSpPr/>
        <p:nvPr/>
      </p:nvGrpSpPr>
      <p:grpSpPr>
        <a:xfrm>
          <a:off x="0" y="0"/>
          <a:ext cx="0" cy="0"/>
          <a:chOff x="0" y="0"/>
          <a:chExt cx="0" cy="0"/>
        </a:xfrm>
      </p:grpSpPr>
      <p:sp>
        <p:nvSpPr>
          <p:cNvPr id="402" name="Google Shape;402;g1306ba027b7_2_31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3" name="Google Shape;403;g1306ba027b7_2_3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409"/>
        <p:cNvGrpSpPr/>
        <p:nvPr/>
      </p:nvGrpSpPr>
      <p:grpSpPr>
        <a:xfrm>
          <a:off x="0" y="0"/>
          <a:ext cx="0" cy="0"/>
          <a:chOff x="0" y="0"/>
          <a:chExt cx="0" cy="0"/>
        </a:xfrm>
      </p:grpSpPr>
      <p:sp>
        <p:nvSpPr>
          <p:cNvPr id="410" name="Google Shape;410;g130a75c2f59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30a75c2f59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6" name="Shape 416"/>
        <p:cNvGrpSpPr/>
        <p:nvPr/>
      </p:nvGrpSpPr>
      <p:grpSpPr>
        <a:xfrm>
          <a:off x="0" y="0"/>
          <a:ext cx="0" cy="0"/>
          <a:chOff x="0" y="0"/>
          <a:chExt cx="0" cy="0"/>
        </a:xfrm>
      </p:grpSpPr>
      <p:sp>
        <p:nvSpPr>
          <p:cNvPr id="417" name="Google Shape;417;g1306ba027b7_2_329: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8" name="Google Shape;418;g1306ba027b7_2_3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2" name="Shape 422"/>
        <p:cNvGrpSpPr/>
        <p:nvPr/>
      </p:nvGrpSpPr>
      <p:grpSpPr>
        <a:xfrm>
          <a:off x="0" y="0"/>
          <a:ext cx="0" cy="0"/>
          <a:chOff x="0" y="0"/>
          <a:chExt cx="0" cy="0"/>
        </a:xfrm>
      </p:grpSpPr>
      <p:sp>
        <p:nvSpPr>
          <p:cNvPr id="423" name="Google Shape;423;g130a49c765a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30a49c765a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7" name="Shape 427"/>
        <p:cNvGrpSpPr/>
        <p:nvPr/>
      </p:nvGrpSpPr>
      <p:grpSpPr>
        <a:xfrm>
          <a:off x="0" y="0"/>
          <a:ext cx="0" cy="0"/>
          <a:chOff x="0" y="0"/>
          <a:chExt cx="0" cy="0"/>
        </a:xfrm>
      </p:grpSpPr>
      <p:sp>
        <p:nvSpPr>
          <p:cNvPr id="428" name="Google Shape;428;g130a49c765a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30a49c765a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2" name="Shape 432"/>
        <p:cNvGrpSpPr/>
        <p:nvPr/>
      </p:nvGrpSpPr>
      <p:grpSpPr>
        <a:xfrm>
          <a:off x="0" y="0"/>
          <a:ext cx="0" cy="0"/>
          <a:chOff x="0" y="0"/>
          <a:chExt cx="0" cy="0"/>
        </a:xfrm>
      </p:grpSpPr>
      <p:sp>
        <p:nvSpPr>
          <p:cNvPr id="433" name="Google Shape;433;g1306ba027b7_2_334: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4" name="Google Shape;434;g1306ba027b7_2_33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1306ba027b7_2_98: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3" name="Google Shape;153;g1306ba027b7_2_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1306ba027b7_2_10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8" name="Google Shape;158;g1306ba027b7_2_10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1306ba027b7_2_10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1306ba027b7_2_10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1306ba027b7_2_112: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0" name="Google Shape;170;g1306ba027b7_2_1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1306ba027b7_2_117:notes"/>
          <p:cNvSpPr txBox="1"/>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6" name="Google Shape;176;g1306ba027b7_2_1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iming>
    <p:tnLst>
      <p:par>
        <p:cTn id="1" dur="indefinite" restart="never" nodeType="tmRoot"/>
      </p:par>
    </p:tnLst>
  </p:timing>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7.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22.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424763" y="288378"/>
            <a:ext cx="8294474" cy="85725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dk1"/>
              </a:buClr>
              <a:buSzPts val="3600"/>
              <a:buFont typeface="Arial" panose="020B0604020202020204"/>
              <a:buNone/>
            </a:pPr>
            <a:r>
              <a:rPr lang="en-GB" sz="3600" b="1">
                <a:solidFill>
                  <a:schemeClr val="dk1"/>
                </a:solidFill>
              </a:rPr>
              <a:t>IOT BASED SMART ARICULTURE MONITORING SYSTEM</a:t>
            </a:r>
            <a:endParaRPr sz="3600" b="1">
              <a:solidFill>
                <a:schemeClr val="dk1"/>
              </a:solidFill>
            </a:endParaRPr>
          </a:p>
        </p:txBody>
      </p:sp>
      <p:sp>
        <p:nvSpPr>
          <p:cNvPr id="130" name="Google Shape;130;p25"/>
          <p:cNvSpPr txBox="1"/>
          <p:nvPr>
            <p:ph type="body" idx="1"/>
          </p:nvPr>
        </p:nvSpPr>
        <p:spPr>
          <a:xfrm>
            <a:off x="489636" y="1283122"/>
            <a:ext cx="8229600" cy="1029512"/>
          </a:xfrm>
          <a:prstGeom prst="rect">
            <a:avLst/>
          </a:prstGeom>
          <a:noFill/>
          <a:ln>
            <a:noFill/>
          </a:ln>
        </p:spPr>
        <p:txBody>
          <a:bodyPr spcFirstLastPara="1" wrap="square" lIns="68575" tIns="34275" rIns="68575" bIns="34275" anchor="t" anchorCtr="0">
            <a:spAutoFit/>
          </a:bodyPr>
          <a:lstStyle/>
          <a:p>
            <a:pPr marL="0" lvl="0" indent="0" algn="ctr" rtl="0">
              <a:lnSpc>
                <a:spcPct val="100000"/>
              </a:lnSpc>
              <a:spcBef>
                <a:spcPts val="0"/>
              </a:spcBef>
              <a:spcAft>
                <a:spcPts val="0"/>
              </a:spcAft>
              <a:buClr>
                <a:schemeClr val="dk1"/>
              </a:buClr>
              <a:buSzPts val="1200"/>
              <a:buFont typeface="Calibri" panose="020F0502020204030204"/>
              <a:buNone/>
            </a:pPr>
            <a:r>
              <a:rPr lang="en-GB" sz="1200" i="1">
                <a:latin typeface="Calibri" panose="020F0502020204030204"/>
                <a:ea typeface="Calibri" panose="020F0502020204030204"/>
                <a:cs typeface="Calibri" panose="020F0502020204030204"/>
                <a:sym typeface="Calibri" panose="020F0502020204030204"/>
              </a:rPr>
              <a:t>Under the Guidance of:</a:t>
            </a:r>
            <a:endParaRPr lang="en-GB" sz="1200" i="1">
              <a:latin typeface="Calibri" panose="020F0502020204030204"/>
              <a:ea typeface="Calibri" panose="020F0502020204030204"/>
              <a:cs typeface="Calibri" panose="020F0502020204030204"/>
              <a:sym typeface="Calibri" panose="020F0502020204030204"/>
            </a:endParaRPr>
          </a:p>
          <a:p>
            <a:pPr marL="0" lvl="0" indent="0" algn="ctr" rtl="0">
              <a:lnSpc>
                <a:spcPct val="100000"/>
              </a:lnSpc>
              <a:spcBef>
                <a:spcPts val="400"/>
              </a:spcBef>
              <a:spcAft>
                <a:spcPts val="0"/>
              </a:spcAft>
              <a:buClr>
                <a:schemeClr val="dk1"/>
              </a:buClr>
              <a:buSzPts val="1800"/>
              <a:buFont typeface="Calibri" panose="020F0502020204030204"/>
              <a:buNone/>
            </a:pPr>
            <a:r>
              <a:rPr lang="en-GB" sz="1800">
                <a:latin typeface="Calibri" panose="020F0502020204030204"/>
                <a:ea typeface="Calibri" panose="020F0502020204030204"/>
                <a:cs typeface="Calibri" panose="020F0502020204030204"/>
                <a:sym typeface="Calibri" panose="020F0502020204030204"/>
              </a:rPr>
              <a:t>Prof. NEEBA SABU</a:t>
            </a:r>
            <a:endParaRPr sz="1800">
              <a:latin typeface="Calibri" panose="020F0502020204030204"/>
              <a:ea typeface="Calibri" panose="020F0502020204030204"/>
              <a:cs typeface="Calibri" panose="020F0502020204030204"/>
              <a:sym typeface="Calibri" panose="020F0502020204030204"/>
            </a:endParaRPr>
          </a:p>
          <a:p>
            <a:pPr marL="254000" lvl="0" indent="-101600" algn="l" rtl="0">
              <a:lnSpc>
                <a:spcPct val="100000"/>
              </a:lnSpc>
              <a:spcBef>
                <a:spcPts val="500"/>
              </a:spcBef>
              <a:spcAft>
                <a:spcPts val="0"/>
              </a:spcAft>
              <a:buClr>
                <a:schemeClr val="dk1"/>
              </a:buClr>
              <a:buSzPts val="2400"/>
              <a:buFont typeface="Arial" panose="020B0604020202020204"/>
              <a:buNone/>
            </a:pPr>
          </a:p>
        </p:txBody>
      </p:sp>
      <p:pic>
        <p:nvPicPr>
          <p:cNvPr id="131" name="Google Shape;131;p25"/>
          <p:cNvPicPr preferRelativeResize="0"/>
          <p:nvPr/>
        </p:nvPicPr>
        <p:blipFill rotWithShape="1">
          <a:blip r:embed="rId1"/>
          <a:srcRect/>
          <a:stretch>
            <a:fillRect/>
          </a:stretch>
        </p:blipFill>
        <p:spPr>
          <a:xfrm>
            <a:off x="3300904" y="1865384"/>
            <a:ext cx="2542190" cy="1681712"/>
          </a:xfrm>
          <a:prstGeom prst="rect">
            <a:avLst/>
          </a:prstGeom>
          <a:noFill/>
          <a:ln>
            <a:noFill/>
          </a:ln>
        </p:spPr>
      </p:pic>
      <p:sp>
        <p:nvSpPr>
          <p:cNvPr id="132" name="Google Shape;132;p25"/>
          <p:cNvSpPr txBox="1"/>
          <p:nvPr/>
        </p:nvSpPr>
        <p:spPr>
          <a:xfrm>
            <a:off x="-261808" y="3854662"/>
            <a:ext cx="4573544" cy="9002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Electrical and Electronics Engineering</a:t>
            </a:r>
            <a:b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Rajiv Gandhi Institute of Technology</a:t>
            </a:r>
            <a:endParaRPr sz="1100"/>
          </a:p>
          <a:p>
            <a:pPr marL="0" marR="0" lvl="0" indent="0" algn="ctr" rtl="0">
              <a:spcBef>
                <a:spcPts val="0"/>
              </a:spcBef>
              <a:spcAft>
                <a:spcPts val="0"/>
              </a:spcAft>
              <a:buNone/>
            </a:pPr>
            <a: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Kottayam-686501</a:t>
            </a:r>
            <a:b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GB" sz="1400" b="0" i="0" u="none" strike="noStrike" cap="none">
                <a:solidFill>
                  <a:schemeClr val="dk1"/>
                </a:solidFill>
                <a:latin typeface="Calibri" panose="020F0502020204030204"/>
                <a:ea typeface="Calibri" panose="020F0502020204030204"/>
                <a:cs typeface="Calibri" panose="020F0502020204030204"/>
                <a:sym typeface="Calibri" panose="020F0502020204030204"/>
              </a:rPr>
              <a:t>October 2022</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 name="Google Shape;133;p25"/>
          <p:cNvSpPr/>
          <p:nvPr/>
        </p:nvSpPr>
        <p:spPr>
          <a:xfrm>
            <a:off x="5600065" y="3547110"/>
            <a:ext cx="3313430" cy="143129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500" b="0" i="1" u="none" strike="noStrike" cap="none">
                <a:solidFill>
                  <a:srgbClr val="000000"/>
                </a:solidFill>
                <a:latin typeface="Calibri" panose="020F0502020204030204"/>
                <a:ea typeface="Calibri" panose="020F0502020204030204"/>
                <a:cs typeface="Calibri" panose="020F0502020204030204"/>
                <a:sym typeface="Calibri" panose="020F0502020204030204"/>
              </a:rPr>
              <a:t>Presented By:</a:t>
            </a:r>
            <a:endParaRPr sz="1100"/>
          </a:p>
          <a:p>
            <a:pPr marL="0" marR="0" lvl="0" indent="0" algn="l" rtl="0">
              <a:spcBef>
                <a:spcPts val="0"/>
              </a:spcBef>
              <a:spcAft>
                <a:spcPts val="0"/>
              </a:spcAft>
              <a:buNone/>
            </a:pPr>
            <a:r>
              <a:rPr lang="en-GB" sz="1500">
                <a:solidFill>
                  <a:schemeClr val="dk1"/>
                </a:solidFill>
                <a:latin typeface="Calibri" panose="020F0502020204030204"/>
                <a:ea typeface="Calibri" panose="020F0502020204030204"/>
                <a:cs typeface="Calibri" panose="020F0502020204030204"/>
                <a:sym typeface="Calibri" panose="020F0502020204030204"/>
              </a:rPr>
              <a:t>ANUSHA K K	- KTE17EE018</a:t>
            </a:r>
            <a:endParaRPr sz="1100"/>
          </a:p>
          <a:p>
            <a:pPr marL="0" marR="0" lvl="0" indent="0" algn="l" rtl="0">
              <a:spcBef>
                <a:spcPts val="0"/>
              </a:spcBef>
              <a:spcAft>
                <a:spcPts val="0"/>
              </a:spcAft>
              <a:buNone/>
            </a:pPr>
            <a:r>
              <a:rPr lang="en-GB" sz="1500">
                <a:solidFill>
                  <a:schemeClr val="dk1"/>
                </a:solidFill>
                <a:latin typeface="Calibri" panose="020F0502020204030204"/>
                <a:ea typeface="Calibri" panose="020F0502020204030204"/>
                <a:cs typeface="Calibri" panose="020F0502020204030204"/>
                <a:sym typeface="Calibri" panose="020F0502020204030204"/>
              </a:rPr>
              <a:t>HARIDEV V S	- KTE18EE031</a:t>
            </a:r>
            <a:endParaRPr sz="1100"/>
          </a:p>
          <a:p>
            <a:pPr marL="0" marR="0" lvl="0" indent="0" algn="l" rtl="0">
              <a:spcBef>
                <a:spcPts val="0"/>
              </a:spcBef>
              <a:spcAft>
                <a:spcPts val="0"/>
              </a:spcAft>
              <a:buNone/>
            </a:pPr>
            <a:r>
              <a:rPr lang="en-GB" sz="1500">
                <a:solidFill>
                  <a:schemeClr val="dk1"/>
                </a:solidFill>
                <a:latin typeface="Calibri" panose="020F0502020204030204"/>
                <a:ea typeface="Calibri" panose="020F0502020204030204"/>
                <a:cs typeface="Calibri" panose="020F0502020204030204"/>
                <a:sym typeface="Calibri" panose="020F0502020204030204"/>
              </a:rPr>
              <a:t>HEERA N		- KTE18EE034</a:t>
            </a:r>
            <a:endParaRPr sz="1100"/>
          </a:p>
          <a:p>
            <a:pPr marL="0" marR="0" lvl="0" indent="0" algn="l" rtl="0">
              <a:spcBef>
                <a:spcPts val="0"/>
              </a:spcBef>
              <a:spcAft>
                <a:spcPts val="0"/>
              </a:spcAft>
              <a:buNone/>
            </a:pPr>
            <a:r>
              <a:rPr lang="en-GB" sz="1500">
                <a:solidFill>
                  <a:schemeClr val="dk1"/>
                </a:solidFill>
                <a:latin typeface="Calibri" panose="020F0502020204030204"/>
                <a:ea typeface="Calibri" panose="020F0502020204030204"/>
                <a:cs typeface="Calibri" panose="020F0502020204030204"/>
                <a:sym typeface="Calibri" panose="020F0502020204030204"/>
              </a:rPr>
              <a:t>SANU STEEPHEN	- KTE18EE050</a:t>
            </a:r>
            <a:endParaRPr sz="1100"/>
          </a:p>
          <a:p>
            <a:pPr marL="0" marR="0" lvl="0" indent="0" algn="l" rtl="0">
              <a:spcBef>
                <a:spcPts val="0"/>
              </a:spcBef>
              <a:spcAft>
                <a:spcPts val="0"/>
              </a:spcAft>
              <a:buNone/>
            </a:pPr>
            <a:endParaRPr sz="14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457200"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OBJECTIVES</a:t>
            </a:r>
            <a:endParaRPr lang="en-GB" b="1">
              <a:solidFill>
                <a:schemeClr val="accent1"/>
              </a:solidFill>
            </a:endParaRPr>
          </a:p>
        </p:txBody>
      </p:sp>
      <p:sp>
        <p:nvSpPr>
          <p:cNvPr id="185" name="Google Shape;185;p34"/>
          <p:cNvSpPr txBox="1"/>
          <p:nvPr>
            <p:ph type="body" idx="1"/>
          </p:nvPr>
        </p:nvSpPr>
        <p:spPr>
          <a:xfrm>
            <a:off x="457200" y="1200150"/>
            <a:ext cx="8229600" cy="3394472"/>
          </a:xfrm>
          <a:prstGeom prst="rect">
            <a:avLst/>
          </a:prstGeom>
          <a:noFill/>
          <a:ln>
            <a:noFill/>
          </a:ln>
        </p:spPr>
        <p:txBody>
          <a:bodyPr spcFirstLastPara="1" wrap="square" lIns="68575" tIns="34275" rIns="68575" bIns="34275" anchor="t" anchorCtr="0">
            <a:noAutofit/>
          </a:bodyPr>
          <a:lstStyle/>
          <a:p>
            <a:pPr marL="254000" lvl="0" indent="-247650" algn="l" rtl="0">
              <a:lnSpc>
                <a:spcPct val="150000"/>
              </a:lnSpc>
              <a:spcBef>
                <a:spcPts val="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To design and implement a robotic car for agriculture field monitoring</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Incorporation of automatic irrigation and exhaust control system for maintaining optimum </a:t>
            </a:r>
            <a:r>
              <a:rPr lang="en-GB" sz="2100">
                <a:latin typeface="Calibri" panose="020F0502020204030204"/>
                <a:ea typeface="Calibri" panose="020F0502020204030204"/>
                <a:cs typeface="Calibri" panose="020F0502020204030204"/>
                <a:sym typeface="Calibri" panose="020F0502020204030204"/>
              </a:rPr>
              <a:t>conditions</a:t>
            </a:r>
            <a:r>
              <a:rPr lang="en-GB" sz="2100">
                <a:latin typeface="Calibri" panose="020F0502020204030204"/>
                <a:ea typeface="Calibri" panose="020F0502020204030204"/>
                <a:cs typeface="Calibri" panose="020F0502020204030204"/>
                <a:sym typeface="Calibri" panose="020F0502020204030204"/>
              </a:rPr>
              <a:t> for crops.</a:t>
            </a:r>
            <a:endParaRPr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To provide live streaming of farm area for </a:t>
            </a:r>
            <a:r>
              <a:rPr lang="en-GB" sz="2100">
                <a:latin typeface="Calibri" panose="020F0502020204030204"/>
                <a:ea typeface="Calibri" panose="020F0502020204030204"/>
                <a:cs typeface="Calibri" panose="020F0502020204030204"/>
                <a:sym typeface="Calibri" panose="020F0502020204030204"/>
              </a:rPr>
              <a:t>timely</a:t>
            </a:r>
            <a:r>
              <a:rPr lang="en-GB" sz="2100">
                <a:latin typeface="Calibri" panose="020F0502020204030204"/>
                <a:ea typeface="Calibri" panose="020F0502020204030204"/>
                <a:cs typeface="Calibri" panose="020F0502020204030204"/>
                <a:sym typeface="Calibri" panose="020F0502020204030204"/>
              </a:rPr>
              <a:t> monitoring.</a:t>
            </a:r>
            <a:endParaRPr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To minimize the use of water and electrical energy required for farm processes</a:t>
            </a:r>
            <a:endParaRPr sz="21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400"/>
              </a:spcBef>
              <a:spcAft>
                <a:spcPts val="0"/>
              </a:spcAft>
              <a:buNone/>
            </a:pPr>
            <a:endParaRPr sz="2100">
              <a:latin typeface="Calibri" panose="020F0502020204030204"/>
              <a:ea typeface="Calibri" panose="020F0502020204030204"/>
              <a:cs typeface="Calibri" panose="020F0502020204030204"/>
              <a:sym typeface="Calibri" panose="020F0502020204030204"/>
            </a:endParaRPr>
          </a:p>
          <a:p>
            <a:pPr marL="0" lvl="0" indent="0" algn="l" rtl="0">
              <a:lnSpc>
                <a:spcPct val="150000"/>
              </a:lnSpc>
              <a:spcBef>
                <a:spcPts val="400"/>
              </a:spcBef>
              <a:spcAft>
                <a:spcPts val="0"/>
              </a:spcAft>
              <a:buNone/>
            </a:pPr>
            <a:endParaRPr sz="2100">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457200"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FEATURES</a:t>
            </a:r>
            <a:endParaRPr lang="en-GB" b="1">
              <a:solidFill>
                <a:schemeClr val="accent1"/>
              </a:solidFill>
            </a:endParaRPr>
          </a:p>
        </p:txBody>
      </p:sp>
      <p:sp>
        <p:nvSpPr>
          <p:cNvPr id="191" name="Google Shape;191;p35"/>
          <p:cNvSpPr txBox="1"/>
          <p:nvPr>
            <p:ph type="body" idx="1"/>
          </p:nvPr>
        </p:nvSpPr>
        <p:spPr>
          <a:xfrm>
            <a:off x="457200" y="995775"/>
            <a:ext cx="8229600" cy="3394500"/>
          </a:xfrm>
          <a:prstGeom prst="rect">
            <a:avLst/>
          </a:prstGeom>
          <a:noFill/>
          <a:ln>
            <a:noFill/>
          </a:ln>
        </p:spPr>
        <p:txBody>
          <a:bodyPr spcFirstLastPara="1" wrap="square" lIns="68575" tIns="34275" rIns="68575" bIns="34275" anchor="t" anchorCtr="0">
            <a:noAutofit/>
          </a:bodyPr>
          <a:lstStyle/>
          <a:p>
            <a:pPr marL="254000" lvl="0" indent="-273050" algn="just" rtl="0">
              <a:lnSpc>
                <a:spcPct val="120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Provides area wise monitoring of farms using IoT.</a:t>
            </a:r>
            <a:endParaRPr sz="2100">
              <a:latin typeface="Calibri" panose="020F0502020204030204"/>
              <a:ea typeface="Calibri" panose="020F0502020204030204"/>
              <a:cs typeface="Calibri" panose="020F0502020204030204"/>
              <a:sym typeface="Calibri" panose="020F0502020204030204"/>
            </a:endParaRPr>
          </a:p>
          <a:p>
            <a:pPr marL="254000" lvl="0" indent="-298450" algn="just" rtl="0">
              <a:lnSpc>
                <a:spcPct val="120000"/>
              </a:lnSpc>
              <a:spcBef>
                <a:spcPts val="40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Provides manual and automatic control of water pump and irrigation system.</a:t>
            </a:r>
            <a:endParaRPr sz="2100">
              <a:latin typeface="Calibri" panose="020F0502020204030204"/>
              <a:ea typeface="Calibri" panose="020F0502020204030204"/>
              <a:cs typeface="Calibri" panose="020F0502020204030204"/>
              <a:sym typeface="Calibri" panose="020F0502020204030204"/>
            </a:endParaRPr>
          </a:p>
          <a:p>
            <a:pPr marL="254000" lvl="0" indent="-273050" algn="just" rtl="0">
              <a:lnSpc>
                <a:spcPct val="12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Collects data regarding the soil moisture, sunlight intensity, temperature and humidity.</a:t>
            </a:r>
            <a:endParaRPr sz="2100">
              <a:latin typeface="Calibri" panose="020F0502020204030204"/>
              <a:ea typeface="Calibri" panose="020F0502020204030204"/>
              <a:cs typeface="Calibri" panose="020F0502020204030204"/>
              <a:sym typeface="Calibri" panose="020F0502020204030204"/>
            </a:endParaRPr>
          </a:p>
          <a:p>
            <a:pPr marL="254000" lvl="0" indent="-273050" algn="just" rtl="0">
              <a:lnSpc>
                <a:spcPct val="12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Robotic arm for collecting data from soil.</a:t>
            </a:r>
            <a:endParaRPr sz="2100">
              <a:latin typeface="Calibri" panose="020F0502020204030204"/>
              <a:ea typeface="Calibri" panose="020F0502020204030204"/>
              <a:cs typeface="Calibri" panose="020F0502020204030204"/>
              <a:sym typeface="Calibri" panose="020F0502020204030204"/>
            </a:endParaRPr>
          </a:p>
          <a:p>
            <a:pPr marL="254000" lvl="0" indent="-273050" algn="just" rtl="0">
              <a:lnSpc>
                <a:spcPct val="12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Onboard camera for live monitoring of farm area</a:t>
            </a:r>
            <a:r>
              <a:rPr lang="en-GB" sz="2100">
                <a:latin typeface="Calibri" panose="020F0502020204030204"/>
                <a:ea typeface="Calibri" panose="020F0502020204030204"/>
                <a:cs typeface="Calibri" panose="020F0502020204030204"/>
                <a:sym typeface="Calibri" panose="020F0502020204030204"/>
              </a:rPr>
              <a:t>.</a:t>
            </a:r>
            <a:endParaRPr sz="2100">
              <a:latin typeface="Calibri" panose="020F0502020204030204"/>
              <a:ea typeface="Calibri" panose="020F0502020204030204"/>
              <a:cs typeface="Calibri" panose="020F0502020204030204"/>
              <a:sym typeface="Calibri" panose="020F0502020204030204"/>
            </a:endParaRPr>
          </a:p>
          <a:p>
            <a:pPr marL="254000" lvl="0" indent="-273050" algn="just" rtl="0">
              <a:lnSpc>
                <a:spcPct val="120000"/>
              </a:lnSpc>
              <a:spcBef>
                <a:spcPts val="40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Uses path planning to reach the destination automatically.</a:t>
            </a:r>
            <a:endParaRPr sz="2100">
              <a:latin typeface="Calibri" panose="020F0502020204030204"/>
              <a:ea typeface="Calibri" panose="020F0502020204030204"/>
              <a:cs typeface="Calibri" panose="020F0502020204030204"/>
              <a:sym typeface="Calibri" panose="020F0502020204030204"/>
            </a:endParaRPr>
          </a:p>
          <a:p>
            <a:pPr marL="0" lvl="0" indent="0" algn="l" rtl="0">
              <a:lnSpc>
                <a:spcPct val="120000"/>
              </a:lnSpc>
              <a:spcBef>
                <a:spcPts val="400"/>
              </a:spcBef>
              <a:spcAft>
                <a:spcPts val="0"/>
              </a:spcAft>
              <a:buNone/>
            </a:pPr>
          </a:p>
          <a:p>
            <a:pPr marL="254000" lvl="0" indent="-139700" algn="l" rtl="0">
              <a:lnSpc>
                <a:spcPct val="120000"/>
              </a:lnSpc>
              <a:spcBef>
                <a:spcPts val="400"/>
              </a:spcBef>
              <a:spcAft>
                <a:spcPts val="0"/>
              </a:spcAft>
              <a:buClr>
                <a:schemeClr val="dk1"/>
              </a:buClr>
              <a:buSzPts val="1800"/>
              <a:buFont typeface="Arial" panose="020B0604020202020204"/>
              <a:buNone/>
            </a:pPr>
            <a:endParaRPr sz="1800"/>
          </a:p>
          <a:p>
            <a:pPr marL="254000" lvl="0" indent="-139700" algn="l" rtl="0">
              <a:lnSpc>
                <a:spcPct val="120000"/>
              </a:lnSpc>
              <a:spcBef>
                <a:spcPts val="400"/>
              </a:spcBef>
              <a:spcAft>
                <a:spcPts val="0"/>
              </a:spcAft>
              <a:buClr>
                <a:schemeClr val="dk1"/>
              </a:buClr>
              <a:buSzPts val="1800"/>
              <a:buFont typeface="Arial" panose="020B0604020202020204"/>
              <a:buNone/>
            </a:pPr>
            <a:endParaRPr sz="18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7964" y="50919"/>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PROPOSED SYSTEM</a:t>
            </a:r>
            <a:endParaRPr lang="en-GB" b="1">
              <a:solidFill>
                <a:schemeClr val="accent1"/>
              </a:solidFill>
            </a:endParaRPr>
          </a:p>
        </p:txBody>
      </p:sp>
      <p:sp>
        <p:nvSpPr>
          <p:cNvPr id="197" name="Google Shape;197;p36"/>
          <p:cNvSpPr txBox="1"/>
          <p:nvPr>
            <p:ph type="body" idx="1"/>
          </p:nvPr>
        </p:nvSpPr>
        <p:spPr>
          <a:xfrm>
            <a:off x="318188" y="967189"/>
            <a:ext cx="8229600" cy="3394472"/>
          </a:xfrm>
          <a:prstGeom prst="rect">
            <a:avLst/>
          </a:prstGeom>
          <a:noFill/>
          <a:ln>
            <a:noFill/>
          </a:ln>
        </p:spPr>
        <p:txBody>
          <a:bodyPr spcFirstLastPara="1" wrap="square" lIns="68575" tIns="34275" rIns="68575" bIns="34275" anchor="t" anchorCtr="0">
            <a:noAutofit/>
          </a:bodyPr>
          <a:lstStyle/>
          <a:p>
            <a:pPr marL="254000" lvl="0" indent="-247650" algn="just" rtl="0">
              <a:lnSpc>
                <a:spcPct val="115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A Smart Agriculture Robotic System is developed through the application of advanced technologies including sensors, automation through robotics and IoT with cloud computing.</a:t>
            </a:r>
            <a:endParaRPr sz="2100"/>
          </a:p>
          <a:p>
            <a:pPr marL="254000" lvl="0" indent="-247650" algn="just" rtl="0">
              <a:lnSpc>
                <a:spcPct val="115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Different sub systems are integrated within a system.</a:t>
            </a:r>
            <a:endParaRPr sz="2100"/>
          </a:p>
          <a:p>
            <a:pPr marL="254000" lvl="0" indent="-247650" algn="just" rtl="0">
              <a:lnSpc>
                <a:spcPct val="115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The proposed system integrates all the functions such as irrigation, exhaust control and area wise monitoring of field into a single IoT robot and perform the operation automatically</a:t>
            </a:r>
            <a:endParaRPr sz="2100"/>
          </a:p>
          <a:p>
            <a:pPr marL="254000" lvl="0" indent="-247650" algn="just" rtl="0">
              <a:lnSpc>
                <a:spcPct val="115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IoT based smart robotic system is a complete solution for smart agriculture.</a:t>
            </a:r>
            <a:endParaRPr sz="2100">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alpha val="98823"/>
          </a:schemeClr>
        </a:solidFill>
        <a:effectLst/>
      </p:bgPr>
    </p:bg>
    <p:spTree>
      <p:nvGrpSpPr>
        <p:cNvPr id="201" name="Shape 201"/>
        <p:cNvGrpSpPr/>
        <p:nvPr/>
      </p:nvGrpSpPr>
      <p:grpSpPr>
        <a:xfrm>
          <a:off x="0" y="0"/>
          <a:ext cx="0" cy="0"/>
          <a:chOff x="0" y="0"/>
          <a:chExt cx="0" cy="0"/>
        </a:xfrm>
      </p:grpSpPr>
      <p:sp>
        <p:nvSpPr>
          <p:cNvPr id="202" name="Google Shape;202;p37"/>
          <p:cNvSpPr txBox="1"/>
          <p:nvPr>
            <p:ph type="title"/>
          </p:nvPr>
        </p:nvSpPr>
        <p:spPr>
          <a:xfrm>
            <a:off x="154543" y="446209"/>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BLOCK DIAGRAM OF THE PROPOSED SYSTEM</a:t>
            </a:r>
            <a:br>
              <a:rPr lang="en-GB" b="1">
                <a:solidFill>
                  <a:schemeClr val="accent1"/>
                </a:solidFill>
              </a:rPr>
            </a:br>
            <a:endParaRPr lang="en-GB" b="1">
              <a:solidFill>
                <a:schemeClr val="accent1"/>
              </a:solidFill>
            </a:endParaRPr>
          </a:p>
        </p:txBody>
      </p:sp>
      <p:pic>
        <p:nvPicPr>
          <p:cNvPr id="203" name="Google Shape;203;p37"/>
          <p:cNvPicPr preferRelativeResize="0"/>
          <p:nvPr/>
        </p:nvPicPr>
        <p:blipFill>
          <a:blip r:embed="rId1"/>
          <a:stretch>
            <a:fillRect/>
          </a:stretch>
        </p:blipFill>
        <p:spPr>
          <a:xfrm>
            <a:off x="466913" y="1303459"/>
            <a:ext cx="8210181" cy="3535241"/>
          </a:xfrm>
          <a:prstGeom prst="rect">
            <a:avLst/>
          </a:prstGeom>
          <a:noFill/>
          <a:ln>
            <a:noFill/>
          </a:ln>
        </p:spPr>
      </p:pic>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457200" y="476012"/>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 REQUIRED</a:t>
            </a:r>
            <a:br>
              <a:rPr lang="en-GB" b="1"/>
            </a:br>
            <a:endParaRPr lang="en-GB" b="1"/>
          </a:p>
        </p:txBody>
      </p:sp>
      <p:sp>
        <p:nvSpPr>
          <p:cNvPr id="209" name="Google Shape;209;p38"/>
          <p:cNvSpPr txBox="1"/>
          <p:nvPr>
            <p:ph type="body" idx="1"/>
          </p:nvPr>
        </p:nvSpPr>
        <p:spPr>
          <a:xfrm>
            <a:off x="457200" y="1039997"/>
            <a:ext cx="8229600" cy="3394500"/>
          </a:xfrm>
          <a:prstGeom prst="rect">
            <a:avLst/>
          </a:prstGeom>
          <a:noFill/>
          <a:ln>
            <a:noFill/>
          </a:ln>
        </p:spPr>
        <p:txBody>
          <a:bodyPr spcFirstLastPara="1" wrap="square" lIns="68575" tIns="34275" rIns="68575" bIns="34275" anchor="t" anchorCtr="0">
            <a:noAutofit/>
          </a:bodyPr>
          <a:lstStyle/>
          <a:p>
            <a:pPr marL="254000" lvl="0" indent="-298450" algn="l" rtl="0">
              <a:lnSpc>
                <a:spcPct val="150000"/>
              </a:lnSpc>
              <a:spcBef>
                <a:spcPts val="40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ESP32 Microcontroller</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Sensors - BH1750, DHT22, XH-M214</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L298N Motor driver </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DC motors</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Servo motors</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ESP32 cam</a:t>
            </a:r>
            <a:endParaRPr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ESP8266</a:t>
            </a:r>
            <a:endParaRPr sz="2100">
              <a:latin typeface="Calibri" panose="020F0502020204030204"/>
              <a:ea typeface="Calibri" panose="020F0502020204030204"/>
              <a:cs typeface="Calibri" panose="020F0502020204030204"/>
              <a:sym typeface="Calibri" panose="020F0502020204030204"/>
            </a:endParaRPr>
          </a:p>
          <a:p>
            <a:pPr marL="254000" lvl="0" indent="-139700" algn="l" rtl="0">
              <a:lnSpc>
                <a:spcPct val="100000"/>
              </a:lnSpc>
              <a:spcBef>
                <a:spcPts val="400"/>
              </a:spcBef>
              <a:spcAft>
                <a:spcPts val="0"/>
              </a:spcAft>
              <a:buClr>
                <a:schemeClr val="dk1"/>
              </a:buClr>
              <a:buSzPts val="1800"/>
              <a:buFont typeface="Arial" panose="020B0604020202020204"/>
              <a:buNone/>
            </a:pPr>
            <a:endParaRPr sz="18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457252" y="21359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15" name="Google Shape;215;p39"/>
          <p:cNvSpPr txBox="1"/>
          <p:nvPr>
            <p:ph type="body" idx="1"/>
          </p:nvPr>
        </p:nvSpPr>
        <p:spPr>
          <a:xfrm>
            <a:off x="457200" y="989088"/>
            <a:ext cx="8229600" cy="3394472"/>
          </a:xfrm>
          <a:prstGeom prst="rect">
            <a:avLst/>
          </a:prstGeom>
          <a:noFill/>
          <a:ln>
            <a:noFill/>
          </a:ln>
        </p:spPr>
        <p:txBody>
          <a:bodyPr spcFirstLastPara="1" wrap="square" lIns="68575" tIns="34275" rIns="68575" bIns="34275" anchor="t" anchorCtr="0">
            <a:noAutofit/>
          </a:bodyPr>
          <a:lstStyle/>
          <a:p>
            <a:pPr marL="254000" lvl="0" indent="-247650" algn="l" rtl="0">
              <a:lnSpc>
                <a:spcPct val="100000"/>
              </a:lnSpc>
              <a:spcBef>
                <a:spcPts val="0"/>
              </a:spcBef>
              <a:spcAft>
                <a:spcPts val="0"/>
              </a:spcAft>
              <a:buClr>
                <a:srgbClr val="1D62BC"/>
              </a:buClr>
              <a:buSzPts val="2100"/>
              <a:buFont typeface="Noto Sans Symbols"/>
              <a:buChar char="⮚"/>
            </a:pPr>
            <a:r>
              <a:rPr lang="en-GB" sz="2100" b="1">
                <a:solidFill>
                  <a:srgbClr val="1D62BC"/>
                </a:solidFill>
                <a:latin typeface="Calibri" panose="020F0502020204030204"/>
                <a:ea typeface="Calibri" panose="020F0502020204030204"/>
                <a:cs typeface="Calibri" panose="020F0502020204030204"/>
                <a:sym typeface="Calibri" panose="020F0502020204030204"/>
              </a:rPr>
              <a:t>ESP 32</a:t>
            </a:r>
            <a:endParaRPr lang="en-GB" sz="2100" b="1">
              <a:solidFill>
                <a:srgbClr val="1D62BC"/>
              </a:solidFill>
              <a:latin typeface="Calibri" panose="020F0502020204030204"/>
              <a:ea typeface="Calibri" panose="020F0502020204030204"/>
              <a:cs typeface="Calibri" panose="020F0502020204030204"/>
              <a:sym typeface="Calibri" panose="020F0502020204030204"/>
            </a:endParaRPr>
          </a:p>
          <a:p>
            <a:pPr marL="558800" lvl="1" indent="-209550" algn="just" rtl="0">
              <a:lnSpc>
                <a:spcPct val="100000"/>
              </a:lnSpc>
              <a:spcBef>
                <a:spcPts val="400"/>
              </a:spcBef>
              <a:spcAft>
                <a:spcPts val="0"/>
              </a:spcAft>
              <a:buClr>
                <a:schemeClr val="dk1"/>
              </a:buClr>
              <a:buSzPts val="2100"/>
              <a:buFont typeface="Arial" panose="020B0604020202020204"/>
              <a:buChar char="•"/>
            </a:pPr>
            <a:r>
              <a:rPr lang="en-GB">
                <a:latin typeface="Calibri" panose="020F0502020204030204"/>
                <a:ea typeface="Calibri" panose="020F0502020204030204"/>
                <a:cs typeface="Calibri" panose="020F0502020204030204"/>
                <a:sym typeface="Calibri" panose="020F0502020204030204"/>
              </a:rPr>
              <a:t>ESP32 is a series of low-cost, low-power system on a chip microcontrollers with integrated Wi-Fi and dual-mode Bluetooth.</a:t>
            </a:r>
            <a:endParaRPr lang="en-GB">
              <a:latin typeface="Calibri" panose="020F0502020204030204"/>
              <a:ea typeface="Calibri" panose="020F0502020204030204"/>
              <a:cs typeface="Calibri" panose="020F0502020204030204"/>
              <a:sym typeface="Calibri" panose="020F0502020204030204"/>
            </a:endParaRPr>
          </a:p>
          <a:p>
            <a:pPr marL="558800" lvl="1" indent="-209550" algn="just" rtl="0">
              <a:lnSpc>
                <a:spcPct val="100000"/>
              </a:lnSpc>
              <a:spcBef>
                <a:spcPts val="400"/>
              </a:spcBef>
              <a:spcAft>
                <a:spcPts val="0"/>
              </a:spcAft>
              <a:buClr>
                <a:schemeClr val="dk1"/>
              </a:buClr>
              <a:buSzPts val="2100"/>
              <a:buFont typeface="Arial" panose="020B0604020202020204"/>
              <a:buChar char="•"/>
            </a:pPr>
            <a:r>
              <a:rPr lang="en-GB">
                <a:latin typeface="Calibri" panose="020F0502020204030204"/>
                <a:ea typeface="Calibri" panose="020F0502020204030204"/>
                <a:cs typeface="Calibri" panose="020F0502020204030204"/>
                <a:sym typeface="Calibri" panose="020F0502020204030204"/>
              </a:rPr>
              <a:t>This module has a powerful enough on-board processing and storage capability that allows it to be integrated with the sensors and other application specific devices.</a:t>
            </a:r>
            <a:endParaRPr>
              <a:latin typeface="Calibri" panose="020F0502020204030204"/>
              <a:ea typeface="Calibri" panose="020F0502020204030204"/>
              <a:cs typeface="Calibri" panose="020F0502020204030204"/>
              <a:sym typeface="Calibri" panose="020F0502020204030204"/>
            </a:endParaRPr>
          </a:p>
          <a:p>
            <a:pPr marL="558800" lvl="0" indent="0" algn="just" rtl="0">
              <a:lnSpc>
                <a:spcPct val="100000"/>
              </a:lnSpc>
              <a:spcBef>
                <a:spcPts val="400"/>
              </a:spcBef>
              <a:spcAft>
                <a:spcPts val="0"/>
              </a:spcAft>
              <a:buNone/>
            </a:pPr>
            <a:endParaRPr>
              <a:latin typeface="Calibri" panose="020F0502020204030204"/>
              <a:ea typeface="Calibri" panose="020F0502020204030204"/>
              <a:cs typeface="Calibri" panose="020F0502020204030204"/>
              <a:sym typeface="Calibri" panose="020F0502020204030204"/>
            </a:endParaRPr>
          </a:p>
          <a:p>
            <a:pPr marL="342900" lvl="1" indent="0" algn="just" rtl="0">
              <a:lnSpc>
                <a:spcPct val="100000"/>
              </a:lnSpc>
              <a:spcBef>
                <a:spcPts val="400"/>
              </a:spcBef>
              <a:spcAft>
                <a:spcPts val="0"/>
              </a:spcAft>
              <a:buClr>
                <a:schemeClr val="dk1"/>
              </a:buClr>
              <a:buSzPts val="2100"/>
              <a:buFont typeface="Calibri" panose="020F0502020204030204"/>
              <a:buNone/>
            </a:pPr>
            <a:r>
              <a:rPr lang="en-GB" b="1">
                <a:latin typeface="Calibri" panose="020F0502020204030204"/>
                <a:ea typeface="Calibri" panose="020F0502020204030204"/>
                <a:cs typeface="Calibri" panose="020F0502020204030204"/>
                <a:sym typeface="Calibri" panose="020F0502020204030204"/>
              </a:rPr>
              <a:t>Specifications:</a:t>
            </a:r>
            <a:endParaRPr lang="en-GB" b="1">
              <a:latin typeface="Calibri" panose="020F0502020204030204"/>
              <a:ea typeface="Calibri" panose="020F0502020204030204"/>
              <a:cs typeface="Calibri" panose="020F0502020204030204"/>
              <a:sym typeface="Calibri" panose="020F0502020204030204"/>
            </a:endParaRPr>
          </a:p>
          <a:p>
            <a:pPr marL="342900" lvl="1" indent="0" algn="just" rtl="0">
              <a:lnSpc>
                <a:spcPct val="100000"/>
              </a:lnSpc>
              <a:spcBef>
                <a:spcPts val="400"/>
              </a:spcBef>
              <a:spcAft>
                <a:spcPts val="0"/>
              </a:spcAft>
              <a:buClr>
                <a:schemeClr val="dk1"/>
              </a:buClr>
              <a:buSzPts val="21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Operating voltage: 2.2V ~ 3.6V, Transfer rate: upto 150 Mbps, </a:t>
            </a:r>
            <a:endParaRPr sz="1700"/>
          </a:p>
          <a:p>
            <a:pPr marL="342900" lvl="1" indent="0" algn="just" rtl="0">
              <a:lnSpc>
                <a:spcPct val="100000"/>
              </a:lnSpc>
              <a:spcBef>
                <a:spcPts val="400"/>
              </a:spcBef>
              <a:spcAft>
                <a:spcPts val="0"/>
              </a:spcAft>
              <a:buClr>
                <a:schemeClr val="dk1"/>
              </a:buClr>
              <a:buSzPts val="21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Flash size: </a:t>
            </a:r>
            <a:r>
              <a:rPr lang="en-GB" sz="1700">
                <a:latin typeface="Calibri" panose="020F0502020204030204"/>
                <a:ea typeface="Calibri" panose="020F0502020204030204"/>
                <a:cs typeface="Calibri" panose="020F0502020204030204"/>
                <a:sym typeface="Calibri" panose="020F0502020204030204"/>
              </a:rPr>
              <a:t>4 MByte</a:t>
            </a:r>
            <a:r>
              <a:rPr lang="en-GB" sz="1700">
                <a:latin typeface="Calibri" panose="020F0502020204030204"/>
                <a:ea typeface="Calibri" panose="020F0502020204030204"/>
                <a:cs typeface="Calibri" panose="020F0502020204030204"/>
                <a:sym typeface="Calibri" panose="020F0502020204030204"/>
              </a:rPr>
              <a:t>, Dimensions: 25 x 15 x 11 mm. </a:t>
            </a:r>
            <a:endParaRPr sz="1700"/>
          </a:p>
          <a:p>
            <a:pPr marL="342900" lvl="1" indent="0" algn="just" rtl="0">
              <a:lnSpc>
                <a:spcPct val="100000"/>
              </a:lnSpc>
              <a:spcBef>
                <a:spcPts val="400"/>
              </a:spcBef>
              <a:spcAft>
                <a:spcPts val="0"/>
              </a:spcAft>
              <a:buClr>
                <a:schemeClr val="dk1"/>
              </a:buClr>
              <a:buSzPts val="2100"/>
              <a:buFont typeface="Arial" panose="020B0604020202020204"/>
              <a:buNone/>
            </a:pPr>
            <a:endParaRPr>
              <a:latin typeface="Calibri" panose="020F0502020204030204"/>
              <a:ea typeface="Calibri" panose="020F0502020204030204"/>
              <a:cs typeface="Calibri" panose="020F0502020204030204"/>
              <a:sym typeface="Calibri" panose="020F0502020204030204"/>
            </a:endParaRPr>
          </a:p>
          <a:p>
            <a:pPr marL="558800" lvl="1" indent="-76200" algn="just" rtl="0">
              <a:lnSpc>
                <a:spcPct val="100000"/>
              </a:lnSpc>
              <a:spcBef>
                <a:spcPts val="400"/>
              </a:spcBef>
              <a:spcAft>
                <a:spcPts val="0"/>
              </a:spcAft>
              <a:buClr>
                <a:schemeClr val="dk1"/>
              </a:buClr>
              <a:buSzPts val="2100"/>
              <a:buFont typeface="Arial" panose="020B0604020202020204"/>
              <a:buNone/>
            </a:pPr>
            <a:endParaRPr>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457200"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pic>
        <p:nvPicPr>
          <p:cNvPr id="221" name="Google Shape;221;p40" descr="Experiments and projects with an Arduino microcontroller: Using an ESP-WROOM-32  Devkit"/>
          <p:cNvPicPr preferRelativeResize="0"/>
          <p:nvPr/>
        </p:nvPicPr>
        <p:blipFill rotWithShape="1">
          <a:blip r:embed="rId1"/>
          <a:srcRect/>
          <a:stretch>
            <a:fillRect/>
          </a:stretch>
        </p:blipFill>
        <p:spPr>
          <a:xfrm>
            <a:off x="1770106" y="934222"/>
            <a:ext cx="5301049" cy="3660400"/>
          </a:xfrm>
          <a:prstGeom prst="rect">
            <a:avLst/>
          </a:prstGeom>
          <a:noFill/>
          <a:ln>
            <a:noFill/>
          </a:ln>
        </p:spPr>
      </p:pic>
      <p:sp>
        <p:nvSpPr>
          <p:cNvPr id="222" name="Google Shape;222;p40"/>
          <p:cNvSpPr txBox="1"/>
          <p:nvPr/>
        </p:nvSpPr>
        <p:spPr>
          <a:xfrm>
            <a:off x="3216300" y="4594625"/>
            <a:ext cx="27114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Arial" panose="020B0604020202020204"/>
                <a:ea typeface="Arial" panose="020B0604020202020204"/>
                <a:cs typeface="Arial" panose="020B0604020202020204"/>
                <a:sym typeface="Arial" panose="020B0604020202020204"/>
              </a:rPr>
              <a:t>Pin out diagram of ESP32</a:t>
            </a:r>
            <a:endParaRPr sz="11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41"/>
          <p:cNvSpPr txBox="1"/>
          <p:nvPr>
            <p:ph type="title"/>
          </p:nvPr>
        </p:nvSpPr>
        <p:spPr>
          <a:xfrm>
            <a:off x="464234"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28" name="Google Shape;228;p41"/>
          <p:cNvSpPr txBox="1"/>
          <p:nvPr>
            <p:ph type="body" idx="1"/>
          </p:nvPr>
        </p:nvSpPr>
        <p:spPr>
          <a:xfrm>
            <a:off x="464185" y="1063229"/>
            <a:ext cx="8229600" cy="3394472"/>
          </a:xfrm>
          <a:prstGeom prst="rect">
            <a:avLst/>
          </a:prstGeom>
          <a:noFill/>
          <a:ln>
            <a:noFill/>
          </a:ln>
        </p:spPr>
        <p:txBody>
          <a:bodyPr spcFirstLastPara="1" wrap="square" lIns="68575" tIns="34275" rIns="68575" bIns="34275" anchor="t" anchorCtr="0">
            <a:noAutofit/>
          </a:bodyPr>
          <a:lstStyle/>
          <a:p>
            <a:pPr marL="254000" lvl="0" indent="-254000" algn="l" rtl="0">
              <a:lnSpc>
                <a:spcPct val="100000"/>
              </a:lnSpc>
              <a:spcBef>
                <a:spcPts val="0"/>
              </a:spcBef>
              <a:spcAft>
                <a:spcPts val="0"/>
              </a:spcAft>
              <a:buClr>
                <a:srgbClr val="1D62BC"/>
              </a:buClr>
              <a:buSzPts val="2400"/>
              <a:buFont typeface="Noto Sans Symbols"/>
              <a:buChar char="⮚"/>
            </a:pPr>
            <a:r>
              <a:rPr lang="en-GB" sz="2400" b="1">
                <a:solidFill>
                  <a:srgbClr val="1D62BC"/>
                </a:solidFill>
                <a:latin typeface="Calibri" panose="020F0502020204030204"/>
                <a:ea typeface="Calibri" panose="020F0502020204030204"/>
                <a:cs typeface="Calibri" panose="020F0502020204030204"/>
                <a:sym typeface="Calibri" panose="020F0502020204030204"/>
              </a:rPr>
              <a:t>Light Sensor- BH1750 </a:t>
            </a:r>
            <a:endParaRPr lang="en-GB" sz="2400" b="1">
              <a:solidFill>
                <a:srgbClr val="1D62BC"/>
              </a:solidFill>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rgbClr val="303030"/>
              </a:buClr>
              <a:buSzPts val="2100"/>
              <a:buFont typeface="Arial" panose="020B0604020202020204"/>
              <a:buChar char="•"/>
            </a:pPr>
            <a:r>
              <a:rPr lang="en-GB" sz="2100" b="1" i="0">
                <a:solidFill>
                  <a:srgbClr val="303030"/>
                </a:solidFill>
                <a:latin typeface="Arial" panose="020B0604020202020204"/>
                <a:ea typeface="Arial" panose="020B0604020202020204"/>
                <a:cs typeface="Arial" panose="020B0604020202020204"/>
                <a:sym typeface="Arial" panose="020B0604020202020204"/>
              </a:rPr>
              <a:t>BH1750</a:t>
            </a:r>
            <a:r>
              <a:rPr lang="en-GB" sz="2100" b="0" i="0">
                <a:solidFill>
                  <a:srgbClr val="303030"/>
                </a:solidFill>
                <a:latin typeface="Arial" panose="020B0604020202020204"/>
                <a:ea typeface="Arial" panose="020B0604020202020204"/>
                <a:cs typeface="Arial" panose="020B0604020202020204"/>
                <a:sym typeface="Arial" panose="020B0604020202020204"/>
              </a:rPr>
              <a:t> is a </a:t>
            </a:r>
            <a:r>
              <a:rPr lang="en-GB" sz="2100" i="0">
                <a:solidFill>
                  <a:srgbClr val="303030"/>
                </a:solidFill>
                <a:latin typeface="Arial" panose="020B0604020202020204"/>
                <a:ea typeface="Arial" panose="020B0604020202020204"/>
                <a:cs typeface="Arial" panose="020B0604020202020204"/>
                <a:sym typeface="Arial" panose="020B0604020202020204"/>
              </a:rPr>
              <a:t>digital ambient light sensor </a:t>
            </a:r>
            <a:r>
              <a:rPr lang="en-GB" sz="2100" b="0" i="0">
                <a:solidFill>
                  <a:srgbClr val="303030"/>
                </a:solidFill>
                <a:latin typeface="Arial" panose="020B0604020202020204"/>
                <a:ea typeface="Arial" panose="020B0604020202020204"/>
                <a:cs typeface="Arial" panose="020B0604020202020204"/>
                <a:sym typeface="Arial" panose="020B0604020202020204"/>
              </a:rPr>
              <a:t>that is </a:t>
            </a:r>
            <a:r>
              <a:rPr lang="en-GB" sz="2100">
                <a:solidFill>
                  <a:srgbClr val="303030"/>
                </a:solidFill>
              </a:rPr>
              <a:t>c</a:t>
            </a:r>
            <a:r>
              <a:rPr lang="en-GB" sz="2100" b="0" i="0">
                <a:solidFill>
                  <a:srgbClr val="303030"/>
                </a:solidFill>
                <a:latin typeface="Arial" panose="020B0604020202020204"/>
                <a:ea typeface="Arial" panose="020B0604020202020204"/>
                <a:cs typeface="Arial" panose="020B0604020202020204"/>
                <a:sym typeface="Arial" panose="020B0604020202020204"/>
              </a:rPr>
              <a:t>ommonly used in mobile phones to manipulate the screen brightness based on the environment lighting.</a:t>
            </a:r>
            <a:endParaRPr lang="en-GB" sz="2100" b="0" i="0">
              <a:solidFill>
                <a:srgbClr val="303030"/>
              </a:solidFill>
              <a:latin typeface="Arial" panose="020B0604020202020204"/>
              <a:ea typeface="Arial" panose="020B0604020202020204"/>
              <a:cs typeface="Arial" panose="020B0604020202020204"/>
              <a:sym typeface="Arial" panose="020B0604020202020204"/>
            </a:endParaRPr>
          </a:p>
          <a:p>
            <a:pPr marL="254000" lvl="0" indent="-247650" algn="just" rtl="0">
              <a:lnSpc>
                <a:spcPct val="100000"/>
              </a:lnSpc>
              <a:spcBef>
                <a:spcPts val="400"/>
              </a:spcBef>
              <a:spcAft>
                <a:spcPts val="0"/>
              </a:spcAft>
              <a:buClr>
                <a:srgbClr val="303030"/>
              </a:buClr>
              <a:buSzPts val="2100"/>
              <a:buFont typeface="Arial" panose="020B0604020202020204"/>
              <a:buChar char="•"/>
            </a:pPr>
            <a:r>
              <a:rPr lang="en-GB" sz="2100" b="0" i="0">
                <a:solidFill>
                  <a:srgbClr val="303030"/>
                </a:solidFill>
                <a:latin typeface="Arial" panose="020B0604020202020204"/>
                <a:ea typeface="Arial" panose="020B0604020202020204"/>
                <a:cs typeface="Arial" panose="020B0604020202020204"/>
                <a:sym typeface="Arial" panose="020B0604020202020204"/>
              </a:rPr>
              <a:t> This sensor can accurately measure the LUX value of light up to 65535 lux.</a:t>
            </a:r>
            <a:endParaRPr sz="2100" b="1">
              <a:solidFill>
                <a:srgbClr val="1D62BC"/>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400"/>
              </a:spcBef>
              <a:spcAft>
                <a:spcPts val="0"/>
              </a:spcAft>
              <a:buClr>
                <a:schemeClr val="dk1"/>
              </a:buClr>
              <a:buSzPts val="2100"/>
              <a:buFont typeface="Arial" panose="020B0604020202020204"/>
              <a:buNone/>
            </a:pPr>
            <a:endParaRPr sz="2100" b="1">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400"/>
              </a:spcBef>
              <a:spcAft>
                <a:spcPts val="0"/>
              </a:spcAft>
              <a:buClr>
                <a:schemeClr val="dk1"/>
              </a:buClr>
              <a:buSzPts val="2100"/>
              <a:buFont typeface="Calibri" panose="020F0502020204030204"/>
              <a:buNone/>
            </a:pPr>
            <a:r>
              <a:rPr lang="en-GB" sz="2100" b="1">
                <a:latin typeface="Calibri" panose="020F0502020204030204"/>
                <a:ea typeface="Calibri" panose="020F0502020204030204"/>
                <a:cs typeface="Calibri" panose="020F0502020204030204"/>
                <a:sym typeface="Calibri" panose="020F0502020204030204"/>
              </a:rPr>
              <a:t>Specifications</a:t>
            </a:r>
            <a:endParaRPr lang="en-GB" sz="2100" b="1">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500"/>
              </a:spcBef>
              <a:spcAft>
                <a:spcPts val="0"/>
              </a:spcAft>
              <a:buClr>
                <a:schemeClr val="dk1"/>
              </a:buClr>
              <a:buSzPts val="2400"/>
              <a:buFont typeface="Arial" panose="020B0604020202020204"/>
              <a:buNone/>
            </a:pPr>
            <a:endParaRPr sz="2400" b="1">
              <a:solidFill>
                <a:srgbClr val="1D62BC"/>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500"/>
              </a:spcBef>
              <a:spcAft>
                <a:spcPts val="0"/>
              </a:spcAft>
              <a:buClr>
                <a:schemeClr val="dk1"/>
              </a:buClr>
              <a:buSzPts val="2400"/>
              <a:buFont typeface="Arial" panose="020B0604020202020204"/>
              <a:buNone/>
            </a:pPr>
          </a:p>
        </p:txBody>
      </p:sp>
      <p:pic>
        <p:nvPicPr>
          <p:cNvPr id="229" name="Google Shape;229;p41"/>
          <p:cNvPicPr preferRelativeResize="0"/>
          <p:nvPr/>
        </p:nvPicPr>
        <p:blipFill rotWithShape="1">
          <a:blip r:embed="rId1"/>
          <a:srcRect/>
          <a:stretch>
            <a:fillRect/>
          </a:stretch>
        </p:blipFill>
        <p:spPr>
          <a:xfrm>
            <a:off x="4572000" y="2901461"/>
            <a:ext cx="3159062" cy="1632182"/>
          </a:xfrm>
          <a:prstGeom prst="rect">
            <a:avLst/>
          </a:prstGeom>
          <a:noFill/>
          <a:ln>
            <a:noFill/>
          </a:ln>
        </p:spPr>
      </p:pic>
      <p:sp>
        <p:nvSpPr>
          <p:cNvPr id="230" name="Google Shape;230;p41"/>
          <p:cNvSpPr txBox="1"/>
          <p:nvPr/>
        </p:nvSpPr>
        <p:spPr>
          <a:xfrm>
            <a:off x="4692454" y="4457701"/>
            <a:ext cx="4573758"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1" i="0">
                <a:solidFill>
                  <a:srgbClr val="303030"/>
                </a:solidFill>
                <a:latin typeface="Arial" panose="020B0604020202020204"/>
                <a:ea typeface="Arial" panose="020B0604020202020204"/>
                <a:cs typeface="Arial" panose="020B0604020202020204"/>
                <a:sym typeface="Arial" panose="020B0604020202020204"/>
              </a:rPr>
              <a:t>BH1750 Light Sensor Pinout</a:t>
            </a:r>
            <a:endParaRPr sz="1400">
              <a:solidFill>
                <a:schemeClr val="dk1"/>
              </a:solidFill>
              <a:latin typeface="Arial" panose="020B0604020202020204"/>
              <a:ea typeface="Arial" panose="020B0604020202020204"/>
              <a:cs typeface="Arial" panose="020B0604020202020204"/>
              <a:sym typeface="Arial" panose="020B0604020202020204"/>
            </a:endParaRPr>
          </a:p>
        </p:txBody>
      </p:sp>
      <p:sp>
        <p:nvSpPr>
          <p:cNvPr id="231" name="Google Shape;231;p41"/>
          <p:cNvSpPr txBox="1"/>
          <p:nvPr/>
        </p:nvSpPr>
        <p:spPr>
          <a:xfrm>
            <a:off x="606669" y="3968025"/>
            <a:ext cx="4631700" cy="10698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panose="020F0502020204030204"/>
                <a:ea typeface="Calibri" panose="020F0502020204030204"/>
                <a:cs typeface="Calibri" panose="020F0502020204030204"/>
                <a:sym typeface="Calibri" panose="020F0502020204030204"/>
              </a:rPr>
              <a:t>Power Supply: 2.4V-3.6V</a:t>
            </a:r>
            <a:endParaRPr sz="1100"/>
          </a:p>
          <a:p>
            <a:pPr marL="0" marR="0" lvl="0" indent="0" algn="l" rtl="0">
              <a:spcBef>
                <a:spcPts val="0"/>
              </a:spcBef>
              <a:spcAft>
                <a:spcPts val="0"/>
              </a:spcAft>
              <a:buNone/>
            </a:pPr>
            <a:r>
              <a:rPr lang="en-GB" sz="1700">
                <a:solidFill>
                  <a:schemeClr val="dk1"/>
                </a:solidFill>
                <a:latin typeface="Calibri" panose="020F0502020204030204"/>
                <a:ea typeface="Calibri" panose="020F0502020204030204"/>
                <a:cs typeface="Calibri" panose="020F0502020204030204"/>
                <a:sym typeface="Calibri" panose="020F0502020204030204"/>
              </a:rPr>
              <a:t>Light range 0-65535 lux</a:t>
            </a:r>
            <a:endParaRPr sz="1100"/>
          </a:p>
          <a:p>
            <a:pPr marL="0" marR="0" lvl="0" indent="0" algn="l" rtl="0">
              <a:spcBef>
                <a:spcPts val="0"/>
              </a:spcBef>
              <a:spcAft>
                <a:spcPts val="0"/>
              </a:spcAft>
              <a:buNone/>
            </a:pPr>
            <a:r>
              <a:rPr lang="en-GB" sz="1700">
                <a:solidFill>
                  <a:schemeClr val="dk1"/>
                </a:solidFill>
                <a:latin typeface="Calibri" panose="020F0502020204030204"/>
                <a:ea typeface="Calibri" panose="020F0502020204030204"/>
                <a:cs typeface="Calibri" panose="020F0502020204030204"/>
                <a:sym typeface="Calibri" panose="020F0502020204030204"/>
              </a:rPr>
              <a:t>built-in : 16 bit A/D converter</a:t>
            </a:r>
            <a:endParaRPr sz="1100"/>
          </a:p>
          <a:p>
            <a:pPr marL="0" marR="0" lvl="0" indent="0" algn="l" rtl="0">
              <a:spcBef>
                <a:spcPts val="0"/>
              </a:spcBef>
              <a:spcAft>
                <a:spcPts val="0"/>
              </a:spcAft>
              <a:buNone/>
            </a:pPr>
            <a:endParaRPr sz="14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456907" y="17168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37" name="Google Shape;237;p42"/>
          <p:cNvSpPr txBox="1"/>
          <p:nvPr>
            <p:ph type="body" idx="1"/>
          </p:nvPr>
        </p:nvSpPr>
        <p:spPr>
          <a:xfrm>
            <a:off x="457200" y="1063229"/>
            <a:ext cx="8229600" cy="3394472"/>
          </a:xfrm>
          <a:prstGeom prst="rect">
            <a:avLst/>
          </a:prstGeom>
          <a:noFill/>
          <a:ln>
            <a:noFill/>
          </a:ln>
        </p:spPr>
        <p:txBody>
          <a:bodyPr spcFirstLastPara="1" wrap="square" lIns="68575" tIns="34275" rIns="68575" bIns="34275" anchor="t" anchorCtr="0">
            <a:noAutofit/>
          </a:bodyPr>
          <a:lstStyle/>
          <a:p>
            <a:pPr marL="254000" lvl="0" indent="-254000" algn="l" rtl="0">
              <a:lnSpc>
                <a:spcPct val="100000"/>
              </a:lnSpc>
              <a:spcBef>
                <a:spcPts val="0"/>
              </a:spcBef>
              <a:spcAft>
                <a:spcPts val="0"/>
              </a:spcAft>
              <a:buClr>
                <a:srgbClr val="1D62BC"/>
              </a:buClr>
              <a:buSzPts val="2400"/>
              <a:buFont typeface="Noto Sans Symbols"/>
              <a:buChar char="⮚"/>
            </a:pPr>
            <a:r>
              <a:rPr lang="en-GB" b="1">
                <a:solidFill>
                  <a:srgbClr val="1D62BC"/>
                </a:solidFill>
                <a:latin typeface="Calibri" panose="020F0502020204030204"/>
                <a:ea typeface="Calibri" panose="020F0502020204030204"/>
                <a:cs typeface="Calibri" panose="020F0502020204030204"/>
                <a:sym typeface="Calibri" panose="020F0502020204030204"/>
              </a:rPr>
              <a:t>Temperature and humidity sensor-DHT22</a:t>
            </a:r>
            <a:r>
              <a:rPr lang="en-GB" sz="2400" b="1">
                <a:solidFill>
                  <a:srgbClr val="1D62BC"/>
                </a:solidFill>
                <a:latin typeface="Calibri" panose="020F0502020204030204"/>
                <a:ea typeface="Calibri" panose="020F0502020204030204"/>
                <a:cs typeface="Calibri" panose="020F0502020204030204"/>
                <a:sym typeface="Calibri" panose="020F0502020204030204"/>
              </a:rPr>
              <a:t> </a:t>
            </a:r>
            <a:endParaRPr lang="en-GB" sz="2400" b="1">
              <a:solidFill>
                <a:srgbClr val="1D62BC"/>
              </a:solidFill>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The DHT22 is a basic digital temperature and humidity sensor. </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It uses a capacitive humidity sensor and a thermistor to measure the surrounding air, and gives out a digital signal on the data pin, no analog input pins needed</a:t>
            </a:r>
            <a:endParaRPr lang="en-GB" sz="2100">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400"/>
              </a:spcBef>
              <a:spcAft>
                <a:spcPts val="0"/>
              </a:spcAft>
              <a:buClr>
                <a:schemeClr val="dk1"/>
              </a:buClr>
              <a:buSzPts val="2100"/>
              <a:buFont typeface="Arial" panose="020B0604020202020204"/>
              <a:buNone/>
            </a:pPr>
            <a:endParaRPr sz="2100" b="1">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400"/>
              </a:spcBef>
              <a:spcAft>
                <a:spcPts val="0"/>
              </a:spcAft>
              <a:buClr>
                <a:schemeClr val="dk1"/>
              </a:buClr>
              <a:buSzPts val="2100"/>
              <a:buFont typeface="Calibri" panose="020F0502020204030204"/>
              <a:buNone/>
            </a:pPr>
            <a:r>
              <a:rPr lang="en-GB" sz="2100" b="1">
                <a:latin typeface="Calibri" panose="020F0502020204030204"/>
                <a:ea typeface="Calibri" panose="020F0502020204030204"/>
                <a:cs typeface="Calibri" panose="020F0502020204030204"/>
                <a:sym typeface="Calibri" panose="020F0502020204030204"/>
              </a:rPr>
              <a:t>Specifications:</a:t>
            </a:r>
            <a:endParaRPr lang="en-GB" sz="2100" b="1">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Operating Voltage: 3.5V to 5.5V</a:t>
            </a:r>
            <a:endParaRPr lang="en-GB" sz="1700">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Temperature Range: -40°C to 80°C</a:t>
            </a:r>
            <a:endParaRPr lang="en-GB" sz="1700">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Humidity Range: 0% to 100%</a:t>
            </a:r>
            <a:endParaRPr lang="en-GB" sz="1700">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400"/>
              </a:spcBef>
              <a:spcAft>
                <a:spcPts val="0"/>
              </a:spcAft>
              <a:buClr>
                <a:schemeClr val="dk1"/>
              </a:buClr>
              <a:buSzPts val="2100"/>
              <a:buFont typeface="Arial" panose="020B0604020202020204"/>
              <a:buNone/>
            </a:pPr>
            <a:endParaRPr sz="2100">
              <a:latin typeface="Calibri" panose="020F0502020204030204"/>
              <a:ea typeface="Calibri" panose="020F0502020204030204"/>
              <a:cs typeface="Calibri" panose="020F0502020204030204"/>
              <a:sym typeface="Calibri" panose="020F0502020204030204"/>
            </a:endParaRPr>
          </a:p>
          <a:p>
            <a:pPr marL="254000" lvl="0" indent="-101600" algn="l" rtl="0">
              <a:lnSpc>
                <a:spcPct val="100000"/>
              </a:lnSpc>
              <a:spcBef>
                <a:spcPts val="500"/>
              </a:spcBef>
              <a:spcAft>
                <a:spcPts val="0"/>
              </a:spcAft>
              <a:buClr>
                <a:schemeClr val="dk1"/>
              </a:buClr>
              <a:buSzPts val="2400"/>
              <a:buFont typeface="Arial" panose="020B0604020202020204"/>
              <a:buNone/>
            </a:pPr>
          </a:p>
        </p:txBody>
      </p:sp>
      <p:pic>
        <p:nvPicPr>
          <p:cNvPr id="238" name="Google Shape;238;p42"/>
          <p:cNvPicPr preferRelativeResize="0"/>
          <p:nvPr/>
        </p:nvPicPr>
        <p:blipFill rotWithShape="1">
          <a:blip r:embed="rId1"/>
          <a:srcRect/>
          <a:stretch>
            <a:fillRect/>
          </a:stretch>
        </p:blipFill>
        <p:spPr>
          <a:xfrm>
            <a:off x="5909090" y="2714406"/>
            <a:ext cx="2115649" cy="1743295"/>
          </a:xfrm>
          <a:prstGeom prst="rect">
            <a:avLst/>
          </a:prstGeom>
          <a:noFill/>
          <a:ln>
            <a:noFill/>
          </a:ln>
        </p:spPr>
      </p:pic>
      <p:sp>
        <p:nvSpPr>
          <p:cNvPr id="239" name="Google Shape;239;p42"/>
          <p:cNvSpPr txBox="1"/>
          <p:nvPr/>
        </p:nvSpPr>
        <p:spPr>
          <a:xfrm>
            <a:off x="6220558" y="4491770"/>
            <a:ext cx="4573758"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1" i="0">
                <a:solidFill>
                  <a:srgbClr val="303030"/>
                </a:solidFill>
                <a:latin typeface="Arial" panose="020B0604020202020204"/>
                <a:ea typeface="Arial" panose="020B0604020202020204"/>
                <a:cs typeface="Arial" panose="020B0604020202020204"/>
                <a:sym typeface="Arial" panose="020B0604020202020204"/>
              </a:rPr>
              <a:t>DHT22 Sensor Pinout</a:t>
            </a:r>
            <a:endParaRPr sz="14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76408" y="143462"/>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45" name="Google Shape;245;p43"/>
          <p:cNvSpPr txBox="1"/>
          <p:nvPr>
            <p:ph type="body" idx="1"/>
          </p:nvPr>
        </p:nvSpPr>
        <p:spPr>
          <a:xfrm>
            <a:off x="376606" y="874395"/>
            <a:ext cx="8415997" cy="3394710"/>
          </a:xfrm>
          <a:prstGeom prst="rect">
            <a:avLst/>
          </a:prstGeom>
          <a:noFill/>
          <a:ln>
            <a:noFill/>
          </a:ln>
        </p:spPr>
        <p:txBody>
          <a:bodyPr spcFirstLastPara="1" wrap="square" lIns="68575" tIns="34275" rIns="68575" bIns="34275" anchor="t" anchorCtr="0">
            <a:noAutofit/>
          </a:bodyPr>
          <a:lstStyle/>
          <a:p>
            <a:pPr marL="254000" lvl="0" indent="-254000" algn="l" rtl="0">
              <a:lnSpc>
                <a:spcPct val="100000"/>
              </a:lnSpc>
              <a:spcBef>
                <a:spcPts val="0"/>
              </a:spcBef>
              <a:spcAft>
                <a:spcPts val="0"/>
              </a:spcAft>
              <a:buClr>
                <a:srgbClr val="1D62BC"/>
              </a:buClr>
              <a:buSzPts val="2400"/>
              <a:buFont typeface="Noto Sans Symbols"/>
              <a:buChar char="⮚"/>
            </a:pPr>
            <a:r>
              <a:rPr lang="en-GB" b="1">
                <a:solidFill>
                  <a:srgbClr val="1D62BC"/>
                </a:solidFill>
                <a:latin typeface="Calibri" panose="020F0502020204030204"/>
                <a:ea typeface="Calibri" panose="020F0502020204030204"/>
                <a:cs typeface="Calibri" panose="020F0502020204030204"/>
                <a:sym typeface="Calibri" panose="020F0502020204030204"/>
              </a:rPr>
              <a:t>L298N Motor Driver </a:t>
            </a:r>
            <a:endParaRPr lang="en-GB" b="1">
              <a:solidFill>
                <a:srgbClr val="1D62BC"/>
              </a:solidFill>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This L298N Motor Driver Module is a high power motor driver module for driving DC and Stepper Motors. </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This module consists of an L298 motor driver IC and a 78M05 5V regulator.</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L298N Module can control up to 4 DC motors, or 2 DC motors with directional and speed control.</a:t>
            </a:r>
            <a:endParaRPr lang="en-GB" sz="21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400"/>
              </a:spcBef>
              <a:spcAft>
                <a:spcPts val="0"/>
              </a:spcAft>
              <a:buClr>
                <a:schemeClr val="dk1"/>
              </a:buClr>
              <a:buSzPts val="2100"/>
              <a:buFont typeface="Calibri" panose="020F0502020204030204"/>
              <a:buNone/>
            </a:pPr>
            <a:r>
              <a:rPr lang="en-GB" sz="2100" b="1">
                <a:latin typeface="Calibri" panose="020F0502020204030204"/>
                <a:ea typeface="Calibri" panose="020F0502020204030204"/>
                <a:cs typeface="Calibri" panose="020F0502020204030204"/>
                <a:sym typeface="Calibri" panose="020F0502020204030204"/>
              </a:rPr>
              <a:t>Specifications:</a:t>
            </a:r>
            <a:endParaRPr lang="en-GB" sz="2100" b="1">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Driver Voltage: 5-35V</a:t>
            </a:r>
            <a:endParaRPr lang="en-GB" sz="17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Driver Current:2A(max)</a:t>
            </a:r>
            <a:endParaRPr lang="en-GB" sz="17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Max Power: 25W</a:t>
            </a:r>
            <a:endParaRPr lang="en-GB" sz="17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400"/>
              </a:spcBef>
              <a:spcAft>
                <a:spcPts val="0"/>
              </a:spcAft>
              <a:buClr>
                <a:schemeClr val="dk1"/>
              </a:buClr>
              <a:buSzPts val="1800"/>
              <a:buFont typeface="Arial" panose="020B0604020202020204"/>
              <a:buNone/>
            </a:pPr>
            <a:endParaRPr sz="1800"/>
          </a:p>
        </p:txBody>
      </p:sp>
      <p:pic>
        <p:nvPicPr>
          <p:cNvPr id="246" name="Google Shape;246;p43"/>
          <p:cNvPicPr preferRelativeResize="0"/>
          <p:nvPr>
            <p:ph type="body" idx="2"/>
          </p:nvPr>
        </p:nvPicPr>
        <p:blipFill rotWithShape="1">
          <a:blip r:embed="rId1"/>
          <a:srcRect t="2246"/>
          <a:stretch>
            <a:fillRect/>
          </a:stretch>
        </p:blipFill>
        <p:spPr>
          <a:xfrm>
            <a:off x="5514242" y="3084368"/>
            <a:ext cx="3014400" cy="1723800"/>
          </a:xfrm>
          <a:prstGeom prst="rect">
            <a:avLst/>
          </a:prstGeom>
          <a:noFill/>
          <a:ln>
            <a:noFill/>
          </a:ln>
        </p:spPr>
      </p:pic>
      <p:sp>
        <p:nvSpPr>
          <p:cNvPr id="247" name="Google Shape;247;p43"/>
          <p:cNvSpPr txBox="1"/>
          <p:nvPr/>
        </p:nvSpPr>
        <p:spPr>
          <a:xfrm>
            <a:off x="5514242" y="4808184"/>
            <a:ext cx="45738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03030"/>
              </a:buClr>
              <a:buSzPts val="1400"/>
              <a:buFont typeface="Arial" panose="020B0604020202020204"/>
              <a:buNone/>
            </a:pPr>
            <a:r>
              <a:rPr lang="en-GB" sz="1400" b="1" i="0">
                <a:solidFill>
                  <a:srgbClr val="303030"/>
                </a:solidFill>
                <a:latin typeface="Arial" panose="020B0604020202020204"/>
                <a:ea typeface="Arial" panose="020B0604020202020204"/>
                <a:cs typeface="Arial" panose="020B0604020202020204"/>
                <a:sym typeface="Arial" panose="020B0604020202020204"/>
              </a:rPr>
              <a:t>L298N Motor Driver Module Pinout</a:t>
            </a:r>
            <a:endParaRPr sz="2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6"/>
          <p:cNvSpPr txBox="1"/>
          <p:nvPr>
            <p:ph type="body" idx="1"/>
          </p:nvPr>
        </p:nvSpPr>
        <p:spPr>
          <a:xfrm>
            <a:off x="457200" y="1063229"/>
            <a:ext cx="8229600" cy="3394472"/>
          </a:xfrm>
          <a:prstGeom prst="rect">
            <a:avLst/>
          </a:prstGeom>
          <a:noFill/>
          <a:ln>
            <a:noFill/>
          </a:ln>
        </p:spPr>
        <p:txBody>
          <a:bodyPr spcFirstLastPara="1" wrap="square" lIns="68575" tIns="34275" rIns="68575" bIns="34275" anchor="t" anchorCtr="0">
            <a:noAutofit/>
          </a:bodyPr>
          <a:lstStyle/>
          <a:p>
            <a:pPr marL="254000" lvl="0" indent="-247650" algn="l" rtl="0">
              <a:lnSpc>
                <a:spcPct val="150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Traditional irrigation requires excessive amounts of water and consumes high electrical energy to schedule irrigations.</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Nearly 60% of water used for irrigation is wasted.</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Labour charges and time is expended for frequent visits and monitoring of farm area.</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Unfavourable environment conditions can severely affect the crop growth and yield</a:t>
            </a:r>
            <a:r>
              <a:rPr lang="en-GB" sz="1800">
                <a:latin typeface="Calibri" panose="020F0502020204030204"/>
                <a:ea typeface="Calibri" panose="020F0502020204030204"/>
                <a:cs typeface="Calibri" panose="020F0502020204030204"/>
                <a:sym typeface="Calibri" panose="020F0502020204030204"/>
              </a:rPr>
              <a:t>.</a:t>
            </a:r>
            <a:endParaRPr lang="en-GB" sz="1800">
              <a:latin typeface="Calibri" panose="020F0502020204030204"/>
              <a:ea typeface="Calibri" panose="020F0502020204030204"/>
              <a:cs typeface="Calibri" panose="020F0502020204030204"/>
              <a:sym typeface="Calibri" panose="020F0502020204030204"/>
            </a:endParaRPr>
          </a:p>
          <a:p>
            <a:pPr marL="254000" lvl="0" indent="-101600" algn="l" rtl="0">
              <a:lnSpc>
                <a:spcPct val="150000"/>
              </a:lnSpc>
              <a:spcBef>
                <a:spcPts val="500"/>
              </a:spcBef>
              <a:spcAft>
                <a:spcPts val="0"/>
              </a:spcAft>
              <a:buClr>
                <a:schemeClr val="dk1"/>
              </a:buClr>
              <a:buSzPts val="2400"/>
              <a:buFont typeface="Arial" panose="020B0604020202020204"/>
              <a:buNone/>
            </a:pPr>
          </a:p>
          <a:p>
            <a:pPr marL="254000" lvl="0" indent="-101600" algn="l" rtl="0">
              <a:lnSpc>
                <a:spcPct val="150000"/>
              </a:lnSpc>
              <a:spcBef>
                <a:spcPts val="500"/>
              </a:spcBef>
              <a:spcAft>
                <a:spcPts val="0"/>
              </a:spcAft>
              <a:buClr>
                <a:schemeClr val="dk1"/>
              </a:buClr>
              <a:buSzPts val="2400"/>
              <a:buFont typeface="Arial" panose="020B0604020202020204"/>
              <a:buNone/>
            </a:pPr>
          </a:p>
          <a:p>
            <a:pPr marL="254000" lvl="0" indent="-101600" algn="l" rtl="0">
              <a:lnSpc>
                <a:spcPct val="150000"/>
              </a:lnSpc>
              <a:spcBef>
                <a:spcPts val="500"/>
              </a:spcBef>
              <a:spcAft>
                <a:spcPts val="0"/>
              </a:spcAft>
              <a:buClr>
                <a:schemeClr val="dk1"/>
              </a:buClr>
              <a:buSzPts val="2400"/>
              <a:buFont typeface="Arial" panose="020B0604020202020204"/>
              <a:buNone/>
            </a:pPr>
          </a:p>
        </p:txBody>
      </p:sp>
      <p:sp>
        <p:nvSpPr>
          <p:cNvPr id="139" name="Google Shape;139;p26"/>
          <p:cNvSpPr txBox="1"/>
          <p:nvPr>
            <p:ph type="title"/>
          </p:nvPr>
        </p:nvSpPr>
        <p:spPr>
          <a:xfrm>
            <a:off x="457200"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PROBLEM STATEMENT</a:t>
            </a:r>
            <a:endParaRPr lang="en-GB" b="1">
              <a:solidFill>
                <a:schemeClr val="accent1"/>
              </a:solidFill>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79095" y="177060"/>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53" name="Google Shape;253;p44"/>
          <p:cNvSpPr txBox="1"/>
          <p:nvPr>
            <p:ph type="body" idx="1"/>
          </p:nvPr>
        </p:nvSpPr>
        <p:spPr>
          <a:xfrm>
            <a:off x="379119" y="871238"/>
            <a:ext cx="7837558" cy="3243562"/>
          </a:xfrm>
          <a:prstGeom prst="rect">
            <a:avLst/>
          </a:prstGeom>
          <a:noFill/>
          <a:ln>
            <a:noFill/>
          </a:ln>
        </p:spPr>
        <p:txBody>
          <a:bodyPr spcFirstLastPara="1" wrap="square" lIns="68575" tIns="34275" rIns="68575" bIns="34275" anchor="t" anchorCtr="0">
            <a:noAutofit/>
          </a:bodyPr>
          <a:lstStyle/>
          <a:p>
            <a:pPr marL="254000" lvl="0" indent="-254000" algn="l" rtl="0">
              <a:lnSpc>
                <a:spcPct val="100000"/>
              </a:lnSpc>
              <a:spcBef>
                <a:spcPts val="0"/>
              </a:spcBef>
              <a:spcAft>
                <a:spcPts val="0"/>
              </a:spcAft>
              <a:buClr>
                <a:srgbClr val="1D62BC"/>
              </a:buClr>
              <a:buSzPts val="2400"/>
              <a:buFont typeface="Noto Sans Symbols"/>
              <a:buChar char="⮚"/>
            </a:pPr>
            <a:r>
              <a:rPr lang="en-GB" sz="2400" b="1">
                <a:solidFill>
                  <a:srgbClr val="1D62BC"/>
                </a:solidFill>
                <a:latin typeface="Calibri" panose="020F0502020204030204"/>
                <a:ea typeface="Calibri" panose="020F0502020204030204"/>
                <a:cs typeface="Calibri" panose="020F0502020204030204"/>
                <a:sym typeface="Calibri" panose="020F0502020204030204"/>
              </a:rPr>
              <a:t>DC </a:t>
            </a:r>
            <a:r>
              <a:rPr lang="en-GB" b="1">
                <a:solidFill>
                  <a:srgbClr val="1D62BC"/>
                </a:solidFill>
                <a:latin typeface="Calibri" panose="020F0502020204030204"/>
                <a:ea typeface="Calibri" panose="020F0502020204030204"/>
                <a:cs typeface="Calibri" panose="020F0502020204030204"/>
                <a:sym typeface="Calibri" panose="020F0502020204030204"/>
              </a:rPr>
              <a:t>g</a:t>
            </a:r>
            <a:r>
              <a:rPr lang="en-GB" sz="2400" b="1">
                <a:solidFill>
                  <a:srgbClr val="1D62BC"/>
                </a:solidFill>
                <a:latin typeface="Calibri" panose="020F0502020204030204"/>
                <a:ea typeface="Calibri" panose="020F0502020204030204"/>
                <a:cs typeface="Calibri" panose="020F0502020204030204"/>
                <a:sym typeface="Calibri" panose="020F0502020204030204"/>
              </a:rPr>
              <a:t>eared motor</a:t>
            </a:r>
            <a:endParaRPr lang="en-GB" sz="2400" b="1">
              <a:solidFill>
                <a:srgbClr val="1D62BC"/>
              </a:solidFill>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rgbClr val="303030"/>
              </a:buClr>
              <a:buSzPts val="2100"/>
              <a:buFont typeface="Calibri" panose="020F0502020204030204"/>
              <a:buChar char="•"/>
            </a:pPr>
            <a:r>
              <a:rPr lang="en-GB" sz="2100" b="0" i="0">
                <a:solidFill>
                  <a:srgbClr val="303030"/>
                </a:solidFill>
                <a:latin typeface="Calibri" panose="020F0502020204030204"/>
                <a:ea typeface="Calibri" panose="020F0502020204030204"/>
                <a:cs typeface="Calibri" panose="020F0502020204030204"/>
                <a:sym typeface="Calibri" panose="020F0502020204030204"/>
              </a:rPr>
              <a:t>A gear motor is an all-in-one combination of a motor and gearbox.</a:t>
            </a:r>
            <a:endParaRPr lang="en-GB" sz="2100" b="0" i="0">
              <a:solidFill>
                <a:srgbClr val="303030"/>
              </a:solidFill>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rgbClr val="303030"/>
              </a:buClr>
              <a:buSzPts val="2100"/>
              <a:buFont typeface="Calibri" panose="020F0502020204030204"/>
              <a:buChar char="•"/>
            </a:pPr>
            <a:r>
              <a:rPr lang="en-GB" sz="2100" b="0" i="0">
                <a:solidFill>
                  <a:srgbClr val="303030"/>
                </a:solidFill>
                <a:latin typeface="Calibri" panose="020F0502020204030204"/>
                <a:ea typeface="Calibri" panose="020F0502020204030204"/>
                <a:cs typeface="Calibri" panose="020F0502020204030204"/>
                <a:sym typeface="Calibri" panose="020F0502020204030204"/>
              </a:rPr>
              <a:t>The addition of a gear head to a motor reduces the speed while increasing the torque output.</a:t>
            </a:r>
            <a:endParaRPr lang="en-GB" sz="2100" b="0" i="0">
              <a:solidFill>
                <a:srgbClr val="303030"/>
              </a:solidFill>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Using the correct combination of gears in a gear motor, its speed can be reduced to any desirable figure. </a:t>
            </a:r>
            <a:endParaRPr lang="en-GB" sz="21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500"/>
              </a:spcBef>
              <a:spcAft>
                <a:spcPts val="0"/>
              </a:spcAft>
              <a:buClr>
                <a:schemeClr val="dk1"/>
              </a:buClr>
              <a:buSzPts val="2400"/>
              <a:buFont typeface="Arial" panose="020B0604020202020204"/>
              <a:buNone/>
            </a:pPr>
          </a:p>
        </p:txBody>
      </p:sp>
      <p:pic>
        <p:nvPicPr>
          <p:cNvPr id="254" name="Google Shape;254;p44" descr="1000 RPM 12V Centre Shaft DC Geared Motor White buy online at low price in  India - ElectronicsComp.com"/>
          <p:cNvPicPr preferRelativeResize="0"/>
          <p:nvPr/>
        </p:nvPicPr>
        <p:blipFill rotWithShape="1">
          <a:blip r:embed="rId1"/>
          <a:srcRect t="7333" b="18091"/>
          <a:stretch>
            <a:fillRect/>
          </a:stretch>
        </p:blipFill>
        <p:spPr>
          <a:xfrm>
            <a:off x="5923850" y="3075550"/>
            <a:ext cx="2129799" cy="1588275"/>
          </a:xfrm>
          <a:prstGeom prst="rect">
            <a:avLst/>
          </a:prstGeom>
          <a:noFill/>
          <a:ln>
            <a:noFill/>
          </a:ln>
        </p:spPr>
      </p:pic>
      <p:sp>
        <p:nvSpPr>
          <p:cNvPr id="255" name="Google Shape;255;p44"/>
          <p:cNvSpPr txBox="1"/>
          <p:nvPr/>
        </p:nvSpPr>
        <p:spPr>
          <a:xfrm>
            <a:off x="542153" y="3279130"/>
            <a:ext cx="4587300" cy="1616100"/>
          </a:xfrm>
          <a:prstGeom prst="rect">
            <a:avLst/>
          </a:prstGeom>
          <a:noFill/>
          <a:ln>
            <a:noFill/>
          </a:ln>
        </p:spPr>
        <p:txBody>
          <a:bodyPr spcFirstLastPara="1" wrap="square" lIns="68575" tIns="34275" rIns="68575" bIns="34275" anchor="t" anchorCtr="0">
            <a:spAutoFit/>
          </a:bodyPr>
          <a:lstStyle/>
          <a:p>
            <a:pPr marL="0" lvl="0" indent="0" algn="l" rtl="0">
              <a:spcBef>
                <a:spcPts val="400"/>
              </a:spcBef>
              <a:spcAft>
                <a:spcPts val="0"/>
              </a:spcAft>
              <a:buClr>
                <a:schemeClr val="dk1"/>
              </a:buClr>
              <a:buSzPts val="2100"/>
              <a:buFont typeface="Calibri" panose="020F0502020204030204"/>
              <a:buNone/>
            </a:pPr>
            <a:r>
              <a:rPr lang="en-GB" sz="2100" b="1">
                <a:solidFill>
                  <a:schemeClr val="dk1"/>
                </a:solidFill>
                <a:latin typeface="Calibri" panose="020F0502020204030204"/>
                <a:ea typeface="Calibri" panose="020F0502020204030204"/>
                <a:cs typeface="Calibri" panose="020F0502020204030204"/>
                <a:sym typeface="Calibri" panose="020F0502020204030204"/>
              </a:rPr>
              <a:t>Specifications:</a:t>
            </a:r>
            <a:endParaRPr sz="2400">
              <a:solidFill>
                <a:schemeClr val="dk1"/>
              </a:solidFill>
            </a:endParaRPr>
          </a:p>
          <a:p>
            <a:pPr marL="0" lvl="0" indent="0" algn="l" rtl="0">
              <a:spcBef>
                <a:spcPts val="300"/>
              </a:spcBef>
              <a:spcAft>
                <a:spcPts val="0"/>
              </a:spcAft>
              <a:buClr>
                <a:schemeClr val="dk1"/>
              </a:buClr>
              <a:buSzPts val="1700"/>
              <a:buFont typeface="Calibri" panose="020F0502020204030204"/>
              <a:buNone/>
            </a:pPr>
            <a:r>
              <a:rPr lang="en-GB" sz="1700">
                <a:solidFill>
                  <a:schemeClr val="dk1"/>
                </a:solidFill>
                <a:latin typeface="Calibri" panose="020F0502020204030204"/>
                <a:ea typeface="Calibri" panose="020F0502020204030204"/>
                <a:cs typeface="Calibri" panose="020F0502020204030204"/>
                <a:sym typeface="Calibri" panose="020F0502020204030204"/>
              </a:rPr>
              <a:t> Voltage: 12V</a:t>
            </a:r>
            <a:endParaRPr sz="2400">
              <a:solidFill>
                <a:schemeClr val="dk1"/>
              </a:solidFill>
            </a:endParaRPr>
          </a:p>
          <a:p>
            <a:pPr marL="0" lvl="0" indent="0" algn="l" rtl="0">
              <a:spcBef>
                <a:spcPts val="300"/>
              </a:spcBef>
              <a:spcAft>
                <a:spcPts val="0"/>
              </a:spcAft>
              <a:buClr>
                <a:schemeClr val="dk1"/>
              </a:buClr>
              <a:buSzPts val="1700"/>
              <a:buFont typeface="Calibri" panose="020F0502020204030204"/>
              <a:buNone/>
            </a:pPr>
            <a:r>
              <a:rPr lang="en-GB" sz="1700">
                <a:solidFill>
                  <a:schemeClr val="dk1"/>
                </a:solidFill>
                <a:latin typeface="Calibri" panose="020F0502020204030204"/>
                <a:ea typeface="Calibri" panose="020F0502020204030204"/>
                <a:cs typeface="Calibri" panose="020F0502020204030204"/>
                <a:sym typeface="Calibri" panose="020F0502020204030204"/>
              </a:rPr>
              <a:t>Speed   : 300rpm</a:t>
            </a:r>
            <a:endParaRPr sz="2400">
              <a:solidFill>
                <a:schemeClr val="dk1"/>
              </a:solidFill>
            </a:endParaRPr>
          </a:p>
          <a:p>
            <a:pPr marL="0" lvl="0" indent="0" algn="l" rtl="0">
              <a:spcBef>
                <a:spcPts val="300"/>
              </a:spcBef>
              <a:spcAft>
                <a:spcPts val="0"/>
              </a:spcAft>
              <a:buClr>
                <a:schemeClr val="dk1"/>
              </a:buClr>
              <a:buSzPts val="1700"/>
              <a:buFont typeface="Calibri" panose="020F0502020204030204"/>
              <a:buNone/>
            </a:pPr>
            <a:r>
              <a:rPr lang="en-GB" sz="1700">
                <a:solidFill>
                  <a:schemeClr val="dk1"/>
                </a:solidFill>
                <a:latin typeface="Calibri" panose="020F0502020204030204"/>
                <a:ea typeface="Calibri" panose="020F0502020204030204"/>
                <a:cs typeface="Calibri" panose="020F0502020204030204"/>
                <a:sym typeface="Calibri" panose="020F0502020204030204"/>
              </a:rPr>
              <a:t>Torque  : 2kg/Cm</a:t>
            </a:r>
            <a:endParaRPr sz="2400">
              <a:solidFill>
                <a:schemeClr val="dk1"/>
              </a:solidFill>
            </a:endParaRPr>
          </a:p>
          <a:p>
            <a:pPr marL="0" marR="0" lvl="0" indent="0" algn="l" rtl="0">
              <a:lnSpc>
                <a:spcPct val="100000"/>
              </a:lnSpc>
              <a:spcBef>
                <a:spcPts val="0"/>
              </a:spcBef>
              <a:spcAft>
                <a:spcPts val="0"/>
              </a:spcAft>
              <a:buClr>
                <a:schemeClr val="dk1"/>
              </a:buClr>
              <a:buSzPts val="2100"/>
              <a:buFont typeface="Calibri" panose="020F0502020204030204"/>
              <a:buNone/>
            </a:pPr>
            <a:endParaRPr sz="21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6" name="Google Shape;256;p44"/>
          <p:cNvSpPr txBox="1"/>
          <p:nvPr/>
        </p:nvSpPr>
        <p:spPr>
          <a:xfrm>
            <a:off x="6117400" y="4663825"/>
            <a:ext cx="174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t>DC geared motor</a:t>
            </a:r>
            <a:endParaRPr b="1"/>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457193" y="120253"/>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62" name="Google Shape;262;p45"/>
          <p:cNvSpPr txBox="1"/>
          <p:nvPr>
            <p:ph type="body" idx="1"/>
          </p:nvPr>
        </p:nvSpPr>
        <p:spPr>
          <a:xfrm>
            <a:off x="457200" y="977503"/>
            <a:ext cx="8229600" cy="3394472"/>
          </a:xfrm>
          <a:prstGeom prst="rect">
            <a:avLst/>
          </a:prstGeom>
          <a:noFill/>
          <a:ln>
            <a:noFill/>
          </a:ln>
        </p:spPr>
        <p:txBody>
          <a:bodyPr spcFirstLastPara="1" wrap="square" lIns="68575" tIns="34275" rIns="68575" bIns="34275" anchor="t" anchorCtr="0">
            <a:noAutofit/>
          </a:bodyPr>
          <a:lstStyle/>
          <a:p>
            <a:pPr marL="254000" lvl="0" indent="-254000" algn="l" rtl="0">
              <a:lnSpc>
                <a:spcPct val="100000"/>
              </a:lnSpc>
              <a:spcBef>
                <a:spcPts val="0"/>
              </a:spcBef>
              <a:spcAft>
                <a:spcPts val="0"/>
              </a:spcAft>
              <a:buClr>
                <a:srgbClr val="1D62BC"/>
              </a:buClr>
              <a:buSzPts val="2400"/>
              <a:buFont typeface="Noto Sans Symbols"/>
              <a:buChar char="⮚"/>
            </a:pPr>
            <a:r>
              <a:rPr lang="en-GB" b="1">
                <a:solidFill>
                  <a:srgbClr val="1D62BC"/>
                </a:solidFill>
                <a:latin typeface="Calibri" panose="020F0502020204030204"/>
                <a:ea typeface="Calibri" panose="020F0502020204030204"/>
                <a:cs typeface="Calibri" panose="020F0502020204030204"/>
                <a:sym typeface="Calibri" panose="020F0502020204030204"/>
              </a:rPr>
              <a:t>Servo </a:t>
            </a:r>
            <a:r>
              <a:rPr lang="en-GB" sz="2400" b="1">
                <a:solidFill>
                  <a:srgbClr val="1D62BC"/>
                </a:solidFill>
                <a:latin typeface="Calibri" panose="020F0502020204030204"/>
                <a:ea typeface="Calibri" panose="020F0502020204030204"/>
                <a:cs typeface="Calibri" panose="020F0502020204030204"/>
                <a:sym typeface="Calibri" panose="020F0502020204030204"/>
              </a:rPr>
              <a:t>motor</a:t>
            </a:r>
            <a:endParaRPr lang="en-GB" sz="2400" b="1">
              <a:solidFill>
                <a:srgbClr val="1D62BC"/>
              </a:solidFill>
              <a:latin typeface="Calibri" panose="020F0502020204030204"/>
              <a:ea typeface="Calibri" panose="020F0502020204030204"/>
              <a:cs typeface="Calibri" panose="020F0502020204030204"/>
              <a:sym typeface="Calibri" panose="020F0502020204030204"/>
            </a:endParaRPr>
          </a:p>
          <a:p>
            <a:pPr marL="254000" lvl="0" indent="-247650" algn="l" rtl="0">
              <a:lnSpc>
                <a:spcPct val="100000"/>
              </a:lnSpc>
              <a:spcBef>
                <a:spcPts val="40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A servo motor is a rotary actuator that allows for precise control of angular position.</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00000"/>
              </a:lnSpc>
              <a:spcBef>
                <a:spcPts val="40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It consists of a motor coupled to a sensor for position feedback. It also requires a servo drive to complete the system.</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00000"/>
              </a:lnSpc>
              <a:spcBef>
                <a:spcPts val="40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The drive uses the feedback sensor to precisely control the rotary position of the motor.</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l" rtl="0">
              <a:lnSpc>
                <a:spcPct val="100000"/>
              </a:lnSpc>
              <a:spcBef>
                <a:spcPts val="400"/>
              </a:spcBef>
              <a:spcAft>
                <a:spcPts val="0"/>
              </a:spcAft>
              <a:buClr>
                <a:schemeClr val="dk1"/>
              </a:buClr>
              <a:buSzPts val="2100"/>
              <a:buFont typeface="Arial" panose="020B0604020202020204"/>
              <a:buChar char="•"/>
            </a:pPr>
            <a:r>
              <a:rPr lang="en-GB" sz="2100">
                <a:latin typeface="Calibri" panose="020F0502020204030204"/>
                <a:ea typeface="Calibri" panose="020F0502020204030204"/>
                <a:cs typeface="Calibri" panose="020F0502020204030204"/>
                <a:sym typeface="Calibri" panose="020F0502020204030204"/>
              </a:rPr>
              <a:t>Two servo motors are used, i)SG-90 for ESP32 cam control</a:t>
            </a:r>
            <a:endParaRPr lang="en-GB" sz="21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500"/>
              </a:spcBef>
              <a:spcAft>
                <a:spcPts val="0"/>
              </a:spcAft>
              <a:buClr>
                <a:srgbClr val="1D62BC"/>
              </a:buClr>
              <a:buSzPts val="2400"/>
              <a:buFont typeface="Calibri" panose="020F0502020204030204"/>
              <a:buNone/>
            </a:pPr>
            <a:r>
              <a:rPr lang="en-GB" sz="2400" b="1">
                <a:solidFill>
                  <a:srgbClr val="1D62BC"/>
                </a:solidFill>
                <a:latin typeface="Calibri" panose="020F0502020204030204"/>
                <a:ea typeface="Calibri" panose="020F0502020204030204"/>
                <a:cs typeface="Calibri" panose="020F0502020204030204"/>
                <a:sym typeface="Calibri" panose="020F0502020204030204"/>
              </a:rPr>
              <a:t>                                                </a:t>
            </a:r>
            <a:r>
              <a:rPr lang="en-GB" sz="2100">
                <a:latin typeface="Calibri" panose="020F0502020204030204"/>
                <a:ea typeface="Calibri" panose="020F0502020204030204"/>
                <a:cs typeface="Calibri" panose="020F0502020204030204"/>
                <a:sym typeface="Calibri" panose="020F0502020204030204"/>
              </a:rPr>
              <a:t>ii) MG995 for robotic arm control   </a:t>
            </a:r>
            <a:endParaRPr lang="en-GB" sz="21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500"/>
              </a:spcBef>
              <a:spcAft>
                <a:spcPts val="0"/>
              </a:spcAft>
              <a:buClr>
                <a:schemeClr val="dk1"/>
              </a:buClr>
              <a:buSzPts val="2400"/>
              <a:buFont typeface="Arial" panose="020B0604020202020204"/>
              <a:buNone/>
            </a:pPr>
            <a:endParaRPr sz="2400" b="1">
              <a:solidFill>
                <a:srgbClr val="1D62BC"/>
              </a:solidFill>
              <a:latin typeface="Calibri" panose="020F0502020204030204"/>
              <a:ea typeface="Calibri" panose="020F0502020204030204"/>
              <a:cs typeface="Calibri" panose="020F0502020204030204"/>
              <a:sym typeface="Calibri" panose="020F0502020204030204"/>
            </a:endParaRPr>
          </a:p>
          <a:p>
            <a:pPr marL="254000" lvl="0" indent="-101600" algn="l" rtl="0">
              <a:lnSpc>
                <a:spcPct val="100000"/>
              </a:lnSpc>
              <a:spcBef>
                <a:spcPts val="500"/>
              </a:spcBef>
              <a:spcAft>
                <a:spcPts val="0"/>
              </a:spcAft>
              <a:buClr>
                <a:schemeClr val="dk1"/>
              </a:buClr>
              <a:buSzPts val="2400"/>
              <a:buFont typeface="Noto Sans Symbols"/>
              <a:buNone/>
            </a:pPr>
            <a:endParaRPr sz="2400" b="1">
              <a:solidFill>
                <a:srgbClr val="1D62BC"/>
              </a:solidFill>
              <a:latin typeface="Calibri" panose="020F0502020204030204"/>
              <a:ea typeface="Calibri" panose="020F0502020204030204"/>
              <a:cs typeface="Calibri" panose="020F0502020204030204"/>
              <a:sym typeface="Calibri" panose="020F0502020204030204"/>
            </a:endParaRPr>
          </a:p>
          <a:p>
            <a:pPr marL="254000" lvl="0" indent="-101600" algn="l" rtl="0">
              <a:lnSpc>
                <a:spcPct val="100000"/>
              </a:lnSpc>
              <a:spcBef>
                <a:spcPts val="500"/>
              </a:spcBef>
              <a:spcAft>
                <a:spcPts val="0"/>
              </a:spcAft>
              <a:buClr>
                <a:schemeClr val="dk1"/>
              </a:buClr>
              <a:buSzPts val="2400"/>
              <a:buFont typeface="Noto Sans Symbols"/>
              <a:buNone/>
            </a:p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457200"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68" name="Google Shape;268;p46"/>
          <p:cNvSpPr txBox="1"/>
          <p:nvPr>
            <p:ph type="body" idx="1"/>
          </p:nvPr>
        </p:nvSpPr>
        <p:spPr>
          <a:xfrm>
            <a:off x="529110" y="1135277"/>
            <a:ext cx="8229600" cy="3394472"/>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100"/>
              <a:buFont typeface="Calibri" panose="020F0502020204030204"/>
              <a:buNone/>
            </a:pPr>
            <a:r>
              <a:rPr lang="en-GB" sz="2100" b="1">
                <a:latin typeface="Calibri" panose="020F0502020204030204"/>
                <a:ea typeface="Calibri" panose="020F0502020204030204"/>
                <a:cs typeface="Calibri" panose="020F0502020204030204"/>
                <a:sym typeface="Calibri" panose="020F0502020204030204"/>
              </a:rPr>
              <a:t>Specification:</a:t>
            </a:r>
            <a:endParaRPr lang="en-GB" sz="2100" b="1">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400"/>
              </a:spcBef>
              <a:spcAft>
                <a:spcPts val="0"/>
              </a:spcAft>
              <a:buClr>
                <a:schemeClr val="dk1"/>
              </a:buClr>
              <a:buSzPts val="1800"/>
              <a:buFont typeface="Calibri" panose="020F0502020204030204"/>
              <a:buNone/>
            </a:pPr>
            <a:r>
              <a:rPr lang="en-GB" sz="1800" u="sng">
                <a:latin typeface="Calibri" panose="020F0502020204030204"/>
                <a:ea typeface="Calibri" panose="020F0502020204030204"/>
                <a:cs typeface="Calibri" panose="020F0502020204030204"/>
                <a:sym typeface="Calibri" panose="020F0502020204030204"/>
              </a:rPr>
              <a:t>SG-90 servomotor</a:t>
            </a:r>
            <a:endParaRPr lang="en-GB" sz="1800" u="sng">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Operating Voltage is +5V typically</a:t>
            </a:r>
            <a:endParaRPr lang="en-GB" sz="1700">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Torque: 2.5kg/cm</a:t>
            </a:r>
            <a:endParaRPr lang="en-GB" sz="1700">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Operating speed is 0.1s/60°</a:t>
            </a:r>
            <a:endParaRPr lang="en-GB" sz="1700">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Rotation : 0°-180°</a:t>
            </a:r>
            <a:endParaRPr lang="en-GB" sz="1700">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chemeClr val="dk1"/>
              </a:buClr>
              <a:buSzPts val="1700"/>
              <a:buFont typeface="Calibri" panose="020F0502020204030204"/>
              <a:buNone/>
            </a:pPr>
            <a:r>
              <a:rPr lang="en-GB" sz="1700" u="sng">
                <a:latin typeface="Calibri" panose="020F0502020204030204"/>
                <a:ea typeface="Calibri" panose="020F0502020204030204"/>
                <a:cs typeface="Calibri" panose="020F0502020204030204"/>
                <a:sym typeface="Calibri" panose="020F0502020204030204"/>
              </a:rPr>
              <a:t>MG995 servo motor</a:t>
            </a:r>
            <a:endParaRPr lang="en-GB" sz="1700" u="sng">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chemeClr val="dk1"/>
              </a:buClr>
              <a:buSzPts val="1700"/>
              <a:buFont typeface="Calibri" panose="020F0502020204030204"/>
              <a:buNone/>
            </a:pPr>
            <a:r>
              <a:rPr lang="en-GB" sz="1700">
                <a:latin typeface="Calibri" panose="020F0502020204030204"/>
                <a:ea typeface="Calibri" panose="020F0502020204030204"/>
                <a:cs typeface="Calibri" panose="020F0502020204030204"/>
                <a:sym typeface="Calibri" panose="020F0502020204030204"/>
              </a:rPr>
              <a:t>Operating voltage range: 4.8 V to 7.2 V</a:t>
            </a:r>
            <a:endParaRPr lang="en-GB" sz="1700">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rgbClr val="303030"/>
              </a:buClr>
              <a:buSzPts val="1700"/>
              <a:buFont typeface="Calibri" panose="020F0502020204030204"/>
              <a:buNone/>
            </a:pPr>
            <a:r>
              <a:rPr lang="en-GB" sz="1700" b="0" i="0">
                <a:solidFill>
                  <a:srgbClr val="303030"/>
                </a:solidFill>
                <a:latin typeface="Calibri" panose="020F0502020204030204"/>
                <a:ea typeface="Calibri" panose="020F0502020204030204"/>
                <a:cs typeface="Calibri" panose="020F0502020204030204"/>
                <a:sym typeface="Calibri" panose="020F0502020204030204"/>
              </a:rPr>
              <a:t>Rotational degree: 180º</a:t>
            </a:r>
            <a:endParaRPr lang="en-GB" sz="1700" b="0" i="0">
              <a:solidFill>
                <a:srgbClr val="303030"/>
              </a:solidFill>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rgbClr val="303030"/>
              </a:buClr>
              <a:buSzPts val="1700"/>
              <a:buFont typeface="Calibri" panose="020F0502020204030204"/>
              <a:buNone/>
            </a:pPr>
            <a:r>
              <a:rPr lang="en-GB" sz="1700" b="0" i="0">
                <a:solidFill>
                  <a:srgbClr val="303030"/>
                </a:solidFill>
                <a:latin typeface="Calibri" panose="020F0502020204030204"/>
                <a:ea typeface="Calibri" panose="020F0502020204030204"/>
                <a:cs typeface="Calibri" panose="020F0502020204030204"/>
                <a:sym typeface="Calibri" panose="020F0502020204030204"/>
              </a:rPr>
              <a:t>Stall torque: 9.4kg/cm (4.8v); 11kg/cm (6v)</a:t>
            </a:r>
            <a:endParaRPr lang="en-GB" sz="1700" b="0" i="0">
              <a:solidFill>
                <a:srgbClr val="303030"/>
              </a:solidFill>
              <a:latin typeface="Calibri" panose="020F0502020204030204"/>
              <a:ea typeface="Calibri" panose="020F0502020204030204"/>
              <a:cs typeface="Calibri" panose="020F0502020204030204"/>
              <a:sym typeface="Calibri" panose="020F0502020204030204"/>
            </a:endParaRPr>
          </a:p>
          <a:p>
            <a:pPr marL="304800" lvl="1" indent="0" algn="l" rtl="0">
              <a:lnSpc>
                <a:spcPct val="100000"/>
              </a:lnSpc>
              <a:spcBef>
                <a:spcPts val="300"/>
              </a:spcBef>
              <a:spcAft>
                <a:spcPts val="0"/>
              </a:spcAft>
              <a:buClr>
                <a:srgbClr val="303030"/>
              </a:buClr>
              <a:buSzPts val="1700"/>
              <a:buFont typeface="Calibri" panose="020F0502020204030204"/>
              <a:buNone/>
            </a:pPr>
            <a:r>
              <a:rPr lang="en-GB" sz="1700" b="0" i="0">
                <a:solidFill>
                  <a:srgbClr val="303030"/>
                </a:solidFill>
                <a:latin typeface="Calibri" panose="020F0502020204030204"/>
                <a:ea typeface="Calibri" panose="020F0502020204030204"/>
                <a:cs typeface="Calibri" panose="020F0502020204030204"/>
                <a:sym typeface="Calibri" panose="020F0502020204030204"/>
              </a:rPr>
              <a:t>Operating speed: 0.2 s/60º (4.8 V), 0.16 s/60º (6 V)</a:t>
            </a:r>
            <a:endParaRPr lang="en-GB" sz="1700" b="0" i="0">
              <a:solidFill>
                <a:srgbClr val="303030"/>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400"/>
              </a:spcBef>
              <a:spcAft>
                <a:spcPts val="0"/>
              </a:spcAft>
              <a:buClr>
                <a:schemeClr val="dk1"/>
              </a:buClr>
              <a:buSzPts val="2100"/>
              <a:buFont typeface="Arial" panose="020B0604020202020204"/>
              <a:buNone/>
            </a:pPr>
            <a:endParaRPr sz="2100" u="sng">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300"/>
              </a:spcBef>
              <a:spcAft>
                <a:spcPts val="0"/>
              </a:spcAft>
              <a:buClr>
                <a:schemeClr val="dk1"/>
              </a:buClr>
              <a:buSzPts val="1700"/>
              <a:buFont typeface="Arial" panose="020B0604020202020204"/>
              <a:buNone/>
            </a:pPr>
            <a:endParaRPr sz="17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400"/>
              </a:spcBef>
              <a:spcAft>
                <a:spcPts val="0"/>
              </a:spcAft>
              <a:buClr>
                <a:schemeClr val="dk1"/>
              </a:buClr>
              <a:buSzPts val="2100"/>
              <a:buFont typeface="Arial" panose="020B0604020202020204"/>
              <a:buNone/>
            </a:pPr>
            <a:endParaRPr sz="2100" b="1">
              <a:latin typeface="Calibri" panose="020F0502020204030204"/>
              <a:ea typeface="Calibri" panose="020F0502020204030204"/>
              <a:cs typeface="Calibri" panose="020F0502020204030204"/>
              <a:sym typeface="Calibri" panose="020F0502020204030204"/>
            </a:endParaRPr>
          </a:p>
        </p:txBody>
      </p:sp>
      <p:pic>
        <p:nvPicPr>
          <p:cNvPr id="269" name="Google Shape;269;p46"/>
          <p:cNvPicPr preferRelativeResize="0"/>
          <p:nvPr/>
        </p:nvPicPr>
        <p:blipFill rotWithShape="1">
          <a:blip r:embed="rId1"/>
          <a:srcRect/>
          <a:stretch>
            <a:fillRect/>
          </a:stretch>
        </p:blipFill>
        <p:spPr>
          <a:xfrm>
            <a:off x="6051721" y="3415973"/>
            <a:ext cx="2706517" cy="1339067"/>
          </a:xfrm>
          <a:prstGeom prst="rect">
            <a:avLst/>
          </a:prstGeom>
          <a:noFill/>
          <a:ln>
            <a:noFill/>
          </a:ln>
        </p:spPr>
      </p:pic>
      <p:pic>
        <p:nvPicPr>
          <p:cNvPr id="270" name="Google Shape;270;p46"/>
          <p:cNvPicPr preferRelativeResize="0"/>
          <p:nvPr/>
        </p:nvPicPr>
        <p:blipFill rotWithShape="1">
          <a:blip r:embed="rId2"/>
          <a:srcRect/>
          <a:stretch>
            <a:fillRect/>
          </a:stretch>
        </p:blipFill>
        <p:spPr>
          <a:xfrm>
            <a:off x="6122651" y="1135277"/>
            <a:ext cx="2206700" cy="1577024"/>
          </a:xfrm>
          <a:prstGeom prst="rect">
            <a:avLst/>
          </a:prstGeom>
          <a:noFill/>
          <a:ln>
            <a:noFill/>
          </a:ln>
        </p:spPr>
      </p:pic>
      <p:sp>
        <p:nvSpPr>
          <p:cNvPr id="271" name="Google Shape;271;p46"/>
          <p:cNvSpPr txBox="1"/>
          <p:nvPr/>
        </p:nvSpPr>
        <p:spPr>
          <a:xfrm>
            <a:off x="6253292" y="2712302"/>
            <a:ext cx="4573544"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1" i="0">
                <a:solidFill>
                  <a:srgbClr val="303030"/>
                </a:solidFill>
                <a:latin typeface="Arial" panose="020B0604020202020204"/>
                <a:ea typeface="Arial" panose="020B0604020202020204"/>
                <a:cs typeface="Arial" panose="020B0604020202020204"/>
                <a:sym typeface="Arial" panose="020B0604020202020204"/>
              </a:rPr>
              <a:t>Servo Motor Pinout (Wires)</a:t>
            </a:r>
            <a:endParaRPr sz="1400">
              <a:solidFill>
                <a:schemeClr val="dk1"/>
              </a:solidFill>
              <a:latin typeface="Arial" panose="020B0604020202020204"/>
              <a:ea typeface="Arial" panose="020B0604020202020204"/>
              <a:cs typeface="Arial" panose="020B0604020202020204"/>
              <a:sym typeface="Arial" panose="020B0604020202020204"/>
            </a:endParaRPr>
          </a:p>
        </p:txBody>
      </p:sp>
      <p:sp>
        <p:nvSpPr>
          <p:cNvPr id="272" name="Google Shape;272;p46"/>
          <p:cNvSpPr txBox="1"/>
          <p:nvPr/>
        </p:nvSpPr>
        <p:spPr>
          <a:xfrm>
            <a:off x="6253292" y="4552439"/>
            <a:ext cx="5414963"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1" i="0">
                <a:solidFill>
                  <a:srgbClr val="303030"/>
                </a:solidFill>
                <a:latin typeface="Arial" panose="020B0604020202020204"/>
                <a:ea typeface="Arial" panose="020B0604020202020204"/>
                <a:cs typeface="Arial" panose="020B0604020202020204"/>
                <a:sym typeface="Arial" panose="020B0604020202020204"/>
              </a:rPr>
              <a:t>MG995 Servo Motor Pinout</a:t>
            </a:r>
            <a:endParaRPr sz="1400">
              <a:solidFill>
                <a:schemeClr val="dk1"/>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81940" y="214630"/>
            <a:ext cx="8318500" cy="3394710"/>
          </a:xfrm>
        </p:spPr>
        <p:txBody>
          <a:bodyPr/>
          <a:p>
            <a:pPr marL="0" indent="0">
              <a:buNone/>
            </a:pPr>
            <a:r>
              <a:rPr lang="en-GB" b="1">
                <a:latin typeface="Calibri" panose="020F0502020204030204"/>
                <a:ea typeface="Calibri" panose="020F0502020204030204"/>
                <a:cs typeface="Calibri" panose="020F0502020204030204"/>
                <a:sym typeface="Calibri" panose="020F0502020204030204"/>
              </a:rPr>
              <a:t>Position control using PWM:</a:t>
            </a:r>
            <a:endParaRPr lang="en-GB" b="1">
              <a:latin typeface="Calibri" panose="020F0502020204030204"/>
              <a:ea typeface="Calibri" panose="020F0502020204030204"/>
              <a:cs typeface="Calibri" panose="020F0502020204030204"/>
              <a:sym typeface="Calibri" panose="020F0502020204030204"/>
            </a:endParaRPr>
          </a:p>
          <a:p>
            <a:pPr>
              <a:buFont typeface="Arial" panose="020B0604020202020204" pitchFamily="34" charset="0"/>
              <a:buChar char="•"/>
            </a:pPr>
            <a:r>
              <a:rPr lang="en-GB" sz="2100">
                <a:latin typeface="Calibri" panose="020F0502020204030204"/>
                <a:ea typeface="Calibri" panose="020F0502020204030204"/>
                <a:cs typeface="Calibri" panose="020F0502020204030204"/>
                <a:sym typeface="Calibri" panose="020F0502020204030204"/>
              </a:rPr>
              <a:t>The angle of rotation of servo motor is controlled by the duration of applied pulse to its Control PIN.</a:t>
            </a:r>
            <a:endParaRPr lang="en-GB" sz="2100">
              <a:latin typeface="Calibri" panose="020F0502020204030204"/>
              <a:ea typeface="Calibri" panose="020F0502020204030204"/>
              <a:cs typeface="Calibri" panose="020F0502020204030204"/>
              <a:sym typeface="Calibri" panose="020F0502020204030204"/>
            </a:endParaRPr>
          </a:p>
          <a:p>
            <a:pPr>
              <a:buFont typeface="Arial" panose="020B0604020202020204" pitchFamily="34" charset="0"/>
              <a:buChar char="•"/>
            </a:pPr>
            <a:r>
              <a:rPr lang="en-GB" sz="2100">
                <a:latin typeface="Calibri" panose="020F0502020204030204"/>
                <a:ea typeface="Calibri" panose="020F0502020204030204"/>
                <a:cs typeface="Calibri" panose="020F0502020204030204"/>
                <a:sym typeface="Calibri" panose="020F0502020204030204"/>
              </a:rPr>
              <a:t>There is a minimum pulse, a maximum pulse and a repetition rate.</a:t>
            </a:r>
            <a:endParaRPr lang="en-GB" sz="2100">
              <a:latin typeface="Calibri" panose="020F0502020204030204"/>
              <a:ea typeface="Calibri" panose="020F0502020204030204"/>
              <a:cs typeface="Calibri" panose="020F0502020204030204"/>
              <a:sym typeface="Calibri" panose="020F0502020204030204"/>
            </a:endParaRPr>
          </a:p>
          <a:p>
            <a:pPr>
              <a:buFont typeface="Arial" panose="020B0604020202020204" pitchFamily="34" charset="0"/>
              <a:buChar char="•"/>
            </a:pPr>
            <a:r>
              <a:rPr lang="en-GB" sz="2100">
                <a:latin typeface="Calibri" panose="020F0502020204030204"/>
                <a:ea typeface="Calibri" panose="020F0502020204030204"/>
                <a:cs typeface="Calibri" panose="020F0502020204030204"/>
                <a:sym typeface="Calibri" panose="020F0502020204030204"/>
              </a:rPr>
              <a:t>Servo motor can turn 90 degrees from either direction from its neutral position.</a:t>
            </a:r>
            <a:endParaRPr lang="en-GB" sz="2100">
              <a:latin typeface="Calibri" panose="020F0502020204030204"/>
              <a:ea typeface="Calibri" panose="020F0502020204030204"/>
              <a:cs typeface="Calibri" panose="020F0502020204030204"/>
              <a:sym typeface="Calibri" panose="020F0502020204030204"/>
            </a:endParaRPr>
          </a:p>
          <a:p>
            <a:pPr>
              <a:buNone/>
            </a:pPr>
            <a:endParaRPr lang="en-GB" sz="2100">
              <a:latin typeface="Calibri" panose="020F0502020204030204"/>
              <a:ea typeface="Calibri" panose="020F0502020204030204"/>
              <a:cs typeface="Calibri" panose="020F0502020204030204"/>
              <a:sym typeface="Calibri" panose="020F0502020204030204"/>
            </a:endParaRPr>
          </a:p>
          <a:p>
            <a:endParaRPr lang="en-GB" sz="2100">
              <a:latin typeface="Calibri" panose="020F0502020204030204"/>
              <a:ea typeface="Calibri" panose="020F0502020204030204"/>
              <a:cs typeface="Calibri" panose="020F0502020204030204"/>
              <a:sym typeface="Calibri" panose="020F0502020204030204"/>
            </a:endParaRPr>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5" name="Content Placeholder 4"/>
          <p:cNvPicPr>
            <a:picLocks noChangeAspect="1"/>
          </p:cNvPicPr>
          <p:nvPr>
            <p:ph sz="half" idx="2"/>
          </p:nvPr>
        </p:nvPicPr>
        <p:blipFill>
          <a:blip r:embed="rId1"/>
          <a:stretch>
            <a:fillRect/>
          </a:stretch>
        </p:blipFill>
        <p:spPr>
          <a:xfrm>
            <a:off x="2049145" y="2374900"/>
            <a:ext cx="5320665" cy="24625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47"/>
          <p:cNvSpPr txBox="1"/>
          <p:nvPr>
            <p:ph type="title"/>
          </p:nvPr>
        </p:nvSpPr>
        <p:spPr>
          <a:xfrm>
            <a:off x="496038" y="120253"/>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78" name="Google Shape;278;p47"/>
          <p:cNvSpPr txBox="1"/>
          <p:nvPr>
            <p:ph type="body" idx="1"/>
          </p:nvPr>
        </p:nvSpPr>
        <p:spPr>
          <a:xfrm>
            <a:off x="253314" y="977503"/>
            <a:ext cx="8229600" cy="3394472"/>
          </a:xfrm>
          <a:prstGeom prst="rect">
            <a:avLst/>
          </a:prstGeom>
          <a:noFill/>
          <a:ln>
            <a:noFill/>
          </a:ln>
        </p:spPr>
        <p:txBody>
          <a:bodyPr spcFirstLastPara="1" wrap="square" lIns="68575" tIns="34275" rIns="68575" bIns="34275" anchor="t" anchorCtr="0">
            <a:noAutofit/>
          </a:bodyPr>
          <a:lstStyle/>
          <a:p>
            <a:pPr marL="254000" lvl="0" indent="-101600" algn="l" rtl="0">
              <a:lnSpc>
                <a:spcPct val="100000"/>
              </a:lnSpc>
              <a:spcBef>
                <a:spcPts val="0"/>
              </a:spcBef>
              <a:spcAft>
                <a:spcPts val="0"/>
              </a:spcAft>
              <a:buClr>
                <a:schemeClr val="dk1"/>
              </a:buClr>
              <a:buSzPts val="2400"/>
              <a:buFont typeface="Noto Sans Symbols"/>
              <a:buNone/>
            </a:pPr>
            <a:endParaRPr sz="2400" b="1">
              <a:solidFill>
                <a:srgbClr val="1D62BC"/>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50000"/>
              </a:lnSpc>
              <a:spcBef>
                <a:spcPts val="50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ESP32 CAM has integrated with WiFi, Bluetooth and can be used with OV2640 or OV7670 cameras.</a:t>
            </a:r>
            <a:endParaRPr sz="2100">
              <a:latin typeface="Calibri" panose="020F0502020204030204"/>
              <a:ea typeface="Calibri" panose="020F0502020204030204"/>
              <a:cs typeface="Calibri" panose="020F0502020204030204"/>
              <a:sym typeface="Calibri" panose="020F0502020204030204"/>
            </a:endParaRPr>
          </a:p>
          <a:p>
            <a:pPr marL="457200" lvl="0" indent="-361950" algn="just" rtl="0">
              <a:lnSpc>
                <a:spcPct val="150000"/>
              </a:lnSpc>
              <a:spcBef>
                <a:spcPts val="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Has high revolution ADCs, SPI,12C, and UART protocols for information </a:t>
            </a:r>
            <a:r>
              <a:rPr lang="en-GB" sz="2100">
                <a:latin typeface="Calibri" panose="020F0502020204030204"/>
                <a:ea typeface="Calibri" panose="020F0502020204030204"/>
                <a:cs typeface="Calibri" panose="020F0502020204030204"/>
                <a:sym typeface="Calibri" panose="020F0502020204030204"/>
              </a:rPr>
              <a:t>communications. The module has a maximum clock frequency of 160MHz.</a:t>
            </a:r>
            <a:endParaRPr sz="2100">
              <a:latin typeface="Calibri" panose="020F0502020204030204"/>
              <a:ea typeface="Calibri" panose="020F0502020204030204"/>
              <a:cs typeface="Calibri" panose="020F0502020204030204"/>
              <a:sym typeface="Calibri" panose="020F0502020204030204"/>
            </a:endParaRPr>
          </a:p>
          <a:p>
            <a:pPr marL="457200" lvl="0" indent="-361950" algn="just" rtl="0">
              <a:lnSpc>
                <a:spcPct val="150000"/>
              </a:lnSpc>
              <a:spcBef>
                <a:spcPts val="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18 High-resolution analog to digital converters.</a:t>
            </a:r>
            <a:endParaRPr sz="2100">
              <a:latin typeface="Calibri" panose="020F0502020204030204"/>
              <a:ea typeface="Calibri" panose="020F0502020204030204"/>
              <a:cs typeface="Calibri" panose="020F0502020204030204"/>
              <a:sym typeface="Calibri" panose="020F0502020204030204"/>
            </a:endParaRPr>
          </a:p>
          <a:p>
            <a:pPr marL="457200" lvl="0" indent="-361950" algn="just" rtl="0">
              <a:lnSpc>
                <a:spcPct val="150000"/>
              </a:lnSpc>
              <a:spcBef>
                <a:spcPts val="0"/>
              </a:spcBef>
              <a:spcAft>
                <a:spcPts val="0"/>
              </a:spcAft>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16 PWM channels to output pulse width modulated signals.</a:t>
            </a:r>
            <a:endParaRPr sz="2100">
              <a:latin typeface="Calibri" panose="020F0502020204030204"/>
              <a:ea typeface="Calibri" panose="020F0502020204030204"/>
              <a:cs typeface="Calibri" panose="020F0502020204030204"/>
              <a:sym typeface="Calibri" panose="020F0502020204030204"/>
            </a:endParaRPr>
          </a:p>
          <a:p>
            <a:pPr marL="0" lvl="0" indent="0" algn="just" rtl="0">
              <a:lnSpc>
                <a:spcPct val="150000"/>
              </a:lnSpc>
              <a:spcBef>
                <a:spcPts val="500"/>
              </a:spcBef>
              <a:spcAft>
                <a:spcPts val="0"/>
              </a:spcAft>
              <a:buNone/>
            </a:pPr>
            <a:endParaRPr sz="1700"/>
          </a:p>
          <a:p>
            <a:pPr marL="0" lvl="0" indent="0" algn="just" rtl="0">
              <a:lnSpc>
                <a:spcPct val="150000"/>
              </a:lnSpc>
              <a:spcBef>
                <a:spcPts val="500"/>
              </a:spcBef>
              <a:spcAft>
                <a:spcPts val="0"/>
              </a:spcAft>
              <a:buNone/>
            </a:pPr>
            <a:endParaRPr sz="1700"/>
          </a:p>
        </p:txBody>
      </p:sp>
      <p:sp>
        <p:nvSpPr>
          <p:cNvPr id="279" name="Google Shape;279;p47"/>
          <p:cNvSpPr txBox="1"/>
          <p:nvPr/>
        </p:nvSpPr>
        <p:spPr>
          <a:xfrm>
            <a:off x="495815" y="858528"/>
            <a:ext cx="8394900" cy="438600"/>
          </a:xfrm>
          <a:prstGeom prst="rect">
            <a:avLst/>
          </a:prstGeom>
          <a:noFill/>
          <a:ln>
            <a:noFill/>
          </a:ln>
        </p:spPr>
        <p:txBody>
          <a:bodyPr spcFirstLastPara="1" wrap="square" lIns="68575" tIns="34275" rIns="68575" bIns="34275" anchor="t" anchorCtr="0">
            <a:spAutoFit/>
          </a:bodyPr>
          <a:lstStyle/>
          <a:p>
            <a:pPr marL="0" marR="0" lvl="0" indent="-152400" algn="l" rtl="0">
              <a:spcBef>
                <a:spcPts val="0"/>
              </a:spcBef>
              <a:spcAft>
                <a:spcPts val="0"/>
              </a:spcAft>
              <a:buClr>
                <a:srgbClr val="1D62BC"/>
              </a:buClr>
              <a:buSzPts val="2400"/>
              <a:buFont typeface="Noto Sans Symbols"/>
              <a:buChar char="⮚"/>
            </a:pPr>
            <a:r>
              <a:rPr lang="en-GB" sz="2400" b="1">
                <a:solidFill>
                  <a:srgbClr val="1D62BC"/>
                </a:solidFill>
                <a:latin typeface="Calibri" panose="020F0502020204030204"/>
                <a:ea typeface="Calibri" panose="020F0502020204030204"/>
                <a:cs typeface="Calibri" panose="020F0502020204030204"/>
                <a:sym typeface="Calibri" panose="020F0502020204030204"/>
              </a:rPr>
              <a:t>ESP32 CAM board</a:t>
            </a:r>
            <a:endParaRPr sz="11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457200" y="443979"/>
            <a:ext cx="8229600" cy="857400"/>
          </a:xfrm>
          <a:prstGeom prst="rect">
            <a:avLst/>
          </a:prstGeom>
        </p:spPr>
        <p:txBody>
          <a:bodyPr spcFirstLastPara="1" wrap="square" lIns="68575" tIns="34275" rIns="68575" bIns="34275" anchor="ctr" anchorCtr="0">
            <a:noAutofit/>
          </a:bodyPr>
          <a:lstStyle/>
          <a:p>
            <a:pPr marL="0" lvl="0" indent="-152400" algn="l" rtl="0">
              <a:spcBef>
                <a:spcPts val="0"/>
              </a:spcBef>
              <a:spcAft>
                <a:spcPts val="0"/>
              </a:spcAft>
              <a:buClr>
                <a:srgbClr val="1D62BC"/>
              </a:buClr>
              <a:buSzPts val="2400"/>
              <a:buFont typeface="Noto Sans Symbols"/>
              <a:buChar char="⮚"/>
            </a:pPr>
            <a:r>
              <a:rPr lang="en-GB" sz="2400" b="1">
                <a:solidFill>
                  <a:srgbClr val="1D62BC"/>
                </a:solidFill>
                <a:latin typeface="Calibri" panose="020F0502020204030204"/>
                <a:ea typeface="Calibri" panose="020F0502020204030204"/>
                <a:cs typeface="Calibri" panose="020F0502020204030204"/>
                <a:sym typeface="Calibri" panose="020F0502020204030204"/>
              </a:rPr>
              <a:t>ESP32 CAM board</a:t>
            </a:r>
            <a:endParaRPr sz="1100">
              <a:solidFill>
                <a:schemeClr val="dk1"/>
              </a:solidFill>
            </a:endParaRPr>
          </a:p>
          <a:p>
            <a:pPr marL="0" lvl="0" indent="0" algn="ctr" rtl="0">
              <a:spcBef>
                <a:spcPts val="0"/>
              </a:spcBef>
              <a:spcAft>
                <a:spcPts val="0"/>
              </a:spcAft>
              <a:buNone/>
            </a:pPr>
          </a:p>
        </p:txBody>
      </p:sp>
      <p:sp>
        <p:nvSpPr>
          <p:cNvPr id="285" name="Google Shape;285;p48"/>
          <p:cNvSpPr txBox="1"/>
          <p:nvPr>
            <p:ph type="body" idx="1"/>
          </p:nvPr>
        </p:nvSpPr>
        <p:spPr>
          <a:xfrm>
            <a:off x="457200" y="1063375"/>
            <a:ext cx="8229600" cy="3319800"/>
          </a:xfrm>
          <a:prstGeom prst="rect">
            <a:avLst/>
          </a:prstGeom>
        </p:spPr>
        <p:txBody>
          <a:bodyPr spcFirstLastPara="1" wrap="square" lIns="68575" tIns="34275" rIns="68575" bIns="34275" anchor="t" anchorCtr="0">
            <a:noAutofit/>
          </a:bodyPr>
          <a:lstStyle/>
          <a:p>
            <a:pPr marL="0" lvl="0" indent="0" algn="just" rtl="0">
              <a:spcBef>
                <a:spcPts val="300"/>
              </a:spcBef>
              <a:spcAft>
                <a:spcPts val="0"/>
              </a:spcAft>
              <a:buNone/>
            </a:pPr>
            <a:r>
              <a:rPr lang="en-GB" sz="1700" b="1"/>
              <a:t>Specifications:</a:t>
            </a:r>
            <a:endParaRPr sz="1700" b="1"/>
          </a:p>
          <a:p>
            <a:pPr marL="0" lvl="0" indent="0" algn="just" rtl="0">
              <a:spcBef>
                <a:spcPts val="300"/>
              </a:spcBef>
              <a:spcAft>
                <a:spcPts val="0"/>
              </a:spcAft>
              <a:buNone/>
            </a:pPr>
            <a:r>
              <a:rPr lang="en-GB" sz="1800">
                <a:latin typeface="Calibri" panose="020F0502020204030204"/>
                <a:ea typeface="Calibri" panose="020F0502020204030204"/>
                <a:cs typeface="Calibri" panose="020F0502020204030204"/>
                <a:sym typeface="Calibri" panose="020F0502020204030204"/>
              </a:rPr>
              <a:t>Operating Temperature is 5 Volts.</a:t>
            </a:r>
            <a:endParaRPr sz="1800">
              <a:latin typeface="Calibri" panose="020F0502020204030204"/>
              <a:ea typeface="Calibri" panose="020F0502020204030204"/>
              <a:cs typeface="Calibri" panose="020F0502020204030204"/>
              <a:sym typeface="Calibri" panose="020F0502020204030204"/>
            </a:endParaRPr>
          </a:p>
          <a:p>
            <a:pPr marL="0" lvl="0" indent="0" algn="just" rtl="0">
              <a:spcBef>
                <a:spcPts val="300"/>
              </a:spcBef>
              <a:spcAft>
                <a:spcPts val="0"/>
              </a:spcAft>
              <a:buNone/>
            </a:pPr>
            <a:r>
              <a:rPr lang="en-GB" sz="1800">
                <a:latin typeface="Calibri" panose="020F0502020204030204"/>
                <a:ea typeface="Calibri" panose="020F0502020204030204"/>
                <a:cs typeface="Calibri" panose="020F0502020204030204"/>
                <a:sym typeface="Calibri" panose="020F0502020204030204"/>
              </a:rPr>
              <a:t> Processor 32-bit LX6</a:t>
            </a:r>
            <a:endParaRPr sz="1800">
              <a:latin typeface="Calibri" panose="020F0502020204030204"/>
              <a:ea typeface="Calibri" panose="020F0502020204030204"/>
              <a:cs typeface="Calibri" panose="020F0502020204030204"/>
              <a:sym typeface="Calibri" panose="020F0502020204030204"/>
            </a:endParaRPr>
          </a:p>
          <a:p>
            <a:pPr marL="0" lvl="0" indent="0" algn="just" rtl="0">
              <a:spcBef>
                <a:spcPts val="300"/>
              </a:spcBef>
              <a:spcAft>
                <a:spcPts val="0"/>
              </a:spcAft>
              <a:buNone/>
            </a:pPr>
            <a:r>
              <a:rPr lang="en-GB" sz="1800">
                <a:latin typeface="Calibri" panose="020F0502020204030204"/>
                <a:ea typeface="Calibri" panose="020F0502020204030204"/>
                <a:cs typeface="Calibri" panose="020F0502020204030204"/>
                <a:sym typeface="Calibri" panose="020F0502020204030204"/>
              </a:rPr>
              <a:t> SRAM: 520 KB</a:t>
            </a:r>
            <a:endParaRPr sz="1800">
              <a:latin typeface="Calibri" panose="020F0502020204030204"/>
              <a:ea typeface="Calibri" panose="020F0502020204030204"/>
              <a:cs typeface="Calibri" panose="020F0502020204030204"/>
              <a:sym typeface="Calibri" panose="020F0502020204030204"/>
            </a:endParaRPr>
          </a:p>
          <a:p>
            <a:pPr marL="0" lvl="0" indent="0" algn="just" rtl="0">
              <a:spcBef>
                <a:spcPts val="300"/>
              </a:spcBef>
              <a:spcAft>
                <a:spcPts val="0"/>
              </a:spcAft>
              <a:buNone/>
            </a:pPr>
            <a:r>
              <a:rPr lang="en-GB" sz="1800">
                <a:latin typeface="Calibri" panose="020F0502020204030204"/>
                <a:ea typeface="Calibri" panose="020F0502020204030204"/>
                <a:cs typeface="Calibri" panose="020F0502020204030204"/>
                <a:sym typeface="Calibri" panose="020F0502020204030204"/>
              </a:rPr>
              <a:t> PRAM: 4 MB</a:t>
            </a:r>
            <a:endParaRPr sz="1800">
              <a:latin typeface="Calibri" panose="020F0502020204030204"/>
              <a:ea typeface="Calibri" panose="020F0502020204030204"/>
              <a:cs typeface="Calibri" panose="020F0502020204030204"/>
              <a:sym typeface="Calibri" panose="020F0502020204030204"/>
            </a:endParaRPr>
          </a:p>
          <a:p>
            <a:pPr marL="0" lvl="0" indent="0" algn="l" rtl="0">
              <a:spcBef>
                <a:spcPts val="300"/>
              </a:spcBef>
              <a:spcAft>
                <a:spcPts val="0"/>
              </a:spcAft>
              <a:buNone/>
            </a:pPr>
            <a:endParaRPr sz="1700"/>
          </a:p>
          <a:p>
            <a:pPr marL="0" lvl="0" indent="0" algn="l" rtl="0">
              <a:spcBef>
                <a:spcPts val="300"/>
              </a:spcBef>
              <a:spcAft>
                <a:spcPts val="0"/>
              </a:spcAft>
              <a:buNone/>
            </a:pPr>
            <a:endParaRPr sz="1700" b="1"/>
          </a:p>
          <a:p>
            <a:pPr marL="0" lvl="0" indent="0" algn="l" rtl="0">
              <a:spcBef>
                <a:spcPts val="300"/>
              </a:spcBef>
              <a:spcAft>
                <a:spcPts val="0"/>
              </a:spcAft>
              <a:buNone/>
            </a:pPr>
            <a:endParaRPr sz="1700"/>
          </a:p>
          <a:p>
            <a:pPr marL="0" lvl="0" indent="0" algn="l" rtl="0">
              <a:spcBef>
                <a:spcPts val="300"/>
              </a:spcBef>
              <a:spcAft>
                <a:spcPts val="0"/>
              </a:spcAft>
              <a:buNone/>
            </a:pPr>
            <a:endParaRPr sz="1700"/>
          </a:p>
        </p:txBody>
      </p:sp>
      <p:pic>
        <p:nvPicPr>
          <p:cNvPr id="286" name="Google Shape;286;p48"/>
          <p:cNvPicPr preferRelativeResize="0"/>
          <p:nvPr/>
        </p:nvPicPr>
        <p:blipFill rotWithShape="1">
          <a:blip r:embed="rId1"/>
          <a:srcRect l="5249"/>
          <a:stretch>
            <a:fillRect/>
          </a:stretch>
        </p:blipFill>
        <p:spPr>
          <a:xfrm>
            <a:off x="3951300" y="745050"/>
            <a:ext cx="4984551" cy="3319800"/>
          </a:xfrm>
          <a:prstGeom prst="rect">
            <a:avLst/>
          </a:prstGeom>
          <a:noFill/>
          <a:ln>
            <a:noFill/>
          </a:ln>
        </p:spPr>
      </p:pic>
      <p:sp>
        <p:nvSpPr>
          <p:cNvPr id="287" name="Google Shape;287;p48"/>
          <p:cNvSpPr txBox="1"/>
          <p:nvPr/>
        </p:nvSpPr>
        <p:spPr>
          <a:xfrm>
            <a:off x="5476550" y="4064850"/>
            <a:ext cx="236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latin typeface="Calibri" panose="020F0502020204030204"/>
                <a:ea typeface="Calibri" panose="020F0502020204030204"/>
                <a:cs typeface="Calibri" panose="020F0502020204030204"/>
                <a:sym typeface="Calibri" panose="020F0502020204030204"/>
              </a:rPr>
              <a:t>ESP32 cam board pinout</a:t>
            </a:r>
            <a:endParaRPr sz="1600" b="1">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593720" y="97318"/>
            <a:ext cx="8229600" cy="857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accent1"/>
              </a:buClr>
              <a:buSzPts val="3300"/>
              <a:buFont typeface="Arial" panose="020B0604020202020204"/>
              <a:buNone/>
            </a:pPr>
            <a:r>
              <a:rPr lang="en-GB" b="1">
                <a:solidFill>
                  <a:schemeClr val="accent1"/>
                </a:solidFill>
              </a:rPr>
              <a:t>COMPONENTS(…)</a:t>
            </a:r>
            <a:endParaRPr lang="en-GB" b="1">
              <a:solidFill>
                <a:schemeClr val="accent1"/>
              </a:solidFill>
            </a:endParaRPr>
          </a:p>
        </p:txBody>
      </p:sp>
      <p:sp>
        <p:nvSpPr>
          <p:cNvPr id="293" name="Google Shape;293;p49"/>
          <p:cNvSpPr txBox="1"/>
          <p:nvPr>
            <p:ph type="body" idx="1"/>
          </p:nvPr>
        </p:nvSpPr>
        <p:spPr>
          <a:xfrm>
            <a:off x="593450" y="874500"/>
            <a:ext cx="8229600" cy="3394500"/>
          </a:xfrm>
          <a:prstGeom prst="rect">
            <a:avLst/>
          </a:prstGeom>
        </p:spPr>
        <p:txBody>
          <a:bodyPr spcFirstLastPara="1" wrap="square" lIns="68575" tIns="34275" rIns="68575" bIns="34275" anchor="t" anchorCtr="0">
            <a:noAutofit/>
          </a:bodyPr>
          <a:lstStyle/>
          <a:p>
            <a:pPr marL="0" lvl="0" indent="-152400" algn="l" rtl="0">
              <a:spcBef>
                <a:spcPts val="0"/>
              </a:spcBef>
              <a:spcAft>
                <a:spcPts val="0"/>
              </a:spcAft>
              <a:buClr>
                <a:srgbClr val="1D62BC"/>
              </a:buClr>
              <a:buSzPts val="2400"/>
              <a:buFont typeface="Noto Sans Symbols"/>
              <a:buChar char="⮚"/>
            </a:pPr>
            <a:r>
              <a:rPr lang="en-GB" b="1">
                <a:solidFill>
                  <a:srgbClr val="1D62BC"/>
                </a:solidFill>
                <a:latin typeface="Calibri" panose="020F0502020204030204"/>
                <a:ea typeface="Calibri" panose="020F0502020204030204"/>
                <a:cs typeface="Calibri" panose="020F0502020204030204"/>
                <a:sym typeface="Calibri" panose="020F0502020204030204"/>
              </a:rPr>
              <a:t>ESP8266</a:t>
            </a:r>
            <a:endParaRPr b="1">
              <a:solidFill>
                <a:srgbClr val="1D62BC"/>
              </a:solidFill>
              <a:latin typeface="Calibri" panose="020F0502020204030204"/>
              <a:ea typeface="Calibri" panose="020F0502020204030204"/>
              <a:cs typeface="Calibri" panose="020F0502020204030204"/>
              <a:sym typeface="Calibri" panose="020F0502020204030204"/>
            </a:endParaRPr>
          </a:p>
          <a:p>
            <a:pPr marL="457200" lvl="0" indent="-323850" algn="just" rtl="0">
              <a:lnSpc>
                <a:spcPct val="115000"/>
              </a:lnSpc>
              <a:spcBef>
                <a:spcPts val="0"/>
              </a:spcBef>
              <a:spcAft>
                <a:spcPts val="0"/>
              </a:spcAft>
              <a:buSzPts val="15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ESP8266 is a very low cost &amp; user-friendly WiFi module, which develops a simple TCP/IP connection and can easily be interfaced with microcontrollers via Serial Port.</a:t>
            </a:r>
            <a:endParaRPr sz="2100">
              <a:latin typeface="Calibri" panose="020F0502020204030204"/>
              <a:ea typeface="Calibri" panose="020F0502020204030204"/>
              <a:cs typeface="Calibri" panose="020F0502020204030204"/>
              <a:sym typeface="Calibri" panose="020F0502020204030204"/>
            </a:endParaRPr>
          </a:p>
          <a:p>
            <a:pPr marL="457200" lvl="0" indent="-323850" algn="just" rtl="0">
              <a:lnSpc>
                <a:spcPct val="115000"/>
              </a:lnSpc>
              <a:spcBef>
                <a:spcPts val="0"/>
              </a:spcBef>
              <a:spcAft>
                <a:spcPts val="0"/>
              </a:spcAft>
              <a:buSzPts val="15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It’s normally used in IOT cloud based embedded projects and is considered the most widely used WiFi module because of its low cost and small size.</a:t>
            </a:r>
            <a:endParaRPr sz="2100">
              <a:latin typeface="Calibri" panose="020F0502020204030204"/>
              <a:ea typeface="Calibri" panose="020F0502020204030204"/>
              <a:cs typeface="Calibri" panose="020F0502020204030204"/>
              <a:sym typeface="Calibri" panose="020F0502020204030204"/>
            </a:endParaRPr>
          </a:p>
          <a:p>
            <a:pPr marL="457200" lvl="0" indent="-323850" algn="just" rtl="0">
              <a:lnSpc>
                <a:spcPct val="115000"/>
              </a:lnSpc>
              <a:spcBef>
                <a:spcPts val="0"/>
              </a:spcBef>
              <a:spcAft>
                <a:spcPts val="0"/>
              </a:spcAft>
              <a:buSzPts val="15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There are numerous breakout boards available based on ESP8266 WiFi Module</a:t>
            </a:r>
            <a:endParaRPr sz="2100">
              <a:latin typeface="Calibri" panose="020F0502020204030204"/>
              <a:ea typeface="Calibri" panose="020F0502020204030204"/>
              <a:cs typeface="Calibri" panose="020F0502020204030204"/>
              <a:sym typeface="Calibri" panose="020F0502020204030204"/>
            </a:endParaRPr>
          </a:p>
          <a:p>
            <a:pPr marL="457200" lvl="0" indent="-323850" algn="just" rtl="0">
              <a:lnSpc>
                <a:spcPct val="115000"/>
              </a:lnSpc>
              <a:spcBef>
                <a:spcPts val="0"/>
              </a:spcBef>
              <a:spcAft>
                <a:spcPts val="0"/>
              </a:spcAft>
              <a:buSzPts val="15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ESP8266 Pinout consists of 30 pins</a:t>
            </a:r>
            <a:endParaRPr sz="2100">
              <a:latin typeface="Calibri" panose="020F0502020204030204"/>
              <a:ea typeface="Calibri" panose="020F0502020204030204"/>
              <a:cs typeface="Calibri" panose="020F0502020204030204"/>
              <a:sym typeface="Calibri" panose="020F0502020204030204"/>
            </a:endParaRPr>
          </a:p>
          <a:p>
            <a:pPr marL="0" lvl="0" indent="0" algn="just" rtl="0">
              <a:lnSpc>
                <a:spcPct val="100000"/>
              </a:lnSpc>
              <a:spcBef>
                <a:spcPts val="400"/>
              </a:spcBef>
              <a:spcAft>
                <a:spcPts val="0"/>
              </a:spcAft>
              <a:buNone/>
            </a:pPr>
            <a:endParaRPr sz="2100">
              <a:solidFill>
                <a:srgbClr val="514721"/>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0" algn="l" rtl="0">
              <a:spcBef>
                <a:spcPts val="2000"/>
              </a:spcBef>
              <a:spcAft>
                <a:spcPts val="0"/>
              </a:spcAft>
              <a:buNone/>
            </a:pPr>
            <a:endParaRPr sz="1300">
              <a:solidFill>
                <a:srgbClr val="514721"/>
              </a:solidFill>
              <a:highlight>
                <a:srgbClr val="FFFFFF"/>
              </a:highlight>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457200" y="205978"/>
            <a:ext cx="8229600" cy="857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panose="020B0604020202020204"/>
              <a:buNone/>
            </a:pPr>
            <a:r>
              <a:rPr lang="en-GB" b="1">
                <a:solidFill>
                  <a:schemeClr val="accent1"/>
                </a:solidFill>
              </a:rPr>
              <a:t>COMPONENTS(…)</a:t>
            </a:r>
            <a:endParaRPr lang="en-GB" b="1">
              <a:solidFill>
                <a:schemeClr val="accent1"/>
              </a:solidFill>
            </a:endParaRPr>
          </a:p>
        </p:txBody>
      </p:sp>
      <p:sp>
        <p:nvSpPr>
          <p:cNvPr id="299" name="Google Shape;299;p50"/>
          <p:cNvSpPr txBox="1"/>
          <p:nvPr>
            <p:ph type="body" idx="1"/>
          </p:nvPr>
        </p:nvSpPr>
        <p:spPr>
          <a:xfrm>
            <a:off x="457200" y="995775"/>
            <a:ext cx="8229600" cy="3394500"/>
          </a:xfrm>
          <a:prstGeom prst="rect">
            <a:avLst/>
          </a:prstGeom>
        </p:spPr>
        <p:txBody>
          <a:bodyPr spcFirstLastPara="1" wrap="square" lIns="68575" tIns="34275" rIns="68575" bIns="34275" anchor="t" anchorCtr="0">
            <a:noAutofit/>
          </a:bodyPr>
          <a:lstStyle/>
          <a:p>
            <a:pPr marL="0" lvl="0" indent="-152400" algn="l" rtl="0">
              <a:spcBef>
                <a:spcPts val="0"/>
              </a:spcBef>
              <a:spcAft>
                <a:spcPts val="0"/>
              </a:spcAft>
              <a:buClr>
                <a:srgbClr val="1D62BC"/>
              </a:buClr>
              <a:buSzPts val="2400"/>
              <a:buFont typeface="Noto Sans Symbols"/>
              <a:buChar char="⮚"/>
            </a:pPr>
            <a:r>
              <a:rPr lang="en-GB" b="1">
                <a:solidFill>
                  <a:srgbClr val="1D62BC"/>
                </a:solidFill>
                <a:latin typeface="Calibri" panose="020F0502020204030204"/>
                <a:ea typeface="Calibri" panose="020F0502020204030204"/>
                <a:cs typeface="Calibri" panose="020F0502020204030204"/>
                <a:sym typeface="Calibri" panose="020F0502020204030204"/>
              </a:rPr>
              <a:t>ESP8266 (…)</a:t>
            </a:r>
            <a:endParaRPr b="1">
              <a:solidFill>
                <a:srgbClr val="1D62BC"/>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b="1">
              <a:solidFill>
                <a:srgbClr val="1D62BC"/>
              </a:solidFill>
              <a:latin typeface="Calibri" panose="020F0502020204030204"/>
              <a:ea typeface="Calibri" panose="020F0502020204030204"/>
              <a:cs typeface="Calibri" panose="020F0502020204030204"/>
              <a:sym typeface="Calibri" panose="020F0502020204030204"/>
            </a:endParaRPr>
          </a:p>
          <a:p>
            <a:pPr marL="0" lvl="0" indent="0" algn="just" rtl="0">
              <a:spcBef>
                <a:spcPts val="300"/>
              </a:spcBef>
              <a:spcAft>
                <a:spcPts val="0"/>
              </a:spcAft>
              <a:buNone/>
            </a:pPr>
            <a:r>
              <a:rPr lang="en-GB" sz="1700" b="1"/>
              <a:t>Specifications:</a:t>
            </a:r>
            <a:endParaRPr sz="1700" b="1"/>
          </a:p>
          <a:p>
            <a:pPr marL="0" lvl="0" indent="0" algn="just" rtl="0">
              <a:spcBef>
                <a:spcPts val="300"/>
              </a:spcBef>
              <a:spcAft>
                <a:spcPts val="0"/>
              </a:spcAft>
              <a:buNone/>
            </a:pPr>
            <a:r>
              <a:rPr lang="en-GB" sz="1700">
                <a:latin typeface="Calibri" panose="020F0502020204030204"/>
                <a:ea typeface="Calibri" panose="020F0502020204030204"/>
                <a:cs typeface="Calibri" panose="020F0502020204030204"/>
                <a:sym typeface="Calibri" panose="020F0502020204030204"/>
              </a:rPr>
              <a:t>Operating Voltage: 3.3V</a:t>
            </a:r>
            <a:endParaRPr sz="1700">
              <a:latin typeface="Calibri" panose="020F0502020204030204"/>
              <a:ea typeface="Calibri" panose="020F0502020204030204"/>
              <a:cs typeface="Calibri" panose="020F0502020204030204"/>
              <a:sym typeface="Calibri" panose="020F0502020204030204"/>
            </a:endParaRPr>
          </a:p>
          <a:p>
            <a:pPr marL="0" lvl="0" indent="0" algn="just" rtl="0">
              <a:spcBef>
                <a:spcPts val="300"/>
              </a:spcBef>
              <a:spcAft>
                <a:spcPts val="0"/>
              </a:spcAft>
              <a:buNone/>
            </a:pPr>
            <a:r>
              <a:rPr lang="en-GB" sz="1700">
                <a:latin typeface="Calibri" panose="020F0502020204030204"/>
                <a:ea typeface="Calibri" panose="020F0502020204030204"/>
                <a:cs typeface="Calibri" panose="020F0502020204030204"/>
                <a:sym typeface="Calibri" panose="020F0502020204030204"/>
              </a:rPr>
              <a:t>Flash Memory: 4 MB</a:t>
            </a:r>
            <a:endParaRPr sz="1700">
              <a:latin typeface="Calibri" panose="020F0502020204030204"/>
              <a:ea typeface="Calibri" panose="020F0502020204030204"/>
              <a:cs typeface="Calibri" panose="020F0502020204030204"/>
              <a:sym typeface="Calibri" panose="020F0502020204030204"/>
            </a:endParaRPr>
          </a:p>
          <a:p>
            <a:pPr marL="0" lvl="0" indent="0" algn="just" rtl="0">
              <a:spcBef>
                <a:spcPts val="300"/>
              </a:spcBef>
              <a:spcAft>
                <a:spcPts val="0"/>
              </a:spcAft>
              <a:buNone/>
            </a:pPr>
            <a:r>
              <a:rPr lang="en-GB" sz="1700">
                <a:latin typeface="Calibri" panose="020F0502020204030204"/>
                <a:ea typeface="Calibri" panose="020F0502020204030204"/>
                <a:cs typeface="Calibri" panose="020F0502020204030204"/>
                <a:sym typeface="Calibri" panose="020F0502020204030204"/>
              </a:rPr>
              <a:t>Clock Speed: 80 MHz</a:t>
            </a:r>
            <a:endParaRPr sz="1700">
              <a:latin typeface="Calibri" panose="020F0502020204030204"/>
              <a:ea typeface="Calibri" panose="020F0502020204030204"/>
              <a:cs typeface="Calibri" panose="020F0502020204030204"/>
              <a:sym typeface="Calibri" panose="020F0502020204030204"/>
            </a:endParaRPr>
          </a:p>
          <a:p>
            <a:pPr marL="0" lvl="0" indent="0" algn="just" rtl="0">
              <a:spcBef>
                <a:spcPts val="300"/>
              </a:spcBef>
              <a:spcAft>
                <a:spcPts val="0"/>
              </a:spcAft>
              <a:buNone/>
            </a:pPr>
            <a:r>
              <a:rPr lang="en-GB" sz="1700">
                <a:latin typeface="Calibri" panose="020F0502020204030204"/>
                <a:ea typeface="Calibri" panose="020F0502020204030204"/>
                <a:cs typeface="Calibri" panose="020F0502020204030204"/>
                <a:sym typeface="Calibri" panose="020F0502020204030204"/>
              </a:rPr>
              <a:t>Input Voltage: 7-12V</a:t>
            </a:r>
            <a:endParaRPr sz="1700">
              <a:latin typeface="Calibri" panose="020F0502020204030204"/>
              <a:ea typeface="Calibri" panose="020F0502020204030204"/>
              <a:cs typeface="Calibri" panose="020F0502020204030204"/>
              <a:sym typeface="Calibri" panose="020F0502020204030204"/>
            </a:endParaRPr>
          </a:p>
          <a:p>
            <a:pPr marL="0" lvl="0" indent="0" algn="just" rtl="0">
              <a:spcBef>
                <a:spcPts val="300"/>
              </a:spcBef>
              <a:spcAft>
                <a:spcPts val="0"/>
              </a:spcAft>
              <a:buNone/>
            </a:pPr>
            <a:endParaRPr sz="1700" b="1"/>
          </a:p>
          <a:p>
            <a:pPr marL="0" lvl="0" indent="0" algn="just" rtl="0">
              <a:spcBef>
                <a:spcPts val="300"/>
              </a:spcBef>
              <a:spcAft>
                <a:spcPts val="0"/>
              </a:spcAft>
              <a:buNone/>
            </a:pPr>
            <a:endParaRPr sz="1700" b="1"/>
          </a:p>
          <a:p>
            <a:pPr marL="0" lvl="0" indent="0" algn="just" rtl="0">
              <a:lnSpc>
                <a:spcPct val="100000"/>
              </a:lnSpc>
              <a:spcBef>
                <a:spcPts val="0"/>
              </a:spcBef>
              <a:spcAft>
                <a:spcPts val="0"/>
              </a:spcAft>
              <a:buNone/>
            </a:pPr>
            <a:endParaRPr sz="1800">
              <a:solidFill>
                <a:srgbClr val="303030"/>
              </a:solidFill>
              <a:latin typeface="Roboto" panose="02000000000000000000"/>
              <a:ea typeface="Roboto" panose="02000000000000000000"/>
              <a:cs typeface="Roboto" panose="02000000000000000000"/>
              <a:sym typeface="Roboto" panose="02000000000000000000"/>
            </a:endParaRPr>
          </a:p>
          <a:p>
            <a:pPr marL="0" lvl="0" indent="0" algn="just" rtl="0">
              <a:spcBef>
                <a:spcPts val="1800"/>
              </a:spcBef>
              <a:spcAft>
                <a:spcPts val="0"/>
              </a:spcAft>
              <a:buNone/>
            </a:pPr>
            <a:endParaRPr sz="1700" b="1"/>
          </a:p>
          <a:p>
            <a:pPr marL="457200" lvl="0" indent="0" algn="l" rtl="0">
              <a:lnSpc>
                <a:spcPct val="115000"/>
              </a:lnSpc>
              <a:spcBef>
                <a:spcPts val="0"/>
              </a:spcBef>
              <a:spcAft>
                <a:spcPts val="0"/>
              </a:spcAft>
              <a:buNone/>
            </a:pPr>
            <a:endParaRPr sz="1200">
              <a:solidFill>
                <a:srgbClr val="303030"/>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just" rtl="0">
              <a:spcBef>
                <a:spcPts val="1800"/>
              </a:spcBef>
              <a:spcAft>
                <a:spcPts val="0"/>
              </a:spcAft>
              <a:buClr>
                <a:schemeClr val="dk1"/>
              </a:buClr>
              <a:buSzPts val="1100"/>
              <a:buFont typeface="Arial" panose="020B0604020202020204"/>
              <a:buNone/>
            </a:pPr>
            <a:endParaRPr sz="1800">
              <a:latin typeface="Calibri" panose="020F0502020204030204"/>
              <a:ea typeface="Calibri" panose="020F0502020204030204"/>
              <a:cs typeface="Calibri" panose="020F0502020204030204"/>
              <a:sym typeface="Calibri" panose="020F0502020204030204"/>
            </a:endParaRPr>
          </a:p>
        </p:txBody>
      </p:sp>
      <p:pic>
        <p:nvPicPr>
          <p:cNvPr id="300" name="Google Shape;300;p50"/>
          <p:cNvPicPr preferRelativeResize="0"/>
          <p:nvPr/>
        </p:nvPicPr>
        <p:blipFill rotWithShape="1">
          <a:blip r:embed="rId1"/>
          <a:srcRect l="6701" t="5776" r="5355" b="8001"/>
          <a:stretch>
            <a:fillRect/>
          </a:stretch>
        </p:blipFill>
        <p:spPr>
          <a:xfrm>
            <a:off x="2997525" y="995775"/>
            <a:ext cx="6063724" cy="3795751"/>
          </a:xfrm>
          <a:prstGeom prst="rect">
            <a:avLst/>
          </a:prstGeom>
          <a:noFill/>
          <a:ln>
            <a:noFill/>
          </a:ln>
        </p:spPr>
      </p:pic>
      <p:sp>
        <p:nvSpPr>
          <p:cNvPr id="301" name="Google Shape;301;p50"/>
          <p:cNvSpPr txBox="1"/>
          <p:nvPr/>
        </p:nvSpPr>
        <p:spPr>
          <a:xfrm>
            <a:off x="4529400" y="4734750"/>
            <a:ext cx="3032700" cy="346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50" b="1">
                <a:solidFill>
                  <a:srgbClr val="303030"/>
                </a:solidFill>
                <a:highlight>
                  <a:srgbClr val="EDEEE9"/>
                </a:highlight>
                <a:latin typeface="Roboto" panose="02000000000000000000"/>
                <a:ea typeface="Roboto" panose="02000000000000000000"/>
                <a:cs typeface="Roboto" panose="02000000000000000000"/>
                <a:sym typeface="Roboto" panose="02000000000000000000"/>
              </a:rPr>
              <a:t>ESP8266 Pinout</a:t>
            </a:r>
            <a:endParaRPr lang="en-GB" sz="1050" b="1">
              <a:solidFill>
                <a:srgbClr val="303030"/>
              </a:solidFill>
              <a:highlight>
                <a:srgbClr val="EDEEE9"/>
              </a:highlight>
              <a:latin typeface="Roboto" panose="02000000000000000000"/>
              <a:ea typeface="Roboto" panose="02000000000000000000"/>
              <a:cs typeface="Roboto" panose="02000000000000000000"/>
              <a:sym typeface="Roboto" panose="02000000000000000000"/>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555626" y="282575"/>
            <a:ext cx="8374551" cy="846386"/>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MOTOR DESIGN</a:t>
            </a:r>
            <a:br>
              <a:rPr lang="en-GB" sz="2400" b="1">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GB" sz="24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07" name="Google Shape;307;p51"/>
          <p:cNvSpPr txBox="1"/>
          <p:nvPr/>
        </p:nvSpPr>
        <p:spPr>
          <a:xfrm>
            <a:off x="555635" y="885195"/>
            <a:ext cx="7034100" cy="419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u="sng"/>
              <a:t>Weight Calculation</a:t>
            </a:r>
            <a:endParaRPr sz="1500" b="1" u="sng"/>
          </a:p>
          <a:p>
            <a:pPr marL="0" lvl="0" indent="0" algn="l" rtl="0">
              <a:spcBef>
                <a:spcPts val="0"/>
              </a:spcBef>
              <a:spcAft>
                <a:spcPts val="0"/>
              </a:spcAft>
              <a:buNone/>
            </a:pPr>
          </a:p>
          <a:p>
            <a:pPr marL="0" lvl="0" indent="0" algn="l" rtl="0">
              <a:lnSpc>
                <a:spcPct val="120000"/>
              </a:lnSpc>
              <a:spcBef>
                <a:spcPts val="0"/>
              </a:spcBef>
              <a:spcAft>
                <a:spcPts val="0"/>
              </a:spcAft>
              <a:buNone/>
            </a:pPr>
            <a:r>
              <a:rPr lang="en-GB"/>
              <a:t>Battery=309 g</a:t>
            </a:r>
            <a:endParaRPr lang="en-GB"/>
          </a:p>
          <a:p>
            <a:pPr marL="0" lvl="0" indent="0" algn="l" rtl="0">
              <a:lnSpc>
                <a:spcPct val="120000"/>
              </a:lnSpc>
              <a:spcBef>
                <a:spcPts val="0"/>
              </a:spcBef>
              <a:spcAft>
                <a:spcPts val="0"/>
              </a:spcAft>
              <a:buNone/>
            </a:pPr>
            <a:r>
              <a:rPr lang="en-GB"/>
              <a:t>Motor+Wheels=150∗4=600g</a:t>
            </a:r>
            <a:endParaRPr lang="en-GB"/>
          </a:p>
          <a:p>
            <a:pPr marL="0" lvl="0" indent="0" algn="l" rtl="0">
              <a:lnSpc>
                <a:spcPct val="120000"/>
              </a:lnSpc>
              <a:spcBef>
                <a:spcPts val="0"/>
              </a:spcBef>
              <a:spcAft>
                <a:spcPts val="0"/>
              </a:spcAft>
              <a:buNone/>
            </a:pPr>
            <a:r>
              <a:rPr lang="en-GB"/>
              <a:t>ESP32=140g</a:t>
            </a:r>
            <a:endParaRPr lang="en-GB"/>
          </a:p>
          <a:p>
            <a:pPr marL="0" lvl="0" indent="0" algn="l" rtl="0">
              <a:lnSpc>
                <a:spcPct val="120000"/>
              </a:lnSpc>
              <a:spcBef>
                <a:spcPts val="0"/>
              </a:spcBef>
              <a:spcAft>
                <a:spcPts val="0"/>
              </a:spcAft>
              <a:buNone/>
            </a:pPr>
            <a:r>
              <a:rPr lang="en-GB"/>
              <a:t>Camera=40g</a:t>
            </a:r>
            <a:endParaRPr lang="en-GB"/>
          </a:p>
          <a:p>
            <a:pPr marL="0" lvl="0" indent="0" algn="l" rtl="0">
              <a:lnSpc>
                <a:spcPct val="120000"/>
              </a:lnSpc>
              <a:spcBef>
                <a:spcPts val="0"/>
              </a:spcBef>
              <a:spcAft>
                <a:spcPts val="0"/>
              </a:spcAft>
              <a:buNone/>
            </a:pPr>
            <a:r>
              <a:rPr lang="en-GB"/>
              <a:t>Motor Controller=25g</a:t>
            </a:r>
            <a:endParaRPr lang="en-GB"/>
          </a:p>
          <a:p>
            <a:pPr marL="0" lvl="0" indent="0" algn="l" rtl="0">
              <a:lnSpc>
                <a:spcPct val="120000"/>
              </a:lnSpc>
              <a:spcBef>
                <a:spcPts val="0"/>
              </a:spcBef>
              <a:spcAft>
                <a:spcPts val="0"/>
              </a:spcAft>
              <a:buNone/>
            </a:pPr>
            <a:r>
              <a:rPr lang="en-GB"/>
              <a:t>Light sensor=1.1g</a:t>
            </a:r>
            <a:endParaRPr lang="en-GB"/>
          </a:p>
          <a:p>
            <a:pPr marL="0" lvl="0" indent="0" algn="l" rtl="0">
              <a:lnSpc>
                <a:spcPct val="120000"/>
              </a:lnSpc>
              <a:spcBef>
                <a:spcPts val="0"/>
              </a:spcBef>
              <a:spcAft>
                <a:spcPts val="0"/>
              </a:spcAft>
              <a:buNone/>
            </a:pPr>
            <a:r>
              <a:rPr lang="en-GB"/>
              <a:t>Temperature and humidity sensor=2.4g</a:t>
            </a:r>
            <a:endParaRPr lang="en-GB"/>
          </a:p>
          <a:p>
            <a:pPr marL="0" lvl="0" indent="0" algn="l" rtl="0">
              <a:lnSpc>
                <a:spcPct val="120000"/>
              </a:lnSpc>
              <a:spcBef>
                <a:spcPts val="0"/>
              </a:spcBef>
              <a:spcAft>
                <a:spcPts val="0"/>
              </a:spcAft>
              <a:buNone/>
            </a:pPr>
            <a:r>
              <a:rPr lang="en-GB"/>
              <a:t>Soil moisture sensor=20g</a:t>
            </a:r>
            <a:endParaRPr lang="en-GB"/>
          </a:p>
          <a:p>
            <a:pPr marL="0" lvl="0" indent="0" algn="l" rtl="0">
              <a:lnSpc>
                <a:spcPct val="120000"/>
              </a:lnSpc>
              <a:spcBef>
                <a:spcPts val="0"/>
              </a:spcBef>
              <a:spcAft>
                <a:spcPts val="0"/>
              </a:spcAft>
              <a:buNone/>
            </a:pPr>
            <a:r>
              <a:rPr lang="en-GB"/>
              <a:t>Servo motors=120g</a:t>
            </a:r>
            <a:endParaRPr lang="en-GB"/>
          </a:p>
          <a:p>
            <a:pPr marL="0" lvl="0" indent="0" algn="l" rtl="0">
              <a:lnSpc>
                <a:spcPct val="120000"/>
              </a:lnSpc>
              <a:spcBef>
                <a:spcPts val="0"/>
              </a:spcBef>
              <a:spcAft>
                <a:spcPts val="0"/>
              </a:spcAft>
              <a:buNone/>
            </a:pPr>
            <a:r>
              <a:rPr lang="en-GB"/>
              <a:t>Circuit board=40g</a:t>
            </a:r>
            <a:endParaRPr lang="en-GB"/>
          </a:p>
          <a:p>
            <a:pPr marL="0" lvl="0" indent="0" algn="l" rtl="0">
              <a:lnSpc>
                <a:spcPct val="120000"/>
              </a:lnSpc>
              <a:spcBef>
                <a:spcPts val="0"/>
              </a:spcBef>
              <a:spcAft>
                <a:spcPts val="0"/>
              </a:spcAft>
              <a:buNone/>
            </a:pPr>
            <a:r>
              <a:rPr lang="en-GB"/>
              <a:t>Base board=200g</a:t>
            </a:r>
            <a:endParaRPr lang="en-GB"/>
          </a:p>
          <a:p>
            <a:pPr marL="0" lvl="0" indent="0" algn="l" rtl="0">
              <a:lnSpc>
                <a:spcPct val="120000"/>
              </a:lnSpc>
              <a:spcBef>
                <a:spcPts val="0"/>
              </a:spcBef>
              <a:spcAft>
                <a:spcPts val="0"/>
              </a:spcAft>
              <a:buNone/>
            </a:pPr>
            <a:r>
              <a:rPr lang="en-GB"/>
              <a:t>Total weight=1.6kg</a:t>
            </a:r>
            <a:endParaRPr lang="en-GB"/>
          </a:p>
          <a:p>
            <a:pPr marL="0" lvl="0" indent="0" algn="l" rtl="0">
              <a:lnSpc>
                <a:spcPct val="115000"/>
              </a:lnSpc>
              <a:spcBef>
                <a:spcPts val="0"/>
              </a:spcBef>
              <a:spcAft>
                <a:spcPts val="0"/>
              </a:spcAft>
              <a:buNone/>
            </a:pPr>
          </a:p>
          <a:p>
            <a:pPr marL="0" lvl="0" indent="0" algn="l" rtl="0">
              <a:lnSpc>
                <a:spcPct val="115000"/>
              </a:lnSpc>
              <a:spcBef>
                <a:spcPts val="0"/>
              </a:spcBef>
              <a:spcAft>
                <a:spcPts val="0"/>
              </a:spcAft>
              <a:buNone/>
            </a:p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52"/>
          <p:cNvSpPr txBox="1"/>
          <p:nvPr>
            <p:ph type="body" idx="1"/>
          </p:nvPr>
        </p:nvSpPr>
        <p:spPr>
          <a:xfrm>
            <a:off x="549275" y="307976"/>
            <a:ext cx="7874840" cy="430887"/>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3300" b="1">
                <a:solidFill>
                  <a:schemeClr val="accent1"/>
                </a:solidFill>
                <a:latin typeface="Arial" panose="020B0604020202020204"/>
                <a:ea typeface="Arial" panose="020B0604020202020204"/>
                <a:cs typeface="Arial" panose="020B0604020202020204"/>
                <a:sym typeface="Arial" panose="020B0604020202020204"/>
              </a:rPr>
              <a:t>MOTOR DESIGN(…)</a:t>
            </a:r>
            <a:endParaRPr sz="3300" b="1">
              <a:latin typeface="Arial" panose="020B0604020202020204"/>
              <a:ea typeface="Arial" panose="020B0604020202020204"/>
              <a:cs typeface="Arial" panose="020B0604020202020204"/>
              <a:sym typeface="Arial" panose="020B0604020202020204"/>
            </a:endParaRPr>
          </a:p>
        </p:txBody>
      </p:sp>
      <p:sp>
        <p:nvSpPr>
          <p:cNvPr id="313" name="Google Shape;313;p52"/>
          <p:cNvSpPr txBox="1"/>
          <p:nvPr/>
        </p:nvSpPr>
        <p:spPr>
          <a:xfrm>
            <a:off x="651287" y="1124560"/>
            <a:ext cx="8229600" cy="4018649"/>
          </a:xfrm>
          <a:prstGeom prst="rect">
            <a:avLst/>
          </a:prstGeom>
          <a:blipFill rotWithShape="1">
            <a:blip r:embed="rId1"/>
            <a:stretch>
              <a:fillRect l="-832" t="-1364"/>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 </a:t>
            </a:r>
            <a:endParaRPr sz="1100"/>
          </a:p>
        </p:txBody>
      </p:sp>
      <p:sp>
        <p:nvSpPr>
          <p:cNvPr id="314" name="Google Shape;314;p52"/>
          <p:cNvSpPr txBox="1"/>
          <p:nvPr/>
        </p:nvSpPr>
        <p:spPr>
          <a:xfrm>
            <a:off x="4647428" y="1124560"/>
            <a:ext cx="4573544" cy="2485441"/>
          </a:xfrm>
          <a:prstGeom prst="rect">
            <a:avLst/>
          </a:prstGeom>
          <a:blipFill rotWithShape="1">
            <a:blip r:embed="rId2"/>
            <a:stretch>
              <a:fillRect/>
            </a:stretch>
          </a:blip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 </a:t>
            </a:r>
            <a:endParaRPr sz="11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64524" y="202615"/>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INTRODUCTION</a:t>
            </a:r>
            <a:endParaRPr lang="en-GB" b="1">
              <a:solidFill>
                <a:schemeClr val="accent1"/>
              </a:solidFill>
            </a:endParaRPr>
          </a:p>
        </p:txBody>
      </p:sp>
      <p:sp>
        <p:nvSpPr>
          <p:cNvPr id="145" name="Google Shape;145;p27"/>
          <p:cNvSpPr txBox="1"/>
          <p:nvPr>
            <p:ph type="body" idx="1"/>
          </p:nvPr>
        </p:nvSpPr>
        <p:spPr>
          <a:xfrm>
            <a:off x="364524" y="994992"/>
            <a:ext cx="8414951" cy="3394472"/>
          </a:xfrm>
          <a:prstGeom prst="rect">
            <a:avLst/>
          </a:prstGeom>
          <a:noFill/>
          <a:ln>
            <a:noFill/>
          </a:ln>
        </p:spPr>
        <p:txBody>
          <a:bodyPr spcFirstLastPara="1" wrap="square" lIns="68575" tIns="34275" rIns="68575" bIns="34275" anchor="t" anchorCtr="0">
            <a:noAutofit/>
          </a:bodyPr>
          <a:lstStyle/>
          <a:p>
            <a:pPr marL="254000" lvl="0" indent="-247650" algn="just" rtl="0">
              <a:lnSpc>
                <a:spcPct val="150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Agriculture is undoubtedly the largest livelihood source.</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Automation in agriculture will increases the productivity and decreases physical work.</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IoT Technology can help in collecting information about conditions like soil moisture, weather, temperature etc.</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Integration of embedded technology and IoT in agriculture field can provide an efficient way to monitor and control various parameters.</a:t>
            </a:r>
            <a:endParaRPr lang="en-GB" sz="2100">
              <a:latin typeface="Calibri" panose="020F0502020204030204"/>
              <a:ea typeface="Calibri" panose="020F0502020204030204"/>
              <a:cs typeface="Calibri" panose="020F0502020204030204"/>
              <a:sym typeface="Calibri" panose="020F0502020204030204"/>
            </a:endParaRPr>
          </a:p>
          <a:p>
            <a:pPr marL="254000" lvl="0" indent="-139700" algn="just" rtl="0">
              <a:lnSpc>
                <a:spcPct val="100000"/>
              </a:lnSpc>
              <a:spcBef>
                <a:spcPts val="400"/>
              </a:spcBef>
              <a:spcAft>
                <a:spcPts val="0"/>
              </a:spcAft>
              <a:buClr>
                <a:schemeClr val="dk1"/>
              </a:buClr>
              <a:buSzPts val="1800"/>
              <a:buFont typeface="Arial" panose="020B0604020202020204"/>
              <a:buNone/>
            </a:pPr>
            <a:endParaRPr sz="1800"/>
          </a:p>
          <a:p>
            <a:pPr marL="254000" lvl="0" indent="-139700" algn="just" rtl="0">
              <a:lnSpc>
                <a:spcPct val="100000"/>
              </a:lnSpc>
              <a:spcBef>
                <a:spcPts val="400"/>
              </a:spcBef>
              <a:spcAft>
                <a:spcPts val="0"/>
              </a:spcAft>
              <a:buClr>
                <a:schemeClr val="dk1"/>
              </a:buClr>
              <a:buSzPts val="1800"/>
              <a:buFont typeface="Arial" panose="020B0604020202020204"/>
              <a:buNone/>
            </a:pPr>
            <a:endParaRPr sz="1800"/>
          </a:p>
          <a:p>
            <a:pPr marL="254000" lvl="0" indent="-114300" algn="l" rtl="0">
              <a:lnSpc>
                <a:spcPct val="100000"/>
              </a:lnSpc>
              <a:spcBef>
                <a:spcPts val="400"/>
              </a:spcBef>
              <a:spcAft>
                <a:spcPts val="0"/>
              </a:spcAft>
              <a:buClr>
                <a:schemeClr val="dk1"/>
              </a:buClr>
              <a:buSzPts val="2100"/>
              <a:buFont typeface="Arial" panose="020B0604020202020204"/>
              <a:buNone/>
            </a:pPr>
            <a:endParaRPr sz="21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443231" y="361315"/>
            <a:ext cx="8374551" cy="52006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accent1"/>
              </a:buClr>
              <a:buSzPts val="3200"/>
              <a:buFont typeface="Lustria" panose="02000603060000020004"/>
              <a:buNone/>
            </a:pPr>
            <a:r>
              <a:rPr lang="en-GB" sz="3200" b="1">
                <a:solidFill>
                  <a:schemeClr val="accent1"/>
                </a:solidFill>
                <a:latin typeface="Lustria" panose="02000603060000020004"/>
                <a:ea typeface="Lustria" panose="02000603060000020004"/>
                <a:cs typeface="Lustria" panose="02000603060000020004"/>
                <a:sym typeface="Lustria" panose="02000603060000020004"/>
              </a:rPr>
              <a:t> </a:t>
            </a:r>
            <a:r>
              <a:rPr lang="en-GB" b="1">
                <a:solidFill>
                  <a:schemeClr val="accent1"/>
                </a:solidFill>
              </a:rPr>
              <a:t>BATTERY DESIGN</a:t>
            </a:r>
            <a:endParaRPr sz="3200" b="1">
              <a:solidFill>
                <a:schemeClr val="accent1"/>
              </a:solidFill>
            </a:endParaRPr>
          </a:p>
        </p:txBody>
      </p:sp>
      <p:sp>
        <p:nvSpPr>
          <p:cNvPr id="320" name="Google Shape;320;p53"/>
          <p:cNvSpPr txBox="1"/>
          <p:nvPr>
            <p:ph type="body" idx="1"/>
          </p:nvPr>
        </p:nvSpPr>
        <p:spPr>
          <a:xfrm>
            <a:off x="554336" y="980834"/>
            <a:ext cx="7874700" cy="3477900"/>
          </a:xfrm>
          <a:prstGeom prst="rect">
            <a:avLst/>
          </a:prstGeom>
          <a:blipFill rotWithShape="1">
            <a:blip r:embed="rId1"/>
            <a:stretch>
              <a:fillRect b="-9460"/>
            </a:stretch>
          </a:blipFill>
          <a:ln>
            <a:noFill/>
          </a:ln>
        </p:spPr>
        <p:txBody>
          <a:bodyPr spcFirstLastPara="1" wrap="square" lIns="68575" tIns="34275" rIns="68575" bIns="34275" anchor="t" anchorCtr="0">
            <a:noAutofit/>
          </a:bodyPr>
          <a:lstStyle/>
          <a:p>
            <a:pPr marL="254000" lvl="0" indent="-254000" algn="l" rtl="0">
              <a:lnSpc>
                <a:spcPct val="100000"/>
              </a:lnSpc>
              <a:spcBef>
                <a:spcPts val="0"/>
              </a:spcBef>
              <a:spcAft>
                <a:spcPts val="0"/>
              </a:spcAft>
              <a:buSzPts val="2400"/>
              <a:buFont typeface="Arial" panose="020B0604020202020204"/>
              <a:buChar char="•"/>
            </a:pPr>
            <a:endParaRPr lang="en-GB"/>
          </a:p>
          <a:p>
            <a:pPr marL="0" lvl="0" indent="0" algn="l" rtl="0">
              <a:lnSpc>
                <a:spcPct val="100000"/>
              </a:lnSpc>
              <a:spcBef>
                <a:spcPts val="0"/>
              </a:spcBef>
              <a:spcAft>
                <a:spcPts val="0"/>
              </a:spcAft>
              <a:buSzPts val="2400"/>
              <a:buFont typeface="Arial" panose="020B0604020202020204"/>
              <a:buNone/>
            </a:pPr>
            <a:endParaRPr lang="en-GB"/>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384725" y="469307"/>
            <a:ext cx="8374551" cy="430887"/>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BATTERY DESIGN (….)</a:t>
            </a:r>
            <a:endParaRPr lang="en-GB" b="1">
              <a:solidFill>
                <a:schemeClr val="accent1"/>
              </a:solidFill>
            </a:endParaRPr>
          </a:p>
        </p:txBody>
      </p:sp>
      <p:sp>
        <p:nvSpPr>
          <p:cNvPr id="326" name="Google Shape;326;p54"/>
          <p:cNvSpPr txBox="1"/>
          <p:nvPr>
            <p:ph type="body" idx="1"/>
          </p:nvPr>
        </p:nvSpPr>
        <p:spPr>
          <a:xfrm>
            <a:off x="649174" y="1371876"/>
            <a:ext cx="7038600" cy="2769900"/>
          </a:xfrm>
          <a:prstGeom prst="rect">
            <a:avLst/>
          </a:prstGeom>
          <a:blipFill rotWithShape="1">
            <a:blip r:embed="rId1"/>
            <a:stretch>
              <a:fillRect b="-13059"/>
            </a:stretch>
          </a:blip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p>
          <a:p>
            <a:pPr marL="0" lvl="0" indent="0" algn="l" rtl="0">
              <a:lnSpc>
                <a:spcPct val="100000"/>
              </a:lnSpc>
              <a:spcBef>
                <a:spcPts val="0"/>
              </a:spcBef>
              <a:spcAft>
                <a:spcPts val="0"/>
              </a:spcAft>
              <a:buNone/>
            </a:pPr>
          </a:p>
          <a:p>
            <a:pPr marL="0" lvl="0" indent="0" algn="l" rtl="0">
              <a:lnSpc>
                <a:spcPct val="100000"/>
              </a:lnSpc>
              <a:spcBef>
                <a:spcPts val="0"/>
              </a:spcBef>
              <a:spcAft>
                <a:spcPts val="0"/>
              </a:spcAft>
              <a:buNone/>
            </a:p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30" name="Shape 330"/>
        <p:cNvGrpSpPr/>
        <p:nvPr/>
      </p:nvGrpSpPr>
      <p:grpSpPr>
        <a:xfrm>
          <a:off x="0" y="0"/>
          <a:ext cx="0" cy="0"/>
          <a:chOff x="0" y="0"/>
          <a:chExt cx="0" cy="0"/>
        </a:xfrm>
      </p:grpSpPr>
      <p:sp>
        <p:nvSpPr>
          <p:cNvPr id="331" name="Google Shape;331;p55"/>
          <p:cNvSpPr txBox="1"/>
          <p:nvPr>
            <p:ph type="body" idx="1"/>
          </p:nvPr>
        </p:nvSpPr>
        <p:spPr>
          <a:xfrm>
            <a:off x="457200" y="1261476"/>
            <a:ext cx="8229600" cy="3394500"/>
          </a:xfrm>
          <a:prstGeom prst="rect">
            <a:avLst/>
          </a:prstGeom>
          <a:blipFill rotWithShape="1">
            <a:blip r:embed="rId1"/>
            <a:stretch>
              <a:fillRect l="-1169" t="-1479" r="-1109"/>
            </a:stretch>
          </a:blip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en-GB"/>
              <a:t>             </a:t>
            </a:r>
            <a:endParaRPr lang="en-GB"/>
          </a:p>
        </p:txBody>
      </p:sp>
      <p:sp>
        <p:nvSpPr>
          <p:cNvPr id="332" name="Google Shape;332;p55"/>
          <p:cNvSpPr/>
          <p:nvPr/>
        </p:nvSpPr>
        <p:spPr>
          <a:xfrm>
            <a:off x="457200" y="259026"/>
            <a:ext cx="8229600" cy="85725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accent1"/>
              </a:buClr>
              <a:buSzPts val="3300"/>
              <a:buFont typeface="Arial" panose="020B0604020202020204"/>
              <a:buNone/>
            </a:pPr>
            <a:r>
              <a:rPr lang="en-GB" sz="3300" b="1" i="0" u="none">
                <a:solidFill>
                  <a:schemeClr val="accent1"/>
                </a:solidFill>
                <a:latin typeface="Arial" panose="020B0604020202020204"/>
                <a:ea typeface="Arial" panose="020B0604020202020204"/>
                <a:cs typeface="Arial" panose="020B0604020202020204"/>
                <a:sym typeface="Arial" panose="020B0604020202020204"/>
              </a:rPr>
              <a:t>ROBOTIC ARM</a:t>
            </a:r>
            <a:endParaRPr sz="3300" b="1"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p56"/>
          <p:cNvSpPr txBox="1"/>
          <p:nvPr>
            <p:ph type="title"/>
          </p:nvPr>
        </p:nvSpPr>
        <p:spPr>
          <a:xfrm>
            <a:off x="457200"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3300" b="1">
                <a:solidFill>
                  <a:schemeClr val="accent1"/>
                </a:solidFill>
              </a:rPr>
              <a:t>3D MODEL OF THE ROBOTIC ARM</a:t>
            </a:r>
            <a:endParaRPr lang="en-GB" sz="3300" b="1">
              <a:solidFill>
                <a:schemeClr val="accent1"/>
              </a:solidFill>
            </a:endParaRPr>
          </a:p>
        </p:txBody>
      </p:sp>
      <p:pic>
        <p:nvPicPr>
          <p:cNvPr id="338" name="Google Shape;338;p56"/>
          <p:cNvPicPr preferRelativeResize="0"/>
          <p:nvPr/>
        </p:nvPicPr>
        <p:blipFill>
          <a:blip r:embed="rId1"/>
          <a:stretch>
            <a:fillRect/>
          </a:stretch>
        </p:blipFill>
        <p:spPr>
          <a:xfrm>
            <a:off x="1985000" y="1063229"/>
            <a:ext cx="4872814" cy="3775471"/>
          </a:xfrm>
          <a:prstGeom prst="rect">
            <a:avLst/>
          </a:prstGeom>
          <a:noFill/>
          <a:ln>
            <a:noFill/>
          </a:ln>
        </p:spPr>
      </p:pic>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57"/>
          <p:cNvSpPr txBox="1"/>
          <p:nvPr>
            <p:ph type="title"/>
          </p:nvPr>
        </p:nvSpPr>
        <p:spPr>
          <a:xfrm>
            <a:off x="456994" y="196711"/>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CASE STUDY </a:t>
            </a:r>
            <a:endParaRPr lang="en-GB" b="1">
              <a:solidFill>
                <a:schemeClr val="accent1"/>
              </a:solidFill>
            </a:endParaRPr>
          </a:p>
        </p:txBody>
      </p:sp>
      <p:sp>
        <p:nvSpPr>
          <p:cNvPr id="344" name="Google Shape;344;p57"/>
          <p:cNvSpPr txBox="1"/>
          <p:nvPr>
            <p:ph type="body" idx="1"/>
          </p:nvPr>
        </p:nvSpPr>
        <p:spPr>
          <a:xfrm>
            <a:off x="457200" y="986997"/>
            <a:ext cx="8504400" cy="653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100"/>
              <a:buFont typeface="Calibri" panose="020F0502020204030204"/>
              <a:buNone/>
            </a:pPr>
            <a:r>
              <a:rPr lang="en-GB" sz="2100">
                <a:latin typeface="Calibri" panose="020F0502020204030204"/>
                <a:ea typeface="Calibri" panose="020F0502020204030204"/>
                <a:cs typeface="Calibri" panose="020F0502020204030204"/>
                <a:sym typeface="Calibri" panose="020F0502020204030204"/>
              </a:rPr>
              <a:t>Selected two plants with different growing conditions : </a:t>
            </a:r>
            <a:r>
              <a:rPr lang="en-GB" sz="2100" b="1">
                <a:latin typeface="Calibri" panose="020F0502020204030204"/>
                <a:ea typeface="Calibri" panose="020F0502020204030204"/>
                <a:cs typeface="Calibri" panose="020F0502020204030204"/>
                <a:sym typeface="Calibri" panose="020F0502020204030204"/>
              </a:rPr>
              <a:t>Coriander</a:t>
            </a:r>
            <a:r>
              <a:rPr lang="en-GB" sz="2100">
                <a:latin typeface="Calibri" panose="020F0502020204030204"/>
                <a:ea typeface="Calibri" panose="020F0502020204030204"/>
                <a:cs typeface="Calibri" panose="020F0502020204030204"/>
                <a:sym typeface="Calibri" panose="020F0502020204030204"/>
              </a:rPr>
              <a:t> and </a:t>
            </a:r>
            <a:r>
              <a:rPr lang="en-GB" sz="2100" b="1">
                <a:latin typeface="Calibri" panose="020F0502020204030204"/>
                <a:ea typeface="Calibri" panose="020F0502020204030204"/>
                <a:cs typeface="Calibri" panose="020F0502020204030204"/>
                <a:sym typeface="Calibri" panose="020F0502020204030204"/>
              </a:rPr>
              <a:t>Red Spinach</a:t>
            </a:r>
            <a:endParaRPr b="1"/>
          </a:p>
        </p:txBody>
      </p:sp>
      <p:graphicFrame>
        <p:nvGraphicFramePr>
          <p:cNvPr id="345" name="Google Shape;345;p57"/>
          <p:cNvGraphicFramePr/>
          <p:nvPr/>
        </p:nvGraphicFramePr>
        <p:xfrm>
          <a:off x="1116227" y="1772336"/>
          <a:ext cx="7098975" cy="3000000"/>
        </p:xfrm>
        <a:graphic>
          <a:graphicData uri="http://schemas.openxmlformats.org/drawingml/2006/table">
            <a:tbl>
              <a:tblPr firstRow="1" bandRow="1">
                <a:noFill/>
                <a:tableStyleId>{899813EC-3601-411F-BE13-5FA82B4C1BC7}</a:tableStyleId>
              </a:tblPr>
              <a:tblGrid>
                <a:gridCol w="2366325"/>
                <a:gridCol w="2366325"/>
                <a:gridCol w="2366325"/>
              </a:tblGrid>
              <a:tr h="431075">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strike="noStrike" cap="none">
                          <a:solidFill>
                            <a:schemeClr val="dk1"/>
                          </a:solidFill>
                        </a:rPr>
                        <a:t>PARAMETER</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solidFill>
                            <a:schemeClr val="dk1"/>
                          </a:solidFill>
                        </a:rPr>
                        <a:t>CORIANDER</a:t>
                      </a:r>
                      <a:endParaRPr>
                        <a:solidFill>
                          <a:schemeClr val="dk1"/>
                        </a:solidFill>
                      </a:endParaRPr>
                    </a:p>
                  </a:txBody>
                  <a:tcPr marL="68600" marR="68600" marT="34300" marB="34300"/>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solidFill>
                            <a:schemeClr val="dk1"/>
                          </a:solidFill>
                        </a:rPr>
                        <a:t>RED SPINACH</a:t>
                      </a:r>
                      <a:endParaRPr sz="1100"/>
                    </a:p>
                  </a:txBody>
                  <a:tcPr marL="68600" marR="68600" marT="34300" marB="34300"/>
                </a:tc>
              </a:tr>
              <a:tr h="431075">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Temperature Range</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17-25</a:t>
                      </a:r>
                      <a:r>
                        <a:rPr lang="en-GB"/>
                        <a:t> ̊ C</a:t>
                      </a:r>
                      <a:endParaRPr sz="1400" u="none"/>
                    </a:p>
                  </a:txBody>
                  <a:tcPr marL="68600" marR="68600" marT="34300" marB="34300"/>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25-30 ̊ C</a:t>
                      </a:r>
                      <a:endParaRPr sz="1100"/>
                    </a:p>
                  </a:txBody>
                  <a:tcPr marL="68600" marR="68600" marT="34300" marB="34300"/>
                </a:tc>
              </a:tr>
              <a:tr h="431075">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Moisture level</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45-55%</a:t>
                      </a:r>
                      <a:endParaRPr lang="en-GB"/>
                    </a:p>
                  </a:txBody>
                  <a:tcPr marL="68600" marR="68600" marT="34300" marB="34300"/>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30-50%</a:t>
                      </a:r>
                      <a:endParaRPr sz="1100"/>
                    </a:p>
                  </a:txBody>
                  <a:tcPr marL="68600" marR="68600" marT="34300" marB="34300"/>
                </a:tc>
              </a:tr>
              <a:tr h="431075">
                <a:tc>
                  <a:txBody>
                    <a:bodyPr/>
                    <a:lstStyle/>
                    <a:p>
                      <a:pPr marL="0" marR="0" lvl="0" indent="0" algn="l" rtl="0">
                        <a:lnSpc>
                          <a:spcPct val="100000"/>
                        </a:lnSpc>
                        <a:spcBef>
                          <a:spcPts val="0"/>
                        </a:spcBef>
                        <a:spcAft>
                          <a:spcPts val="0"/>
                        </a:spcAft>
                        <a:buNone/>
                      </a:pPr>
                      <a:r>
                        <a:rPr lang="en-GB"/>
                        <a:t>Sunlight</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6-</a:t>
                      </a:r>
                      <a:r>
                        <a:rPr lang="en-GB"/>
                        <a:t>8 hrs</a:t>
                      </a:r>
                      <a:r>
                        <a:rPr lang="en-GB"/>
                        <a:t>, 25000-40000 lux</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7-8 hrs, 8000-28000 lux</a:t>
                      </a:r>
                      <a:endParaRPr lang="en-GB"/>
                    </a:p>
                  </a:txBody>
                  <a:tcPr marL="68600" marR="68600" marT="34300" marB="34300"/>
                </a:tc>
              </a:tr>
              <a:tr h="52420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pH</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6.2 to 6.8</a:t>
                      </a:r>
                      <a:endParaRPr sz="1400" u="none"/>
                    </a:p>
                  </a:txBody>
                  <a:tcPr marL="68600" marR="68600" marT="34300" marB="34300"/>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7.5 to 9.5</a:t>
                      </a:r>
                      <a:endParaRPr sz="1100"/>
                    </a:p>
                    <a:p>
                      <a:pPr marL="0" marR="0" lvl="0" indent="0" algn="l" rtl="0">
                        <a:lnSpc>
                          <a:spcPct val="100000"/>
                        </a:lnSpc>
                        <a:spcBef>
                          <a:spcPts val="0"/>
                        </a:spcBef>
                        <a:spcAft>
                          <a:spcPts val="0"/>
                        </a:spcAft>
                        <a:buClr>
                          <a:schemeClr val="dk1"/>
                        </a:buClr>
                        <a:buSzPts val="1400"/>
                        <a:buFont typeface="Arial" panose="020B0604020202020204"/>
                        <a:buNone/>
                      </a:pPr>
                      <a:endParaRPr sz="1400" u="none"/>
                    </a:p>
                  </a:txBody>
                  <a:tcPr marL="68600" marR="68600" marT="34300" marB="34300"/>
                </a:tc>
              </a:tr>
              <a:tr h="52420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Season</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October to november</a:t>
                      </a:r>
                      <a:endParaRPr sz="1400" u="none"/>
                    </a:p>
                  </a:txBody>
                  <a:tcPr marL="68600" marR="68600" marT="34300" marB="34300"/>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Throughout the year</a:t>
                      </a:r>
                      <a:endParaRPr sz="1400" u="none"/>
                    </a:p>
                    <a:p>
                      <a:pPr marL="0" marR="0" lvl="0" indent="0" algn="l" rtl="0">
                        <a:lnSpc>
                          <a:spcPct val="100000"/>
                        </a:lnSpc>
                        <a:spcBef>
                          <a:spcPts val="0"/>
                        </a:spcBef>
                        <a:spcAft>
                          <a:spcPts val="0"/>
                        </a:spcAft>
                        <a:buClr>
                          <a:schemeClr val="dk1"/>
                        </a:buClr>
                        <a:buSzPts val="1400"/>
                        <a:buFont typeface="Arial" panose="020B0604020202020204"/>
                        <a:buNone/>
                      </a:pPr>
                    </a:p>
                  </a:txBody>
                  <a:tcPr marL="68600" marR="68600" marT="34300" marB="34300"/>
                </a:tc>
              </a:tr>
            </a:tbl>
          </a:graphicData>
        </a:graphic>
      </p:graphicFrame>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205975" y="3"/>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CIRCUIT DIAGRAM</a:t>
            </a:r>
            <a:endParaRPr lang="en-GB" b="1">
              <a:solidFill>
                <a:schemeClr val="accent1"/>
              </a:solidFill>
            </a:endParaRPr>
          </a:p>
        </p:txBody>
      </p:sp>
      <p:pic>
        <p:nvPicPr>
          <p:cNvPr id="351" name="Google Shape;351;p58"/>
          <p:cNvPicPr preferRelativeResize="0"/>
          <p:nvPr/>
        </p:nvPicPr>
        <p:blipFill>
          <a:blip r:embed="rId1"/>
          <a:stretch>
            <a:fillRect/>
          </a:stretch>
        </p:blipFill>
        <p:spPr>
          <a:xfrm>
            <a:off x="764663" y="676438"/>
            <a:ext cx="7614677" cy="4283250"/>
          </a:xfrm>
          <a:prstGeom prst="rect">
            <a:avLst/>
          </a:prstGeom>
          <a:noFill/>
          <a:ln>
            <a:noFill/>
          </a:ln>
        </p:spPr>
      </p:pic>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145415" y="309245"/>
            <a:ext cx="8541385" cy="97409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3300" b="1">
                <a:solidFill>
                  <a:schemeClr val="accent1"/>
                </a:solidFill>
              </a:rPr>
              <a:t>FLOWCHART OF MONITORING </a:t>
            </a:r>
            <a:br>
              <a:rPr lang="en-GB" sz="3300" b="1">
                <a:solidFill>
                  <a:schemeClr val="accent1"/>
                </a:solidFill>
              </a:rPr>
            </a:br>
            <a:r>
              <a:rPr lang="en-GB" sz="3300" b="1">
                <a:solidFill>
                  <a:schemeClr val="accent1"/>
                </a:solidFill>
              </a:rPr>
              <a:t>AND CONTROLLING PROCESS  </a:t>
            </a:r>
            <a:endParaRPr sz="3300" b="1">
              <a:solidFill>
                <a:schemeClr val="accent1"/>
              </a:solidFill>
            </a:endParaRPr>
          </a:p>
          <a:p>
            <a:pPr marL="0" lvl="0" indent="0" algn="l" rtl="0">
              <a:lnSpc>
                <a:spcPct val="100000"/>
              </a:lnSpc>
              <a:spcBef>
                <a:spcPts val="0"/>
              </a:spcBef>
              <a:spcAft>
                <a:spcPts val="0"/>
              </a:spcAft>
              <a:buClr>
                <a:schemeClr val="accent1"/>
              </a:buClr>
              <a:buSzPts val="3300"/>
              <a:buFont typeface="Arial" panose="020B0604020202020204"/>
              <a:buNone/>
            </a:pPr>
            <a:endParaRPr lang="en-GB" sz="3300" b="1">
              <a:solidFill>
                <a:schemeClr val="accent1"/>
              </a:solidFill>
            </a:endParaRPr>
          </a:p>
        </p:txBody>
      </p:sp>
      <p:cxnSp>
        <p:nvCxnSpPr>
          <p:cNvPr id="358" name="Google Shape;358;p59"/>
          <p:cNvCxnSpPr/>
          <p:nvPr/>
        </p:nvCxnSpPr>
        <p:spPr>
          <a:xfrm rot="10800000" flipH="1">
            <a:off x="5227680" y="5065140"/>
            <a:ext cx="1325100" cy="16800"/>
          </a:xfrm>
          <a:prstGeom prst="straightConnector1">
            <a:avLst/>
          </a:prstGeom>
          <a:noFill/>
          <a:ln w="9525" cap="flat" cmpd="sng">
            <a:solidFill>
              <a:schemeClr val="dk2"/>
            </a:solidFill>
            <a:prstDash val="solid"/>
            <a:round/>
            <a:headEnd type="none" w="med" len="med"/>
            <a:tailEnd type="none" w="med" len="med"/>
          </a:ln>
        </p:spPr>
      </p:cxn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pic>
        <p:nvPicPr>
          <p:cNvPr id="1" name="Picture 0" descr="flow1.drawio (1)"/>
          <p:cNvPicPr>
            <a:picLocks noChangeAspect="1"/>
          </p:cNvPicPr>
          <p:nvPr/>
        </p:nvPicPr>
        <p:blipFill>
          <a:blip r:embed="rId1"/>
          <a:stretch>
            <a:fillRect/>
          </a:stretch>
        </p:blipFill>
        <p:spPr>
          <a:xfrm>
            <a:off x="708025" y="1030605"/>
            <a:ext cx="7439660" cy="409194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60"/>
          <p:cNvSpPr txBox="1"/>
          <p:nvPr>
            <p:ph type="title"/>
          </p:nvPr>
        </p:nvSpPr>
        <p:spPr>
          <a:xfrm>
            <a:off x="418825" y="516349"/>
            <a:ext cx="3360900" cy="17778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sz="3300" b="1">
                <a:solidFill>
                  <a:schemeClr val="accent1"/>
                </a:solidFill>
              </a:rPr>
              <a:t>FLOWCHART ROBOTIC ARM</a:t>
            </a:r>
            <a:endParaRPr lang="en-GB" sz="3300" b="1">
              <a:solidFill>
                <a:schemeClr val="accent1"/>
              </a:solidFill>
            </a:endParaRPr>
          </a:p>
        </p:txBody>
      </p:sp>
      <p:pic>
        <p:nvPicPr>
          <p:cNvPr id="364" name="Google Shape;364;p60"/>
          <p:cNvPicPr preferRelativeResize="0"/>
          <p:nvPr/>
        </p:nvPicPr>
        <p:blipFill>
          <a:blip r:embed="rId1"/>
          <a:stretch>
            <a:fillRect/>
          </a:stretch>
        </p:blipFill>
        <p:spPr>
          <a:xfrm>
            <a:off x="3674076" y="152400"/>
            <a:ext cx="4960605" cy="4838700"/>
          </a:xfrm>
          <a:prstGeom prst="rect">
            <a:avLst/>
          </a:prstGeom>
          <a:noFill/>
          <a:ln>
            <a:noFill/>
          </a:ln>
        </p:spPr>
      </p:pic>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pic>
        <p:nvPicPr>
          <p:cNvPr id="369" name="Google Shape;369;p61" descr="Capture 1"/>
          <p:cNvPicPr preferRelativeResize="0"/>
          <p:nvPr>
            <p:ph type="body" idx="1"/>
          </p:nvPr>
        </p:nvPicPr>
        <p:blipFill rotWithShape="1">
          <a:blip r:embed="rId1"/>
          <a:srcRect/>
          <a:stretch>
            <a:fillRect/>
          </a:stretch>
        </p:blipFill>
        <p:spPr>
          <a:xfrm>
            <a:off x="1523515" y="1029272"/>
            <a:ext cx="5373900" cy="3766800"/>
          </a:xfrm>
          <a:prstGeom prst="rect">
            <a:avLst/>
          </a:prstGeom>
          <a:noFill/>
          <a:ln>
            <a:noFill/>
          </a:ln>
        </p:spPr>
      </p:pic>
      <p:sp>
        <p:nvSpPr>
          <p:cNvPr id="370" name="Google Shape;370;p61"/>
          <p:cNvSpPr txBox="1"/>
          <p:nvPr>
            <p:ph type="title"/>
          </p:nvPr>
        </p:nvSpPr>
        <p:spPr>
          <a:xfrm>
            <a:off x="457200" y="476012"/>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SIMULATION(sensors &amp; motors)</a:t>
            </a:r>
            <a:br>
              <a:rPr lang="en-GB" b="1"/>
            </a:br>
            <a:endParaRPr lang="en-GB" b="1"/>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74" name="Shape 374"/>
        <p:cNvGrpSpPr/>
        <p:nvPr/>
      </p:nvGrpSpPr>
      <p:grpSpPr>
        <a:xfrm>
          <a:off x="0" y="0"/>
          <a:ext cx="0" cy="0"/>
          <a:chOff x="0" y="0"/>
          <a:chExt cx="0" cy="0"/>
        </a:xfrm>
      </p:grpSpPr>
      <p:sp>
        <p:nvSpPr>
          <p:cNvPr id="375" name="Google Shape;375;p62"/>
          <p:cNvSpPr txBox="1"/>
          <p:nvPr>
            <p:ph type="title"/>
          </p:nvPr>
        </p:nvSpPr>
        <p:spPr>
          <a:xfrm>
            <a:off x="544830"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IRRIGATION CONTROL</a:t>
            </a:r>
            <a:endParaRPr lang="en-GB" b="1">
              <a:solidFill>
                <a:schemeClr val="accent1"/>
              </a:solidFill>
            </a:endParaRPr>
          </a:p>
        </p:txBody>
      </p:sp>
      <p:sp>
        <p:nvSpPr>
          <p:cNvPr id="376" name="Google Shape;376;p62"/>
          <p:cNvSpPr txBox="1"/>
          <p:nvPr>
            <p:ph type="body" idx="1"/>
          </p:nvPr>
        </p:nvSpPr>
        <p:spPr>
          <a:xfrm>
            <a:off x="457200" y="1063225"/>
            <a:ext cx="8229600" cy="2825100"/>
          </a:xfrm>
          <a:prstGeom prst="rect">
            <a:avLst/>
          </a:prstGeom>
          <a:noFill/>
          <a:ln>
            <a:noFill/>
          </a:ln>
        </p:spPr>
        <p:txBody>
          <a:bodyPr spcFirstLastPara="1" wrap="square" lIns="68575" tIns="34275" rIns="68575" bIns="34275" anchor="t" anchorCtr="0">
            <a:noAutofit/>
          </a:bodyPr>
          <a:lstStyle/>
          <a:p>
            <a:pPr marL="0" lvl="0" indent="0" algn="l" rtl="0">
              <a:spcBef>
                <a:spcPts val="0"/>
              </a:spcBef>
              <a:spcAft>
                <a:spcPts val="0"/>
              </a:spcAft>
              <a:buNone/>
            </a:pPr>
            <a:endParaRPr sz="1100" b="1">
              <a:solidFill>
                <a:srgbClr val="1D62BC"/>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15000"/>
              </a:lnSpc>
              <a:spcBef>
                <a:spcPts val="800"/>
              </a:spcBef>
              <a:spcAft>
                <a:spcPts val="0"/>
              </a:spcAft>
              <a:buClr>
                <a:srgbClr val="000000"/>
              </a:buClr>
              <a:buSzPts val="2100"/>
              <a:buFont typeface="Calibri" panose="020F0502020204030204"/>
              <a:buChar char="●"/>
            </a:pPr>
            <a:r>
              <a:rPr lang="en-GB" sz="2100">
                <a:solidFill>
                  <a:srgbClr val="000000"/>
                </a:solidFill>
                <a:latin typeface="Calibri" panose="020F0502020204030204"/>
                <a:ea typeface="Calibri" panose="020F0502020204030204"/>
                <a:cs typeface="Calibri" panose="020F0502020204030204"/>
                <a:sym typeface="Calibri" panose="020F0502020204030204"/>
              </a:rPr>
              <a:t>The irrigation level is controlled by varying the operation speed of the water pump.</a:t>
            </a:r>
            <a:endParaRPr sz="2100">
              <a:solidFill>
                <a:srgbClr val="000000"/>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15000"/>
              </a:lnSpc>
              <a:spcBef>
                <a:spcPts val="0"/>
              </a:spcBef>
              <a:spcAft>
                <a:spcPts val="0"/>
              </a:spcAft>
              <a:buClr>
                <a:srgbClr val="000000"/>
              </a:buClr>
              <a:buSzPts val="2100"/>
              <a:buFont typeface="Calibri" panose="020F0502020204030204"/>
              <a:buChar char="●"/>
            </a:pPr>
            <a:r>
              <a:rPr lang="en-GB" sz="2100">
                <a:solidFill>
                  <a:srgbClr val="000000"/>
                </a:solidFill>
                <a:latin typeface="Calibri" panose="020F0502020204030204"/>
                <a:ea typeface="Calibri" panose="020F0502020204030204"/>
                <a:cs typeface="Calibri" panose="020F0502020204030204"/>
                <a:sym typeface="Calibri" panose="020F0502020204030204"/>
              </a:rPr>
              <a:t>The operation speed is selected either manually by the user or automatically based on the moisture percent in the soil.</a:t>
            </a:r>
            <a:endParaRPr sz="2100">
              <a:solidFill>
                <a:srgbClr val="000000"/>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15000"/>
              </a:lnSpc>
              <a:spcBef>
                <a:spcPts val="0"/>
              </a:spcBef>
              <a:spcAft>
                <a:spcPts val="0"/>
              </a:spcAft>
              <a:buClr>
                <a:srgbClr val="000000"/>
              </a:buClr>
              <a:buSzPts val="2100"/>
              <a:buFont typeface="Calibri" panose="020F0502020204030204"/>
              <a:buChar char="●"/>
            </a:pPr>
            <a:r>
              <a:rPr lang="en-GB" sz="2100">
                <a:solidFill>
                  <a:srgbClr val="000000"/>
                </a:solidFill>
                <a:latin typeface="Calibri" panose="020F0502020204030204"/>
                <a:ea typeface="Calibri" panose="020F0502020204030204"/>
                <a:cs typeface="Calibri" panose="020F0502020204030204"/>
                <a:sym typeface="Calibri" panose="020F0502020204030204"/>
              </a:rPr>
              <a:t>Controlled irrigation based on soil moisture can definitely save both electricity and water. In addition it also provides optimum growing conditions for the crops thus the yield also gets enhanced.</a:t>
            </a:r>
            <a:endParaRPr sz="2100">
              <a:solidFill>
                <a:srgbClr val="000000"/>
              </a:solidFill>
              <a:latin typeface="Calibri" panose="020F0502020204030204"/>
              <a:ea typeface="Calibri" panose="020F0502020204030204"/>
              <a:cs typeface="Calibri" panose="020F0502020204030204"/>
              <a:sym typeface="Calibri" panose="020F0502020204030204"/>
            </a:endParaRPr>
          </a:p>
          <a:p>
            <a:pPr marL="0" lvl="0" indent="0" algn="just" rtl="0">
              <a:spcBef>
                <a:spcPts val="400"/>
              </a:spcBef>
              <a:spcAft>
                <a:spcPts val="0"/>
              </a:spcAft>
              <a:buNone/>
            </a:pPr>
            <a:endParaRPr sz="2100">
              <a:solidFill>
                <a:srgbClr val="514721"/>
              </a:solidFill>
              <a:highlight>
                <a:srgbClr val="FFFFFF"/>
              </a:highlight>
              <a:latin typeface="Calibri" panose="020F0502020204030204"/>
              <a:ea typeface="Calibri" panose="020F0502020204030204"/>
              <a:cs typeface="Calibri" panose="020F0502020204030204"/>
              <a:sym typeface="Calibri" panose="020F0502020204030204"/>
            </a:endParaRPr>
          </a:p>
          <a:p>
            <a:pPr marL="457200" lvl="0" indent="0" algn="l" rtl="0">
              <a:spcBef>
                <a:spcPts val="2000"/>
              </a:spcBef>
              <a:spcAft>
                <a:spcPts val="0"/>
              </a:spcAft>
              <a:buNone/>
            </a:pPr>
            <a:endParaRPr sz="1300">
              <a:solidFill>
                <a:srgbClr val="514721"/>
              </a:solidFill>
              <a:highlight>
                <a:srgbClr val="FFFFFF"/>
              </a:highlight>
            </a:endParaRPr>
          </a:p>
          <a:p>
            <a:pPr marL="0" lvl="0" indent="0" algn="l" rtl="0">
              <a:lnSpc>
                <a:spcPct val="100000"/>
              </a:lnSpc>
              <a:spcBef>
                <a:spcPts val="0"/>
              </a:spcBef>
              <a:spcAft>
                <a:spcPts val="0"/>
              </a:spcAft>
              <a:buNone/>
            </a:pPr>
            <a:endParaRPr sz="23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8"/>
          <p:cNvSpPr txBox="1"/>
          <p:nvPr>
            <p:ph type="body" idx="1"/>
          </p:nvPr>
        </p:nvSpPr>
        <p:spPr>
          <a:xfrm>
            <a:off x="345989" y="874513"/>
            <a:ext cx="8229600" cy="3394472"/>
          </a:xfrm>
          <a:prstGeom prst="rect">
            <a:avLst/>
          </a:prstGeom>
          <a:noFill/>
          <a:ln>
            <a:noFill/>
          </a:ln>
        </p:spPr>
        <p:txBody>
          <a:bodyPr spcFirstLastPara="1" wrap="square" lIns="68575" tIns="34275" rIns="68575" bIns="34275" anchor="t" anchorCtr="0">
            <a:noAutofit/>
          </a:bodyPr>
          <a:lstStyle/>
          <a:p>
            <a:pPr marL="254000" lvl="0" indent="-247650" algn="just" rtl="0">
              <a:lnSpc>
                <a:spcPct val="150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Wireless sensor networks can be used for monitoring the farm conditions and micro controllers can be used to control and automate the farm processes.</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Smart Agriculture Robotic system is a method to make the procedure of farming more precise and accurate</a:t>
            </a:r>
            <a:endParaRPr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5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The main focus is to reduce the human effort and resources which can enhance the yield.</a:t>
            </a:r>
            <a:endParaRPr sz="2100">
              <a:latin typeface="Calibri" panose="020F0502020204030204"/>
              <a:ea typeface="Calibri" panose="020F0502020204030204"/>
              <a:cs typeface="Calibri" panose="020F0502020204030204"/>
              <a:sym typeface="Calibri" panose="020F0502020204030204"/>
            </a:endParaRPr>
          </a:p>
          <a:p>
            <a:pPr marL="254000" lvl="0" indent="-114300" algn="l" rtl="0">
              <a:lnSpc>
                <a:spcPct val="100000"/>
              </a:lnSpc>
              <a:spcBef>
                <a:spcPts val="400"/>
              </a:spcBef>
              <a:spcAft>
                <a:spcPts val="0"/>
              </a:spcAft>
              <a:buClr>
                <a:schemeClr val="dk1"/>
              </a:buClr>
              <a:buSzPts val="2100"/>
              <a:buFont typeface="Arial" panose="020B0604020202020204"/>
              <a:buNone/>
            </a:pPr>
            <a:endParaRPr sz="21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80" name="Shape 380"/>
        <p:cNvGrpSpPr/>
        <p:nvPr/>
      </p:nvGrpSpPr>
      <p:grpSpPr>
        <a:xfrm>
          <a:off x="0" y="0"/>
          <a:ext cx="0" cy="0"/>
          <a:chOff x="0" y="0"/>
          <a:chExt cx="0" cy="0"/>
        </a:xfrm>
      </p:grpSpPr>
      <p:sp>
        <p:nvSpPr>
          <p:cNvPr id="381" name="Google Shape;381;p63"/>
          <p:cNvSpPr txBox="1"/>
          <p:nvPr>
            <p:ph type="body" idx="1"/>
          </p:nvPr>
        </p:nvSpPr>
        <p:spPr>
          <a:xfrm>
            <a:off x="457200" y="353925"/>
            <a:ext cx="8229600" cy="572400"/>
          </a:xfrm>
          <a:prstGeom prst="rect">
            <a:avLst/>
          </a:prstGeom>
        </p:spPr>
        <p:txBody>
          <a:bodyPr spcFirstLastPara="1" wrap="square" lIns="68575" tIns="34275" rIns="68575" bIns="34275" anchor="t" anchorCtr="0">
            <a:noAutofit/>
          </a:bodyPr>
          <a:lstStyle/>
          <a:p>
            <a:pPr marL="0" lvl="0" indent="-152400" algn="l" rtl="0">
              <a:spcBef>
                <a:spcPts val="0"/>
              </a:spcBef>
              <a:spcAft>
                <a:spcPts val="0"/>
              </a:spcAft>
              <a:buClr>
                <a:srgbClr val="1D62BC"/>
              </a:buClr>
              <a:buSzPts val="2400"/>
              <a:buFont typeface="Noto Sans Symbols"/>
              <a:buChar char="⮚"/>
            </a:pPr>
            <a:r>
              <a:rPr lang="en-GB" b="1">
                <a:solidFill>
                  <a:srgbClr val="1D62BC"/>
                </a:solidFill>
                <a:latin typeface="Calibri" panose="020F0502020204030204"/>
                <a:ea typeface="Calibri" panose="020F0502020204030204"/>
                <a:cs typeface="Calibri" panose="020F0502020204030204"/>
                <a:sym typeface="Calibri" panose="020F0502020204030204"/>
              </a:rPr>
              <a:t>Selection of Speed and Operation Time of Water Pump</a:t>
            </a:r>
            <a:endParaRPr b="1">
              <a:solidFill>
                <a:srgbClr val="1D62BC"/>
              </a:solidFill>
              <a:latin typeface="Calibri" panose="020F0502020204030204"/>
              <a:ea typeface="Calibri" panose="020F0502020204030204"/>
              <a:cs typeface="Calibri" panose="020F0502020204030204"/>
              <a:sym typeface="Calibri" panose="020F0502020204030204"/>
            </a:endParaRPr>
          </a:p>
          <a:p>
            <a:pPr marL="457200" lvl="0" indent="0" algn="l" rtl="0">
              <a:spcBef>
                <a:spcPts val="0"/>
              </a:spcBef>
              <a:spcAft>
                <a:spcPts val="0"/>
              </a:spcAft>
              <a:buNone/>
            </a:pPr>
            <a:endParaRPr b="1">
              <a:solidFill>
                <a:srgbClr val="1D62BC"/>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b="1">
              <a:solidFill>
                <a:srgbClr val="1D62BC"/>
              </a:solidFill>
              <a:latin typeface="Calibri" panose="020F0502020204030204"/>
              <a:ea typeface="Calibri" panose="020F0502020204030204"/>
              <a:cs typeface="Calibri" panose="020F0502020204030204"/>
              <a:sym typeface="Calibri" panose="020F0502020204030204"/>
            </a:endParaRPr>
          </a:p>
        </p:txBody>
      </p:sp>
      <p:graphicFrame>
        <p:nvGraphicFramePr>
          <p:cNvPr id="382" name="Google Shape;382;p63"/>
          <p:cNvGraphicFramePr/>
          <p:nvPr/>
        </p:nvGraphicFramePr>
        <p:xfrm>
          <a:off x="851777" y="1375661"/>
          <a:ext cx="6775725" cy="3171425"/>
        </p:xfrm>
        <a:graphic>
          <a:graphicData uri="http://schemas.openxmlformats.org/drawingml/2006/table">
            <a:tbl>
              <a:tblPr firstRow="1" bandRow="1">
                <a:noFill/>
                <a:tableStyleId>{899813EC-3601-411F-BE13-5FA82B4C1BC7}</a:tableStyleId>
              </a:tblPr>
              <a:tblGrid>
                <a:gridCol w="2258575"/>
                <a:gridCol w="2258575"/>
                <a:gridCol w="2258575"/>
              </a:tblGrid>
              <a:tr h="45015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solidFill>
                            <a:schemeClr val="dk1"/>
                          </a:solidFill>
                        </a:rPr>
                        <a:t>SOIL MOISTURE VALUE</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solidFill>
                            <a:schemeClr val="dk1"/>
                          </a:solidFill>
                        </a:rPr>
                        <a:t>SPEED (0-5 levels)</a:t>
                      </a:r>
                      <a:endParaRPr>
                        <a:solidFill>
                          <a:schemeClr val="dk1"/>
                        </a:solidFill>
                      </a:endParaRPr>
                    </a:p>
                  </a:txBody>
                  <a:tcPr marL="68600" marR="68600" marT="34300" marB="34300"/>
                </a:tc>
                <a:tc>
                  <a:txBody>
                    <a:bodyPr/>
                    <a:lstStyle/>
                    <a:p>
                      <a:pPr marL="0" marR="0" lvl="0" indent="0" algn="l" rtl="0">
                        <a:lnSpc>
                          <a:spcPct val="100000"/>
                        </a:lnSpc>
                        <a:spcBef>
                          <a:spcPts val="0"/>
                        </a:spcBef>
                        <a:spcAft>
                          <a:spcPts val="0"/>
                        </a:spcAft>
                        <a:buNone/>
                      </a:pPr>
                      <a:r>
                        <a:rPr lang="en-GB">
                          <a:solidFill>
                            <a:schemeClr val="dk1"/>
                          </a:solidFill>
                        </a:rPr>
                        <a:t>OPERATING TIME</a:t>
                      </a:r>
                      <a:endParaRPr>
                        <a:solidFill>
                          <a:schemeClr val="dk1"/>
                        </a:solidFill>
                      </a:endParaRPr>
                    </a:p>
                  </a:txBody>
                  <a:tcPr marL="68600" marR="68600" marT="34300" marB="34300"/>
                </a:tc>
              </a:tr>
              <a:tr h="45015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 &lt;10%</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 5</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15 min</a:t>
                      </a:r>
                      <a:endParaRPr lang="en-GB"/>
                    </a:p>
                  </a:txBody>
                  <a:tcPr marL="68600" marR="68600" marT="34300" marB="34300"/>
                </a:tc>
              </a:tr>
              <a:tr h="391775">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10-15%</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 </a:t>
                      </a:r>
                      <a:r>
                        <a:rPr lang="en-GB"/>
                        <a:t>4</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10 min</a:t>
                      </a:r>
                      <a:endParaRPr lang="en-GB"/>
                    </a:p>
                  </a:txBody>
                  <a:tcPr marL="68600" marR="68600" marT="34300" marB="34300"/>
                </a:tc>
              </a:tr>
              <a:tr h="450150">
                <a:tc>
                  <a:txBody>
                    <a:bodyPr/>
                    <a:lstStyle/>
                    <a:p>
                      <a:pPr marL="0" marR="0" lvl="0" indent="0" algn="l" rtl="0">
                        <a:lnSpc>
                          <a:spcPct val="100000"/>
                        </a:lnSpc>
                        <a:spcBef>
                          <a:spcPts val="0"/>
                        </a:spcBef>
                        <a:spcAft>
                          <a:spcPts val="0"/>
                        </a:spcAft>
                        <a:buNone/>
                      </a:pPr>
                      <a:r>
                        <a:rPr lang="en-GB"/>
                        <a:t>15-30%</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 3</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7 min</a:t>
                      </a:r>
                      <a:endParaRPr lang="en-GB"/>
                    </a:p>
                  </a:txBody>
                  <a:tcPr marL="68600" marR="68600" marT="34300" marB="34300"/>
                </a:tc>
              </a:tr>
              <a:tr h="47640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30-40%</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 2</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 5min</a:t>
                      </a:r>
                      <a:endParaRPr lang="en-GB"/>
                    </a:p>
                  </a:txBody>
                  <a:tcPr marL="68600" marR="68600" marT="34300" marB="34300"/>
                </a:tc>
              </a:tr>
              <a:tr h="47640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40-60%</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 1</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 3 min</a:t>
                      </a:r>
                      <a:endParaRPr lang="en-GB"/>
                    </a:p>
                  </a:txBody>
                  <a:tcPr marL="68600" marR="68600" marT="34300" marB="34300"/>
                </a:tc>
              </a:tr>
              <a:tr h="476400">
                <a:tc>
                  <a:txBody>
                    <a:bodyPr/>
                    <a:lstStyle/>
                    <a:p>
                      <a:pPr marL="0" marR="0" lvl="0" indent="0" algn="l" rtl="0">
                        <a:lnSpc>
                          <a:spcPct val="100000"/>
                        </a:lnSpc>
                        <a:spcBef>
                          <a:spcPts val="0"/>
                        </a:spcBef>
                        <a:spcAft>
                          <a:spcPts val="0"/>
                        </a:spcAft>
                        <a:buNone/>
                      </a:pPr>
                      <a:r>
                        <a:rPr lang="en-GB"/>
                        <a:t>&gt;60%</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0</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a:t>
                      </a:r>
                      <a:endParaRPr lang="en-GB"/>
                    </a:p>
                  </a:txBody>
                  <a:tcPr marL="68600" marR="68600" marT="34300" marB="34300"/>
                </a:tc>
              </a:tr>
            </a:tbl>
          </a:graphicData>
        </a:graphic>
      </p:graphicFrame>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559435"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EXHAUST CONTROL</a:t>
            </a:r>
            <a:endParaRPr lang="en-GB" b="1">
              <a:solidFill>
                <a:schemeClr val="accent1"/>
              </a:solidFill>
            </a:endParaRPr>
          </a:p>
        </p:txBody>
      </p:sp>
      <p:sp>
        <p:nvSpPr>
          <p:cNvPr id="388" name="Google Shape;388;p64"/>
          <p:cNvSpPr txBox="1"/>
          <p:nvPr/>
        </p:nvSpPr>
        <p:spPr>
          <a:xfrm>
            <a:off x="457200" y="1063225"/>
            <a:ext cx="8031900" cy="3110100"/>
          </a:xfrm>
          <a:prstGeom prst="rect">
            <a:avLst/>
          </a:prstGeom>
          <a:noFill/>
          <a:ln>
            <a:noFill/>
          </a:ln>
        </p:spPr>
        <p:txBody>
          <a:bodyPr spcFirstLastPara="1" wrap="square" lIns="91425" tIns="91425" rIns="91425" bIns="91425" anchor="t" anchorCtr="0">
            <a:spAutoFit/>
          </a:bodyPr>
          <a:lstStyle/>
          <a:p>
            <a:pPr marL="457200" lvl="0" indent="-361950" algn="just" rtl="0">
              <a:lnSpc>
                <a:spcPct val="115000"/>
              </a:lnSpc>
              <a:spcBef>
                <a:spcPts val="800"/>
              </a:spcBef>
              <a:spcAft>
                <a:spcPts val="0"/>
              </a:spcAft>
              <a:buClr>
                <a:schemeClr val="dk1"/>
              </a:buClr>
              <a:buSzPts val="2100"/>
              <a:buFont typeface="Calibri" panose="020F0502020204030204"/>
              <a:buChar char="●"/>
            </a:pPr>
            <a:r>
              <a:rPr lang="en-GB" sz="2100">
                <a:solidFill>
                  <a:schemeClr val="dk1"/>
                </a:solidFill>
                <a:latin typeface="Calibri" panose="020F0502020204030204"/>
                <a:ea typeface="Calibri" panose="020F0502020204030204"/>
                <a:cs typeface="Calibri" panose="020F0502020204030204"/>
                <a:sym typeface="Calibri" panose="020F0502020204030204"/>
              </a:rPr>
              <a:t>Humidity and temperature inside the greenhouse also affects the crop growth as well as its overall yield. </a:t>
            </a:r>
            <a:r>
              <a:rPr lang="en-GB" sz="2100">
                <a:solidFill>
                  <a:schemeClr val="dk1"/>
                </a:solidFill>
                <a:latin typeface="Calibri" panose="020F0502020204030204"/>
                <a:ea typeface="Calibri" panose="020F0502020204030204"/>
                <a:cs typeface="Calibri" panose="020F0502020204030204"/>
                <a:sym typeface="Calibri" panose="020F0502020204030204"/>
              </a:rPr>
              <a:t>Therefore</a:t>
            </a:r>
            <a:r>
              <a:rPr lang="en-GB" sz="2100">
                <a:solidFill>
                  <a:schemeClr val="dk1"/>
                </a:solidFill>
                <a:latin typeface="Calibri" panose="020F0502020204030204"/>
                <a:ea typeface="Calibri" panose="020F0502020204030204"/>
                <a:cs typeface="Calibri" panose="020F0502020204030204"/>
                <a:sym typeface="Calibri" panose="020F0502020204030204"/>
              </a:rPr>
              <a:t> these values need to be maintained within optimum ranges for each crop. </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15000"/>
              </a:lnSpc>
              <a:spcBef>
                <a:spcPts val="0"/>
              </a:spcBef>
              <a:spcAft>
                <a:spcPts val="0"/>
              </a:spcAft>
              <a:buClr>
                <a:schemeClr val="dk1"/>
              </a:buClr>
              <a:buSzPts val="2100"/>
              <a:buFont typeface="Calibri" panose="020F0502020204030204"/>
              <a:buChar char="●"/>
            </a:pPr>
            <a:r>
              <a:rPr lang="en-GB" sz="2100">
                <a:solidFill>
                  <a:schemeClr val="dk1"/>
                </a:solidFill>
                <a:latin typeface="Calibri" panose="020F0502020204030204"/>
                <a:ea typeface="Calibri" panose="020F0502020204030204"/>
                <a:cs typeface="Calibri" panose="020F0502020204030204"/>
                <a:sym typeface="Calibri" panose="020F0502020204030204"/>
              </a:rPr>
              <a:t>The humidity and temperature levels in the greenhouse is also controlled by varying the speed of exhaust fan.</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15000"/>
              </a:lnSpc>
              <a:spcBef>
                <a:spcPts val="0"/>
              </a:spcBef>
              <a:spcAft>
                <a:spcPts val="0"/>
              </a:spcAft>
              <a:buClr>
                <a:schemeClr val="dk1"/>
              </a:buClr>
              <a:buSzPts val="2100"/>
              <a:buFont typeface="Calibri" panose="020F0502020204030204"/>
              <a:buChar char="●"/>
            </a:pPr>
            <a:r>
              <a:rPr lang="en-GB" sz="2100">
                <a:solidFill>
                  <a:schemeClr val="dk1"/>
                </a:solidFill>
                <a:latin typeface="Calibri" panose="020F0502020204030204"/>
                <a:ea typeface="Calibri" panose="020F0502020204030204"/>
                <a:cs typeface="Calibri" panose="020F0502020204030204"/>
                <a:sym typeface="Calibri" panose="020F0502020204030204"/>
              </a:rPr>
              <a:t>Based on the temperature and humidity values sensed by the robot the operation of exhaust fan can be controlled either manually or automatically.</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92" name="Shape 392"/>
        <p:cNvGrpSpPr/>
        <p:nvPr/>
      </p:nvGrpSpPr>
      <p:grpSpPr>
        <a:xfrm>
          <a:off x="0" y="0"/>
          <a:ext cx="0" cy="0"/>
          <a:chOff x="0" y="0"/>
          <a:chExt cx="0" cy="0"/>
        </a:xfrm>
      </p:grpSpPr>
      <p:sp>
        <p:nvSpPr>
          <p:cNvPr id="393" name="Google Shape;393;p65"/>
          <p:cNvSpPr txBox="1"/>
          <p:nvPr>
            <p:ph type="body" idx="1"/>
          </p:nvPr>
        </p:nvSpPr>
        <p:spPr>
          <a:xfrm>
            <a:off x="457200" y="353925"/>
            <a:ext cx="8229600" cy="572400"/>
          </a:xfrm>
          <a:prstGeom prst="rect">
            <a:avLst/>
          </a:prstGeom>
        </p:spPr>
        <p:txBody>
          <a:bodyPr spcFirstLastPara="1" wrap="square" lIns="68575" tIns="34275" rIns="68575" bIns="34275" anchor="t" anchorCtr="0">
            <a:noAutofit/>
          </a:bodyPr>
          <a:lstStyle/>
          <a:p>
            <a:pPr marL="0" lvl="0" indent="-152400" algn="l" rtl="0">
              <a:spcBef>
                <a:spcPts val="0"/>
              </a:spcBef>
              <a:spcAft>
                <a:spcPts val="0"/>
              </a:spcAft>
              <a:buClr>
                <a:srgbClr val="1D62BC"/>
              </a:buClr>
              <a:buSzPts val="2400"/>
              <a:buFont typeface="Noto Sans Symbols"/>
              <a:buChar char="⮚"/>
            </a:pPr>
            <a:r>
              <a:rPr lang="en-GB" b="1">
                <a:solidFill>
                  <a:srgbClr val="1D62BC"/>
                </a:solidFill>
                <a:latin typeface="Calibri" panose="020F0502020204030204"/>
                <a:ea typeface="Calibri" panose="020F0502020204030204"/>
                <a:cs typeface="Calibri" panose="020F0502020204030204"/>
                <a:sym typeface="Calibri" panose="020F0502020204030204"/>
              </a:rPr>
              <a:t>Selection of Speed and Operation Time of Exhaust Fan</a:t>
            </a:r>
            <a:endParaRPr b="1">
              <a:solidFill>
                <a:srgbClr val="1D62BC"/>
              </a:solidFill>
              <a:latin typeface="Calibri" panose="020F0502020204030204"/>
              <a:ea typeface="Calibri" panose="020F0502020204030204"/>
              <a:cs typeface="Calibri" panose="020F0502020204030204"/>
              <a:sym typeface="Calibri" panose="020F0502020204030204"/>
            </a:endParaRPr>
          </a:p>
          <a:p>
            <a:pPr marL="457200" lvl="0" indent="0" algn="l" rtl="0">
              <a:spcBef>
                <a:spcPts val="0"/>
              </a:spcBef>
              <a:spcAft>
                <a:spcPts val="0"/>
              </a:spcAft>
              <a:buNone/>
            </a:pPr>
            <a:endParaRPr b="1">
              <a:solidFill>
                <a:srgbClr val="1D62BC"/>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b="1">
              <a:solidFill>
                <a:srgbClr val="1D62BC"/>
              </a:solidFill>
              <a:latin typeface="Calibri" panose="020F0502020204030204"/>
              <a:ea typeface="Calibri" panose="020F0502020204030204"/>
              <a:cs typeface="Calibri" panose="020F0502020204030204"/>
              <a:sym typeface="Calibri" panose="020F0502020204030204"/>
            </a:endParaRPr>
          </a:p>
        </p:txBody>
      </p:sp>
      <p:graphicFrame>
        <p:nvGraphicFramePr>
          <p:cNvPr id="394" name="Google Shape;394;p65"/>
          <p:cNvGraphicFramePr/>
          <p:nvPr/>
        </p:nvGraphicFramePr>
        <p:xfrm>
          <a:off x="878227" y="1058311"/>
          <a:ext cx="6775725" cy="3647825"/>
        </p:xfrm>
        <a:graphic>
          <a:graphicData uri="http://schemas.openxmlformats.org/drawingml/2006/table">
            <a:tbl>
              <a:tblPr firstRow="1" bandRow="1">
                <a:noFill/>
                <a:tableStyleId>{899813EC-3601-411F-BE13-5FA82B4C1BC7}</a:tableStyleId>
              </a:tblPr>
              <a:tblGrid>
                <a:gridCol w="2258575"/>
                <a:gridCol w="2258575"/>
                <a:gridCol w="2258575"/>
              </a:tblGrid>
              <a:tr h="45015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solidFill>
                            <a:schemeClr val="dk1"/>
                          </a:solidFill>
                        </a:rPr>
                        <a:t>HUMIDITY &amp; TEMP</a:t>
                      </a:r>
                      <a:r>
                        <a:rPr lang="en-GB">
                          <a:solidFill>
                            <a:schemeClr val="dk1"/>
                          </a:solidFill>
                        </a:rPr>
                        <a:t> VALUE</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solidFill>
                            <a:schemeClr val="dk1"/>
                          </a:solidFill>
                        </a:rPr>
                        <a:t>SPEED (0-5 levels)</a:t>
                      </a:r>
                      <a:endParaRPr>
                        <a:solidFill>
                          <a:schemeClr val="dk1"/>
                        </a:solidFill>
                      </a:endParaRPr>
                    </a:p>
                  </a:txBody>
                  <a:tcPr marL="68600" marR="68600" marT="34300" marB="34300"/>
                </a:tc>
                <a:tc>
                  <a:txBody>
                    <a:bodyPr/>
                    <a:lstStyle/>
                    <a:p>
                      <a:pPr marL="0" marR="0" lvl="0" indent="0" algn="l" rtl="0">
                        <a:lnSpc>
                          <a:spcPct val="100000"/>
                        </a:lnSpc>
                        <a:spcBef>
                          <a:spcPts val="0"/>
                        </a:spcBef>
                        <a:spcAft>
                          <a:spcPts val="0"/>
                        </a:spcAft>
                        <a:buNone/>
                      </a:pPr>
                      <a:r>
                        <a:rPr lang="en-GB">
                          <a:solidFill>
                            <a:schemeClr val="dk1"/>
                          </a:solidFill>
                        </a:rPr>
                        <a:t>OPERATING TIME</a:t>
                      </a:r>
                      <a:endParaRPr>
                        <a:solidFill>
                          <a:schemeClr val="dk1"/>
                        </a:solidFill>
                      </a:endParaRPr>
                    </a:p>
                  </a:txBody>
                  <a:tcPr marL="68600" marR="68600" marT="34300" marB="34300"/>
                </a:tc>
              </a:tr>
              <a:tr h="45015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 &gt;90%</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 5</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1</a:t>
                      </a:r>
                      <a:r>
                        <a:rPr lang="en-GB"/>
                        <a:t>0 min</a:t>
                      </a:r>
                      <a:endParaRPr lang="en-GB"/>
                    </a:p>
                  </a:txBody>
                  <a:tcPr marL="68600" marR="68600" marT="34300" marB="34300"/>
                </a:tc>
              </a:tr>
              <a:tr h="391775">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9</a:t>
                      </a:r>
                      <a:r>
                        <a:rPr lang="en-GB"/>
                        <a:t>0-85%</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 4</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8 </a:t>
                      </a:r>
                      <a:r>
                        <a:rPr lang="en-GB"/>
                        <a:t>min</a:t>
                      </a:r>
                      <a:endParaRPr lang="en-GB"/>
                    </a:p>
                  </a:txBody>
                  <a:tcPr marL="68600" marR="68600" marT="34300" marB="34300"/>
                </a:tc>
              </a:tr>
              <a:tr h="450150">
                <a:tc>
                  <a:txBody>
                    <a:bodyPr/>
                    <a:lstStyle/>
                    <a:p>
                      <a:pPr marL="0" marR="0" lvl="0" indent="0" algn="l" rtl="0">
                        <a:lnSpc>
                          <a:spcPct val="100000"/>
                        </a:lnSpc>
                        <a:spcBef>
                          <a:spcPts val="0"/>
                        </a:spcBef>
                        <a:spcAft>
                          <a:spcPts val="0"/>
                        </a:spcAft>
                        <a:buNone/>
                      </a:pPr>
                      <a:r>
                        <a:rPr lang="en-GB"/>
                        <a:t>85</a:t>
                      </a:r>
                      <a:r>
                        <a:rPr lang="en-GB"/>
                        <a:t>-80%</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 3</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6</a:t>
                      </a:r>
                      <a:r>
                        <a:rPr lang="en-GB"/>
                        <a:t> min</a:t>
                      </a:r>
                      <a:endParaRPr lang="en-GB"/>
                    </a:p>
                  </a:txBody>
                  <a:tcPr marL="68600" marR="68600" marT="34300" marB="34300"/>
                </a:tc>
              </a:tr>
              <a:tr h="47640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80</a:t>
                      </a:r>
                      <a:r>
                        <a:rPr lang="en-GB"/>
                        <a:t>-78%</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 2</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4</a:t>
                      </a:r>
                      <a:r>
                        <a:rPr lang="en-GB"/>
                        <a:t> min</a:t>
                      </a:r>
                      <a:endParaRPr lang="en-GB"/>
                    </a:p>
                  </a:txBody>
                  <a:tcPr marL="68600" marR="68600" marT="34300" marB="34300"/>
                </a:tc>
              </a:tr>
              <a:tr h="47640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78</a:t>
                      </a:r>
                      <a:r>
                        <a:rPr lang="en-GB"/>
                        <a:t>-70%</a:t>
                      </a:r>
                      <a:endParaRPr sz="1100"/>
                    </a:p>
                  </a:txBody>
                  <a:tcPr marL="68600" marR="68600" marT="34300" marB="34300"/>
                </a:tc>
                <a:tc>
                  <a:txBody>
                    <a:bodyPr/>
                    <a:lstStyle/>
                    <a:p>
                      <a:pPr marL="0" marR="0" lvl="0" indent="0" algn="l" rtl="0">
                        <a:lnSpc>
                          <a:spcPct val="100000"/>
                        </a:lnSpc>
                        <a:spcBef>
                          <a:spcPts val="0"/>
                        </a:spcBef>
                        <a:spcAft>
                          <a:spcPts val="0"/>
                        </a:spcAft>
                        <a:buNone/>
                      </a:pPr>
                      <a:r>
                        <a:rPr lang="en-GB"/>
                        <a:t> 1</a:t>
                      </a:r>
                      <a:endParaRPr sz="1400" u="none"/>
                    </a:p>
                  </a:txBody>
                  <a:tcPr marL="68600" marR="68600" marT="34300" marB="34300"/>
                </a:tc>
                <a:tc>
                  <a:txBody>
                    <a:bodyPr/>
                    <a:lstStyle/>
                    <a:p>
                      <a:pPr marL="0" marR="0" lvl="0" indent="0" algn="l" rtl="0">
                        <a:lnSpc>
                          <a:spcPct val="100000"/>
                        </a:lnSpc>
                        <a:spcBef>
                          <a:spcPts val="0"/>
                        </a:spcBef>
                        <a:spcAft>
                          <a:spcPts val="0"/>
                        </a:spcAft>
                        <a:buNone/>
                      </a:pPr>
                      <a:r>
                        <a:rPr lang="en-GB"/>
                        <a:t> 2 min</a:t>
                      </a:r>
                      <a:endParaRPr lang="en-GB"/>
                    </a:p>
                  </a:txBody>
                  <a:tcPr marL="68600" marR="68600" marT="34300" marB="34300"/>
                </a:tc>
              </a:tr>
              <a:tr h="476400">
                <a:tc>
                  <a:txBody>
                    <a:bodyPr/>
                    <a:lstStyle/>
                    <a:p>
                      <a:pPr marL="0" marR="0" lvl="0" indent="0" algn="l" rtl="0">
                        <a:lnSpc>
                          <a:spcPct val="100000"/>
                        </a:lnSpc>
                        <a:spcBef>
                          <a:spcPts val="0"/>
                        </a:spcBef>
                        <a:spcAft>
                          <a:spcPts val="0"/>
                        </a:spcAft>
                        <a:buNone/>
                      </a:pPr>
                      <a:r>
                        <a:rPr lang="en-GB"/>
                        <a:t>&lt;7</a:t>
                      </a:r>
                      <a:r>
                        <a:rPr lang="en-GB"/>
                        <a:t>0%</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0</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a:t>
                      </a:r>
                      <a:endParaRPr lang="en-GB"/>
                    </a:p>
                  </a:txBody>
                  <a:tcPr marL="68600" marR="68600" marT="34300" marB="34300"/>
                </a:tc>
              </a:tr>
              <a:tr h="476400">
                <a:tc>
                  <a:txBody>
                    <a:bodyPr/>
                    <a:lstStyle/>
                    <a:p>
                      <a:pPr marL="0" marR="0" lvl="0" indent="0" algn="l" rtl="0">
                        <a:lnSpc>
                          <a:spcPct val="100000"/>
                        </a:lnSpc>
                        <a:spcBef>
                          <a:spcPts val="0"/>
                        </a:spcBef>
                        <a:spcAft>
                          <a:spcPts val="0"/>
                        </a:spcAft>
                        <a:buNone/>
                      </a:pPr>
                      <a:r>
                        <a:rPr lang="en-GB"/>
                        <a:t>t</a:t>
                      </a:r>
                      <a:r>
                        <a:rPr lang="en-GB"/>
                        <a:t>emp &gt; 34</a:t>
                      </a:r>
                      <a:r>
                        <a:rPr lang="en-GB"/>
                        <a:t> ̊ C</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5</a:t>
                      </a:r>
                      <a:endParaRPr lang="en-GB"/>
                    </a:p>
                  </a:txBody>
                  <a:tcPr marL="68600" marR="68600" marT="34300" marB="34300"/>
                </a:tc>
                <a:tc>
                  <a:txBody>
                    <a:bodyPr/>
                    <a:lstStyle/>
                    <a:p>
                      <a:pPr marL="0" marR="0" lvl="0" indent="0" algn="l" rtl="0">
                        <a:lnSpc>
                          <a:spcPct val="100000"/>
                        </a:lnSpc>
                        <a:spcBef>
                          <a:spcPts val="0"/>
                        </a:spcBef>
                        <a:spcAft>
                          <a:spcPts val="0"/>
                        </a:spcAft>
                        <a:buNone/>
                      </a:pPr>
                      <a:r>
                        <a:rPr lang="en-GB"/>
                        <a:t> 10 min</a:t>
                      </a:r>
                      <a:endParaRPr lang="en-GB"/>
                    </a:p>
                  </a:txBody>
                  <a:tcPr marL="68600" marR="68600" marT="34300" marB="34300"/>
                </a:tc>
              </a:tr>
            </a:tbl>
          </a:graphicData>
        </a:graphic>
      </p:graphicFrame>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537879" y="253415"/>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PATH PLANNING</a:t>
            </a:r>
            <a:endParaRPr lang="en-GB" b="1">
              <a:solidFill>
                <a:schemeClr val="accent1"/>
              </a:solidFill>
            </a:endParaRPr>
          </a:p>
        </p:txBody>
      </p:sp>
      <p:sp>
        <p:nvSpPr>
          <p:cNvPr id="400" name="Google Shape;400;p66"/>
          <p:cNvSpPr txBox="1"/>
          <p:nvPr/>
        </p:nvSpPr>
        <p:spPr>
          <a:xfrm>
            <a:off x="457200" y="1063225"/>
            <a:ext cx="8031900" cy="3481800"/>
          </a:xfrm>
          <a:prstGeom prst="rect">
            <a:avLst/>
          </a:prstGeom>
          <a:noFill/>
          <a:ln>
            <a:noFill/>
          </a:ln>
        </p:spPr>
        <p:txBody>
          <a:bodyPr spcFirstLastPara="1" wrap="square" lIns="91425" tIns="91425" rIns="91425" bIns="91425" anchor="t" anchorCtr="0">
            <a:spAutoFit/>
          </a:bodyPr>
          <a:lstStyle/>
          <a:p>
            <a:pPr marL="457200" lvl="0" indent="-361950" algn="just" rtl="0">
              <a:lnSpc>
                <a:spcPct val="115000"/>
              </a:lnSpc>
              <a:spcBef>
                <a:spcPts val="800"/>
              </a:spcBef>
              <a:spcAft>
                <a:spcPts val="0"/>
              </a:spcAft>
              <a:buClr>
                <a:schemeClr val="dk1"/>
              </a:buClr>
              <a:buSzPts val="2100"/>
              <a:buFont typeface="Calibri" panose="020F0502020204030204"/>
              <a:buChar char="●"/>
            </a:pPr>
            <a:r>
              <a:rPr lang="en-GB" sz="2100">
                <a:solidFill>
                  <a:schemeClr val="dk1"/>
                </a:solidFill>
                <a:latin typeface="Calibri" panose="020F0502020204030204"/>
                <a:ea typeface="Calibri" panose="020F0502020204030204"/>
                <a:cs typeface="Calibri" panose="020F0502020204030204"/>
                <a:sym typeface="Calibri" panose="020F0502020204030204"/>
              </a:rPr>
              <a:t>Path planning is also </a:t>
            </a:r>
            <a:r>
              <a:rPr lang="en-GB" sz="2100">
                <a:solidFill>
                  <a:schemeClr val="dk1"/>
                </a:solidFill>
                <a:latin typeface="Calibri" panose="020F0502020204030204"/>
                <a:ea typeface="Calibri" panose="020F0502020204030204"/>
                <a:cs typeface="Calibri" panose="020F0502020204030204"/>
                <a:sym typeface="Calibri" panose="020F0502020204030204"/>
              </a:rPr>
              <a:t>implemented</a:t>
            </a:r>
            <a:r>
              <a:rPr lang="en-GB" sz="2100">
                <a:solidFill>
                  <a:schemeClr val="dk1"/>
                </a:solidFill>
                <a:latin typeface="Calibri" panose="020F0502020204030204"/>
                <a:ea typeface="Calibri" panose="020F0502020204030204"/>
                <a:cs typeface="Calibri" panose="020F0502020204030204"/>
                <a:sym typeface="Calibri" panose="020F0502020204030204"/>
              </a:rPr>
              <a:t> which enables the robot to reach the target area on it’s own based on the destination provided by the user.</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15000"/>
              </a:lnSpc>
              <a:spcBef>
                <a:spcPts val="0"/>
              </a:spcBef>
              <a:spcAft>
                <a:spcPts val="0"/>
              </a:spcAft>
              <a:buClr>
                <a:schemeClr val="dk1"/>
              </a:buClr>
              <a:buSzPts val="2100"/>
              <a:buFont typeface="Calibri" panose="020F0502020204030204"/>
              <a:buChar char="●"/>
            </a:pPr>
            <a:r>
              <a:rPr lang="en-GB" sz="2100">
                <a:solidFill>
                  <a:schemeClr val="dk1"/>
                </a:solidFill>
                <a:latin typeface="Calibri" panose="020F0502020204030204"/>
                <a:ea typeface="Calibri" panose="020F0502020204030204"/>
                <a:cs typeface="Calibri" panose="020F0502020204030204"/>
                <a:sym typeface="Calibri" panose="020F0502020204030204"/>
              </a:rPr>
              <a:t>The robot uses distance, speed and directions to formulate the path to reach the specified location from it’s starting location.</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15000"/>
              </a:lnSpc>
              <a:spcBef>
                <a:spcPts val="0"/>
              </a:spcBef>
              <a:spcAft>
                <a:spcPts val="0"/>
              </a:spcAft>
              <a:buClr>
                <a:schemeClr val="dk1"/>
              </a:buClr>
              <a:buSzPts val="2100"/>
              <a:buFont typeface="Calibri" panose="020F0502020204030204"/>
              <a:buChar char="●"/>
            </a:pPr>
            <a:r>
              <a:rPr lang="en-GB" sz="2100">
                <a:solidFill>
                  <a:schemeClr val="dk1"/>
                </a:solidFill>
                <a:latin typeface="Calibri" panose="020F0502020204030204"/>
                <a:ea typeface="Calibri" panose="020F0502020204030204"/>
                <a:cs typeface="Calibri" panose="020F0502020204030204"/>
                <a:sym typeface="Calibri" panose="020F0502020204030204"/>
              </a:rPr>
              <a:t>It uses the same process to return to it’s initial starting position after performing monitoring in the area selected by the user.</a:t>
            </a:r>
            <a:endParaRPr sz="2100">
              <a:solidFill>
                <a:schemeClr val="dk1"/>
              </a:solidFill>
              <a:latin typeface="Calibri" panose="020F0502020204030204"/>
              <a:ea typeface="Calibri" panose="020F0502020204030204"/>
              <a:cs typeface="Calibri" panose="020F0502020204030204"/>
              <a:sym typeface="Calibri" panose="020F0502020204030204"/>
            </a:endParaRPr>
          </a:p>
          <a:p>
            <a:pPr marL="457200" lvl="0" indent="-361950" algn="just" rtl="0">
              <a:lnSpc>
                <a:spcPct val="115000"/>
              </a:lnSpc>
              <a:spcBef>
                <a:spcPts val="0"/>
              </a:spcBef>
              <a:spcAft>
                <a:spcPts val="0"/>
              </a:spcAft>
              <a:buClr>
                <a:schemeClr val="dk1"/>
              </a:buClr>
              <a:buSzPts val="2100"/>
              <a:buFont typeface="Calibri" panose="020F0502020204030204"/>
              <a:buChar char="●"/>
            </a:pPr>
            <a:r>
              <a:rPr lang="en-GB" sz="2100">
                <a:solidFill>
                  <a:schemeClr val="dk1"/>
                </a:solidFill>
                <a:latin typeface="Calibri" panose="020F0502020204030204"/>
                <a:ea typeface="Calibri" panose="020F0502020204030204"/>
                <a:cs typeface="Calibri" panose="020F0502020204030204"/>
                <a:sym typeface="Calibri" panose="020F0502020204030204"/>
              </a:rPr>
              <a:t>The aim of path planning is to make the robot more smart and efficient. It also makes the robot more user friendly .</a:t>
            </a:r>
            <a:endParaRPr sz="21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404" name="Shape 404"/>
        <p:cNvGrpSpPr/>
        <p:nvPr/>
      </p:nvGrpSpPr>
      <p:grpSpPr>
        <a:xfrm>
          <a:off x="0" y="0"/>
          <a:ext cx="0" cy="0"/>
          <a:chOff x="0" y="0"/>
          <a:chExt cx="0" cy="0"/>
        </a:xfrm>
      </p:grpSpPr>
      <p:sp>
        <p:nvSpPr>
          <p:cNvPr id="405" name="Google Shape;405;p67"/>
          <p:cNvSpPr txBox="1"/>
          <p:nvPr>
            <p:ph type="title"/>
          </p:nvPr>
        </p:nvSpPr>
        <p:spPr>
          <a:xfrm>
            <a:off x="317861" y="58420"/>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RESULT ANALYSIS</a:t>
            </a:r>
            <a:endParaRPr lang="en-GB" b="1">
              <a:solidFill>
                <a:schemeClr val="accent1"/>
              </a:solidFill>
            </a:endParaRPr>
          </a:p>
        </p:txBody>
      </p:sp>
      <p:sp>
        <p:nvSpPr>
          <p:cNvPr id="406" name="Google Shape;406;p67"/>
          <p:cNvSpPr txBox="1"/>
          <p:nvPr>
            <p:ph type="body" idx="1"/>
          </p:nvPr>
        </p:nvSpPr>
        <p:spPr>
          <a:xfrm>
            <a:off x="318187" y="738863"/>
            <a:ext cx="8229600" cy="3394472"/>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100"/>
              <a:buFont typeface="Calibri" panose="020F0502020204030204"/>
              <a:buNone/>
            </a:pPr>
            <a:r>
              <a:rPr lang="en-GB" sz="2100">
                <a:latin typeface="Calibri" panose="020F0502020204030204"/>
                <a:ea typeface="Calibri" panose="020F0502020204030204"/>
                <a:cs typeface="Calibri" panose="020F0502020204030204"/>
                <a:sym typeface="Calibri" panose="020F0502020204030204"/>
              </a:rPr>
              <a:t>To test and verify the IoT based smart agriculture robotic system, we collected data under different </a:t>
            </a:r>
            <a:r>
              <a:rPr lang="en-GB" sz="2100">
                <a:latin typeface="Calibri" panose="020F0502020204030204"/>
                <a:ea typeface="Calibri" panose="020F0502020204030204"/>
                <a:cs typeface="Calibri" panose="020F0502020204030204"/>
                <a:sym typeface="Calibri" panose="020F0502020204030204"/>
              </a:rPr>
              <a:t>conditions and the following results were obtained</a:t>
            </a:r>
            <a:endParaRPr sz="2100">
              <a:latin typeface="Calibri" panose="020F0502020204030204"/>
              <a:ea typeface="Calibri" panose="020F0502020204030204"/>
              <a:cs typeface="Calibri" panose="020F0502020204030204"/>
              <a:sym typeface="Calibri" panose="020F0502020204030204"/>
            </a:endParaRPr>
          </a:p>
        </p:txBody>
      </p:sp>
      <p:graphicFrame>
        <p:nvGraphicFramePr>
          <p:cNvPr id="407" name="Google Shape;407;p67"/>
          <p:cNvGraphicFramePr/>
          <p:nvPr/>
        </p:nvGraphicFramePr>
        <p:xfrm>
          <a:off x="1313422" y="1834086"/>
          <a:ext cx="6211275" cy="3000000"/>
        </p:xfrm>
        <a:graphic>
          <a:graphicData uri="http://schemas.openxmlformats.org/drawingml/2006/table">
            <a:tbl>
              <a:tblPr firstRow="1" bandRow="1">
                <a:noFill/>
                <a:tableStyleId>{899813EC-3601-411F-BE13-5FA82B4C1BC7}</a:tableStyleId>
              </a:tblPr>
              <a:tblGrid>
                <a:gridCol w="1775250"/>
                <a:gridCol w="1018900"/>
                <a:gridCol w="1018900"/>
                <a:gridCol w="1018900"/>
                <a:gridCol w="1379325"/>
              </a:tblGrid>
              <a:tr h="0">
                <a:tc gridSpan="5">
                  <a:txBody>
                    <a:bodyPr/>
                    <a:lstStyle/>
                    <a:p>
                      <a:pPr marL="0" marR="0" lvl="0" indent="0" algn="ctr" rtl="0">
                        <a:lnSpc>
                          <a:spcPct val="100000"/>
                        </a:lnSpc>
                        <a:spcBef>
                          <a:spcPts val="0"/>
                        </a:spcBef>
                        <a:spcAft>
                          <a:spcPts val="0"/>
                        </a:spcAft>
                        <a:buClr>
                          <a:schemeClr val="dk1"/>
                        </a:buClr>
                        <a:buSzPts val="1400"/>
                        <a:buFont typeface="Arial" panose="020B0604020202020204"/>
                        <a:buNone/>
                      </a:pPr>
                      <a:r>
                        <a:rPr lang="en-GB" sz="1400" b="0" u="none">
                          <a:solidFill>
                            <a:schemeClr val="dk1"/>
                          </a:solidFill>
                        </a:rPr>
                        <a:t>Trial 1</a:t>
                      </a:r>
                      <a:endParaRPr sz="1100"/>
                    </a:p>
                  </a:txBody>
                  <a:tcPr marL="68600" marR="68600" marT="34300" marB="34300">
                    <a:solidFill>
                      <a:srgbClr val="AFD2F5"/>
                    </a:solidFill>
                  </a:tcPr>
                </a:tc>
                <a:tc hMerge="1">
                  <a:tcPr/>
                </a:tc>
                <a:tc hMerge="1">
                  <a:tcPr/>
                </a:tc>
                <a:tc hMerge="1">
                  <a:tcPr/>
                </a:tc>
                <a:tc hMerge="1">
                  <a:tcPr/>
                </a:tc>
              </a:tr>
              <a:tr h="34640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b="0" u="none">
                          <a:solidFill>
                            <a:schemeClr val="dk1"/>
                          </a:solidFill>
                        </a:rPr>
                        <a:t>Temperature(</a:t>
                      </a:r>
                      <a:r>
                        <a:rPr lang="en-GB" sz="1400" b="0" u="none">
                          <a:solidFill>
                            <a:schemeClr val="dk1"/>
                          </a:solidFill>
                          <a:latin typeface="Calibri" panose="020F0502020204030204"/>
                          <a:ea typeface="Calibri" panose="020F0502020204030204"/>
                          <a:cs typeface="Calibri" panose="020F0502020204030204"/>
                          <a:sym typeface="Calibri" panose="020F0502020204030204"/>
                        </a:rPr>
                        <a:t>°C</a:t>
                      </a:r>
                      <a:r>
                        <a:rPr lang="en-GB" sz="1400" b="0" u="none">
                          <a:solidFill>
                            <a:schemeClr val="dk1"/>
                          </a:solidFill>
                        </a:rPr>
                        <a:t>)</a:t>
                      </a:r>
                      <a:endParaRPr sz="1100"/>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29</a:t>
                      </a:r>
                      <a:r>
                        <a:rPr lang="en-GB"/>
                        <a:t> ̊ C</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28</a:t>
                      </a:r>
                      <a:r>
                        <a:rPr lang="en-GB"/>
                        <a:t> ̊ C</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28</a:t>
                      </a:r>
                      <a:r>
                        <a:rPr lang="en-GB"/>
                        <a:t> ̊ C</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28</a:t>
                      </a:r>
                      <a:r>
                        <a:rPr lang="en-GB"/>
                        <a:t> ̊ C</a:t>
                      </a:r>
                      <a:endParaRPr sz="1400" u="none"/>
                    </a:p>
                  </a:txBody>
                  <a:tcPr marL="68600" marR="68600" marT="34300" marB="34300">
                    <a:solidFill>
                      <a:srgbClr val="AFD2F5"/>
                    </a:solidFill>
                  </a:tcPr>
                </a:tc>
              </a:tr>
              <a:tr h="39060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Humidity(in %)</a:t>
                      </a:r>
                      <a:endParaRPr sz="1100"/>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78%</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81%</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81%</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79%</a:t>
                      </a:r>
                      <a:endParaRPr sz="1400" u="none"/>
                    </a:p>
                  </a:txBody>
                  <a:tcPr marL="68600" marR="68600" marT="34300" marB="34300">
                    <a:solidFill>
                      <a:srgbClr val="AFD2F5"/>
                    </a:solidFill>
                  </a:tcPr>
                </a:tc>
              </a:tr>
              <a:tr h="456375">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Soil Moisture (in %)</a:t>
                      </a:r>
                      <a:endParaRPr sz="1100"/>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13%</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13%</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65%</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43%</a:t>
                      </a:r>
                      <a:endParaRPr sz="1400" u="none"/>
                    </a:p>
                  </a:txBody>
                  <a:tcPr marL="68600" marR="68600" marT="34300" marB="34300">
                    <a:solidFill>
                      <a:srgbClr val="AFD2F5"/>
                    </a:solidFill>
                  </a:tcPr>
                </a:tc>
              </a:tr>
            </a:tbl>
          </a:graphicData>
        </a:graphic>
      </p:graphicFrame>
      <p:graphicFrame>
        <p:nvGraphicFramePr>
          <p:cNvPr id="408" name="Google Shape;408;p67"/>
          <p:cNvGraphicFramePr/>
          <p:nvPr/>
        </p:nvGraphicFramePr>
        <p:xfrm>
          <a:off x="1341246" y="3430091"/>
          <a:ext cx="6183450" cy="3000000"/>
        </p:xfrm>
        <a:graphic>
          <a:graphicData uri="http://schemas.openxmlformats.org/drawingml/2006/table">
            <a:tbl>
              <a:tblPr firstRow="1" bandRow="1">
                <a:noFill/>
                <a:tableStyleId>{899813EC-3601-411F-BE13-5FA82B4C1BC7}</a:tableStyleId>
              </a:tblPr>
              <a:tblGrid>
                <a:gridCol w="1747425"/>
                <a:gridCol w="1018900"/>
                <a:gridCol w="1018900"/>
                <a:gridCol w="1018900"/>
                <a:gridCol w="1379325"/>
              </a:tblGrid>
              <a:tr h="229625">
                <a:tc gridSpan="5">
                  <a:txBody>
                    <a:bodyPr/>
                    <a:lstStyle/>
                    <a:p>
                      <a:pPr marL="0" marR="0" lvl="0" indent="0" algn="ctr" rtl="0">
                        <a:lnSpc>
                          <a:spcPct val="100000"/>
                        </a:lnSpc>
                        <a:spcBef>
                          <a:spcPts val="0"/>
                        </a:spcBef>
                        <a:spcAft>
                          <a:spcPts val="0"/>
                        </a:spcAft>
                        <a:buClr>
                          <a:schemeClr val="dk1"/>
                        </a:buClr>
                        <a:buSzPts val="1400"/>
                        <a:buFont typeface="Arial" panose="020B0604020202020204"/>
                        <a:buNone/>
                      </a:pPr>
                      <a:r>
                        <a:rPr lang="en-GB" sz="1400" b="0" u="none">
                          <a:solidFill>
                            <a:schemeClr val="dk1"/>
                          </a:solidFill>
                        </a:rPr>
                        <a:t>Trial 2</a:t>
                      </a:r>
                      <a:endParaRPr sz="1100"/>
                    </a:p>
                  </a:txBody>
                  <a:tcPr marL="68600" marR="68600" marT="34300" marB="34300">
                    <a:solidFill>
                      <a:srgbClr val="AFD2F5"/>
                    </a:solidFill>
                  </a:tcPr>
                </a:tc>
                <a:tc hMerge="1">
                  <a:tcPr/>
                </a:tc>
                <a:tc hMerge="1">
                  <a:tcPr/>
                </a:tc>
                <a:tc hMerge="1">
                  <a:tcPr/>
                </a:tc>
                <a:tc hMerge="1">
                  <a:tcPr/>
                </a:tc>
              </a:tr>
              <a:tr h="40185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b="0" u="none">
                          <a:solidFill>
                            <a:schemeClr val="dk1"/>
                          </a:solidFill>
                        </a:rPr>
                        <a:t>Temperature(</a:t>
                      </a:r>
                      <a:r>
                        <a:rPr lang="en-GB" sz="1400" b="0" u="none">
                          <a:solidFill>
                            <a:schemeClr val="dk1"/>
                          </a:solidFill>
                          <a:latin typeface="Calibri" panose="020F0502020204030204"/>
                          <a:ea typeface="Calibri" panose="020F0502020204030204"/>
                          <a:cs typeface="Calibri" panose="020F0502020204030204"/>
                          <a:sym typeface="Calibri" panose="020F0502020204030204"/>
                        </a:rPr>
                        <a:t>°C</a:t>
                      </a:r>
                      <a:r>
                        <a:rPr lang="en-GB" sz="1400" b="0" u="none">
                          <a:solidFill>
                            <a:schemeClr val="dk1"/>
                          </a:solidFill>
                        </a:rPr>
                        <a:t>)</a:t>
                      </a:r>
                      <a:endParaRPr sz="1100"/>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27</a:t>
                      </a:r>
                      <a:r>
                        <a:rPr lang="en-GB"/>
                        <a:t> ̊ C</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27</a:t>
                      </a:r>
                      <a:r>
                        <a:rPr lang="en-GB"/>
                        <a:t> ̊ C</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30</a:t>
                      </a:r>
                      <a:r>
                        <a:rPr lang="en-GB"/>
                        <a:t> ̊ C</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30</a:t>
                      </a:r>
                      <a:r>
                        <a:rPr lang="en-GB"/>
                        <a:t> ̊ C</a:t>
                      </a:r>
                      <a:endParaRPr sz="1400" u="none"/>
                    </a:p>
                  </a:txBody>
                  <a:tcPr marL="68600" marR="68600" marT="34300" marB="34300">
                    <a:solidFill>
                      <a:srgbClr val="AFD2F5"/>
                    </a:solidFill>
                  </a:tcPr>
                </a:tc>
              </a:tr>
              <a:tr h="28665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Humidity(in %)</a:t>
                      </a:r>
                      <a:endParaRPr sz="1100"/>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90%</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77%</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76%</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76%</a:t>
                      </a:r>
                      <a:endParaRPr sz="1400" u="none"/>
                    </a:p>
                  </a:txBody>
                  <a:tcPr marL="68600" marR="68600" marT="34300" marB="34300">
                    <a:solidFill>
                      <a:srgbClr val="AFD2F5"/>
                    </a:solidFill>
                  </a:tcPr>
                </a:tc>
              </a:tr>
              <a:tr h="401850">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sz="1400" u="none"/>
                        <a:t>Soil Moisture (in %)</a:t>
                      </a:r>
                      <a:endParaRPr sz="1100"/>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0%</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0%</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42%</a:t>
                      </a:r>
                      <a:endParaRPr sz="1400" u="none"/>
                    </a:p>
                  </a:txBody>
                  <a:tcPr marL="68600" marR="68600" marT="34300" marB="34300">
                    <a:solidFill>
                      <a:srgbClr val="AFD2F5"/>
                    </a:solidFill>
                  </a:tcPr>
                </a:tc>
                <a:tc>
                  <a:txBody>
                    <a:bodyPr/>
                    <a:lstStyle/>
                    <a:p>
                      <a:pPr marL="0" marR="0" lvl="0" indent="0" algn="l" rtl="0">
                        <a:lnSpc>
                          <a:spcPct val="100000"/>
                        </a:lnSpc>
                        <a:spcBef>
                          <a:spcPts val="0"/>
                        </a:spcBef>
                        <a:spcAft>
                          <a:spcPts val="0"/>
                        </a:spcAft>
                        <a:buClr>
                          <a:schemeClr val="dk1"/>
                        </a:buClr>
                        <a:buSzPts val="1400"/>
                        <a:buFont typeface="Arial" panose="020B0604020202020204"/>
                        <a:buNone/>
                      </a:pPr>
                      <a:r>
                        <a:rPr lang="en-GB"/>
                        <a:t>99%</a:t>
                      </a:r>
                      <a:endParaRPr sz="1400" u="none"/>
                    </a:p>
                  </a:txBody>
                  <a:tcPr marL="68600" marR="68600" marT="34300" marB="34300">
                    <a:solidFill>
                      <a:srgbClr val="AFD2F5"/>
                    </a:solidFill>
                  </a:tcPr>
                </a:tc>
              </a:tr>
            </a:tbl>
          </a:graphicData>
        </a:graphic>
      </p:graphicFrame>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457200" y="627921"/>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BLYNK </a:t>
            </a:r>
            <a:endParaRPr b="1">
              <a:solidFill>
                <a:schemeClr val="accent1"/>
              </a:solidFill>
            </a:endParaRPr>
          </a:p>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INTERFACE</a:t>
            </a:r>
            <a:br>
              <a:rPr lang="en-GB" b="1">
                <a:solidFill>
                  <a:schemeClr val="accent1"/>
                </a:solidFill>
              </a:rPr>
            </a:br>
            <a:endParaRPr lang="en-GB" b="1">
              <a:solidFill>
                <a:schemeClr val="accent1"/>
              </a:solidFill>
            </a:endParaRPr>
          </a:p>
        </p:txBody>
      </p:sp>
      <p:pic>
        <p:nvPicPr>
          <p:cNvPr id="414" name="Google Shape;414;p68"/>
          <p:cNvPicPr preferRelativeResize="0"/>
          <p:nvPr/>
        </p:nvPicPr>
        <p:blipFill>
          <a:blip r:embed="rId1"/>
          <a:stretch>
            <a:fillRect/>
          </a:stretch>
        </p:blipFill>
        <p:spPr>
          <a:xfrm>
            <a:off x="6588600" y="78125"/>
            <a:ext cx="2436401" cy="4987249"/>
          </a:xfrm>
          <a:prstGeom prst="rect">
            <a:avLst/>
          </a:prstGeom>
          <a:noFill/>
          <a:ln>
            <a:noFill/>
          </a:ln>
        </p:spPr>
      </p:pic>
      <p:pic>
        <p:nvPicPr>
          <p:cNvPr id="415" name="Google Shape;415;p68"/>
          <p:cNvPicPr preferRelativeResize="0"/>
          <p:nvPr/>
        </p:nvPicPr>
        <p:blipFill>
          <a:blip r:embed="rId2"/>
          <a:stretch>
            <a:fillRect/>
          </a:stretch>
        </p:blipFill>
        <p:spPr>
          <a:xfrm>
            <a:off x="3766850" y="78125"/>
            <a:ext cx="2436401" cy="4987249"/>
          </a:xfrm>
          <a:prstGeom prst="rect">
            <a:avLst/>
          </a:prstGeom>
          <a:noFill/>
          <a:ln>
            <a:noFill/>
          </a:ln>
        </p:spPr>
      </p:pic>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419" name="Shape 419"/>
        <p:cNvGrpSpPr/>
        <p:nvPr/>
      </p:nvGrpSpPr>
      <p:grpSpPr>
        <a:xfrm>
          <a:off x="0" y="0"/>
          <a:ext cx="0" cy="0"/>
          <a:chOff x="0" y="0"/>
          <a:chExt cx="0" cy="0"/>
        </a:xfrm>
      </p:grpSpPr>
      <p:sp>
        <p:nvSpPr>
          <p:cNvPr id="420" name="Google Shape;420;p69"/>
          <p:cNvSpPr txBox="1"/>
          <p:nvPr>
            <p:ph type="body" idx="1"/>
          </p:nvPr>
        </p:nvSpPr>
        <p:spPr>
          <a:xfrm>
            <a:off x="457200" y="843125"/>
            <a:ext cx="8229600" cy="36126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300"/>
              </a:spcBef>
              <a:spcAft>
                <a:spcPts val="0"/>
              </a:spcAft>
              <a:buSzPts val="1500"/>
              <a:buNone/>
            </a:pPr>
            <a:r>
              <a:rPr sz="1500"/>
              <a:t>[1] Md Shadman Tajwar Haque;Khaza Abdur Rouf;Zobair Ahmed Khan;Al Emran;Md. Saniat Rahman Zishan, “ Design and Implementation of an IoT based Automated Agricultural Monitoring and Control System,” 2019 International Conference on Robotics,Electrical and Signal Processing Techniques, vol. 21, no. 3, pp. 567– 577, May 2019.</a:t>
            </a:r>
            <a:endParaRPr sz="1500"/>
          </a:p>
          <a:p>
            <a:pPr marL="0" lvl="0" indent="0" algn="l" rtl="0">
              <a:lnSpc>
                <a:spcPct val="115000"/>
              </a:lnSpc>
              <a:spcBef>
                <a:spcPts val="300"/>
              </a:spcBef>
              <a:spcAft>
                <a:spcPts val="0"/>
              </a:spcAft>
              <a:buSzPts val="1500"/>
              <a:buNone/>
            </a:pPr>
            <a:r>
              <a:rPr sz="1500"/>
              <a:t> [2] Liu Dan;Cao Xin;Huang Chongwei;Ji Liangliang, “Intelligent Agriculture Greenhouse Environment Monitoring System Based on IOT Technology, ” 2015 International Conference on Intelligent Transportation, Big Data and Smart City, vol. 54, no. 3, pp. 763–770, May 2015. [3] Chen, Qi, Gui, Gu, Ma, Zeng, et al., "A model-based real-time decision support system for irrigation scheduling to improve water productivity, " Agronomy, vol. 9, no. 11, pp. 686, Oct. 2019, vol. 55, no. 6, pp. 2258–2267.</a:t>
            </a:r>
            <a:endParaRPr sz="1500"/>
          </a:p>
          <a:p>
            <a:pPr marL="0" lvl="0" indent="0" algn="l" rtl="0">
              <a:lnSpc>
                <a:spcPct val="115000"/>
              </a:lnSpc>
              <a:spcBef>
                <a:spcPts val="300"/>
              </a:spcBef>
              <a:spcAft>
                <a:spcPts val="0"/>
              </a:spcAft>
              <a:buSzPts val="1500"/>
              <a:buNone/>
            </a:pPr>
            <a:r>
              <a:rPr sz="1500"/>
              <a:t> [4] Mehedi Hasan;Kamrul Nazir Walli Uddin;Tasnuva Tasneem, “ Smart Agriculture Robotic System Based on Internet of Things to Boost Crop Production, ” 2021 2nd International Conference on Robotics, Electrical and Signal Processing Techniques (ICREST), Sep. 2021, pp. 1–6. </a:t>
            </a:r>
            <a:endParaRPr sz="1500"/>
          </a:p>
          <a:p>
            <a:pPr marL="254000" lvl="0" indent="-260350" algn="l" rtl="0">
              <a:lnSpc>
                <a:spcPct val="115000"/>
              </a:lnSpc>
              <a:spcBef>
                <a:spcPts val="300"/>
              </a:spcBef>
              <a:spcAft>
                <a:spcPts val="0"/>
              </a:spcAft>
              <a:buSzPts val="1500"/>
              <a:buChar char="•"/>
            </a:pPr>
            <a:endParaRPr sz="1500"/>
          </a:p>
        </p:txBody>
      </p:sp>
      <p:sp>
        <p:nvSpPr>
          <p:cNvPr id="421" name="Google Shape;421;p69"/>
          <p:cNvSpPr txBox="1"/>
          <p:nvPr>
            <p:ph type="title"/>
          </p:nvPr>
        </p:nvSpPr>
        <p:spPr>
          <a:xfrm>
            <a:off x="457200" y="381436"/>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REFERENCES</a:t>
            </a:r>
            <a:br>
              <a:rPr lang="en-GB" b="1">
                <a:solidFill>
                  <a:schemeClr val="accent1"/>
                </a:solidFill>
              </a:rPr>
            </a:br>
            <a:endParaRPr lang="en-GB" b="1">
              <a:solidFill>
                <a:schemeClr val="accent1"/>
              </a:solidFill>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25" name="Shape 425"/>
        <p:cNvGrpSpPr/>
        <p:nvPr/>
      </p:nvGrpSpPr>
      <p:grpSpPr>
        <a:xfrm>
          <a:off x="0" y="0"/>
          <a:ext cx="0" cy="0"/>
          <a:chOff x="0" y="0"/>
          <a:chExt cx="0" cy="0"/>
        </a:xfrm>
      </p:grpSpPr>
      <p:sp>
        <p:nvSpPr>
          <p:cNvPr id="426" name="Google Shape;426;p70"/>
          <p:cNvSpPr txBox="1"/>
          <p:nvPr>
            <p:ph type="body" idx="1"/>
          </p:nvPr>
        </p:nvSpPr>
        <p:spPr>
          <a:xfrm>
            <a:off x="457200" y="525800"/>
            <a:ext cx="8229600" cy="33945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None/>
            </a:pPr>
            <a:endParaRPr sz="1500">
              <a:solidFill>
                <a:srgbClr val="000000"/>
              </a:solidFill>
            </a:endParaRPr>
          </a:p>
          <a:p>
            <a:pPr marL="0" lvl="0" indent="0" algn="l" rtl="0">
              <a:spcBef>
                <a:spcPts val="300"/>
              </a:spcBef>
              <a:spcAft>
                <a:spcPts val="0"/>
              </a:spcAft>
              <a:buNone/>
            </a:pPr>
            <a:r>
              <a:rPr sz="1500">
                <a:sym typeface="+mn-ea"/>
              </a:rPr>
              <a:t>[5] Ji-chun Zhao;Jun-feng Zhang;Yu Feng ;Jian-xin Guo ” The study and application of the IOT technology in agriculture, ” 2010 3rd International Conference on Computer Science and Information Technology, vol. 53, no. 1, pp. 199–205, Jan. 2010.</a:t>
            </a:r>
            <a:endParaRPr sz="1500">
              <a:sym typeface="+mn-ea"/>
            </a:endParaRPr>
          </a:p>
          <a:p>
            <a:pPr marL="0" lvl="0" indent="0" algn="l" rtl="0">
              <a:spcBef>
                <a:spcPts val="300"/>
              </a:spcBef>
              <a:spcAft>
                <a:spcPts val="0"/>
              </a:spcAft>
              <a:buNone/>
            </a:pPr>
            <a:r>
              <a:rPr sz="1500">
                <a:sym typeface="+mn-ea"/>
              </a:rPr>
              <a:t> [6] IOT Based Agriculture Monitoring and Controlling System A. Lakshmi;Y. Ravi Kumar;N. Sai Krishna;G. Manisha 2021 6th International Conference on Communication and Electronics Systems (ICCES), vol. 40, no. 1, pp. 96–104, Feb. 2021. </a:t>
            </a:r>
            <a:endParaRPr sz="1500">
              <a:sym typeface="+mn-ea"/>
            </a:endParaRPr>
          </a:p>
          <a:p>
            <a:pPr marL="0" lvl="0" indent="0" algn="l" rtl="0">
              <a:spcBef>
                <a:spcPts val="300"/>
              </a:spcBef>
              <a:spcAft>
                <a:spcPts val="0"/>
              </a:spcAft>
              <a:buNone/>
            </a:pPr>
            <a:r>
              <a:rPr sz="1500">
                <a:sym typeface="+mn-ea"/>
              </a:rPr>
              <a:t>[7] Md AshifuddinMondal ;Zeenat Rehena “ IoT Based Intelligent Agriculture Field Monitoring System, ” 2018 8th International Conference on Cloud Computing, Data Science &amp; Engineering, June 2018, pp. 1369–1374</a:t>
            </a:r>
            <a:endParaRPr sz="1500"/>
          </a:p>
          <a:p>
            <a:pPr marL="0" lvl="0" indent="0" algn="l" rtl="0">
              <a:spcBef>
                <a:spcPts val="300"/>
              </a:spcBef>
              <a:spcAft>
                <a:spcPts val="0"/>
              </a:spcAft>
              <a:buNone/>
            </a:pPr>
            <a:endParaRPr sz="1500">
              <a:solidFill>
                <a:srgbClr val="000000"/>
              </a:solidFill>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30" name="Shape 430"/>
        <p:cNvGrpSpPr/>
        <p:nvPr/>
      </p:nvGrpSpPr>
      <p:grpSpPr>
        <a:xfrm>
          <a:off x="0" y="0"/>
          <a:ext cx="0" cy="0"/>
          <a:chOff x="0" y="0"/>
          <a:chExt cx="0" cy="0"/>
        </a:xfrm>
      </p:grpSpPr>
      <p:sp>
        <p:nvSpPr>
          <p:cNvPr id="431" name="Google Shape;431;p71"/>
          <p:cNvSpPr txBox="1"/>
          <p:nvPr>
            <p:ph type="body" idx="1"/>
          </p:nvPr>
        </p:nvSpPr>
        <p:spPr>
          <a:xfrm>
            <a:off x="457200" y="525800"/>
            <a:ext cx="8229600" cy="3394500"/>
          </a:xfrm>
          <a:prstGeom prst="rect">
            <a:avLst/>
          </a:prstGeom>
        </p:spPr>
        <p:txBody>
          <a:bodyPr spcFirstLastPara="1" wrap="square" lIns="68575" tIns="34275" rIns="68575" bIns="34275" anchor="t" anchorCtr="0">
            <a:noAutofit/>
          </a:bodyPr>
          <a:lstStyle/>
          <a:p>
            <a:pPr marL="0" lvl="0" indent="0" algn="l" rtl="0">
              <a:spcBef>
                <a:spcPts val="300"/>
              </a:spcBef>
              <a:spcAft>
                <a:spcPts val="0"/>
              </a:spcAft>
              <a:buNone/>
            </a:pPr>
            <a:r>
              <a:rPr sz="1500"/>
              <a:t>[8] N. Romano, "Soil moisture at local scale: Measurements and simulations," J. Hydrol., vol. 516, pp. 6-20, Aug. 2014.</a:t>
            </a:r>
            <a:endParaRPr sz="1500"/>
          </a:p>
          <a:p>
            <a:pPr marL="0" lvl="0" indent="0" algn="l" rtl="0">
              <a:spcBef>
                <a:spcPts val="300"/>
              </a:spcBef>
              <a:spcAft>
                <a:spcPts val="0"/>
              </a:spcAft>
              <a:buNone/>
            </a:pPr>
            <a:r>
              <a:rPr sz="1500"/>
              <a:t>[9] Yash Bhojwani;Rishab Singh;Rachana Reddy; Boominthan Perumal “Crop Selection and IoT Based Monitoring System for Precision Agriculture, ” 2020 International Conference on Emerging Trends in Information Technology and Engineering (ic- ETITE). </a:t>
            </a:r>
            <a:endParaRPr sz="1500"/>
          </a:p>
          <a:p>
            <a:pPr marL="0" lvl="0" indent="0" algn="l" rtl="0">
              <a:spcBef>
                <a:spcPts val="300"/>
              </a:spcBef>
              <a:spcAft>
                <a:spcPts val="0"/>
              </a:spcAft>
              <a:buNone/>
            </a:pPr>
            <a:r>
              <a:rPr sz="1500"/>
              <a:t>[10] Nisar Ahmad;Ali Hussain;Ihsan Ullah;Bizzat Hussain Zaidi,” IOT based Wireless Sensor Network for Precision Agriculture, ” 2019 7th International Electrical Engineering Congress, Sep. 2019, pp. 477–482. </a:t>
            </a:r>
            <a:endParaRPr sz="1500"/>
          </a:p>
          <a:p>
            <a:pPr marL="0" lvl="0" indent="0" algn="l" rtl="0">
              <a:spcBef>
                <a:spcPts val="300"/>
              </a:spcBef>
              <a:spcAft>
                <a:spcPts val="0"/>
              </a:spcAft>
              <a:buNone/>
            </a:pPr>
            <a:r>
              <a:rPr sz="1500"/>
              <a:t>[11] S. R. Prathibha;Anupama Hongal;M. P. Jyothi, “ IOT Based Monitoring System in Smart Agriculture, ” 2017 International Conference on Recent Advances in Electronics and Communication Technology, Sep. 2017, p. 6. </a:t>
            </a:r>
            <a:endParaRPr sz="1500"/>
          </a:p>
          <a:p>
            <a:pPr marL="0" lvl="0" indent="0" algn="l" rtl="0">
              <a:spcBef>
                <a:spcPts val="300"/>
              </a:spcBef>
              <a:spcAft>
                <a:spcPts val="0"/>
              </a:spcAft>
              <a:buNone/>
            </a:pPr>
            <a:r>
              <a:rPr sz="1500"/>
              <a:t>[12] Tianchen Qiu;Hang Xiao;Pei Zhou, “ Framework and case studies of intelligence monitoring platform in facility agriculture ecosystem, ” 2013 Second International Conference on Agro-Geoinformatics, Apr. 2013, pp. 1685–1690.</a:t>
            </a:r>
            <a:endParaRPr sz="1500"/>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35" name="Shape 435"/>
        <p:cNvGrpSpPr/>
        <p:nvPr/>
      </p:nvGrpSpPr>
      <p:grpSpPr>
        <a:xfrm>
          <a:off x="0" y="0"/>
          <a:ext cx="0" cy="0"/>
          <a:chOff x="0" y="0"/>
          <a:chExt cx="0" cy="0"/>
        </a:xfrm>
      </p:grpSpPr>
      <p:sp>
        <p:nvSpPr>
          <p:cNvPr id="436" name="Google Shape;436;p72"/>
          <p:cNvSpPr txBox="1"/>
          <p:nvPr>
            <p:ph type="title"/>
          </p:nvPr>
        </p:nvSpPr>
        <p:spPr>
          <a:xfrm>
            <a:off x="457200" y="1542796"/>
            <a:ext cx="8283000" cy="11553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chemeClr val="accent1"/>
              </a:buClr>
              <a:buSzPts val="4100"/>
              <a:buFont typeface="Arial" panose="020B0604020202020204"/>
              <a:buNone/>
            </a:pPr>
            <a:r>
              <a:rPr lang="en-GB" sz="5000" b="1">
                <a:solidFill>
                  <a:schemeClr val="accent1"/>
                </a:solidFill>
              </a:rPr>
              <a:t>THANK YOU</a:t>
            </a:r>
            <a:endParaRPr sz="5000" b="1"/>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195678" y="636175"/>
            <a:ext cx="9693900" cy="2152200"/>
          </a:xfrm>
          <a:prstGeom prst="rect">
            <a:avLst/>
          </a:prstGeom>
          <a:noFill/>
          <a:ln>
            <a:noFill/>
          </a:ln>
        </p:spPr>
        <p:txBody>
          <a:bodyPr spcFirstLastPara="1" wrap="square" lIns="68575" tIns="34275" rIns="68575" bIns="34275" anchor="b" anchorCtr="0">
            <a:noAutofit/>
          </a:bodyPr>
          <a:lstStyle/>
          <a:p>
            <a:pPr marL="0" lvl="0" indent="0" algn="ctr" rtl="0">
              <a:lnSpc>
                <a:spcPct val="100000"/>
              </a:lnSpc>
              <a:spcBef>
                <a:spcPts val="0"/>
              </a:spcBef>
              <a:spcAft>
                <a:spcPts val="0"/>
              </a:spcAft>
              <a:buClr>
                <a:schemeClr val="accent1"/>
              </a:buClr>
              <a:buSzPts val="7200"/>
              <a:buFont typeface="Arial" panose="020B0604020202020204"/>
              <a:buNone/>
            </a:pPr>
            <a:r>
              <a:rPr lang="en-GB" sz="5500" b="1">
                <a:solidFill>
                  <a:schemeClr val="accent1"/>
                </a:solidFill>
              </a:rPr>
              <a:t>LITERATURE</a:t>
            </a:r>
            <a:endParaRPr sz="5500" b="1">
              <a:solidFill>
                <a:schemeClr val="accent1"/>
              </a:solidFill>
            </a:endParaRPr>
          </a:p>
          <a:p>
            <a:pPr marL="0" lvl="0" indent="0" algn="ctr" rtl="0">
              <a:lnSpc>
                <a:spcPct val="100000"/>
              </a:lnSpc>
              <a:spcBef>
                <a:spcPts val="0"/>
              </a:spcBef>
              <a:spcAft>
                <a:spcPts val="0"/>
              </a:spcAft>
              <a:buClr>
                <a:schemeClr val="accent1"/>
              </a:buClr>
              <a:buSzPts val="7200"/>
              <a:buFont typeface="Arial" panose="020B0604020202020204"/>
              <a:buNone/>
            </a:pPr>
            <a:r>
              <a:rPr lang="en-GB" sz="5500" b="1">
                <a:solidFill>
                  <a:schemeClr val="accent1"/>
                </a:solidFill>
              </a:rPr>
              <a:t> REVIEW</a:t>
            </a:r>
            <a:endParaRPr sz="5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406606" y="1424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SMART FARMING</a:t>
            </a:r>
            <a:endParaRPr lang="en-GB" b="1">
              <a:solidFill>
                <a:schemeClr val="accent1"/>
              </a:solidFill>
            </a:endParaRPr>
          </a:p>
        </p:txBody>
      </p:sp>
      <p:sp>
        <p:nvSpPr>
          <p:cNvPr id="161" name="Google Shape;161;p30"/>
          <p:cNvSpPr txBox="1"/>
          <p:nvPr>
            <p:ph type="body" idx="1"/>
          </p:nvPr>
        </p:nvSpPr>
        <p:spPr>
          <a:xfrm>
            <a:off x="336721" y="874513"/>
            <a:ext cx="8229600" cy="3394472"/>
          </a:xfrm>
          <a:prstGeom prst="rect">
            <a:avLst/>
          </a:prstGeom>
          <a:noFill/>
          <a:ln>
            <a:noFill/>
          </a:ln>
        </p:spPr>
        <p:txBody>
          <a:bodyPr spcFirstLastPara="1" wrap="square" lIns="68575" tIns="34275" rIns="68575" bIns="34275" anchor="t" anchorCtr="0">
            <a:noAutofit/>
          </a:bodyPr>
          <a:lstStyle/>
          <a:p>
            <a:pPr marL="254000" lvl="0" indent="-247650" algn="just" rtl="0">
              <a:lnSpc>
                <a:spcPct val="100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Smart farming is the advancement of precision farming. The focus of precision farming was mainly on technological invention to allow for site-specific farming.</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Smart farm is about empowering today's farmers with the decision tools and automation measurement technologies that integrate products, knowledge and services for better productivity, quality and profit.</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The most important things of smart farming are environmental measurements and water management. The reason is that the environmental and water management affects plant growth. </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00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In addition, environmental measurements using wireless sensor network and water management technology are much simpler, cheaper and lower running costs. </a:t>
            </a:r>
            <a:endParaRPr sz="2100">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31"/>
          <p:cNvSpPr txBox="1"/>
          <p:nvPr>
            <p:ph type="body" idx="1"/>
          </p:nvPr>
        </p:nvSpPr>
        <p:spPr>
          <a:xfrm>
            <a:off x="457200" y="857404"/>
            <a:ext cx="8229600" cy="3394500"/>
          </a:xfrm>
          <a:prstGeom prst="rect">
            <a:avLst/>
          </a:prstGeom>
          <a:noFill/>
          <a:ln>
            <a:noFill/>
          </a:ln>
        </p:spPr>
        <p:txBody>
          <a:bodyPr spcFirstLastPara="1" wrap="square" lIns="68575" tIns="34275" rIns="68575" bIns="34275" anchor="t" anchorCtr="0">
            <a:noAutofit/>
          </a:bodyPr>
          <a:lstStyle/>
          <a:p>
            <a:pPr marL="254000" lvl="0" indent="-247650" algn="just" rtl="0">
              <a:lnSpc>
                <a:spcPct val="115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The Internet of Things (IoT) is one of the emerging technologies that promise to transform the way on how people work and live.</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15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The term IoT refers to a network of physical objects ‘‘things’’ that contain embedded systems with connectivity and computing power to exchange data with other devices and systems over the Internet.</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15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IoT has become an ideal choice for smart agriculture due to its highly scalable and ubiquitous architecture.</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15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Smart agriculture has started incorporating IoT solutions to improve operational efficiency, maximize yield, and minimize wastage through real-time field data collection, data analysis, and deployment of control mechanisms.</a:t>
            </a:r>
            <a:endParaRPr lang="en-GB" sz="2100">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400"/>
              </a:spcBef>
              <a:spcAft>
                <a:spcPts val="0"/>
              </a:spcAft>
              <a:buClr>
                <a:schemeClr val="dk1"/>
              </a:buClr>
              <a:buSzPts val="1800"/>
              <a:buFont typeface="Arial" panose="020B0604020202020204"/>
              <a:buNone/>
            </a:pPr>
            <a:endParaRPr sz="1800"/>
          </a:p>
        </p:txBody>
      </p:sp>
      <p:sp>
        <p:nvSpPr>
          <p:cNvPr id="167" name="Google Shape;167;p31"/>
          <p:cNvSpPr txBox="1"/>
          <p:nvPr>
            <p:ph type="title"/>
          </p:nvPr>
        </p:nvSpPr>
        <p:spPr>
          <a:xfrm>
            <a:off x="457200" y="3"/>
            <a:ext cx="8229600" cy="8574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INTERNET OF THINGS</a:t>
            </a:r>
            <a:endParaRPr lang="en-GB" b="1">
              <a:solidFill>
                <a:schemeClr val="accent1"/>
              </a:solidFill>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457200" y="20597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INTERNET OF THINGS(…)</a:t>
            </a:r>
            <a:endParaRPr lang="en-GB" b="1">
              <a:solidFill>
                <a:schemeClr val="accent1"/>
              </a:solidFill>
            </a:endParaRPr>
          </a:p>
        </p:txBody>
      </p:sp>
      <p:sp>
        <p:nvSpPr>
          <p:cNvPr id="173" name="Google Shape;173;p32"/>
          <p:cNvSpPr txBox="1"/>
          <p:nvPr>
            <p:ph type="body" idx="1"/>
          </p:nvPr>
        </p:nvSpPr>
        <p:spPr>
          <a:xfrm>
            <a:off x="457200" y="1200150"/>
            <a:ext cx="8229600" cy="3394472"/>
          </a:xfrm>
          <a:prstGeom prst="rect">
            <a:avLst/>
          </a:prstGeom>
          <a:noFill/>
          <a:ln>
            <a:noFill/>
          </a:ln>
        </p:spPr>
        <p:txBody>
          <a:bodyPr spcFirstLastPara="1" wrap="square" lIns="68575" tIns="34275" rIns="68575" bIns="34275" anchor="t" anchorCtr="0">
            <a:noAutofit/>
          </a:bodyPr>
          <a:lstStyle/>
          <a:p>
            <a:pPr marL="254000" lvl="0" indent="-247650" algn="just" rtl="0">
              <a:lnSpc>
                <a:spcPct val="115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Also, the diverse of IoT-based applications such as precision farming and smart irrigation is very helpful to the enhancement of agricultural processes.</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15000"/>
              </a:lnSpc>
              <a:spcBef>
                <a:spcPts val="40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Thus, the IoT is considered as one of the promising solutions for embracing connected farms to address agriculture-based issues and increase the quality and quantity of agricultural production.</a:t>
            </a:r>
            <a:br>
              <a:rPr lang="en-GB" sz="2100">
                <a:latin typeface="Calibri" panose="020F0502020204030204"/>
                <a:ea typeface="Calibri" panose="020F0502020204030204"/>
                <a:cs typeface="Calibri" panose="020F0502020204030204"/>
                <a:sym typeface="Calibri" panose="020F0502020204030204"/>
              </a:rPr>
            </a:br>
            <a:endParaRPr sz="2100">
              <a:latin typeface="Calibri" panose="020F0502020204030204"/>
              <a:ea typeface="Calibri" panose="020F0502020204030204"/>
              <a:cs typeface="Calibri" panose="020F0502020204030204"/>
              <a:sym typeface="Calibri" panose="020F0502020204030204"/>
            </a:endParaRPr>
          </a:p>
          <a:p>
            <a:pPr marL="254000" lvl="0" indent="-101600" algn="l" rtl="0">
              <a:lnSpc>
                <a:spcPct val="100000"/>
              </a:lnSpc>
              <a:spcBef>
                <a:spcPts val="500"/>
              </a:spcBef>
              <a:spcAft>
                <a:spcPts val="0"/>
              </a:spcAft>
              <a:buClr>
                <a:schemeClr val="dk1"/>
              </a:buClr>
              <a:buSzPts val="2400"/>
              <a:buFont typeface="Arial" panose="020B0604020202020204"/>
              <a:buNone/>
            </a:p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457251" y="310118"/>
            <a:ext cx="8229600" cy="85725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chemeClr val="accent1"/>
              </a:buClr>
              <a:buSzPts val="3300"/>
              <a:buFont typeface="Arial" panose="020B0604020202020204"/>
              <a:buNone/>
            </a:pPr>
            <a:r>
              <a:rPr lang="en-GB" b="1">
                <a:solidFill>
                  <a:schemeClr val="accent1"/>
                </a:solidFill>
              </a:rPr>
              <a:t>WIRELESS SENSOR NETWORK</a:t>
            </a:r>
            <a:endParaRPr lang="en-GB" b="1">
              <a:solidFill>
                <a:schemeClr val="accent1"/>
              </a:solidFill>
            </a:endParaRPr>
          </a:p>
        </p:txBody>
      </p:sp>
      <p:sp>
        <p:nvSpPr>
          <p:cNvPr id="179" name="Google Shape;179;p33"/>
          <p:cNvSpPr txBox="1"/>
          <p:nvPr>
            <p:ph type="body" idx="1"/>
          </p:nvPr>
        </p:nvSpPr>
        <p:spPr>
          <a:xfrm>
            <a:off x="457251" y="1167368"/>
            <a:ext cx="8229600" cy="3394472"/>
          </a:xfrm>
          <a:prstGeom prst="rect">
            <a:avLst/>
          </a:prstGeom>
          <a:noFill/>
          <a:ln>
            <a:noFill/>
          </a:ln>
        </p:spPr>
        <p:txBody>
          <a:bodyPr spcFirstLastPara="1" wrap="square" lIns="68575" tIns="34275" rIns="68575" bIns="34275" anchor="t" anchorCtr="0">
            <a:noAutofit/>
          </a:bodyPr>
          <a:lstStyle/>
          <a:p>
            <a:pPr marL="254000" lvl="0" indent="-247650" algn="just" rtl="0">
              <a:lnSpc>
                <a:spcPct val="115000"/>
              </a:lnSpc>
              <a:spcBef>
                <a:spcPts val="0"/>
              </a:spcBef>
              <a:spcAft>
                <a:spcPts val="0"/>
              </a:spcAft>
              <a:buClr>
                <a:schemeClr val="dk1"/>
              </a:buClr>
              <a:buSzPts val="2100"/>
              <a:buFont typeface="Calibri" panose="020F0502020204030204"/>
              <a:buChar char="•"/>
            </a:pPr>
            <a:r>
              <a:rPr lang="en-GB" sz="2100">
                <a:latin typeface="Calibri" panose="020F0502020204030204"/>
                <a:ea typeface="Calibri" panose="020F0502020204030204"/>
                <a:cs typeface="Calibri" panose="020F0502020204030204"/>
                <a:sym typeface="Calibri" panose="020F0502020204030204"/>
              </a:rPr>
              <a:t>Collects data through wireless channels and reports over the Internet.</a:t>
            </a:r>
            <a:endParaRPr lang="en-GB" sz="2100">
              <a:latin typeface="Calibri" panose="020F0502020204030204"/>
              <a:ea typeface="Calibri" panose="020F0502020204030204"/>
              <a:cs typeface="Calibri" panose="020F0502020204030204"/>
              <a:sym typeface="Calibri" panose="020F0502020204030204"/>
            </a:endParaRPr>
          </a:p>
          <a:p>
            <a:pPr marL="254000" lvl="0" indent="-247650" algn="just" rtl="0">
              <a:lnSpc>
                <a:spcPct val="115000"/>
              </a:lnSpc>
              <a:spcBef>
                <a:spcPts val="400"/>
              </a:spcBef>
              <a:spcAft>
                <a:spcPts val="0"/>
              </a:spcAft>
              <a:buClr>
                <a:srgbClr val="202122"/>
              </a:buClr>
              <a:buSzPts val="2100"/>
              <a:buFont typeface="Calibri" panose="020F0502020204030204"/>
              <a:buChar char="•"/>
            </a:pPr>
            <a:r>
              <a:rPr lang="en-GB" sz="2100">
                <a:solidFill>
                  <a:srgbClr val="202122"/>
                </a:solidFill>
                <a:latin typeface="Calibri" panose="020F0502020204030204"/>
                <a:ea typeface="Calibri" panose="020F0502020204030204"/>
                <a:cs typeface="Calibri" panose="020F0502020204030204"/>
                <a:sym typeface="Calibri" panose="020F0502020204030204"/>
              </a:rPr>
              <a:t>N</a:t>
            </a:r>
            <a:r>
              <a:rPr lang="en-GB" sz="2100" b="0" i="0">
                <a:solidFill>
                  <a:srgbClr val="202122"/>
                </a:solidFill>
                <a:latin typeface="Calibri" panose="020F0502020204030204"/>
                <a:ea typeface="Calibri" panose="020F0502020204030204"/>
                <a:cs typeface="Calibri" panose="020F0502020204030204"/>
                <a:sym typeface="Calibri" panose="020F0502020204030204"/>
              </a:rPr>
              <a:t>etworks of spatially dispersed and dedicated sensors that monitor and record the physical conditions of the environment and forward the collected data to a central location. </a:t>
            </a:r>
            <a:endParaRPr lang="en-GB" sz="2100" b="0" i="0">
              <a:solidFill>
                <a:srgbClr val="202122"/>
              </a:solidFill>
              <a:latin typeface="Calibri" panose="020F0502020204030204"/>
              <a:ea typeface="Calibri" panose="020F0502020204030204"/>
              <a:cs typeface="Calibri" panose="020F0502020204030204"/>
              <a:sym typeface="Calibri" panose="020F0502020204030204"/>
            </a:endParaRPr>
          </a:p>
          <a:p>
            <a:pPr marL="254000" lvl="0" indent="-247650" algn="just" rtl="0">
              <a:lnSpc>
                <a:spcPct val="115000"/>
              </a:lnSpc>
              <a:spcBef>
                <a:spcPts val="400"/>
              </a:spcBef>
              <a:spcAft>
                <a:spcPts val="0"/>
              </a:spcAft>
              <a:buClr>
                <a:srgbClr val="202122"/>
              </a:buClr>
              <a:buSzPts val="2100"/>
              <a:buFont typeface="Calibri" panose="020F0502020204030204"/>
              <a:buChar char="•"/>
            </a:pPr>
            <a:r>
              <a:rPr lang="en-GB" sz="2100" b="0" i="0">
                <a:solidFill>
                  <a:srgbClr val="202122"/>
                </a:solidFill>
                <a:latin typeface="Calibri" panose="020F0502020204030204"/>
                <a:ea typeface="Calibri" panose="020F0502020204030204"/>
                <a:cs typeface="Calibri" panose="020F0502020204030204"/>
                <a:sym typeface="Calibri" panose="020F0502020204030204"/>
              </a:rPr>
              <a:t>WSNs can measure environmental conditions such as temperature, sound, pollution levels, humidity and wind.</a:t>
            </a:r>
            <a:endParaRPr sz="2100">
              <a:latin typeface="Calibri" panose="020F0502020204030204"/>
              <a:ea typeface="Calibri" panose="020F0502020204030204"/>
              <a:cs typeface="Calibri" panose="020F0502020204030204"/>
              <a:sym typeface="Calibri" panose="020F0502020204030204"/>
            </a:endParaRPr>
          </a:p>
        </p:txBody>
      </p:sp>
      <p:sp>
        <p:nvSpPr>
          <p:cNvPr id="3" name="Slide Number Placeholder 2"/>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14928</Words>
  <Application>WPS Presentation</Application>
  <PresentationFormat/>
  <Paragraphs>698</Paragraphs>
  <Slides>49</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49</vt:i4>
      </vt:variant>
    </vt:vector>
  </HeadingPairs>
  <TitlesOfParts>
    <vt:vector size="63" baseType="lpstr">
      <vt:lpstr>Arial</vt:lpstr>
      <vt:lpstr>SimSun</vt:lpstr>
      <vt:lpstr>Wingdings</vt:lpstr>
      <vt:lpstr>Arial</vt:lpstr>
      <vt:lpstr>Calibri</vt:lpstr>
      <vt:lpstr>Microsoft YaHei</vt:lpstr>
      <vt:lpstr>Arial Unicode MS</vt:lpstr>
      <vt:lpstr>Noto Sans Symbols</vt:lpstr>
      <vt:lpstr>Segoe Print</vt:lpstr>
      <vt:lpstr>Roboto</vt:lpstr>
      <vt:lpstr>Times New Roman</vt:lpstr>
      <vt:lpstr>Lustria</vt:lpstr>
      <vt:lpstr>Simple Light</vt:lpstr>
      <vt:lpstr>Default Design</vt:lpstr>
      <vt:lpstr>IOT BASED SMART ARICULTURE MONITORING SYSTEM</vt:lpstr>
      <vt:lpstr>PROBLEM STATEMENT</vt:lpstr>
      <vt:lpstr>INTRODUCTION</vt:lpstr>
      <vt:lpstr>PowerPoint 演示文稿</vt:lpstr>
      <vt:lpstr> REVIEW</vt:lpstr>
      <vt:lpstr>SMART FARMING</vt:lpstr>
      <vt:lpstr>INTERNET OF THINGS</vt:lpstr>
      <vt:lpstr>INTERNET OF THINGS(…)</vt:lpstr>
      <vt:lpstr>WIRELESS SENSOR NETWORK</vt:lpstr>
      <vt:lpstr>OBJECTIVES</vt:lpstr>
      <vt:lpstr>FEATURES</vt:lpstr>
      <vt:lpstr>PROPOSED SYSTEM</vt:lpstr>
      <vt:lpstr>BLOCK DIAGRAM OF THE PROPOSED SYSTEM </vt:lpstr>
      <vt:lpstr>COMPONENTS REQUIRED </vt:lpstr>
      <vt:lpstr>COMPONENTS(…)</vt:lpstr>
      <vt:lpstr>COMPONENTS(…)</vt:lpstr>
      <vt:lpstr>COMPONENTS(…)</vt:lpstr>
      <vt:lpstr>COMPONENTS(…)</vt:lpstr>
      <vt:lpstr>COMPONENTS(…)</vt:lpstr>
      <vt:lpstr>COMPONENTS(…)</vt:lpstr>
      <vt:lpstr>COMPONENTS(…)</vt:lpstr>
      <vt:lpstr>COMPONENTS(…)</vt:lpstr>
      <vt:lpstr>PowerPoint 演示文稿</vt:lpstr>
      <vt:lpstr>COMPONENTS(…)</vt:lpstr>
      <vt:lpstr>ESP32 CAM board</vt:lpstr>
      <vt:lpstr>COMPONENTS(…)</vt:lpstr>
      <vt:lpstr>COMPONENTS(…)</vt:lpstr>
      <vt:lpstr>MOTOR DESIGN </vt:lpstr>
      <vt:lpstr>PowerPoint 演示文稿</vt:lpstr>
      <vt:lpstr> BATTERY DESIGN</vt:lpstr>
      <vt:lpstr>BATTERY DESIGN (….)</vt:lpstr>
      <vt:lpstr>PowerPoint 演示文稿</vt:lpstr>
      <vt:lpstr>3D MODEL OF THE ROBOTIC ARM</vt:lpstr>
      <vt:lpstr>CASE STUDY </vt:lpstr>
      <vt:lpstr>CIRCUIT DIAGRAM</vt:lpstr>
      <vt:lpstr>FLOWCHART OF MONITORING  AND  CONTROLLING PROCESS  </vt:lpstr>
      <vt:lpstr>FLOWCHART ROBOTIC ARM</vt:lpstr>
      <vt:lpstr>SIMULATION(sensors &amp; motors) </vt:lpstr>
      <vt:lpstr>IRRIGATION CONTROL</vt:lpstr>
      <vt:lpstr>PowerPoint 演示文稿</vt:lpstr>
      <vt:lpstr>EXHAUST CONTROL</vt:lpstr>
      <vt:lpstr>PowerPoint 演示文稿</vt:lpstr>
      <vt:lpstr>PATH PLANNING</vt:lpstr>
      <vt:lpstr>RESULT ANALYSIS</vt:lpstr>
      <vt:lpstr>INTERFACE </vt:lpstr>
      <vt:lpstr>REFERENCES </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ARICULTURE MONITORING SYSTEM</dc:title>
  <dc:creator/>
  <cp:lastModifiedBy>harid</cp:lastModifiedBy>
  <cp:revision>3</cp:revision>
  <dcterms:created xsi:type="dcterms:W3CDTF">2022-06-01T18:52:00Z</dcterms:created>
  <dcterms:modified xsi:type="dcterms:W3CDTF">2022-06-27T06:53:02Z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9A54C3EF27AA457692DEBBDDF26F0AEB</vt:lpwstr>
  </property>
  <property fmtid="{D5CDD505-2E9C-101B-9397-08002B2CF9AE}" pid="3" name="KSOProductBuildVer">
    <vt:lpwstr>1033-11.2.0.11156</vt:lpwstr>
  </property>
</Properties>
</file>