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2" r:id="rId6"/>
    <p:sldId id="283" r:id="rId7"/>
    <p:sldId id="268" r:id="rId8"/>
    <p:sldId id="269" r:id="rId9"/>
    <p:sldId id="287" r:id="rId10"/>
    <p:sldId id="288" r:id="rId11"/>
    <p:sldId id="258" r:id="rId12"/>
    <p:sldId id="260" r:id="rId13"/>
    <p:sldId id="264" r:id="rId14"/>
    <p:sldId id="277" r:id="rId15"/>
    <p:sldId id="270" r:id="rId16"/>
    <p:sldId id="292" r:id="rId17"/>
    <p:sldId id="289" r:id="rId18"/>
    <p:sldId id="290" r:id="rId19"/>
    <p:sldId id="291" r:id="rId20"/>
    <p:sldId id="285" r:id="rId21"/>
    <p:sldId id="286" r:id="rId22"/>
    <p:sldId id="259" r:id="rId23"/>
    <p:sldId id="261" r:id="rId24"/>
    <p:sldId id="284"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5945"/>
            <a:ext cx="9144000" cy="1257935"/>
          </a:xfrm>
        </p:spPr>
        <p:txBody>
          <a:bodyPr/>
          <a:lstStyle/>
          <a:p>
            <a:r>
              <a:rPr lang="en-GB" altLang="en-US" sz="5600" b="1" dirty="0">
                <a:solidFill>
                  <a:schemeClr val="accent1"/>
                </a:solidFill>
                <a:effectLst>
                  <a:outerShdw blurRad="38100" dist="25400" dir="5400000" algn="ctr" rotWithShape="0">
                    <a:srgbClr val="6E747A">
                      <a:alpha val="43000"/>
                    </a:srgbClr>
                  </a:outerShdw>
                </a:effectLst>
              </a:rPr>
              <a:t>GROUP 9</a:t>
            </a:r>
            <a:endParaRPr lang="en-GB" altLang="en-US" sz="5600" b="1"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524000" y="2420620"/>
            <a:ext cx="9144000" cy="2388870"/>
          </a:xfrm>
        </p:spPr>
        <p:txBody>
          <a:bodyPr/>
          <a:lstStyle/>
          <a:p>
            <a:r>
              <a:rPr lang="en-GB" altLang="en-US" sz="2800" b="1"/>
              <a:t>PROJECT GUIDE</a:t>
            </a:r>
            <a:r>
              <a:rPr lang="en-GB" altLang="en-US" sz="2400"/>
              <a:t>: Prof. NEEBA SABU</a:t>
            </a:r>
            <a:endParaRPr lang="en-GB" altLang="en-US" sz="2400"/>
          </a:p>
          <a:p>
            <a:endParaRPr lang="en-GB" altLang="en-US" sz="2400"/>
          </a:p>
          <a:p>
            <a:r>
              <a:rPr lang="en-GB" altLang="en-US" sz="2800" b="1"/>
              <a:t>MEMBERS</a:t>
            </a:r>
            <a:r>
              <a:rPr lang="en-GB" altLang="en-US" sz="2400"/>
              <a:t>:</a:t>
            </a:r>
            <a:endParaRPr lang="en-GB" altLang="en-US" sz="2400"/>
          </a:p>
          <a:p>
            <a:r>
              <a:rPr lang="en-GB" altLang="en-US" sz="2400"/>
              <a:t>ANUSHA K K</a:t>
            </a:r>
            <a:endParaRPr lang="en-GB" altLang="en-US" sz="2400"/>
          </a:p>
          <a:p>
            <a:r>
              <a:rPr lang="en-GB" altLang="en-US" sz="2400"/>
              <a:t>HARIDEV V S</a:t>
            </a:r>
            <a:endParaRPr lang="en-GB" altLang="en-US" sz="2400"/>
          </a:p>
          <a:p>
            <a:r>
              <a:rPr lang="en-GB" altLang="en-US" sz="2400"/>
              <a:t> HEERA N</a:t>
            </a:r>
            <a:endParaRPr lang="en-GB" altLang="en-US" sz="2400"/>
          </a:p>
          <a:p>
            <a:r>
              <a:rPr lang="en-GB" altLang="en-US" sz="2400"/>
              <a:t> SANU STEEPHEN</a:t>
            </a:r>
            <a:endParaRPr lang="en-GB" altLang="en-US" sz="2400"/>
          </a:p>
        </p:txBody>
      </p:sp>
      <p:cxnSp>
        <p:nvCxnSpPr>
          <p:cNvPr id="4" name="Straight Connector 3"/>
          <p:cNvCxnSpPr/>
          <p:nvPr/>
        </p:nvCxnSpPr>
        <p:spPr>
          <a:xfrm flipV="1">
            <a:off x="4761865" y="1845945"/>
            <a:ext cx="2658110" cy="2667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p:sp>
        <p:nvSpPr>
          <p:cNvPr id="2" name="Title 1"/>
          <p:cNvSpPr>
            <a:spLocks noGrp="1"/>
          </p:cNvSpPr>
          <p:nvPr>
            <p:ph type="title"/>
          </p:nvPr>
        </p:nvSpPr>
        <p:spPr>
          <a:xfrm>
            <a:off x="609600" y="6518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rPr>
              <a:t>BLOCK DIAGRAM</a:t>
            </a:r>
            <a:br>
              <a:rPr lang="en-GB" altLang="en-US">
                <a:solidFill>
                  <a:schemeClr val="accent1"/>
                </a:solidFill>
                <a:effectLst>
                  <a:outerShdw blurRad="38100" dist="25400" dir="5400000" algn="ctr" rotWithShape="0">
                    <a:srgbClr val="6E747A">
                      <a:alpha val="43000"/>
                    </a:srgbClr>
                  </a:outerShdw>
                </a:effectLst>
              </a:rPr>
            </a:br>
            <a:endParaRPr lang="en-US"/>
          </a:p>
        </p:txBody>
      </p:sp>
      <p:sp>
        <p:nvSpPr>
          <p:cNvPr id="3" name="Rounded Rectangle 2"/>
          <p:cNvSpPr/>
          <p:nvPr/>
        </p:nvSpPr>
        <p:spPr>
          <a:xfrm>
            <a:off x="3279140" y="2946400"/>
            <a:ext cx="2093595" cy="964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1886585" y="182626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3600450" y="179514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5314315" y="182626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176020" y="294640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600450" y="452628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3600450" y="567753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024880" y="294640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6024880" y="391096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625205" y="405130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8746490" y="2946400"/>
            <a:ext cx="1207770" cy="7308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8624570" y="203644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ounded Rectangle 14"/>
          <p:cNvSpPr/>
          <p:nvPr/>
        </p:nvSpPr>
        <p:spPr>
          <a:xfrm>
            <a:off x="8625205" y="496189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6" name="Straight Arrow Connector 15"/>
          <p:cNvCxnSpPr>
            <a:stCxn id="4" idx="2"/>
          </p:cNvCxnSpPr>
          <p:nvPr/>
        </p:nvCxnSpPr>
        <p:spPr>
          <a:xfrm>
            <a:off x="2612390" y="2362200"/>
            <a:ext cx="1202055" cy="5549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5" idx="2"/>
            <a:endCxn id="3" idx="0"/>
          </p:cNvCxnSpPr>
          <p:nvPr/>
        </p:nvCxnSpPr>
        <p:spPr>
          <a:xfrm>
            <a:off x="4326255" y="2331085"/>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6" idx="2"/>
          </p:cNvCxnSpPr>
          <p:nvPr/>
        </p:nvCxnSpPr>
        <p:spPr>
          <a:xfrm flipH="1">
            <a:off x="4846955" y="2362200"/>
            <a:ext cx="1193165" cy="5549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0" idx="1"/>
          </p:cNvCxnSpPr>
          <p:nvPr/>
        </p:nvCxnSpPr>
        <p:spPr>
          <a:xfrm flipH="1" flipV="1">
            <a:off x="5372735" y="3209290"/>
            <a:ext cx="652145" cy="508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3" idx="2"/>
            <a:endCxn id="8" idx="0"/>
          </p:cNvCxnSpPr>
          <p:nvPr/>
        </p:nvCxnSpPr>
        <p:spPr>
          <a:xfrm>
            <a:off x="4326255" y="3910965"/>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8" idx="2"/>
            <a:endCxn id="9" idx="0"/>
          </p:cNvCxnSpPr>
          <p:nvPr/>
        </p:nvCxnSpPr>
        <p:spPr>
          <a:xfrm>
            <a:off x="4326255" y="5062220"/>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a:stCxn id="13" idx="2"/>
            <a:endCxn id="12" idx="0"/>
          </p:cNvCxnSpPr>
          <p:nvPr/>
        </p:nvCxnSpPr>
        <p:spPr>
          <a:xfrm>
            <a:off x="9350375" y="3677285"/>
            <a:ext cx="635" cy="3740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2" idx="2"/>
            <a:endCxn id="15" idx="0"/>
          </p:cNvCxnSpPr>
          <p:nvPr/>
        </p:nvCxnSpPr>
        <p:spPr>
          <a:xfrm>
            <a:off x="9351010" y="4587240"/>
            <a:ext cx="0" cy="3746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a:stCxn id="7" idx="3"/>
            <a:endCxn id="3" idx="1"/>
          </p:cNvCxnSpPr>
          <p:nvPr/>
        </p:nvCxnSpPr>
        <p:spPr>
          <a:xfrm>
            <a:off x="2626995" y="3214370"/>
            <a:ext cx="652145" cy="214630"/>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5" name="Straight Arrow Connector 24"/>
          <p:cNvCxnSpPr/>
          <p:nvPr/>
        </p:nvCxnSpPr>
        <p:spPr>
          <a:xfrm flipH="1" flipV="1">
            <a:off x="5382260" y="3598545"/>
            <a:ext cx="642620" cy="635635"/>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a:stCxn id="14" idx="2"/>
            <a:endCxn id="13" idx="0"/>
          </p:cNvCxnSpPr>
          <p:nvPr/>
        </p:nvCxnSpPr>
        <p:spPr>
          <a:xfrm>
            <a:off x="9350375" y="2572385"/>
            <a:ext cx="0" cy="374015"/>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27" name="Text Box 26"/>
          <p:cNvSpPr txBox="1"/>
          <p:nvPr/>
        </p:nvSpPr>
        <p:spPr>
          <a:xfrm>
            <a:off x="1234440" y="3043555"/>
            <a:ext cx="1334135" cy="337185"/>
          </a:xfrm>
          <a:prstGeom prst="rect">
            <a:avLst/>
          </a:prstGeom>
          <a:noFill/>
        </p:spPr>
        <p:txBody>
          <a:bodyPr wrap="square" rtlCol="0">
            <a:spAutoFit/>
          </a:bodyPr>
          <a:p>
            <a:r>
              <a:rPr lang="en-GB" altLang="en-US" sz="1600"/>
              <a:t>ESP Module</a:t>
            </a:r>
            <a:endParaRPr lang="en-GB" altLang="en-US" sz="1600"/>
          </a:p>
        </p:txBody>
      </p:sp>
      <p:sp>
        <p:nvSpPr>
          <p:cNvPr id="29" name="Text Box 28"/>
          <p:cNvSpPr txBox="1"/>
          <p:nvPr/>
        </p:nvSpPr>
        <p:spPr>
          <a:xfrm>
            <a:off x="2110740" y="1826260"/>
            <a:ext cx="1344295" cy="583565"/>
          </a:xfrm>
          <a:prstGeom prst="rect">
            <a:avLst/>
          </a:prstGeom>
          <a:noFill/>
        </p:spPr>
        <p:txBody>
          <a:bodyPr wrap="square" rtlCol="0">
            <a:spAutoFit/>
          </a:bodyPr>
          <a:p>
            <a:r>
              <a:rPr lang="en-GB" altLang="en-US" sz="1600"/>
              <a:t>Moisture</a:t>
            </a:r>
            <a:endParaRPr lang="en-GB" altLang="en-US" sz="1600"/>
          </a:p>
          <a:p>
            <a:r>
              <a:rPr lang="en-GB" altLang="en-US" sz="1600"/>
              <a:t>sensor</a:t>
            </a:r>
            <a:endParaRPr lang="en-GB" altLang="en-US" sz="1600"/>
          </a:p>
        </p:txBody>
      </p:sp>
      <p:sp>
        <p:nvSpPr>
          <p:cNvPr id="30" name="Text Box 29"/>
          <p:cNvSpPr txBox="1"/>
          <p:nvPr/>
        </p:nvSpPr>
        <p:spPr>
          <a:xfrm>
            <a:off x="3552190" y="1767840"/>
            <a:ext cx="1762125" cy="521970"/>
          </a:xfrm>
          <a:prstGeom prst="rect">
            <a:avLst/>
          </a:prstGeom>
          <a:noFill/>
        </p:spPr>
        <p:txBody>
          <a:bodyPr wrap="square" rtlCol="0">
            <a:spAutoFit/>
          </a:bodyPr>
          <a:p>
            <a:r>
              <a:rPr lang="en-GB" altLang="en-US" sz="1400"/>
              <a:t>Temp &amp; Humidity sensor</a:t>
            </a:r>
            <a:endParaRPr lang="en-GB" altLang="en-US" sz="1400"/>
          </a:p>
        </p:txBody>
      </p:sp>
      <p:sp>
        <p:nvSpPr>
          <p:cNvPr id="31" name="Text Box 30"/>
          <p:cNvSpPr txBox="1"/>
          <p:nvPr/>
        </p:nvSpPr>
        <p:spPr>
          <a:xfrm>
            <a:off x="5357495" y="1910080"/>
            <a:ext cx="1363980" cy="337185"/>
          </a:xfrm>
          <a:prstGeom prst="rect">
            <a:avLst/>
          </a:prstGeom>
          <a:noFill/>
        </p:spPr>
        <p:txBody>
          <a:bodyPr wrap="square" rtlCol="0">
            <a:spAutoFit/>
          </a:bodyPr>
          <a:p>
            <a:r>
              <a:rPr lang="en-GB" altLang="en-US" sz="1600"/>
              <a:t>Light sensor</a:t>
            </a:r>
            <a:endParaRPr lang="en-GB" altLang="en-US" sz="1600"/>
          </a:p>
        </p:txBody>
      </p:sp>
      <p:sp>
        <p:nvSpPr>
          <p:cNvPr id="32" name="Text Box 31"/>
          <p:cNvSpPr txBox="1"/>
          <p:nvPr/>
        </p:nvSpPr>
        <p:spPr>
          <a:xfrm>
            <a:off x="6190615" y="3042920"/>
            <a:ext cx="1421765" cy="337185"/>
          </a:xfrm>
          <a:prstGeom prst="rect">
            <a:avLst/>
          </a:prstGeom>
          <a:noFill/>
        </p:spPr>
        <p:txBody>
          <a:bodyPr wrap="square" rtlCol="0">
            <a:spAutoFit/>
          </a:bodyPr>
          <a:p>
            <a:r>
              <a:rPr lang="en-GB" altLang="en-US" sz="1600"/>
              <a:t>Camera</a:t>
            </a:r>
            <a:endParaRPr lang="en-GB" altLang="en-US" sz="1600"/>
          </a:p>
        </p:txBody>
      </p:sp>
      <p:sp>
        <p:nvSpPr>
          <p:cNvPr id="33" name="Text Box 32"/>
          <p:cNvSpPr txBox="1"/>
          <p:nvPr/>
        </p:nvSpPr>
        <p:spPr>
          <a:xfrm>
            <a:off x="6141720" y="3926840"/>
            <a:ext cx="1217295" cy="583565"/>
          </a:xfrm>
          <a:prstGeom prst="rect">
            <a:avLst/>
          </a:prstGeom>
          <a:noFill/>
        </p:spPr>
        <p:txBody>
          <a:bodyPr wrap="square" rtlCol="0">
            <a:spAutoFit/>
          </a:bodyPr>
          <a:p>
            <a:r>
              <a:rPr lang="en-GB" altLang="en-US" sz="1600"/>
              <a:t>Bluetooth</a:t>
            </a:r>
            <a:endParaRPr lang="en-GB" altLang="en-US" sz="1600"/>
          </a:p>
          <a:p>
            <a:r>
              <a:rPr lang="en-GB" altLang="en-US" sz="1600"/>
              <a:t>Module</a:t>
            </a:r>
            <a:endParaRPr lang="en-GB" altLang="en-US" sz="1600"/>
          </a:p>
        </p:txBody>
      </p:sp>
      <p:sp>
        <p:nvSpPr>
          <p:cNvPr id="34" name="Text Box 33"/>
          <p:cNvSpPr txBox="1"/>
          <p:nvPr/>
        </p:nvSpPr>
        <p:spPr>
          <a:xfrm>
            <a:off x="3735705" y="4502150"/>
            <a:ext cx="1315720" cy="583565"/>
          </a:xfrm>
          <a:prstGeom prst="rect">
            <a:avLst/>
          </a:prstGeom>
          <a:noFill/>
        </p:spPr>
        <p:txBody>
          <a:bodyPr wrap="square" rtlCol="0">
            <a:spAutoFit/>
          </a:bodyPr>
          <a:p>
            <a:r>
              <a:rPr lang="en-GB" altLang="en-US" sz="1600"/>
              <a:t>Motor controller</a:t>
            </a:r>
            <a:endParaRPr lang="en-GB" altLang="en-US" sz="1600"/>
          </a:p>
        </p:txBody>
      </p:sp>
      <p:sp>
        <p:nvSpPr>
          <p:cNvPr id="35" name="Text Box 34"/>
          <p:cNvSpPr txBox="1"/>
          <p:nvPr/>
        </p:nvSpPr>
        <p:spPr>
          <a:xfrm>
            <a:off x="3814445" y="5776595"/>
            <a:ext cx="1460500" cy="337185"/>
          </a:xfrm>
          <a:prstGeom prst="rect">
            <a:avLst/>
          </a:prstGeom>
          <a:noFill/>
        </p:spPr>
        <p:txBody>
          <a:bodyPr wrap="square" rtlCol="0">
            <a:spAutoFit/>
          </a:bodyPr>
          <a:p>
            <a:r>
              <a:rPr lang="en-GB" altLang="en-US" sz="1600"/>
              <a:t>Motors</a:t>
            </a:r>
            <a:endParaRPr lang="en-GB" altLang="en-US" sz="1600"/>
          </a:p>
        </p:txBody>
      </p:sp>
      <p:sp>
        <p:nvSpPr>
          <p:cNvPr id="36" name="Text Box 35"/>
          <p:cNvSpPr txBox="1"/>
          <p:nvPr/>
        </p:nvSpPr>
        <p:spPr>
          <a:xfrm>
            <a:off x="3970020" y="3186430"/>
            <a:ext cx="1363345" cy="460375"/>
          </a:xfrm>
          <a:prstGeom prst="rect">
            <a:avLst/>
          </a:prstGeom>
          <a:noFill/>
        </p:spPr>
        <p:txBody>
          <a:bodyPr wrap="square" rtlCol="0">
            <a:spAutoFit/>
          </a:bodyPr>
          <a:p>
            <a:r>
              <a:rPr lang="en-GB" altLang="en-US" sz="2400">
                <a:latin typeface="Arial" panose="020B0604020202020204" pitchFamily="34" charset="0"/>
                <a:cs typeface="Arial" panose="020B0604020202020204" pitchFamily="34" charset="0"/>
              </a:rPr>
              <a:t>µC</a:t>
            </a:r>
            <a:endParaRPr lang="en-GB" altLang="en-US" sz="2400">
              <a:latin typeface="Arial" panose="020B0604020202020204" pitchFamily="34" charset="0"/>
              <a:cs typeface="Arial" panose="020B0604020202020204" pitchFamily="34" charset="0"/>
            </a:endParaRPr>
          </a:p>
        </p:txBody>
      </p:sp>
      <p:sp>
        <p:nvSpPr>
          <p:cNvPr id="41" name="Text Box 40"/>
          <p:cNvSpPr txBox="1"/>
          <p:nvPr/>
        </p:nvSpPr>
        <p:spPr>
          <a:xfrm>
            <a:off x="8742045" y="1988820"/>
            <a:ext cx="1217295" cy="583565"/>
          </a:xfrm>
          <a:prstGeom prst="rect">
            <a:avLst/>
          </a:prstGeom>
          <a:noFill/>
        </p:spPr>
        <p:txBody>
          <a:bodyPr wrap="square" rtlCol="0">
            <a:spAutoFit/>
          </a:bodyPr>
          <a:p>
            <a:r>
              <a:rPr lang="en-GB" altLang="en-US" sz="1600"/>
              <a:t>Bluetooth</a:t>
            </a:r>
            <a:endParaRPr lang="en-GB" altLang="en-US" sz="1600"/>
          </a:p>
          <a:p>
            <a:r>
              <a:rPr lang="en-GB" altLang="en-US" sz="1600"/>
              <a:t>Module</a:t>
            </a:r>
            <a:endParaRPr lang="en-GB" altLang="en-US" sz="1600"/>
          </a:p>
        </p:txBody>
      </p:sp>
      <p:sp>
        <p:nvSpPr>
          <p:cNvPr id="43" name="Text Box 42"/>
          <p:cNvSpPr txBox="1"/>
          <p:nvPr/>
        </p:nvSpPr>
        <p:spPr>
          <a:xfrm>
            <a:off x="9023985" y="3081655"/>
            <a:ext cx="1363345" cy="460375"/>
          </a:xfrm>
          <a:prstGeom prst="rect">
            <a:avLst/>
          </a:prstGeom>
          <a:noFill/>
        </p:spPr>
        <p:txBody>
          <a:bodyPr wrap="square" rtlCol="0">
            <a:spAutoFit/>
          </a:bodyPr>
          <a:p>
            <a:r>
              <a:rPr lang="en-GB" altLang="en-US" sz="2400">
                <a:latin typeface="Arial" panose="020B0604020202020204" pitchFamily="34" charset="0"/>
                <a:cs typeface="Arial" panose="020B0604020202020204" pitchFamily="34" charset="0"/>
              </a:rPr>
              <a:t>µC</a:t>
            </a:r>
            <a:endParaRPr lang="en-GB" altLang="en-US" sz="2400">
              <a:latin typeface="Arial" panose="020B0604020202020204" pitchFamily="34" charset="0"/>
              <a:cs typeface="Arial" panose="020B0604020202020204" pitchFamily="34" charset="0"/>
            </a:endParaRPr>
          </a:p>
        </p:txBody>
      </p:sp>
      <p:sp>
        <p:nvSpPr>
          <p:cNvPr id="44" name="Text Box 43"/>
          <p:cNvSpPr txBox="1"/>
          <p:nvPr/>
        </p:nvSpPr>
        <p:spPr>
          <a:xfrm>
            <a:off x="8663940" y="4114800"/>
            <a:ext cx="1421765" cy="337185"/>
          </a:xfrm>
          <a:prstGeom prst="rect">
            <a:avLst/>
          </a:prstGeom>
          <a:noFill/>
        </p:spPr>
        <p:txBody>
          <a:bodyPr wrap="square" rtlCol="0">
            <a:spAutoFit/>
          </a:bodyPr>
          <a:p>
            <a:r>
              <a:rPr lang="en-GB" altLang="en-US" sz="1600"/>
              <a:t>Water pump</a:t>
            </a:r>
            <a:endParaRPr lang="en-GB" altLang="en-US" sz="1600"/>
          </a:p>
        </p:txBody>
      </p:sp>
      <p:sp>
        <p:nvSpPr>
          <p:cNvPr id="45" name="Text Box 44"/>
          <p:cNvSpPr txBox="1"/>
          <p:nvPr/>
        </p:nvSpPr>
        <p:spPr>
          <a:xfrm>
            <a:off x="8839200" y="4961890"/>
            <a:ext cx="1412240" cy="583565"/>
          </a:xfrm>
          <a:prstGeom prst="rect">
            <a:avLst/>
          </a:prstGeom>
          <a:noFill/>
        </p:spPr>
        <p:txBody>
          <a:bodyPr wrap="square" rtlCol="0">
            <a:spAutoFit/>
          </a:bodyPr>
          <a:p>
            <a:r>
              <a:rPr lang="en-GB" altLang="en-US" sz="1600"/>
              <a:t>Irrigation System</a:t>
            </a:r>
            <a:endParaRPr lang="en-GB" altLang="en-US" sz="1600"/>
          </a:p>
        </p:txBody>
      </p:sp>
      <p:cxnSp>
        <p:nvCxnSpPr>
          <p:cNvPr id="46" name="Straight Connector 45"/>
          <p:cNvCxnSpPr>
            <a:stCxn id="11" idx="3"/>
            <a:endCxn id="14" idx="1"/>
          </p:cNvCxnSpPr>
          <p:nvPr/>
        </p:nvCxnSpPr>
        <p:spPr>
          <a:xfrm flipV="1">
            <a:off x="7475855" y="2304415"/>
            <a:ext cx="1148715" cy="1874520"/>
          </a:xfrm>
          <a:prstGeom prst="line">
            <a:avLst/>
          </a:prstGeom>
          <a:ln w="12700"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0387330" y="304292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Text Box 36"/>
          <p:cNvSpPr txBox="1"/>
          <p:nvPr/>
        </p:nvSpPr>
        <p:spPr>
          <a:xfrm>
            <a:off x="10504805" y="2995295"/>
            <a:ext cx="1217295" cy="583565"/>
          </a:xfrm>
          <a:prstGeom prst="rect">
            <a:avLst/>
          </a:prstGeom>
          <a:noFill/>
        </p:spPr>
        <p:txBody>
          <a:bodyPr wrap="square" rtlCol="0">
            <a:spAutoFit/>
          </a:bodyPr>
          <a:p>
            <a:r>
              <a:rPr lang="en-GB" altLang="en-US" sz="1600"/>
              <a:t>Water level sensor</a:t>
            </a:r>
            <a:endParaRPr lang="en-GB" altLang="en-US" sz="1600"/>
          </a:p>
        </p:txBody>
      </p:sp>
      <p:cxnSp>
        <p:nvCxnSpPr>
          <p:cNvPr id="39" name="Straight Arrow Connector 38"/>
          <p:cNvCxnSpPr>
            <a:stCxn id="28" idx="1"/>
          </p:cNvCxnSpPr>
          <p:nvPr/>
        </p:nvCxnSpPr>
        <p:spPr>
          <a:xfrm flipH="1" flipV="1">
            <a:off x="9938385" y="3298825"/>
            <a:ext cx="448945" cy="1206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4683"/>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COMPONENTS REQUIRED</a:t>
            </a:r>
            <a:br>
              <a:rPr lang="en-US"/>
            </a:br>
            <a:endParaRPr lang="en-US"/>
          </a:p>
        </p:txBody>
      </p:sp>
      <p:sp>
        <p:nvSpPr>
          <p:cNvPr id="3" name="Content Placeholder 2"/>
          <p:cNvSpPr>
            <a:spLocks noGrp="1"/>
          </p:cNvSpPr>
          <p:nvPr>
            <p:ph idx="1"/>
          </p:nvPr>
        </p:nvSpPr>
        <p:spPr/>
        <p:txBody>
          <a:bodyPr/>
          <a:p>
            <a:r>
              <a:rPr lang="en-GB" altLang="en-US" sz="2400"/>
              <a:t>Arduino UNO</a:t>
            </a:r>
            <a:endParaRPr lang="en-GB" altLang="en-US" sz="2400"/>
          </a:p>
          <a:p>
            <a:r>
              <a:rPr lang="en-GB" altLang="en-US" sz="2400"/>
              <a:t>ESP8266</a:t>
            </a:r>
            <a:endParaRPr lang="en-GB" altLang="en-US" sz="2400"/>
          </a:p>
          <a:p>
            <a:r>
              <a:rPr lang="en-GB" altLang="en-US" sz="2400"/>
              <a:t>Sensors - BH1750, DHT22, XH-M214</a:t>
            </a:r>
            <a:endParaRPr lang="en-GB" altLang="en-US" sz="2400"/>
          </a:p>
          <a:p>
            <a:r>
              <a:rPr lang="en-GB" altLang="en-US" sz="2400"/>
              <a:t>L298N Motor driver </a:t>
            </a:r>
            <a:endParaRPr lang="en-GB" altLang="en-US" sz="2400"/>
          </a:p>
          <a:p>
            <a:r>
              <a:rPr lang="en-GB" altLang="en-US" sz="2400"/>
              <a:t>DC motors</a:t>
            </a:r>
            <a:endParaRPr lang="en-GB" altLang="en-US" sz="2400"/>
          </a:p>
          <a:p>
            <a:r>
              <a:rPr lang="en-GB" altLang="en-US" sz="2400"/>
              <a:t>Servo motor</a:t>
            </a:r>
            <a:endParaRPr lang="en-GB" altLang="en-US" sz="2400"/>
          </a:p>
          <a:p>
            <a:r>
              <a:rPr lang="en-GB" altLang="en-US" sz="2400"/>
              <a:t>Ov7670 Camera module</a:t>
            </a:r>
            <a:endParaRPr lang="en-GB" altLang="en-US" sz="2400"/>
          </a:p>
          <a:p>
            <a:r>
              <a:rPr lang="en-GB" altLang="en-US" sz="2400"/>
              <a:t>Bluetooth module</a:t>
            </a:r>
            <a:endParaRPr lang="en-GB" altLang="en-US" sz="2400"/>
          </a:p>
          <a:p>
            <a:r>
              <a:rPr lang="en-GB" altLang="en-US" sz="2400"/>
              <a:t>Rechargeable Batteries, Solar panel, CN3791 Charge controller</a:t>
            </a:r>
            <a:endParaRPr lang="en-GB" altLang="en-US" sz="2400"/>
          </a:p>
          <a:p>
            <a:r>
              <a:rPr lang="en-GB" altLang="en-US" sz="2400"/>
              <a:t>Wheels and Chain tracks</a:t>
            </a:r>
            <a:endParaRPr lang="en-GB" altLang="en-US" sz="2400"/>
          </a:p>
          <a:p>
            <a:endParaRPr lang="en-GB"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 1"/>
          <p:cNvPicPr>
            <a:picLocks noChangeAspect="1"/>
          </p:cNvPicPr>
          <p:nvPr>
            <p:ph idx="1"/>
          </p:nvPr>
        </p:nvPicPr>
        <p:blipFill>
          <a:blip r:embed="rId1"/>
          <a:stretch>
            <a:fillRect/>
          </a:stretch>
        </p:blipFill>
        <p:spPr>
          <a:xfrm>
            <a:off x="2382520" y="1414780"/>
            <a:ext cx="7165340" cy="5022215"/>
          </a:xfrm>
          <a:prstGeom prst="rect">
            <a:avLst/>
          </a:prstGeom>
        </p:spPr>
      </p:pic>
      <p:sp>
        <p:nvSpPr>
          <p:cNvPr id="5" name="Title 4"/>
          <p:cNvSpPr>
            <a:spLocks noGrp="1"/>
          </p:cNvSpPr>
          <p:nvPr>
            <p:ph type="title"/>
          </p:nvPr>
        </p:nvSpPr>
        <p:spPr>
          <a:xfrm>
            <a:off x="609600" y="634683"/>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SIMULATION(sensors &amp; motors)</a:t>
            </a:r>
            <a:br>
              <a:rPr lang="en-US"/>
            </a:b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DESIGN</a:t>
            </a:r>
            <a:endParaRPr lang="en-US"/>
          </a:p>
        </p:txBody>
      </p:sp>
      <p:sp>
        <p:nvSpPr>
          <p:cNvPr id="3" name="Content Placeholder 2"/>
          <p:cNvSpPr>
            <a:spLocks noGrp="1"/>
          </p:cNvSpPr>
          <p:nvPr>
            <p:ph idx="1"/>
          </p:nvPr>
        </p:nvSpPr>
        <p:spPr/>
        <p:txBody>
          <a:bodyPr/>
          <a:p>
            <a:pPr marL="0" indent="0">
              <a:buNone/>
            </a:pPr>
            <a:r>
              <a:rPr lang="en-GB" altLang="en-US"/>
              <a:t> </a:t>
            </a:r>
            <a:r>
              <a:rPr lang="en-GB" altLang="en-US" sz="2800"/>
              <a:t>Motors - Single shaft BO motor x 4</a:t>
            </a:r>
            <a:endParaRPr lang="en-GB" altLang="en-US" sz="2800"/>
          </a:p>
          <a:p>
            <a:pPr marL="0" indent="0">
              <a:buNone/>
            </a:pPr>
            <a:r>
              <a:rPr lang="en-GB" altLang="en-US" sz="2000"/>
              <a:t>  specifications- 150 rpm, power requirement- 5V, 40mA, Torque- 0.8Kgcm, size: 55 x 48 x 23   mm.</a:t>
            </a:r>
            <a:endParaRPr lang="en-GB" altLang="en-US" sz="2000"/>
          </a:p>
          <a:p>
            <a:pPr marL="0" indent="0">
              <a:buNone/>
            </a:pPr>
            <a:endParaRPr lang="en-GB" altLang="en-US" sz="2000"/>
          </a:p>
          <a:p>
            <a:pPr marL="0" indent="0">
              <a:buNone/>
            </a:pPr>
            <a:r>
              <a:rPr lang="en-GB" altLang="en-US" sz="2000"/>
              <a:t> </a:t>
            </a:r>
            <a:r>
              <a:rPr lang="en-GB" altLang="en-US" sz="2800"/>
              <a:t>Light Sensor- BH1750 - Light Intensity Sensor Module</a:t>
            </a:r>
            <a:endParaRPr lang="en-GB" altLang="en-US" sz="2800"/>
          </a:p>
          <a:p>
            <a:pPr marL="0" indent="0">
              <a:buNone/>
            </a:pPr>
            <a:r>
              <a:rPr lang="en-GB" altLang="en-US" sz="2800"/>
              <a:t> </a:t>
            </a:r>
            <a:r>
              <a:rPr lang="en-GB" altLang="en-US" sz="2000">
                <a:sym typeface="+mn-ea"/>
              </a:rPr>
              <a:t>specifications- Power requirement: 3V-5V, Light range 0-65535 lx, built-in : 16 bitAD converter.</a:t>
            </a:r>
            <a:endParaRPr lang="en-GB" altLang="en-US" sz="2000">
              <a:sym typeface="+mn-ea"/>
            </a:endParaRPr>
          </a:p>
          <a:p>
            <a:pPr marL="0" indent="0">
              <a:buNone/>
            </a:pPr>
            <a:r>
              <a:rPr lang="en-GB" altLang="en-US" sz="2000">
                <a:sym typeface="+mn-ea"/>
              </a:rPr>
              <a:t> </a:t>
            </a:r>
            <a:endParaRPr lang="en-GB" altLang="en-US" sz="2000">
              <a:sym typeface="+mn-ea"/>
            </a:endParaRPr>
          </a:p>
          <a:p>
            <a:pPr marL="0" indent="0">
              <a:buNone/>
            </a:pPr>
            <a:r>
              <a:rPr lang="en-GB" altLang="en-US" sz="2800">
                <a:sym typeface="+mn-ea"/>
              </a:rPr>
              <a:t>Temperature Sensor </a:t>
            </a:r>
            <a:r>
              <a:rPr lang="en-GB" altLang="en-US" sz="2000">
                <a:sym typeface="+mn-ea"/>
              </a:rPr>
              <a:t>- </a:t>
            </a:r>
            <a:r>
              <a:rPr lang="en-GB" altLang="en-US" sz="2800">
                <a:sym typeface="+mn-ea"/>
              </a:rPr>
              <a:t>MCP9808 Temperature Sensor Module</a:t>
            </a:r>
            <a:endParaRPr lang="en-GB" altLang="en-US" sz="2800">
              <a:sym typeface="+mn-ea"/>
            </a:endParaRPr>
          </a:p>
          <a:p>
            <a:pPr marL="0" indent="0">
              <a:buNone/>
            </a:pPr>
            <a:r>
              <a:rPr lang="en-GB" altLang="en-US" sz="2000">
                <a:sym typeface="+mn-ea"/>
              </a:rPr>
              <a:t> specifications- Power requirements: 2.7V to 5.5V, range: -40°C to +125°C, accuracy- ±0.25°C. </a:t>
            </a:r>
            <a:endParaRPr lang="en-GB" altLang="en-US" sz="2000">
              <a:sym typeface="+mn-ea"/>
            </a:endParaRPr>
          </a:p>
          <a:p>
            <a:pPr marL="0" indent="0">
              <a:buNone/>
            </a:pPr>
            <a:r>
              <a:rPr lang="en-GB" altLang="en-US" sz="2000">
                <a:sym typeface="+mn-ea"/>
              </a:rPr>
              <a:t> </a:t>
            </a:r>
            <a:endParaRPr lang="en-GB" altLang="en-US" sz="2800"/>
          </a:p>
          <a:p>
            <a:pPr marL="0" indent="0">
              <a:buNone/>
            </a:pPr>
            <a:endParaRPr lang="en-GB" altLang="en-US" sz="2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546100" y="775970"/>
            <a:ext cx="10972800" cy="5501005"/>
          </a:xfrm>
        </p:spPr>
        <p:txBody>
          <a:bodyPr/>
          <a:p>
            <a:pPr marL="0" indent="0">
              <a:buNone/>
            </a:pPr>
            <a:r>
              <a:rPr lang="en-GB" altLang="en-US" sz="2000">
                <a:sym typeface="+mn-ea"/>
              </a:rPr>
              <a:t> </a:t>
            </a:r>
            <a:r>
              <a:rPr lang="en-GB" altLang="en-US" sz="2800">
                <a:sym typeface="+mn-ea"/>
              </a:rPr>
              <a:t>Humidity Sensor- DHT22</a:t>
            </a:r>
            <a:endParaRPr lang="en-GB" altLang="en-US" sz="2800">
              <a:sym typeface="+mn-ea"/>
            </a:endParaRPr>
          </a:p>
          <a:p>
            <a:pPr marL="0" indent="0">
              <a:buNone/>
            </a:pPr>
            <a:r>
              <a:rPr lang="en-GB" altLang="en-US" sz="2000">
                <a:sym typeface="+mn-ea"/>
              </a:rPr>
              <a:t> Specifications- Power requirements: 3.3-5V, range: 0-100% RH, size: 40x15x10 mm</a:t>
            </a:r>
            <a:endParaRPr lang="en-GB" altLang="en-US" sz="2000">
              <a:sym typeface="+mn-ea"/>
            </a:endParaRPr>
          </a:p>
          <a:p>
            <a:pPr marL="0" indent="0">
              <a:buNone/>
            </a:pPr>
            <a:r>
              <a:rPr lang="en-GB" altLang="en-US" sz="2000">
                <a:sym typeface="+mn-ea"/>
              </a:rPr>
              <a:t> </a:t>
            </a:r>
            <a:endParaRPr lang="en-GB" altLang="en-US" sz="2000">
              <a:sym typeface="+mn-ea"/>
            </a:endParaRPr>
          </a:p>
          <a:p>
            <a:pPr marL="0" indent="0">
              <a:buNone/>
            </a:pPr>
            <a:r>
              <a:rPr lang="en-GB" altLang="en-US" sz="2800">
                <a:sym typeface="+mn-ea"/>
              </a:rPr>
              <a:t> Soil Moisture Sensor- XH-M214</a:t>
            </a:r>
            <a:endParaRPr lang="en-GB" altLang="en-US" sz="2800">
              <a:sym typeface="+mn-ea"/>
            </a:endParaRPr>
          </a:p>
          <a:p>
            <a:pPr marL="0" indent="0">
              <a:buNone/>
            </a:pPr>
            <a:r>
              <a:rPr lang="en-GB" altLang="en-US" sz="2000">
                <a:sym typeface="+mn-ea"/>
              </a:rPr>
              <a:t> Specifications- Power requirements: 5-12V, range: 20-99%RH, precision: 1%,</a:t>
            </a:r>
            <a:endParaRPr lang="en-GB" altLang="en-US" sz="2000">
              <a:sym typeface="+mn-ea"/>
            </a:endParaRPr>
          </a:p>
          <a:p>
            <a:pPr marL="0" indent="0">
              <a:buNone/>
            </a:pPr>
            <a:r>
              <a:rPr lang="en-GB" altLang="en-US" sz="2000">
                <a:sym typeface="+mn-ea"/>
              </a:rPr>
              <a:t> size: 52x43x16 mm, weight: 28g</a:t>
            </a:r>
            <a:endParaRPr lang="en-GB" altLang="en-US" sz="2000">
              <a:sym typeface="+mn-ea"/>
            </a:endParaRPr>
          </a:p>
          <a:p>
            <a:pPr marL="0" indent="0">
              <a:buNone/>
            </a:pPr>
            <a:endParaRPr lang="en-GB" altLang="en-US" sz="2000">
              <a:sym typeface="+mn-ea"/>
            </a:endParaRPr>
          </a:p>
          <a:p>
            <a:pPr marL="0" indent="0">
              <a:buNone/>
            </a:pPr>
            <a:r>
              <a:rPr lang="en-GB" altLang="en-US" sz="2800">
                <a:sym typeface="+mn-ea"/>
              </a:rPr>
              <a:t>Camera Module-</a:t>
            </a:r>
            <a:r>
              <a:rPr lang="en-GB" altLang="en-US" sz="2800">
                <a:sym typeface="+mn-ea"/>
              </a:rPr>
              <a:t>OV7670 </a:t>
            </a:r>
            <a:endParaRPr lang="en-GB" altLang="en-US" sz="2800">
              <a:sym typeface="+mn-ea"/>
            </a:endParaRPr>
          </a:p>
          <a:p>
            <a:pPr marL="0" indent="0">
              <a:buNone/>
            </a:pPr>
            <a:r>
              <a:rPr lang="en-GB" altLang="en-US" sz="2000">
                <a:sym typeface="+mn-ea"/>
              </a:rPr>
              <a:t>OV7670 is a low-cost image sensor, DSP that can operate at a maximum of 30 fps and 640 x        480 (“VGA”) resolutions, equivalent to 0.3 Megapixels.</a:t>
            </a:r>
            <a:endParaRPr lang="en-GB" altLang="en-US" sz="2000">
              <a:sym typeface="+mn-ea"/>
            </a:endParaRPr>
          </a:p>
          <a:p>
            <a:pPr marL="0" indent="0">
              <a:buNone/>
            </a:pPr>
            <a:r>
              <a:rPr lang="en-GB" altLang="en-US" sz="2000">
                <a:sym typeface="+mn-ea"/>
              </a:rPr>
              <a:t>Specifications- Power requirements: 2.5-3V, Pixel Resolution: 640 X 480, size: 35 x 35 x 30mm</a:t>
            </a: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sz="3600"/>
              <a:t>ESP8266</a:t>
            </a:r>
            <a:endParaRPr lang="en-GB" altLang="en-US" sz="3600"/>
          </a:p>
        </p:txBody>
      </p:sp>
      <p:sp>
        <p:nvSpPr>
          <p:cNvPr id="3" name="Content Placeholder 2"/>
          <p:cNvSpPr>
            <a:spLocks noGrp="1"/>
          </p:cNvSpPr>
          <p:nvPr>
            <p:ph sz="half" idx="1"/>
          </p:nvPr>
        </p:nvSpPr>
        <p:spPr>
          <a:xfrm>
            <a:off x="609600" y="1600200"/>
            <a:ext cx="6087110" cy="4526280"/>
          </a:xfrm>
        </p:spPr>
        <p:txBody>
          <a:bodyPr/>
          <a:p>
            <a:pPr marL="0" indent="0">
              <a:buNone/>
            </a:pPr>
            <a:r>
              <a:rPr lang="en-US" sz="2400"/>
              <a:t>The ESP8266 is a low-cost Wi-Fi microchip, with built-in TCP/IP networking software, and microcontroller capability</a:t>
            </a:r>
            <a:r>
              <a:rPr lang="en-GB" altLang="en-US" sz="2400"/>
              <a:t>.This module has a powerful enough on-board processing and storage capability that allows it to be integrated with the sensors and other application specific devices. </a:t>
            </a:r>
            <a:endParaRPr lang="en-GB" altLang="en-US" sz="2400"/>
          </a:p>
          <a:p>
            <a:pPr marL="0" indent="0">
              <a:buNone/>
            </a:pPr>
            <a:endParaRPr lang="en-GB" altLang="en-US" sz="2400"/>
          </a:p>
          <a:p>
            <a:pPr marL="0" indent="0">
              <a:buNone/>
            </a:pPr>
            <a:r>
              <a:rPr lang="en-GB" altLang="en-US" sz="2400"/>
              <a:t>Specifications: </a:t>
            </a:r>
            <a:endParaRPr lang="en-GB" altLang="en-US" sz="2400"/>
          </a:p>
          <a:p>
            <a:pPr marL="0" indent="0">
              <a:buNone/>
            </a:pPr>
            <a:r>
              <a:rPr lang="en-GB" altLang="en-US" sz="1800"/>
              <a:t>Power input: 4.5V ~ 9V, Transfer rate: 110-460800bps, Flash size: 4MByte, Dimensions: 25 x 15 x 11 mm. </a:t>
            </a:r>
            <a:endParaRPr lang="en-GB" altLang="en-US" sz="1800"/>
          </a:p>
          <a:p>
            <a:pPr marL="0" indent="0">
              <a:buNone/>
            </a:pPr>
            <a:r>
              <a:rPr lang="en-GB" altLang="en-US" sz="2400"/>
              <a:t> </a:t>
            </a:r>
            <a:endParaRPr lang="en-GB" altLang="en-US" sz="2400"/>
          </a:p>
        </p:txBody>
      </p:sp>
      <p:pic>
        <p:nvPicPr>
          <p:cNvPr id="100" name="Content Placeholder 99"/>
          <p:cNvPicPr/>
          <p:nvPr>
            <p:ph sz="half" idx="2"/>
          </p:nvPr>
        </p:nvPicPr>
        <p:blipFill>
          <a:blip r:embed="rId1"/>
          <a:stretch>
            <a:fillRect/>
          </a:stretch>
        </p:blipFill>
        <p:spPr>
          <a:xfrm>
            <a:off x="7043420" y="1600200"/>
            <a:ext cx="4538980" cy="2967990"/>
          </a:xfrm>
          <a:prstGeom prst="rect">
            <a:avLst/>
          </a:prstGeom>
          <a:noFill/>
          <a:ln w="9525">
            <a:noFill/>
          </a:ln>
        </p:spPr>
      </p:pic>
      <p:sp>
        <p:nvSpPr>
          <p:cNvPr id="4" name="Text Box 3"/>
          <p:cNvSpPr txBox="1"/>
          <p:nvPr/>
        </p:nvSpPr>
        <p:spPr>
          <a:xfrm>
            <a:off x="7706360" y="4811395"/>
            <a:ext cx="3213100" cy="368300"/>
          </a:xfrm>
          <a:prstGeom prst="rect">
            <a:avLst/>
          </a:prstGeom>
          <a:noFill/>
        </p:spPr>
        <p:txBody>
          <a:bodyPr wrap="square" rtlCol="0">
            <a:spAutoFit/>
          </a:bodyPr>
          <a:p>
            <a:r>
              <a:rPr lang="en-GB" altLang="en-US"/>
              <a:t>Pinout diagram of ESP8266</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sz="3600">
                <a:sym typeface="+mn-ea"/>
              </a:rPr>
              <a:t>L298N Motor driver</a:t>
            </a:r>
            <a:endParaRPr lang="en-GB" altLang="en-US" sz="3600"/>
          </a:p>
        </p:txBody>
      </p:sp>
      <p:sp>
        <p:nvSpPr>
          <p:cNvPr id="3" name="Content Placeholder 2"/>
          <p:cNvSpPr>
            <a:spLocks noGrp="1"/>
          </p:cNvSpPr>
          <p:nvPr>
            <p:ph sz="half" idx="1"/>
          </p:nvPr>
        </p:nvSpPr>
        <p:spPr>
          <a:xfrm>
            <a:off x="609600" y="1600200"/>
            <a:ext cx="7002780" cy="4526280"/>
          </a:xfrm>
        </p:spPr>
        <p:txBody>
          <a:bodyPr/>
          <a:p>
            <a:pPr marL="0" indent="0">
              <a:lnSpc>
                <a:spcPct val="100000"/>
              </a:lnSpc>
              <a:buNone/>
            </a:pPr>
            <a:r>
              <a:rPr lang="en-US" sz="2400"/>
              <a:t>This L298N Motor Driver Module is a high power motor driver module for driving DC and Stepper Motors. This module consists of an L298 motor driver IC and a 78M05 5V regulator. L298N Module can control up to 4 DC motors, or 2 DC motors with directional and speed control</a:t>
            </a:r>
            <a:r>
              <a:rPr lang="en-US"/>
              <a:t>.</a:t>
            </a:r>
            <a:endParaRPr lang="en-US"/>
          </a:p>
          <a:p>
            <a:pPr marL="0" indent="0">
              <a:lnSpc>
                <a:spcPct val="100000"/>
              </a:lnSpc>
              <a:buNone/>
            </a:pPr>
            <a:endParaRPr lang="en-US"/>
          </a:p>
          <a:p>
            <a:pPr marL="0" indent="0">
              <a:lnSpc>
                <a:spcPct val="100000"/>
              </a:lnSpc>
              <a:buNone/>
            </a:pPr>
            <a:r>
              <a:rPr lang="en-GB" altLang="en-US" sz="2400"/>
              <a:t>Specifications:</a:t>
            </a:r>
            <a:endParaRPr lang="en-GB" altLang="en-US" sz="2400"/>
          </a:p>
          <a:p>
            <a:pPr marL="0" indent="0">
              <a:lnSpc>
                <a:spcPct val="100000"/>
              </a:lnSpc>
              <a:buNone/>
            </a:pPr>
            <a:r>
              <a:rPr lang="en-GB" altLang="en-US" sz="1800"/>
              <a:t>Driver Voltage: 5-35V, Driver Current:2A(max), Max Power: 25W, Dimensions in 44 x 44 x 28mm, </a:t>
            </a:r>
            <a:endParaRPr lang="en-GB" altLang="en-US" sz="1800"/>
          </a:p>
          <a:p>
            <a:pPr marL="0" indent="0">
              <a:lnSpc>
                <a:spcPct val="100000"/>
              </a:lnSpc>
              <a:buNone/>
            </a:pPr>
            <a:endParaRPr lang="en-GB" altLang="en-US" sz="2400"/>
          </a:p>
          <a:p>
            <a:pPr marL="0" indent="0">
              <a:lnSpc>
                <a:spcPct val="100000"/>
              </a:lnSpc>
              <a:buNone/>
            </a:pPr>
            <a:endParaRPr lang="en-GB" altLang="en-US" sz="2400"/>
          </a:p>
        </p:txBody>
      </p:sp>
      <p:pic>
        <p:nvPicPr>
          <p:cNvPr id="101" name="Content Placeholder 100"/>
          <p:cNvPicPr/>
          <p:nvPr>
            <p:ph sz="half" idx="2"/>
          </p:nvPr>
        </p:nvPicPr>
        <p:blipFill>
          <a:blip r:embed="rId1"/>
          <a:stretch>
            <a:fillRect/>
          </a:stretch>
        </p:blipFill>
        <p:spPr>
          <a:xfrm>
            <a:off x="7675880" y="1417955"/>
            <a:ext cx="3906520" cy="30175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1567815" y="594360"/>
            <a:ext cx="8414385" cy="415861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ound Same Side Corner Rectangle 6"/>
          <p:cNvSpPr/>
          <p:nvPr/>
        </p:nvSpPr>
        <p:spPr>
          <a:xfrm>
            <a:off x="2103120" y="847725"/>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ound Same Side Corner Rectangle 7"/>
          <p:cNvSpPr/>
          <p:nvPr/>
        </p:nvSpPr>
        <p:spPr>
          <a:xfrm>
            <a:off x="8705850" y="779780"/>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ound Same Side Corner Rectangle 11"/>
          <p:cNvSpPr/>
          <p:nvPr/>
        </p:nvSpPr>
        <p:spPr>
          <a:xfrm rot="10800000">
            <a:off x="2103120" y="3740150"/>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ound Same Side Corner Rectangle 12"/>
          <p:cNvSpPr/>
          <p:nvPr/>
        </p:nvSpPr>
        <p:spPr>
          <a:xfrm rot="10800000">
            <a:off x="8705850" y="3808095"/>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s 14"/>
          <p:cNvSpPr/>
          <p:nvPr/>
        </p:nvSpPr>
        <p:spPr>
          <a:xfrm>
            <a:off x="6471285" y="1924050"/>
            <a:ext cx="1962785" cy="10541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s 15"/>
          <p:cNvSpPr/>
          <p:nvPr/>
        </p:nvSpPr>
        <p:spPr>
          <a:xfrm>
            <a:off x="3510280" y="867410"/>
            <a:ext cx="1824355" cy="25019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s 16"/>
          <p:cNvSpPr/>
          <p:nvPr/>
        </p:nvSpPr>
        <p:spPr>
          <a:xfrm>
            <a:off x="8683625" y="2058670"/>
            <a:ext cx="951230" cy="10312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s 17"/>
          <p:cNvSpPr/>
          <p:nvPr/>
        </p:nvSpPr>
        <p:spPr>
          <a:xfrm>
            <a:off x="5686425" y="2626360"/>
            <a:ext cx="45847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Rounded Rectangle 18"/>
          <p:cNvSpPr/>
          <p:nvPr/>
        </p:nvSpPr>
        <p:spPr>
          <a:xfrm>
            <a:off x="3183890" y="3898265"/>
            <a:ext cx="787400" cy="500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Snip Same Side Corner Rectangle 20"/>
          <p:cNvSpPr/>
          <p:nvPr/>
        </p:nvSpPr>
        <p:spPr>
          <a:xfrm>
            <a:off x="3418205" y="4398645"/>
            <a:ext cx="318135" cy="92075"/>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Rectangles 21"/>
          <p:cNvSpPr/>
          <p:nvPr/>
        </p:nvSpPr>
        <p:spPr>
          <a:xfrm>
            <a:off x="2103120" y="2065020"/>
            <a:ext cx="190500" cy="4476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Rectangles 22"/>
          <p:cNvSpPr/>
          <p:nvPr/>
        </p:nvSpPr>
        <p:spPr>
          <a:xfrm>
            <a:off x="2103120" y="2778125"/>
            <a:ext cx="453390"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4" name="Round Same Side Corner Rectangle 23"/>
          <p:cNvSpPr/>
          <p:nvPr/>
        </p:nvSpPr>
        <p:spPr>
          <a:xfrm rot="16200000">
            <a:off x="4809490" y="3674110"/>
            <a:ext cx="689610" cy="82169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ounded Rectangle 24"/>
          <p:cNvSpPr/>
          <p:nvPr/>
        </p:nvSpPr>
        <p:spPr>
          <a:xfrm>
            <a:off x="4244975" y="3789045"/>
            <a:ext cx="399415" cy="24930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26" name="Straight Connector 25"/>
          <p:cNvCxnSpPr>
            <a:stCxn id="24" idx="3"/>
          </p:cNvCxnSpPr>
          <p:nvPr/>
        </p:nvCxnSpPr>
        <p:spPr>
          <a:xfrm flipH="1" flipV="1">
            <a:off x="4664075" y="4081145"/>
            <a:ext cx="79375" cy="38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5400000">
            <a:off x="5099050" y="5612765"/>
            <a:ext cx="109855" cy="723265"/>
          </a:xfrm>
          <a:prstGeom prst="triangl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9" name="Rectangles 28"/>
          <p:cNvSpPr/>
          <p:nvPr/>
        </p:nvSpPr>
        <p:spPr>
          <a:xfrm>
            <a:off x="4622800" y="5919470"/>
            <a:ext cx="169545"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Isosceles Triangle 29"/>
          <p:cNvSpPr/>
          <p:nvPr/>
        </p:nvSpPr>
        <p:spPr>
          <a:xfrm rot="5400000">
            <a:off x="5099050" y="5807710"/>
            <a:ext cx="109855" cy="723265"/>
          </a:xfrm>
          <a:prstGeom prst="triangl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1" name="Text Box 30"/>
          <p:cNvSpPr txBox="1"/>
          <p:nvPr/>
        </p:nvSpPr>
        <p:spPr>
          <a:xfrm>
            <a:off x="8880475" y="1033145"/>
            <a:ext cx="467360" cy="306705"/>
          </a:xfrm>
          <a:prstGeom prst="rect">
            <a:avLst/>
          </a:prstGeom>
          <a:noFill/>
        </p:spPr>
        <p:txBody>
          <a:bodyPr wrap="square" rtlCol="0">
            <a:spAutoFit/>
          </a:bodyPr>
          <a:p>
            <a:r>
              <a:rPr lang="en-GB" altLang="en-US" sz="1400"/>
              <a:t>M1</a:t>
            </a:r>
            <a:endParaRPr lang="en-GB" altLang="en-US" sz="1400"/>
          </a:p>
        </p:txBody>
      </p:sp>
      <p:sp>
        <p:nvSpPr>
          <p:cNvPr id="32" name="Text Box 31"/>
          <p:cNvSpPr txBox="1"/>
          <p:nvPr/>
        </p:nvSpPr>
        <p:spPr>
          <a:xfrm>
            <a:off x="8870950" y="4015105"/>
            <a:ext cx="467360" cy="306705"/>
          </a:xfrm>
          <a:prstGeom prst="rect">
            <a:avLst/>
          </a:prstGeom>
          <a:noFill/>
        </p:spPr>
        <p:txBody>
          <a:bodyPr wrap="square" rtlCol="0">
            <a:spAutoFit/>
          </a:bodyPr>
          <a:p>
            <a:r>
              <a:rPr lang="en-GB" altLang="en-US" sz="1400"/>
              <a:t>M2</a:t>
            </a:r>
            <a:endParaRPr lang="en-GB" altLang="en-US" sz="1400"/>
          </a:p>
        </p:txBody>
      </p:sp>
      <p:sp>
        <p:nvSpPr>
          <p:cNvPr id="33" name="Text Box 32"/>
          <p:cNvSpPr txBox="1"/>
          <p:nvPr/>
        </p:nvSpPr>
        <p:spPr>
          <a:xfrm>
            <a:off x="2291715" y="1054735"/>
            <a:ext cx="467360" cy="306705"/>
          </a:xfrm>
          <a:prstGeom prst="rect">
            <a:avLst/>
          </a:prstGeom>
          <a:noFill/>
        </p:spPr>
        <p:txBody>
          <a:bodyPr wrap="square" rtlCol="0">
            <a:spAutoFit/>
          </a:bodyPr>
          <a:p>
            <a:r>
              <a:rPr lang="en-GB" altLang="en-US" sz="1400"/>
              <a:t>M4</a:t>
            </a:r>
            <a:endParaRPr lang="en-GB" altLang="en-US" sz="1400"/>
          </a:p>
        </p:txBody>
      </p:sp>
      <p:sp>
        <p:nvSpPr>
          <p:cNvPr id="34" name="Text Box 33"/>
          <p:cNvSpPr txBox="1"/>
          <p:nvPr/>
        </p:nvSpPr>
        <p:spPr>
          <a:xfrm>
            <a:off x="2262505" y="3994785"/>
            <a:ext cx="467360" cy="306705"/>
          </a:xfrm>
          <a:prstGeom prst="rect">
            <a:avLst/>
          </a:prstGeom>
          <a:noFill/>
        </p:spPr>
        <p:txBody>
          <a:bodyPr wrap="square" rtlCol="0">
            <a:spAutoFit/>
          </a:bodyPr>
          <a:p>
            <a:r>
              <a:rPr lang="en-GB" altLang="en-US" sz="1400"/>
              <a:t>M4</a:t>
            </a:r>
            <a:endParaRPr lang="en-GB" altLang="en-US" sz="1400"/>
          </a:p>
        </p:txBody>
      </p:sp>
      <p:sp>
        <p:nvSpPr>
          <p:cNvPr id="35" name="Text Box 34"/>
          <p:cNvSpPr txBox="1"/>
          <p:nvPr/>
        </p:nvSpPr>
        <p:spPr>
          <a:xfrm>
            <a:off x="3777615" y="1506220"/>
            <a:ext cx="1275715" cy="306705"/>
          </a:xfrm>
          <a:prstGeom prst="rect">
            <a:avLst/>
          </a:prstGeom>
          <a:noFill/>
        </p:spPr>
        <p:txBody>
          <a:bodyPr wrap="square" rtlCol="0">
            <a:spAutoFit/>
          </a:bodyPr>
          <a:p>
            <a:r>
              <a:rPr lang="en-GB" altLang="en-US" sz="1400"/>
              <a:t>Battery Pack</a:t>
            </a:r>
            <a:endParaRPr lang="en-GB" altLang="en-US" sz="1400"/>
          </a:p>
        </p:txBody>
      </p:sp>
      <p:sp>
        <p:nvSpPr>
          <p:cNvPr id="37" name="Text Box 36"/>
          <p:cNvSpPr txBox="1"/>
          <p:nvPr/>
        </p:nvSpPr>
        <p:spPr>
          <a:xfrm>
            <a:off x="6894830" y="2297430"/>
            <a:ext cx="1275715" cy="306705"/>
          </a:xfrm>
          <a:prstGeom prst="rect">
            <a:avLst/>
          </a:prstGeom>
          <a:noFill/>
        </p:spPr>
        <p:txBody>
          <a:bodyPr wrap="square" rtlCol="0">
            <a:spAutoFit/>
          </a:bodyPr>
          <a:p>
            <a:r>
              <a:rPr lang="en-GB" altLang="en-US" sz="1400"/>
              <a:t>ESP32</a:t>
            </a:r>
            <a:endParaRPr lang="en-GB" altLang="en-US" sz="1400"/>
          </a:p>
        </p:txBody>
      </p:sp>
      <p:sp>
        <p:nvSpPr>
          <p:cNvPr id="38" name="Text Box 37"/>
          <p:cNvSpPr txBox="1"/>
          <p:nvPr/>
        </p:nvSpPr>
        <p:spPr>
          <a:xfrm rot="16200000">
            <a:off x="1920875" y="1929130"/>
            <a:ext cx="1151255" cy="306705"/>
          </a:xfrm>
          <a:prstGeom prst="rect">
            <a:avLst/>
          </a:prstGeom>
          <a:noFill/>
        </p:spPr>
        <p:txBody>
          <a:bodyPr wrap="square" rtlCol="0">
            <a:spAutoFit/>
          </a:bodyPr>
          <a:p>
            <a:r>
              <a:rPr lang="en-GB" altLang="en-US" sz="1400"/>
              <a:t>BH1750</a:t>
            </a:r>
            <a:endParaRPr lang="en-GB" altLang="en-US" sz="1400"/>
          </a:p>
        </p:txBody>
      </p:sp>
      <p:sp>
        <p:nvSpPr>
          <p:cNvPr id="39" name="Text Box 38"/>
          <p:cNvSpPr txBox="1"/>
          <p:nvPr/>
        </p:nvSpPr>
        <p:spPr>
          <a:xfrm rot="16200000">
            <a:off x="1743710" y="2719705"/>
            <a:ext cx="1151255" cy="306705"/>
          </a:xfrm>
          <a:prstGeom prst="rect">
            <a:avLst/>
          </a:prstGeom>
          <a:noFill/>
        </p:spPr>
        <p:txBody>
          <a:bodyPr wrap="square" rtlCol="0">
            <a:spAutoFit/>
          </a:bodyPr>
          <a:p>
            <a:r>
              <a:rPr lang="en-GB" altLang="en-US" sz="1400"/>
              <a:t>DHT22</a:t>
            </a:r>
            <a:endParaRPr lang="en-GB" altLang="en-US" sz="1400"/>
          </a:p>
        </p:txBody>
      </p:sp>
      <p:sp>
        <p:nvSpPr>
          <p:cNvPr id="40" name="Text Box 39"/>
          <p:cNvSpPr txBox="1"/>
          <p:nvPr/>
        </p:nvSpPr>
        <p:spPr>
          <a:xfrm rot="16200000">
            <a:off x="5345430" y="2640330"/>
            <a:ext cx="1151255" cy="306705"/>
          </a:xfrm>
          <a:prstGeom prst="rect">
            <a:avLst/>
          </a:prstGeom>
          <a:noFill/>
        </p:spPr>
        <p:txBody>
          <a:bodyPr wrap="square" rtlCol="0">
            <a:spAutoFit/>
          </a:bodyPr>
          <a:p>
            <a:r>
              <a:rPr lang="en-GB" altLang="en-US" sz="1400"/>
              <a:t>HC-05</a:t>
            </a:r>
            <a:endParaRPr lang="en-GB" altLang="en-US" sz="1400"/>
          </a:p>
        </p:txBody>
      </p:sp>
      <p:sp>
        <p:nvSpPr>
          <p:cNvPr id="41" name="Text Box 40"/>
          <p:cNvSpPr txBox="1"/>
          <p:nvPr/>
        </p:nvSpPr>
        <p:spPr>
          <a:xfrm>
            <a:off x="8830945" y="2420620"/>
            <a:ext cx="1151255" cy="306705"/>
          </a:xfrm>
          <a:prstGeom prst="rect">
            <a:avLst/>
          </a:prstGeom>
          <a:noFill/>
        </p:spPr>
        <p:txBody>
          <a:bodyPr wrap="square" rtlCol="0">
            <a:spAutoFit/>
          </a:bodyPr>
          <a:p>
            <a:r>
              <a:rPr lang="en-GB" altLang="en-US" sz="1400"/>
              <a:t>L298N</a:t>
            </a:r>
            <a:endParaRPr lang="en-GB" altLang="en-US" sz="1400"/>
          </a:p>
        </p:txBody>
      </p:sp>
      <p:sp>
        <p:nvSpPr>
          <p:cNvPr id="42" name="Text Box 41"/>
          <p:cNvSpPr txBox="1"/>
          <p:nvPr/>
        </p:nvSpPr>
        <p:spPr>
          <a:xfrm>
            <a:off x="3161030" y="4015105"/>
            <a:ext cx="1151255" cy="306705"/>
          </a:xfrm>
          <a:prstGeom prst="rect">
            <a:avLst/>
          </a:prstGeom>
          <a:noFill/>
        </p:spPr>
        <p:txBody>
          <a:bodyPr wrap="square" rtlCol="0">
            <a:spAutoFit/>
          </a:bodyPr>
          <a:p>
            <a:r>
              <a:rPr lang="en-GB" altLang="en-US" sz="1400"/>
              <a:t>OV7670</a:t>
            </a:r>
            <a:endParaRPr lang="en-GB" altLang="en-US" sz="1400"/>
          </a:p>
        </p:txBody>
      </p:sp>
      <p:sp>
        <p:nvSpPr>
          <p:cNvPr id="43" name="Text Box 42"/>
          <p:cNvSpPr txBox="1"/>
          <p:nvPr/>
        </p:nvSpPr>
        <p:spPr>
          <a:xfrm>
            <a:off x="4763135" y="3929380"/>
            <a:ext cx="972185" cy="306705"/>
          </a:xfrm>
          <a:prstGeom prst="rect">
            <a:avLst/>
          </a:prstGeom>
          <a:noFill/>
        </p:spPr>
        <p:txBody>
          <a:bodyPr wrap="square" rtlCol="0">
            <a:spAutoFit/>
          </a:bodyPr>
          <a:p>
            <a:r>
              <a:rPr lang="en-GB" altLang="en-US" sz="1400"/>
              <a:t>Servo</a:t>
            </a:r>
            <a:endParaRPr lang="en-GB" altLang="en-US" sz="1400"/>
          </a:p>
        </p:txBody>
      </p:sp>
      <p:sp>
        <p:nvSpPr>
          <p:cNvPr id="44" name="Text Box 43"/>
          <p:cNvSpPr txBox="1"/>
          <p:nvPr/>
        </p:nvSpPr>
        <p:spPr>
          <a:xfrm>
            <a:off x="4673600" y="5527675"/>
            <a:ext cx="1151255" cy="306705"/>
          </a:xfrm>
          <a:prstGeom prst="rect">
            <a:avLst/>
          </a:prstGeom>
          <a:noFill/>
        </p:spPr>
        <p:txBody>
          <a:bodyPr wrap="square" rtlCol="0">
            <a:spAutoFit/>
          </a:bodyPr>
          <a:p>
            <a:r>
              <a:rPr lang="en-GB" altLang="en-US" sz="1400"/>
              <a:t>XH-M214</a:t>
            </a:r>
            <a:endParaRPr lang="en-GB" altLang="en-US" sz="1400"/>
          </a:p>
        </p:txBody>
      </p:sp>
      <p:sp>
        <p:nvSpPr>
          <p:cNvPr id="45" name="Text Box 44"/>
          <p:cNvSpPr txBox="1"/>
          <p:nvPr/>
        </p:nvSpPr>
        <p:spPr>
          <a:xfrm>
            <a:off x="6518275" y="5192395"/>
            <a:ext cx="5282565" cy="368300"/>
          </a:xfrm>
          <a:prstGeom prst="rect">
            <a:avLst/>
          </a:prstGeom>
          <a:noFill/>
        </p:spPr>
        <p:txBody>
          <a:bodyPr wrap="square" rtlCol="0">
            <a:spAutoFit/>
          </a:bodyPr>
          <a:p>
            <a:r>
              <a:rPr lang="en-GB" altLang="en-US"/>
              <a:t>Rough layout of project</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794510"/>
                <a:ext cx="10972800" cy="4525963"/>
              </a:xfrm>
            </p:spPr>
            <p:txBody>
              <a:bodyPr/>
              <a:p>
                <a:r>
                  <a:rPr lang="en-GB" altLang="en-US" sz="2800"/>
                  <a:t>A robotic arm is used to insert the soil moisture sensor into the soil to take accurate readings.</a:t>
                </a:r>
                <a:endParaRPr lang="en-GB" altLang="en-US" sz="2800"/>
              </a:p>
              <a:p>
                <a:r>
                  <a:rPr lang="en-GB" altLang="en-US" sz="2800"/>
                  <a:t>The soil moisture sensor is attached to one end of the arm and is operated by a servo motor.</a:t>
                </a:r>
                <a:endParaRPr lang="en-GB" altLang="en-US" sz="2800"/>
              </a:p>
              <a:p>
                <a:r>
                  <a:rPr lang="en-GB" altLang="en-US" sz="2800"/>
                  <a:t>MG995 Servo motor is used operate the robotic arm. It can provide upto </a:t>
                </a:r>
                <a14:m>
                  <m:oMath xmlns:m="http://schemas.openxmlformats.org/officeDocument/2006/math">
                    <m:sSup>
                      <m:sSupPr>
                        <m:ctrlPr>
                          <a:rPr lang="en-US" altLang="en-GB" sz="2800" i="1">
                            <a:latin typeface="Cambria Math" panose="02040503050406030204" charset="0"/>
                            <a:cs typeface="Cambria Math" panose="02040503050406030204" charset="0"/>
                          </a:rPr>
                        </m:ctrlPr>
                      </m:sSupPr>
                      <m:e>
                        <m:r>
                          <a:rPr lang="en-US" altLang="en-GB" sz="2800" i="1">
                            <a:latin typeface="Cambria Math" panose="02040503050406030204" charset="0"/>
                            <a:cs typeface="Cambria Math" panose="02040503050406030204" charset="0"/>
                          </a:rPr>
                          <m:t>180</m:t>
                        </m:r>
                      </m:e>
                      <m:sup>
                        <m:r>
                          <a:rPr lang="en-US" altLang="en-GB" sz="2800" i="1">
                            <a:latin typeface="Cambria Math" panose="02040503050406030204" charset="0"/>
                            <a:cs typeface="Cambria Math" panose="02040503050406030204" charset="0"/>
                          </a:rPr>
                          <m:t>0</m:t>
                        </m:r>
                      </m:sup>
                    </m:sSup>
                  </m:oMath>
                </a14:m>
                <a:r>
                  <a:rPr lang="en-GB" altLang="en-US" sz="2800"/>
                  <a:t> rotation and a maximum torque of 12kg/cm.</a:t>
                </a:r>
                <a:endParaRPr lang="en-GB" altLang="en-US" sz="280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09600" y="1794510"/>
                <a:ext cx="10972800" cy="4525963"/>
              </a:xfrm>
              <a:blipFill rotWithShape="1">
                <a:blip r:embed="rId1"/>
                <a:stretch>
                  <a:fillRect b="7"/>
                </a:stretch>
              </a:blipFill>
            </p:spPr>
            <p:txBody>
              <a:bodyPr/>
              <a:lstStyle/>
              <a:p>
                <a:r>
                  <a:rPr lang="en-US" altLang="en-US">
                    <a:noFill/>
                  </a:rPr>
                  <a:t> </a:t>
                </a:r>
              </a:p>
            </p:txBody>
          </p:sp>
        </mc:Fallback>
      </mc:AlternateContent>
      <p:sp>
        <p:nvSpPr>
          <p:cNvPr id="5" name="Title 1"/>
          <p:cNvSpPr>
            <a:spLocks noGrp="1"/>
          </p:cNvSpPr>
          <p:nvPr/>
        </p:nvSpPr>
        <p:spPr>
          <a:xfrm>
            <a:off x="736600" y="401638"/>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GB" altLang="en-US">
                <a:solidFill>
                  <a:schemeClr val="accent1"/>
                </a:solidFill>
                <a:effectLst>
                  <a:outerShdw blurRad="38100" dist="25400" dir="5400000" algn="ctr" rotWithShape="0">
                    <a:srgbClr val="6E747A">
                      <a:alpha val="43000"/>
                    </a:srgbClr>
                  </a:outerShdw>
                </a:effectLst>
                <a:sym typeface="+mn-ea"/>
              </a:rPr>
              <a:t>ROBOTIC ARM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6282055" cy="4526280"/>
          </a:xfrm>
        </p:spPr>
        <p:txBody>
          <a:bodyPr/>
          <a:p>
            <a:r>
              <a:rPr lang="en-GB" altLang="en-US"/>
              <a:t>April tag - </a:t>
            </a:r>
            <a:r>
              <a:rPr lang="en-GB" altLang="en-US" sz="2400"/>
              <a:t>for area identification.</a:t>
            </a:r>
            <a:endParaRPr lang="en-GB" altLang="en-US" sz="2400"/>
          </a:p>
          <a:p>
            <a:pPr marL="0" indent="0">
              <a:buNone/>
            </a:pPr>
            <a:r>
              <a:rPr lang="en-GB" altLang="en-US" sz="2400"/>
              <a:t>            AprilTag is a visual fiducial system, useful for a wide variety of tasks including augmented reality, robotics, and camera calibration. Targets can be created from an ordinary printer, and the AprilTag detection software computes the precise 3D position, orientation, and identity of the tags relative to the camera. </a:t>
            </a:r>
            <a:endParaRPr lang="en-GB" altLang="en-US" sz="2400"/>
          </a:p>
        </p:txBody>
      </p:sp>
      <p:sp>
        <p:nvSpPr>
          <p:cNvPr id="4" name="Title 3"/>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ALGORITHMS</a:t>
            </a:r>
            <a:endParaRPr lang="en-US"/>
          </a:p>
        </p:txBody>
      </p:sp>
      <p:pic>
        <p:nvPicPr>
          <p:cNvPr id="5" name="Content Placeholder 4" descr="tagformats_web"/>
          <p:cNvPicPr>
            <a:picLocks noChangeAspect="1"/>
          </p:cNvPicPr>
          <p:nvPr>
            <p:ph sz="half" idx="2"/>
          </p:nvPr>
        </p:nvPicPr>
        <p:blipFill>
          <a:blip r:embed="rId1"/>
          <a:stretch>
            <a:fillRect/>
          </a:stretch>
        </p:blipFill>
        <p:spPr>
          <a:xfrm>
            <a:off x="6781165" y="1600200"/>
            <a:ext cx="4801235" cy="3255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93023"/>
            <a:ext cx="10972800" cy="1143000"/>
          </a:xfrm>
        </p:spPr>
        <p:txBody>
          <a:bodyPr/>
          <a:p>
            <a:r>
              <a:rPr lang="en-GB" altLang="en-US" b="1">
                <a:solidFill>
                  <a:schemeClr val="bg2"/>
                </a:solidFill>
                <a:effectLst>
                  <a:innerShdw blurRad="63500" dist="50800" dir="13500000">
                    <a:srgbClr val="000000">
                      <a:alpha val="50000"/>
                    </a:srgbClr>
                  </a:innerShdw>
                </a:effectLst>
              </a:rPr>
              <a:t>AGRICULTURE MONITORING ROBOT</a:t>
            </a:r>
            <a:endParaRPr lang="en-GB" altLang="en-US" b="1">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609600" y="1590675"/>
            <a:ext cx="10972800" cy="4525963"/>
          </a:xfrm>
        </p:spPr>
        <p:txBody>
          <a:bodyPr/>
          <a:p>
            <a:pPr marL="0" indent="0" algn="ctr">
              <a:buNone/>
            </a:pPr>
            <a:r>
              <a:rPr lang="en-GB" altLang="en-US" b="1"/>
              <a:t>PROJECT TOPIC</a:t>
            </a:r>
            <a:r>
              <a:rPr lang="en-GB" altLang="en-US"/>
              <a:t>:</a:t>
            </a:r>
            <a:endParaRPr lang="en-GB" altLang="en-US"/>
          </a:p>
        </p:txBody>
      </p:sp>
      <p:cxnSp>
        <p:nvCxnSpPr>
          <p:cNvPr id="4" name="Straight Connector 3"/>
          <p:cNvCxnSpPr/>
          <p:nvPr/>
        </p:nvCxnSpPr>
        <p:spPr>
          <a:xfrm flipV="1">
            <a:off x="2405380" y="3736340"/>
            <a:ext cx="7381875" cy="952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75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PROGRESS</a:t>
            </a:r>
            <a:br>
              <a:rPr lang="en-GB" altLang="en-US">
                <a:solidFill>
                  <a:schemeClr val="accent1"/>
                </a:solidFill>
                <a:effectLst>
                  <a:outerShdw blurRad="38100" dist="25400" dir="5400000" algn="ctr" rotWithShape="0">
                    <a:srgbClr val="6E747A">
                      <a:alpha val="43000"/>
                    </a:srgbClr>
                  </a:outerShdw>
                </a:effectLst>
              </a:rPr>
            </a:br>
            <a:endParaRPr lang="en-US"/>
          </a:p>
        </p:txBody>
      </p:sp>
      <p:sp>
        <p:nvSpPr>
          <p:cNvPr id="3" name="Content Placeholder 2"/>
          <p:cNvSpPr>
            <a:spLocks noGrp="1"/>
          </p:cNvSpPr>
          <p:nvPr>
            <p:ph sz="half" idx="1"/>
          </p:nvPr>
        </p:nvSpPr>
        <p:spPr/>
        <p:txBody>
          <a:bodyPr/>
          <a:p>
            <a:pPr>
              <a:lnSpc>
                <a:spcPct val="130000"/>
              </a:lnSpc>
            </a:pPr>
            <a:r>
              <a:rPr lang="en-GB" altLang="en-US" sz="2400"/>
              <a:t>Implemented 4 wheel drive system using motor controller.</a:t>
            </a:r>
            <a:endParaRPr lang="en-GB" altLang="en-US" sz="2400"/>
          </a:p>
          <a:p>
            <a:pPr>
              <a:lnSpc>
                <a:spcPct val="130000"/>
              </a:lnSpc>
            </a:pPr>
            <a:r>
              <a:rPr lang="en-GB" altLang="en-US" sz="2400"/>
              <a:t>Added light and temperature sensors.</a:t>
            </a:r>
            <a:endParaRPr lang="en-GB" altLang="en-US" sz="2400"/>
          </a:p>
          <a:p>
            <a:pPr>
              <a:lnSpc>
                <a:spcPct val="130000"/>
              </a:lnSpc>
            </a:pPr>
            <a:r>
              <a:rPr lang="en-GB" altLang="en-US" sz="2400"/>
              <a:t>Added bluetooth module.</a:t>
            </a:r>
            <a:endParaRPr lang="en-GB" altLang="en-US" sz="2400"/>
          </a:p>
          <a:p>
            <a:pPr>
              <a:lnSpc>
                <a:spcPct val="130000"/>
              </a:lnSpc>
            </a:pPr>
            <a:r>
              <a:rPr lang="en-GB" altLang="en-US" sz="2400"/>
              <a:t>Tested the IoT board. </a:t>
            </a:r>
            <a:endParaRPr lang="en-GB" altLang="en-US" sz="2400"/>
          </a:p>
        </p:txBody>
      </p:sp>
      <p:pic>
        <p:nvPicPr>
          <p:cNvPr id="4" name="Content Placeholder 3" descr="photo_2021-12-21_14-57-49"/>
          <p:cNvPicPr>
            <a:picLocks noChangeAspect="1"/>
          </p:cNvPicPr>
          <p:nvPr>
            <p:ph sz="half" idx="2"/>
          </p:nvPr>
        </p:nvPicPr>
        <p:blipFill>
          <a:blip r:embed="rId1"/>
          <a:stretch>
            <a:fillRect/>
          </a:stretch>
        </p:blipFill>
        <p:spPr>
          <a:xfrm>
            <a:off x="6109335" y="1336675"/>
            <a:ext cx="5579110" cy="4184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UPCOMING OBJECTIVES</a:t>
            </a:r>
            <a:endParaRPr lang="en-US"/>
          </a:p>
        </p:txBody>
      </p:sp>
      <p:sp>
        <p:nvSpPr>
          <p:cNvPr id="3" name="Content Placeholder 2"/>
          <p:cNvSpPr>
            <a:spLocks noGrp="1"/>
          </p:cNvSpPr>
          <p:nvPr>
            <p:ph idx="1"/>
          </p:nvPr>
        </p:nvSpPr>
        <p:spPr/>
        <p:txBody>
          <a:bodyPr/>
          <a:p>
            <a:r>
              <a:rPr lang="en-GB" altLang="en-US" sz="2400"/>
              <a:t>Inclusion of humidity and soil moisture sensor.</a:t>
            </a:r>
            <a:endParaRPr lang="en-GB" altLang="en-US" sz="2400"/>
          </a:p>
          <a:p>
            <a:r>
              <a:rPr lang="en-GB" altLang="en-US" sz="2400"/>
              <a:t>Construction of chain track and robotic arm.</a:t>
            </a:r>
            <a:endParaRPr lang="en-GB" altLang="en-US" sz="2400"/>
          </a:p>
          <a:p>
            <a:r>
              <a:rPr lang="en-GB" altLang="en-US" sz="2400"/>
              <a:t>Addition of solar panel and charge controller.</a:t>
            </a:r>
            <a:endParaRPr lang="en-GB" altLang="en-US" sz="2400"/>
          </a:p>
          <a:p>
            <a:r>
              <a:rPr lang="en-GB" altLang="en-US" sz="2400"/>
              <a:t>Implementation of camera module.</a:t>
            </a:r>
            <a:endParaRPr lang="en-GB" altLang="en-US" sz="2400"/>
          </a:p>
          <a:p>
            <a:r>
              <a:rPr lang="en-GB" altLang="en-US" sz="2400"/>
              <a:t>Implementaion of April tag for area indentification.</a:t>
            </a:r>
            <a:endParaRPr lang="en-GB" altLang="en-US" sz="2400"/>
          </a:p>
          <a:p>
            <a:r>
              <a:rPr lang="en-GB" altLang="en-US" sz="2400"/>
              <a:t>Interfacing of IoT board.</a:t>
            </a:r>
            <a:endParaRPr lang="en-GB" altLang="en-US" sz="2400"/>
          </a:p>
          <a:p>
            <a:r>
              <a:rPr lang="en-GB" altLang="en-US" sz="2400"/>
              <a:t>Setting up wireless control of water pump and irrigation system.</a:t>
            </a:r>
            <a:endParaRPr lang="en-GB"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000"/>
              <a:t>1.A. Daccache, J. W. Knox, E. K. Weatherhead, A. Daneshkhah and T. M. Hess, "Implementing precision irrigation in a humid climate–recent experiences and on-going challenges", Agricult. Water Manage., vol. 147, pp. 135-143, Jan. 2015.</a:t>
            </a:r>
            <a:endParaRPr lang="en-US" sz="2000"/>
          </a:p>
          <a:p>
            <a:pPr marL="0" indent="0">
              <a:buNone/>
            </a:pPr>
            <a:endParaRPr lang="en-US" sz="2000"/>
          </a:p>
          <a:p>
            <a:r>
              <a:rPr lang="en-US" sz="2000"/>
              <a:t>D. K. Fisher and H. Kebede, "A low-cost microcontroller-based system to monitor crop temperature and water status", Comput. Electron. Agricult., vol. 74, no. 1, pp. 168-173, Oct. 2010.</a:t>
            </a:r>
            <a:endParaRPr lang="en-US" sz="2000"/>
          </a:p>
          <a:p>
            <a:endParaRPr lang="en-US" sz="2000"/>
          </a:p>
          <a:p>
            <a:r>
              <a:rPr lang="en-US" sz="2000"/>
              <a:t>Chen, Qi, Gui, Gu, Ma, Zeng, et al., "A model-based real-time decision support system for irrigation scheduling to improve water productivity", Agronomy, vol. 9, no. 11, pp. 686, Oct. 2019.</a:t>
            </a:r>
            <a:endParaRPr lang="en-US" sz="2000"/>
          </a:p>
          <a:p>
            <a:endParaRPr lang="en-US" sz="2000"/>
          </a:p>
          <a:p>
            <a:r>
              <a:rPr lang="en-US" sz="2000"/>
              <a:t>N. Romano, "Soil moisture at local scale: Measurements and simulations", J. Hydrol., vol. 516, pp. 6-20, Aug. 2014.</a:t>
            </a:r>
            <a:endParaRPr lang="en-US" sz="2000"/>
          </a:p>
        </p:txBody>
      </p:sp>
      <p:sp>
        <p:nvSpPr>
          <p:cNvPr id="4" name="Title 3"/>
          <p:cNvSpPr>
            <a:spLocks noGrp="1"/>
          </p:cNvSpPr>
          <p:nvPr>
            <p:ph type="title"/>
          </p:nvPr>
        </p:nvSpPr>
        <p:spPr>
          <a:xfrm>
            <a:off x="609600" y="5375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REFERENCES</a:t>
            </a:r>
            <a:br>
              <a:rPr lang="en-GB" altLang="en-US">
                <a:solidFill>
                  <a:schemeClr val="accent1"/>
                </a:solidFill>
                <a:effectLst>
                  <a:outerShdw blurRad="38100" dist="25400" dir="5400000" algn="ctr" rotWithShape="0">
                    <a:srgbClr val="6E747A">
                      <a:alpha val="43000"/>
                    </a:srgbClr>
                  </a:outerShdw>
                </a:effectLst>
              </a:rPr>
            </a:b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57083"/>
            <a:ext cx="10972800" cy="1143000"/>
          </a:xfrm>
        </p:spPr>
        <p:txBody>
          <a:bodyPr/>
          <a:p>
            <a:r>
              <a:rPr lang="en-GB" altLang="en-US" sz="5400">
                <a:solidFill>
                  <a:schemeClr val="accent1"/>
                </a:solidFill>
                <a:effectLst>
                  <a:outerShdw blurRad="38100" dist="25400" dir="5400000" algn="ctr" rotWithShape="0">
                    <a:srgbClr val="6E747A">
                      <a:alpha val="43000"/>
                    </a:srgbClr>
                  </a:outerShdw>
                </a:effectLst>
                <a:sym typeface="+mn-ea"/>
              </a:rPr>
              <a:t>THANK YOU</a:t>
            </a:r>
            <a:endParaRPr lang="en-GB" altLang="en-US"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nSpc>
                <a:spcPct val="150000"/>
              </a:lnSpc>
            </a:pPr>
            <a:r>
              <a:rPr lang="en-GB" altLang="en-US" sz="2800"/>
              <a:t>T</a:t>
            </a:r>
            <a:r>
              <a:rPr lang="en-US" sz="2800"/>
              <a:t>raditional irrigation requires excessive amounts of water and consumes high electrical energy to schedule irrigations</a:t>
            </a:r>
            <a:r>
              <a:rPr lang="en-GB" altLang="en-US" sz="2800"/>
              <a:t>.</a:t>
            </a:r>
            <a:endParaRPr lang="en-GB" altLang="en-US" sz="2800"/>
          </a:p>
          <a:p>
            <a:pPr>
              <a:lnSpc>
                <a:spcPct val="150000"/>
              </a:lnSpc>
            </a:pPr>
            <a:r>
              <a:rPr lang="en-GB" altLang="en-US" sz="2800"/>
              <a:t>Nearly 60% of water used for irrigation is wasted.</a:t>
            </a:r>
            <a:endParaRPr lang="en-GB" altLang="en-US" sz="2800"/>
          </a:p>
          <a:p>
            <a:pPr>
              <a:lnSpc>
                <a:spcPct val="150000"/>
              </a:lnSpc>
            </a:pPr>
            <a:r>
              <a:rPr lang="en-GB" altLang="en-US" sz="2800"/>
              <a:t>Labour charges and time is expended for frequent visits and monitoring of farm area.</a:t>
            </a:r>
            <a:endParaRPr lang="en-GB" altLang="en-US"/>
          </a:p>
          <a:p>
            <a:pPr>
              <a:lnSpc>
                <a:spcPct val="150000"/>
              </a:lnSpc>
            </a:pPr>
            <a:endParaRPr lang="en-GB" altLang="en-US"/>
          </a:p>
          <a:p>
            <a:pPr>
              <a:lnSpc>
                <a:spcPct val="150000"/>
              </a:lnSpc>
            </a:pPr>
            <a:endParaRPr lang="en-GB" altLang="en-US"/>
          </a:p>
        </p:txBody>
      </p:sp>
      <p:sp>
        <p:nvSpPr>
          <p:cNvPr id="4" name="Title 3"/>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PROBLEM STATEMENT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3265"/>
            <a:ext cx="10972800" cy="4525963"/>
          </a:xfrm>
        </p:spPr>
        <p:txBody>
          <a:bodyPr/>
          <a:p>
            <a:endParaRPr lang="en-GB" altLang="en-US"/>
          </a:p>
          <a:p>
            <a:pPr>
              <a:lnSpc>
                <a:spcPct val="130000"/>
              </a:lnSpc>
            </a:pPr>
            <a:r>
              <a:rPr lang="en-GB" altLang="en-US" sz="2800"/>
              <a:t>Unfavourable environment conditons can severely affect the crop growth and yield.</a:t>
            </a:r>
            <a:endParaRPr lang="en-GB" altLang="en-US" sz="2800"/>
          </a:p>
          <a:p>
            <a:pPr>
              <a:lnSpc>
                <a:spcPct val="130000"/>
              </a:lnSpc>
            </a:pPr>
            <a:r>
              <a:rPr lang="en-GB" altLang="en-US" sz="2800">
                <a:sym typeface="+mn-ea"/>
              </a:rPr>
              <a:t>Early detection of diseases and pests is essential to ensure improved crop yields.</a:t>
            </a:r>
            <a:endParaRPr lang="en-GB" altLang="en-US" sz="2800"/>
          </a:p>
          <a:p>
            <a:endParaRPr lang="en-GB" altLang="en-US"/>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INTRODUCTION</a:t>
            </a:r>
            <a:endParaRPr lang="en-US"/>
          </a:p>
        </p:txBody>
      </p:sp>
      <p:sp>
        <p:nvSpPr>
          <p:cNvPr id="3" name="Content Placeholder 2"/>
          <p:cNvSpPr>
            <a:spLocks noGrp="1"/>
          </p:cNvSpPr>
          <p:nvPr>
            <p:ph idx="1"/>
          </p:nvPr>
        </p:nvSpPr>
        <p:spPr/>
        <p:txBody>
          <a:bodyPr/>
          <a:p>
            <a:r>
              <a:rPr lang="en-GB" altLang="en-US" sz="2800"/>
              <a:t>IoT Technology can help in collecting information about conditions like soil moisture, weather, temperature etc.</a:t>
            </a:r>
            <a:endParaRPr lang="en-GB" altLang="en-US" sz="2800"/>
          </a:p>
          <a:p>
            <a:pPr marL="0" indent="0">
              <a:buNone/>
            </a:pPr>
            <a:endParaRPr lang="en-GB" altLang="en-US" sz="2800"/>
          </a:p>
          <a:p>
            <a:r>
              <a:rPr lang="en-GB" altLang="en-US" sz="2800"/>
              <a:t>Intergration of embedded technology and IoT in agriculture field can provide an efficient way to monitor and control various parameters.</a:t>
            </a:r>
            <a:endParaRPr lang="en-GB" altLang="en-US" sz="2800"/>
          </a:p>
          <a:p>
            <a:pPr marL="0" indent="0">
              <a:buNone/>
            </a:pPr>
            <a:endParaRPr lang="en-GB" altLang="en-US" sz="2800"/>
          </a:p>
          <a:p>
            <a:r>
              <a:rPr lang="en-GB" altLang="en-US" sz="2800"/>
              <a:t>Wireless sensor networks can be used for monitoring the farm conditions and micro controllers can be used to control and automate the farm processes.</a:t>
            </a:r>
            <a:endParaRPr lang="en-GB" altLang="en-US" sz="2800"/>
          </a:p>
          <a:p>
            <a:endParaRPr lang="en-GB"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GB" altLang="en-US" sz="2800">
                <a:sym typeface="+mn-ea"/>
              </a:rPr>
              <a:t>System also enables detection of weed, pests, diseases, animal intrusion, crop growth etc.</a:t>
            </a:r>
            <a:endParaRPr lang="en-GB" altLang="en-US" sz="2800">
              <a:sym typeface="+mn-ea"/>
            </a:endParaRPr>
          </a:p>
          <a:p>
            <a:endParaRPr lang="en-GB" altLang="en-US" sz="2800"/>
          </a:p>
          <a:p>
            <a:r>
              <a:rPr lang="en-GB" altLang="en-US" sz="2800">
                <a:sym typeface="+mn-ea"/>
              </a:rPr>
              <a:t>The main focus is to reduce the human effort and resources which can enhance the yield.</a:t>
            </a:r>
            <a:endParaRPr lang="en-GB" alt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sz="2800"/>
          </a:p>
          <a:p>
            <a:r>
              <a:rPr lang="en-US" sz="2800" b="1"/>
              <a:t>An Intelligent Irrigation Scheduling System Using Low-Cost Wireless Sensor Network Toward</a:t>
            </a:r>
            <a:r>
              <a:rPr lang="en-GB" altLang="en-US" sz="2800" b="1"/>
              <a:t>s</a:t>
            </a:r>
            <a:r>
              <a:rPr lang="en-US" sz="2800" b="1"/>
              <a:t> Sustainable and Precision Agriculture</a:t>
            </a:r>
            <a:r>
              <a:rPr lang="en-GB" altLang="en-US" sz="2800" b="1"/>
              <a:t> </a:t>
            </a:r>
            <a:endParaRPr lang="en-GB" altLang="en-US" sz="2800" b="1"/>
          </a:p>
          <a:p>
            <a:pPr marL="0" indent="0">
              <a:buNone/>
            </a:pPr>
            <a:r>
              <a:rPr lang="en-GB" altLang="en-US" sz="2800"/>
              <a:t>   -  </a:t>
            </a:r>
            <a:r>
              <a:rPr lang="en-GB" altLang="en-US" sz="2400"/>
              <a:t>irrigation scheduling system using a low-cost wireless sensor network       (WSN). The soil moisture content obtained by a capacitive soil moisture sensor is used as a determination of water status in soil. Also measures the canopy temperature, solar irradiation, and humidity.</a:t>
            </a:r>
            <a:br>
              <a:rPr lang="en-GB" altLang="en-US" sz="2400"/>
            </a:br>
            <a:endParaRPr lang="en-GB" altLang="en-US" sz="2800"/>
          </a:p>
          <a:p>
            <a:pPr marL="0" indent="0">
              <a:buNone/>
            </a:pPr>
            <a:endParaRPr lang="en-GB" altLang="en-US" sz="2400"/>
          </a:p>
        </p:txBody>
      </p:sp>
      <p:sp>
        <p:nvSpPr>
          <p:cNvPr id="5" name="Title 4"/>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rPr>
              <a:t>LITERATURE REVIEW</a:t>
            </a:r>
            <a:endParaRPr lang="en-GB"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28370"/>
            <a:ext cx="10972800" cy="4525963"/>
          </a:xfrm>
        </p:spPr>
        <p:txBody>
          <a:bodyPr/>
          <a:p>
            <a:r>
              <a:rPr lang="en-GB" altLang="en-US" sz="2800" b="1">
                <a:sym typeface="+mn-ea"/>
              </a:rPr>
              <a:t>Sensor data collection and irrigation control on vegetable crop using smart phone and wireless sensor networks for smart farm</a:t>
            </a:r>
            <a:br>
              <a:rPr lang="en-GB" altLang="en-US">
                <a:sym typeface="+mn-ea"/>
              </a:rPr>
            </a:br>
            <a:r>
              <a:rPr lang="en-GB" altLang="en-US">
                <a:sym typeface="+mn-ea"/>
              </a:rPr>
              <a:t>- </a:t>
            </a:r>
            <a:r>
              <a:rPr lang="en-GB" altLang="en-US" sz="2400">
                <a:sym typeface="+mn-ea"/>
              </a:rPr>
              <a:t>a portable measurement technology including soil moisture sensor, air humidity sensor and air temperature sensor. Moreover, irrigation system using wireless sensor network has installed these sensors, with the purpose for collecting the environment data and controlling the irrigation system via smart phone.</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rPr>
              <a:t>FEATURES</a:t>
            </a:r>
            <a:endParaRPr lang="en-GB"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GB" altLang="en-US" sz="2400"/>
              <a:t>Provides area wise monitoring of farms using IoT.</a:t>
            </a:r>
            <a:endParaRPr lang="en-GB" altLang="en-US" sz="2400"/>
          </a:p>
          <a:p>
            <a:r>
              <a:rPr lang="en-GB" altLang="en-US" sz="2400"/>
              <a:t>Uses chain tracks for maneuvering.</a:t>
            </a:r>
            <a:endParaRPr lang="en-GB" altLang="en-US" sz="2400"/>
          </a:p>
          <a:p>
            <a:r>
              <a:rPr lang="en-GB" altLang="en-US" sz="2400"/>
              <a:t>Collects data regarding the soil moisture, sunlight intensity, temperature and humidity.</a:t>
            </a:r>
            <a:endParaRPr lang="en-GB" altLang="en-US" sz="2400"/>
          </a:p>
          <a:p>
            <a:r>
              <a:rPr lang="en-GB" altLang="en-US" sz="2400"/>
              <a:t>Robotic arm for collecting data from soil.</a:t>
            </a:r>
            <a:endParaRPr lang="en-GB" altLang="en-US" sz="2400"/>
          </a:p>
          <a:p>
            <a:r>
              <a:rPr lang="en-GB" altLang="en-US" sz="2400"/>
              <a:t>Onboard camera for automatic area identification and live monitoring.</a:t>
            </a:r>
            <a:endParaRPr lang="en-GB" altLang="en-US" sz="2400"/>
          </a:p>
          <a:p>
            <a:r>
              <a:rPr lang="en-GB" altLang="en-US" sz="2400"/>
              <a:t>Wireless control of water pump and irrigation system using bluetooth.</a:t>
            </a:r>
            <a:endParaRPr lang="en-GB" altLang="en-US" sz="2400"/>
          </a:p>
          <a:p>
            <a:r>
              <a:rPr lang="en-GB" altLang="en-US" sz="2400"/>
              <a:t>Monitors the water level in the tank.</a:t>
            </a:r>
            <a:endParaRPr lang="en-GB" altLang="en-US" sz="2400"/>
          </a:p>
          <a:p>
            <a:r>
              <a:rPr lang="en-GB" altLang="en-US" sz="2400"/>
              <a:t>Uses solar power for recharging the batteries.</a:t>
            </a:r>
            <a:endParaRPr lang="en-GB" altLang="en-US" sz="2400"/>
          </a:p>
          <a:p>
            <a:endParaRPr lang="en-GB" altLang="en-US" sz="2400"/>
          </a:p>
          <a:p>
            <a:endParaRPr lang="en-GB" alt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6667</Words>
  <Application>WPS Presentation</Application>
  <PresentationFormat>Widescreen</PresentationFormat>
  <Paragraphs>230</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Microsoft YaHei</vt:lpstr>
      <vt:lpstr>Arial Unicode MS</vt:lpstr>
      <vt:lpstr>Calibri</vt:lpstr>
      <vt:lpstr>Cambria Math</vt:lpstr>
      <vt:lpstr>Default Design</vt:lpstr>
      <vt:lpstr>GROUP 9</vt:lpstr>
      <vt:lpstr>AGRICULTURE MONITORING ROBOT</vt:lpstr>
      <vt:lpstr>PROBLEM STATEMENT</vt:lpstr>
      <vt:lpstr>PowerPoint 演示文稿</vt:lpstr>
      <vt:lpstr>INTRODUCTION</vt:lpstr>
      <vt:lpstr>PowerPoint 演示文稿</vt:lpstr>
      <vt:lpstr>LITERATURE REVIEW</vt:lpstr>
      <vt:lpstr>PowerPoint 演示文稿</vt:lpstr>
      <vt:lpstr>FEATURES</vt:lpstr>
      <vt:lpstr>BLOCK DIAGRAM </vt:lpstr>
      <vt:lpstr>COMPONENTS REQUIRED </vt:lpstr>
      <vt:lpstr>SIMULATION(sensors &amp; motors) </vt:lpstr>
      <vt:lpstr>DESIGN</vt:lpstr>
      <vt:lpstr>PowerPoint 演示文稿</vt:lpstr>
      <vt:lpstr>ESP8266</vt:lpstr>
      <vt:lpstr>L298N Motor driver</vt:lpstr>
      <vt:lpstr>PowerPoint 演示文稿</vt:lpstr>
      <vt:lpstr>PowerPoint 演示文稿</vt:lpstr>
      <vt:lpstr>ALGORITHMS</vt:lpstr>
      <vt:lpstr>PROGRESS </vt:lpstr>
      <vt:lpstr>UPCOMING OBJECTIVES</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dc:title>
  <dc:creator/>
  <cp:lastModifiedBy>harid</cp:lastModifiedBy>
  <cp:revision>15</cp:revision>
  <dcterms:created xsi:type="dcterms:W3CDTF">2021-12-18T10:21:00Z</dcterms:created>
  <dcterms:modified xsi:type="dcterms:W3CDTF">2022-04-13T13:03:25Z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7C64463817A648DAAF547574B208B895</vt:lpwstr>
  </property>
  <property fmtid="{D5CDD505-2E9C-101B-9397-08002B2CF9AE}" pid="3" name="KSOProductBuildVer">
    <vt:lpwstr>1033-11.2.0.11042</vt:lpwstr>
  </property>
</Properties>
</file>