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 id="2147483655" r:id="rId2"/>
    <p:sldMasterId id="2147483656" r:id="rId3"/>
  </p:sldMasterIdLst>
  <p:notesMasterIdLst>
    <p:notesMasterId r:id="rId15"/>
  </p:notesMasterIdLst>
  <p:sldIdLst>
    <p:sldId id="256" r:id="rId4"/>
    <p:sldId id="257" r:id="rId5"/>
    <p:sldId id="258" r:id="rId6"/>
    <p:sldId id="259" r:id="rId7"/>
    <p:sldId id="260" r:id="rId8"/>
    <p:sldId id="262" r:id="rId9"/>
    <p:sldId id="263" r:id="rId10"/>
    <p:sldId id="264" r:id="rId11"/>
    <p:sldId id="265" r:id="rId12"/>
    <p:sldId id="267" r:id="rId13"/>
    <p:sldId id="266" r:id="rId14"/>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78" name="Google Shape;78;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0: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47" name="Google Shape;247;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2534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1: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67" name="Google Shape;267;p1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91" name="Google Shape;91;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15" name="Google Shape;115;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4: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39" name="Google Shape;139;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90" name="Google Shape;190;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8: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13" name="Google Shape;213;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9: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29" name="Google Shape;229;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0: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47" name="Google Shape;247;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2"/>
          <p:cNvSpPr txBox="1">
            <a:spLocks noGrp="1"/>
          </p:cNvSpPr>
          <p:nvPr>
            <p:ph type="ctrTitle"/>
          </p:nvPr>
        </p:nvSpPr>
        <p:spPr>
          <a:xfrm>
            <a:off x="914400" y="2125980"/>
            <a:ext cx="10363200" cy="14403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rtl="0">
              <a:spcBef>
                <a:spcPts val="360"/>
              </a:spcBef>
              <a:spcAft>
                <a:spcPts val="0"/>
              </a:spcAft>
              <a:buSzPts val="1400"/>
              <a:buNone/>
              <a:defRPr/>
            </a:lvl1pPr>
            <a:lvl2pPr lvl="1" algn="l" rtl="0">
              <a:spcBef>
                <a:spcPts val="360"/>
              </a:spcBef>
              <a:spcAft>
                <a:spcPts val="0"/>
              </a:spcAft>
              <a:buSzPts val="1400"/>
              <a:buNone/>
              <a:defRPr/>
            </a:lvl2pPr>
            <a:lvl3pPr lvl="2" algn="l" rtl="0">
              <a:spcBef>
                <a:spcPts val="360"/>
              </a:spcBef>
              <a:spcAft>
                <a:spcPts val="0"/>
              </a:spcAft>
              <a:buSzPts val="1400"/>
              <a:buNone/>
              <a:defRPr/>
            </a:lvl3pPr>
            <a:lvl4pPr lvl="3" algn="l" rtl="0">
              <a:spcBef>
                <a:spcPts val="360"/>
              </a:spcBef>
              <a:spcAft>
                <a:spcPts val="0"/>
              </a:spcAft>
              <a:buSzPts val="1400"/>
              <a:buNone/>
              <a:defRPr/>
            </a:lvl4pPr>
            <a:lvl5pPr lvl="4" algn="l" rtl="0">
              <a:spcBef>
                <a:spcPts val="36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5" name="Google Shape;25;p2"/>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600" b="1" i="0">
                <a:solidFill>
                  <a:schemeClr val="dk1"/>
                </a:solidFill>
                <a:latin typeface="Trebuchet MS"/>
                <a:ea typeface="Trebuchet MS"/>
                <a:cs typeface="Trebuchet MS"/>
                <a:sym typeface="Trebuchet M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36" name="Google Shape;36;p4"/>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7" name="Google Shape;37;p4"/>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8" name="Google Shape;38;p4"/>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OBJECT 2">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600" b="1" i="0">
                <a:solidFill>
                  <a:schemeClr val="dk1"/>
                </a:solidFill>
                <a:latin typeface="Trebuchet MS"/>
                <a:ea typeface="Trebuchet MS"/>
                <a:cs typeface="Trebuchet MS"/>
                <a:sym typeface="Trebuchet M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1" name="Google Shape;41;p5"/>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3" name="Google Shape;43;p5"/>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60"/>
        <p:cNvGrpSpPr/>
        <p:nvPr/>
      </p:nvGrpSpPr>
      <p:grpSpPr>
        <a:xfrm>
          <a:off x="0" y="0"/>
          <a:ext cx="0" cy="0"/>
          <a:chOff x="0" y="0"/>
          <a:chExt cx="0" cy="0"/>
        </a:xfrm>
      </p:grpSpPr>
      <p:sp>
        <p:nvSpPr>
          <p:cNvPr id="61" name="Google Shape;61;p7"/>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2" name="Google Shape;62;p7"/>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3" name="Google Shape;63;p7"/>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600" b="1" i="0">
                <a:solidFill>
                  <a:schemeClr val="dk1"/>
                </a:solidFill>
                <a:latin typeface="Trebuchet MS"/>
                <a:ea typeface="Trebuchet MS"/>
                <a:cs typeface="Trebuchet MS"/>
                <a:sym typeface="Trebuchet M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6" name="Google Shape;66;p8"/>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7" name="Google Shape;67;p8"/>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8" name="Google Shape;68;p8"/>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600" b="1" i="0">
                <a:solidFill>
                  <a:schemeClr val="dk1"/>
                </a:solidFill>
                <a:latin typeface="Trebuchet MS"/>
                <a:ea typeface="Trebuchet MS"/>
                <a:cs typeface="Trebuchet MS"/>
                <a:sym typeface="Trebuchet M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1" name="Google Shape;71;p9"/>
          <p:cNvSpPr txBox="1">
            <a:spLocks noGrp="1"/>
          </p:cNvSpPr>
          <p:nvPr>
            <p:ph type="body" idx="1"/>
          </p:nvPr>
        </p:nvSpPr>
        <p:spPr>
          <a:xfrm>
            <a:off x="609600" y="1577340"/>
            <a:ext cx="5303400" cy="45264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72" name="Google Shape;72;p9"/>
          <p:cNvSpPr txBox="1">
            <a:spLocks noGrp="1"/>
          </p:cNvSpPr>
          <p:nvPr>
            <p:ph type="body" idx="2"/>
          </p:nvPr>
        </p:nvSpPr>
        <p:spPr>
          <a:xfrm>
            <a:off x="6278879" y="1577340"/>
            <a:ext cx="5303400" cy="45264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73" name="Google Shape;73;p9"/>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4" name="Google Shape;74;p9"/>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5" name="Google Shape;75;p9"/>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 name="Google Shape;7;p1"/>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 name="Google Shape;8;p1"/>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 name="Google Shape;9;p1"/>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 name="Google Shape;10;p1"/>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 name="Google Shape;11;p1"/>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 name="Google Shape;12;p1"/>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 name="Google Shape;13;p1"/>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 name="Google Shape;14;p1"/>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 name="Google Shape;15;p1"/>
          <p:cNvSpPr/>
          <p:nvPr/>
        </p:nvSpPr>
        <p:spPr>
          <a:xfrm>
            <a:off x="3800475" y="5229225"/>
            <a:ext cx="723900" cy="619125"/>
          </a:xfrm>
          <a:custGeom>
            <a:avLst/>
            <a:gdLst/>
            <a:ahLst/>
            <a:cxnLst/>
            <a:rect l="l" t="t" r="r" b="b"/>
            <a:pathLst>
              <a:path w="723900" h="619125" extrusionOk="0">
                <a:moveTo>
                  <a:pt x="568939" y="0"/>
                </a:moveTo>
                <a:lnTo>
                  <a:pt x="154929" y="0"/>
                </a:lnTo>
                <a:lnTo>
                  <a:pt x="0" y="309884"/>
                </a:lnTo>
                <a:lnTo>
                  <a:pt x="154929" y="619124"/>
                </a:lnTo>
                <a:lnTo>
                  <a:pt x="568939" y="619124"/>
                </a:lnTo>
                <a:lnTo>
                  <a:pt x="723899" y="309884"/>
                </a:lnTo>
                <a:lnTo>
                  <a:pt x="568939" y="0"/>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 name="Google Shape;16;p1"/>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17" name="Google Shape;17;p1"/>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29" name="Google Shape;29;p3"/>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30" name="Google Shape;30;p3"/>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3"/>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3"/>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
        <p:cNvGrpSpPr/>
        <p:nvPr/>
      </p:nvGrpSpPr>
      <p:grpSpPr>
        <a:xfrm>
          <a:off x="0" y="0"/>
          <a:ext cx="0" cy="0"/>
          <a:chOff x="0" y="0"/>
          <a:chExt cx="0" cy="0"/>
        </a:xfrm>
      </p:grpSpPr>
      <p:sp>
        <p:nvSpPr>
          <p:cNvPr id="46" name="Google Shape;46;p6"/>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7" name="Google Shape;47;p6"/>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8" name="Google Shape;48;p6"/>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9" name="Google Shape;49;p6"/>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0" name="Google Shape;50;p6"/>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1" name="Google Shape;51;p6"/>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2" name="Google Shape;52;p6"/>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3" name="Google Shape;53;p6"/>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4" name="Google Shape;54;p6"/>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5" name="Google Shape;55;p6"/>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56" name="Google Shape;56;p6"/>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57" name="Google Shape;57;p6"/>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6"/>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6"/>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1" name="Google Shape;81;p10"/>
          <p:cNvSpPr txBox="1"/>
          <p:nvPr/>
        </p:nvSpPr>
        <p:spPr>
          <a:xfrm>
            <a:off x="5310484" y="3352922"/>
            <a:ext cx="4730399" cy="1008225"/>
          </a:xfrm>
          <a:prstGeom prst="rect">
            <a:avLst/>
          </a:prstGeom>
          <a:noFill/>
          <a:ln>
            <a:noFill/>
          </a:ln>
        </p:spPr>
        <p:txBody>
          <a:bodyPr spcFirstLastPara="1" wrap="square" lIns="0" tIns="0" rIns="0" bIns="0" anchor="t" anchorCtr="0">
            <a:spAutoFit/>
          </a:bodyPr>
          <a:lstStyle/>
          <a:p>
            <a:pPr marL="12700" lvl="0" algn="ctr">
              <a:lnSpc>
                <a:spcPct val="116666"/>
              </a:lnSpc>
              <a:buClr>
                <a:schemeClr val="dk1"/>
              </a:buClr>
              <a:buSzPts val="2400"/>
            </a:pPr>
            <a:r>
              <a:rPr lang="en-US" sz="2800" b="1" dirty="0">
                <a:latin typeface="Times New Roman" panose="02020603050405020304" pitchFamily="18" charset="0"/>
                <a:cs typeface="Times New Roman" panose="02020603050405020304" pitchFamily="18" charset="0"/>
              </a:rPr>
              <a:t>E-Commerce Sentiment Analysis</a:t>
            </a:r>
            <a:endParaRPr sz="2800" b="1" dirty="0">
              <a:latin typeface="Times New Roman" panose="02020603050405020304" pitchFamily="18" charset="0"/>
              <a:cs typeface="Times New Roman" panose="02020603050405020304" pitchFamily="18" charset="0"/>
            </a:endParaRPr>
          </a:p>
        </p:txBody>
      </p:sp>
      <p:sp>
        <p:nvSpPr>
          <p:cNvPr id="82" name="Google Shape;82;p10"/>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3" name="Google Shape;83;p10"/>
          <p:cNvSpPr/>
          <p:nvPr/>
        </p:nvSpPr>
        <p:spPr>
          <a:xfrm>
            <a:off x="742950" y="1381125"/>
            <a:ext cx="1228725" cy="1057275"/>
          </a:xfrm>
          <a:custGeom>
            <a:avLst/>
            <a:gdLst/>
            <a:ahLst/>
            <a:cxnLst/>
            <a:rect l="l" t="t" r="r" b="b"/>
            <a:pathLst>
              <a:path w="1228725" h="1057275" extrusionOk="0">
                <a:moveTo>
                  <a:pt x="964560" y="0"/>
                </a:moveTo>
                <a:lnTo>
                  <a:pt x="264164" y="0"/>
                </a:lnTo>
                <a:lnTo>
                  <a:pt x="0" y="528949"/>
                </a:lnTo>
                <a:lnTo>
                  <a:pt x="264164" y="1057259"/>
                </a:lnTo>
                <a:lnTo>
                  <a:pt x="964560" y="1057259"/>
                </a:lnTo>
                <a:lnTo>
                  <a:pt x="1228724" y="528949"/>
                </a:lnTo>
                <a:lnTo>
                  <a:pt x="96456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4" name="Google Shape;84;p10"/>
          <p:cNvSpPr/>
          <p:nvPr/>
        </p:nvSpPr>
        <p:spPr>
          <a:xfrm>
            <a:off x="1838325" y="1104900"/>
            <a:ext cx="647700" cy="562610"/>
          </a:xfrm>
          <a:custGeom>
            <a:avLst/>
            <a:gdLst/>
            <a:ahLst/>
            <a:cxnLst/>
            <a:rect l="l" t="t" r="r" b="b"/>
            <a:pathLst>
              <a:path w="647700" h="562610" extrusionOk="0">
                <a:moveTo>
                  <a:pt x="507360" y="0"/>
                </a:moveTo>
                <a:lnTo>
                  <a:pt x="140339" y="0"/>
                </a:lnTo>
                <a:lnTo>
                  <a:pt x="0" y="281299"/>
                </a:lnTo>
                <a:lnTo>
                  <a:pt x="140339" y="561990"/>
                </a:lnTo>
                <a:lnTo>
                  <a:pt x="507360" y="561990"/>
                </a:lnTo>
                <a:lnTo>
                  <a:pt x="647699" y="281299"/>
                </a:lnTo>
                <a:lnTo>
                  <a:pt x="507360" y="0"/>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5" name="Google Shape;85;p10"/>
          <p:cNvSpPr/>
          <p:nvPr/>
        </p:nvSpPr>
        <p:spPr>
          <a:xfrm>
            <a:off x="3269273" y="1190624"/>
            <a:ext cx="1667510" cy="1438275"/>
          </a:xfrm>
          <a:custGeom>
            <a:avLst/>
            <a:gdLst/>
            <a:ahLst/>
            <a:cxnLst/>
            <a:rect l="l" t="t" r="r" b="b"/>
            <a:pathLst>
              <a:path w="1667510" h="1438275" extrusionOk="0">
                <a:moveTo>
                  <a:pt x="1307470" y="0"/>
                </a:moveTo>
                <a:lnTo>
                  <a:pt x="359420" y="0"/>
                </a:lnTo>
                <a:lnTo>
                  <a:pt x="0" y="719449"/>
                </a:lnTo>
                <a:lnTo>
                  <a:pt x="359420" y="1438259"/>
                </a:lnTo>
                <a:lnTo>
                  <a:pt x="1307470" y="1438259"/>
                </a:lnTo>
                <a:lnTo>
                  <a:pt x="1666890" y="719449"/>
                </a:lnTo>
                <a:lnTo>
                  <a:pt x="1307470" y="0"/>
                </a:lnTo>
                <a:close/>
              </a:path>
            </a:pathLst>
          </a:custGeom>
          <a:solidFill>
            <a:srgbClr val="42D0A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6" name="Google Shape;86;p10"/>
          <p:cNvSpPr txBox="1"/>
          <p:nvPr/>
        </p:nvSpPr>
        <p:spPr>
          <a:xfrm>
            <a:off x="676275" y="6450012"/>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87" name="Google Shape;87;p10"/>
          <p:cNvSpPr txBox="1"/>
          <p:nvPr/>
        </p:nvSpPr>
        <p:spPr>
          <a:xfrm>
            <a:off x="676275" y="6450012"/>
            <a:ext cx="2143200" cy="20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8" name="Google Shape;88;p10"/>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1</a:t>
            </a:fld>
            <a:endParaRPr/>
          </a:p>
        </p:txBody>
      </p:sp>
      <p:sp>
        <p:nvSpPr>
          <p:cNvPr id="4" name="TextBox 3">
            <a:extLst>
              <a:ext uri="{FF2B5EF4-FFF2-40B4-BE49-F238E27FC236}">
                <a16:creationId xmlns:a16="http://schemas.microsoft.com/office/drawing/2014/main" id="{75AFBF2A-D17A-6C11-EC92-82FCE733BBF2}"/>
              </a:ext>
            </a:extLst>
          </p:cNvPr>
          <p:cNvSpPr txBox="1"/>
          <p:nvPr/>
        </p:nvSpPr>
        <p:spPr>
          <a:xfrm>
            <a:off x="5720031" y="2321122"/>
            <a:ext cx="2873829" cy="307777"/>
          </a:xfrm>
          <a:prstGeom prst="rect">
            <a:avLst/>
          </a:prstGeom>
          <a:noFill/>
        </p:spPr>
        <p:txBody>
          <a:bodyPr wrap="square" rtlCol="0">
            <a:spAutoFit/>
          </a:bodyPr>
          <a:lstStyle/>
          <a:p>
            <a:r>
              <a:rPr lang="en-IN" dirty="0"/>
              <a:t>HARIDHARSHANA M 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248"/>
        <p:cNvGrpSpPr/>
        <p:nvPr/>
      </p:nvGrpSpPr>
      <p:grpSpPr>
        <a:xfrm>
          <a:off x="0" y="0"/>
          <a:ext cx="0" cy="0"/>
          <a:chOff x="0" y="0"/>
          <a:chExt cx="0" cy="0"/>
        </a:xfrm>
      </p:grpSpPr>
      <p:sp>
        <p:nvSpPr>
          <p:cNvPr id="249" name="Google Shape;249;p19"/>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0" name="Google Shape;250;p19"/>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1" name="Google Shape;251;p19"/>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2" name="Google Shape;252;p19"/>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3" name="Google Shape;253;p19"/>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4" name="Google Shape;254;p19"/>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5" name="Google Shape;255;p19"/>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6" name="Google Shape;256;p19"/>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7" name="Google Shape;257;p19"/>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8" name="Google Shape;258;p19"/>
          <p:cNvSpPr txBox="1"/>
          <p:nvPr/>
        </p:nvSpPr>
        <p:spPr>
          <a:xfrm>
            <a:off x="676275" y="6413500"/>
            <a:ext cx="2143200" cy="228600"/>
          </a:xfrm>
          <a:prstGeom prst="rect">
            <a:avLst/>
          </a:prstGeom>
          <a:noFill/>
          <a:ln>
            <a:noFill/>
          </a:ln>
        </p:spPr>
        <p:txBody>
          <a:bodyPr spcFirstLastPara="1" wrap="square" lIns="0" tIns="0" rIns="0" bIns="0" anchor="t" anchorCtr="0">
            <a:spAutoFit/>
          </a:bodyPr>
          <a:lstStyle/>
          <a:p>
            <a:pPr marL="76200" marR="0" lvl="0" indent="0" algn="l" rtl="0">
              <a:lnSpc>
                <a:spcPct val="118181"/>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259" name="Google Shape;259;p19"/>
          <p:cNvSpPr/>
          <p:nvPr/>
        </p:nvSpPr>
        <p:spPr>
          <a:xfrm>
            <a:off x="9353550" y="534352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0" name="Google Shape;260;p19"/>
          <p:cNvSpPr txBox="1">
            <a:spLocks noGrp="1"/>
          </p:cNvSpPr>
          <p:nvPr>
            <p:ph type="title"/>
          </p:nvPr>
        </p:nvSpPr>
        <p:spPr>
          <a:xfrm>
            <a:off x="-328554" y="631779"/>
            <a:ext cx="11074500" cy="554100"/>
          </a:xfrm>
          <a:prstGeom prst="rect">
            <a:avLst/>
          </a:prstGeom>
          <a:noFill/>
          <a:ln>
            <a:noFill/>
          </a:ln>
        </p:spPr>
        <p:txBody>
          <a:bodyPr spcFirstLastPara="1" wrap="square" lIns="0" tIns="0" rIns="0" bIns="0" anchor="t" anchorCtr="0">
            <a:spAutoFit/>
          </a:bodyPr>
          <a:lstStyle/>
          <a:p>
            <a:pPr marL="12700" lvl="0" indent="0" algn="ctr" rtl="0">
              <a:lnSpc>
                <a:spcPct val="100000"/>
              </a:lnSpc>
              <a:spcBef>
                <a:spcPts val="0"/>
              </a:spcBef>
              <a:spcAft>
                <a:spcPts val="0"/>
              </a:spcAft>
              <a:buClr>
                <a:schemeClr val="dk1"/>
              </a:buClr>
              <a:buSzPts val="3600"/>
              <a:buFont typeface="Trebuchet MS"/>
              <a:buNone/>
            </a:pPr>
            <a:r>
              <a:rPr lang="en-US" sz="3600" b="1" i="0" u="none" dirty="0">
                <a:solidFill>
                  <a:schemeClr val="dk1"/>
                </a:solidFill>
                <a:latin typeface="Trebuchet MS"/>
                <a:ea typeface="Trebuchet MS"/>
                <a:cs typeface="Trebuchet MS"/>
                <a:sym typeface="Trebuchet MS"/>
              </a:rPr>
              <a:t>Result</a:t>
            </a:r>
            <a:endParaRPr dirty="0"/>
          </a:p>
        </p:txBody>
      </p:sp>
      <p:sp>
        <p:nvSpPr>
          <p:cNvPr id="261" name="Google Shape;261;p19"/>
          <p:cNvSpPr/>
          <p:nvPr/>
        </p:nvSpPr>
        <p:spPr>
          <a:xfrm>
            <a:off x="9353550" y="58578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2" name="Google Shape;262;p19"/>
          <p:cNvSpPr txBox="1"/>
          <p:nvPr/>
        </p:nvSpPr>
        <p:spPr>
          <a:xfrm>
            <a:off x="676275" y="6413500"/>
            <a:ext cx="2143200" cy="20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3" name="Google Shape;263;p19"/>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10</a:t>
            </a:fld>
            <a:endParaRPr/>
          </a:p>
        </p:txBody>
      </p:sp>
      <p:sp>
        <p:nvSpPr>
          <p:cNvPr id="264" name="Google Shape;264;p19"/>
          <p:cNvSpPr txBox="1"/>
          <p:nvPr/>
        </p:nvSpPr>
        <p:spPr>
          <a:xfrm>
            <a:off x="409259" y="1282520"/>
            <a:ext cx="9080816" cy="307736"/>
          </a:xfrm>
          <a:prstGeom prst="rect">
            <a:avLst/>
          </a:prstGeom>
          <a:noFill/>
          <a:ln>
            <a:noFill/>
          </a:ln>
        </p:spPr>
        <p:txBody>
          <a:bodyPr spcFirstLastPara="1" wrap="square" lIns="91425" tIns="45700" rIns="91425" bIns="45700" anchor="t" anchorCtr="0">
            <a:spAutoFit/>
          </a:bodyPr>
          <a:lstStyle/>
          <a:p>
            <a:endParaRPr lang="en-US" dirty="0"/>
          </a:p>
        </p:txBody>
      </p:sp>
      <p:pic>
        <p:nvPicPr>
          <p:cNvPr id="2" name="Picture 1"/>
          <p:cNvPicPr>
            <a:picLocks noChangeAspect="1"/>
          </p:cNvPicPr>
          <p:nvPr/>
        </p:nvPicPr>
        <p:blipFill>
          <a:blip r:embed="rId4"/>
          <a:stretch>
            <a:fillRect/>
          </a:stretch>
        </p:blipFill>
        <p:spPr>
          <a:xfrm>
            <a:off x="223837" y="2062303"/>
            <a:ext cx="4545009" cy="3214864"/>
          </a:xfrm>
          <a:prstGeom prst="rect">
            <a:avLst/>
          </a:prstGeom>
        </p:spPr>
      </p:pic>
      <p:pic>
        <p:nvPicPr>
          <p:cNvPr id="3" name="Picture 2"/>
          <p:cNvPicPr>
            <a:picLocks noChangeAspect="1"/>
          </p:cNvPicPr>
          <p:nvPr/>
        </p:nvPicPr>
        <p:blipFill>
          <a:blip r:embed="rId5"/>
          <a:stretch>
            <a:fillRect/>
          </a:stretch>
        </p:blipFill>
        <p:spPr>
          <a:xfrm>
            <a:off x="5183222" y="1975760"/>
            <a:ext cx="4511194" cy="3043915"/>
          </a:xfrm>
          <a:prstGeom prst="rect">
            <a:avLst/>
          </a:prstGeom>
        </p:spPr>
      </p:pic>
    </p:spTree>
    <p:extLst>
      <p:ext uri="{BB962C8B-B14F-4D97-AF65-F5344CB8AC3E}">
        <p14:creationId xmlns:p14="http://schemas.microsoft.com/office/powerpoint/2010/main" val="4178373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268"/>
        <p:cNvGrpSpPr/>
        <p:nvPr/>
      </p:nvGrpSpPr>
      <p:grpSpPr>
        <a:xfrm>
          <a:off x="0" y="0"/>
          <a:ext cx="0" cy="0"/>
          <a:chOff x="0" y="0"/>
          <a:chExt cx="0" cy="0"/>
        </a:xfrm>
      </p:grpSpPr>
      <p:sp>
        <p:nvSpPr>
          <p:cNvPr id="269" name="Google Shape;269;p20"/>
          <p:cNvSpPr txBox="1"/>
          <p:nvPr/>
        </p:nvSpPr>
        <p:spPr>
          <a:xfrm>
            <a:off x="1641475" y="6415087"/>
            <a:ext cx="101700" cy="1779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C82C3"/>
              </a:buClr>
              <a:buSzPts val="1100"/>
              <a:buFont typeface="Trebuchet MS"/>
              <a:buNone/>
            </a:pPr>
            <a:r>
              <a:rPr lang="en-US" sz="1100" b="1" i="0" u="none">
                <a:solidFill>
                  <a:srgbClr val="2C82C3"/>
                </a:solidFill>
                <a:latin typeface="Trebuchet MS"/>
                <a:ea typeface="Trebuchet MS"/>
                <a:cs typeface="Trebuchet MS"/>
                <a:sym typeface="Trebuchet MS"/>
              </a:rPr>
              <a:t>n</a:t>
            </a:r>
            <a:endParaRPr/>
          </a:p>
        </p:txBody>
      </p:sp>
      <p:sp>
        <p:nvSpPr>
          <p:cNvPr id="270" name="Google Shape;270;p20"/>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1" name="Google Shape;271;p20"/>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2" name="Google Shape;272;p20"/>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3" name="Google Shape;273;p20"/>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4" name="Google Shape;274;p20"/>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5" name="Google Shape;275;p20"/>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6" name="Google Shape;276;p20"/>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7" name="Google Shape;277;p20"/>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8" name="Google Shape;278;p20"/>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9" name="Google Shape;279;p20"/>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0" name="Google Shape;280;p20"/>
          <p:cNvSpPr txBox="1"/>
          <p:nvPr/>
        </p:nvSpPr>
        <p:spPr>
          <a:xfrm>
            <a:off x="3294941" y="749193"/>
            <a:ext cx="3206700" cy="738300"/>
          </a:xfrm>
          <a:prstGeom prst="rect">
            <a:avLst/>
          </a:prstGeom>
          <a:noFill/>
          <a:ln>
            <a:noFill/>
          </a:ln>
        </p:spPr>
        <p:txBody>
          <a:bodyPr spcFirstLastPara="1" wrap="square" lIns="0" tIns="0" rIns="0" bIns="0" anchor="t" anchorCtr="0">
            <a:spAutoFit/>
          </a:bodyPr>
          <a:lstStyle/>
          <a:p>
            <a:pPr marL="12700" marR="0" lvl="0" indent="0" algn="ctr" rtl="0">
              <a:lnSpc>
                <a:spcPct val="100000"/>
              </a:lnSpc>
              <a:spcBef>
                <a:spcPts val="0"/>
              </a:spcBef>
              <a:spcAft>
                <a:spcPts val="0"/>
              </a:spcAft>
              <a:buClr>
                <a:schemeClr val="dk1"/>
              </a:buClr>
              <a:buSzPts val="4800"/>
              <a:buFont typeface="Trebuchet MS"/>
              <a:buNone/>
            </a:pPr>
            <a:r>
              <a:rPr lang="en-US" sz="4800" b="1" i="0" u="none" dirty="0">
                <a:solidFill>
                  <a:schemeClr val="dk1"/>
                </a:solidFill>
                <a:latin typeface="Trebuchet MS"/>
                <a:ea typeface="Trebuchet MS"/>
                <a:cs typeface="Trebuchet MS"/>
                <a:sym typeface="Trebuchet MS"/>
              </a:rPr>
              <a:t>Conclusion</a:t>
            </a:r>
            <a:endParaRPr dirty="0"/>
          </a:p>
        </p:txBody>
      </p:sp>
      <p:sp>
        <p:nvSpPr>
          <p:cNvPr id="281" name="Google Shape;281;p20"/>
          <p:cNvSpPr txBox="1"/>
          <p:nvPr/>
        </p:nvSpPr>
        <p:spPr>
          <a:xfrm>
            <a:off x="1666875" y="6415087"/>
            <a:ext cx="76200" cy="1779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2" name="Google Shape;282;p20"/>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3" name="Google Shape;283;p20"/>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25400"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11</a:t>
            </a:fld>
            <a:endParaRPr/>
          </a:p>
        </p:txBody>
      </p:sp>
      <p:sp>
        <p:nvSpPr>
          <p:cNvPr id="5" name="Rectangle 4"/>
          <p:cNvSpPr>
            <a:spLocks noChangeArrowheads="1"/>
          </p:cNvSpPr>
          <p:nvPr/>
        </p:nvSpPr>
        <p:spPr bwMode="auto">
          <a:xfrm>
            <a:off x="0" y="0"/>
            <a:ext cx="4083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a:off x="748984" y="1468656"/>
            <a:ext cx="843279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conclusion, leveraging the dataset for sentiment analysis of E-Commerce product reviews has yielded significant insights into customer sentiments and opinions towards various products. The trained machine learning model has demonstrated promising performance in accurately classifying the sentiment of reviews as positive, negative, or neutral.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Through the evaluation of model performance metrics such as accuracy, precision, recall, and F1-score, we have gained a comprehensive understanding of the model's effectiveness in sentiment classification. The confusion matrix further elucidates the distribution of true positive, true negative, false positive, and false negative predictions, providing valuable insights into the model's strengths and weaknesses.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pPr>
            <a:r>
              <a:rPr lang="en-US" altLang="en-US" sz="1600" dirty="0">
                <a:solidFill>
                  <a:schemeClr val="tx1"/>
                </a:solidFill>
                <a:latin typeface="Times New Roman" panose="02020603050405020304" pitchFamily="18" charset="0"/>
                <a:cs typeface="Times New Roman" panose="02020603050405020304" pitchFamily="18" charset="0"/>
              </a:rPr>
              <a:t>The application of the sentiment analysis model enables stakeholders such as product managers, customer support teams, marketing teams, business analysts, and executive leadership to make informed decisions and take appropriate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 enhance product development, customer satisfaction, and overall business performance.</a:t>
            </a:r>
          </a:p>
          <a:p>
            <a:pPr lvl="0" eaLnBrk="0" fontAlgn="base" hangingPunct="0">
              <a:spcBef>
                <a:spcPct val="0"/>
              </a:spcBef>
              <a:spcAft>
                <a:spcPct val="0"/>
              </a:spcAft>
              <a:buClrTx/>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Overall, the successful implementation of sentiment analysis on E-Commerce product reviews underscores the importance of leveraging machine learning and NLP techniques to extract actionable insights from large volumes of textual data, ultimately driving business success and improving customer experiences.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6"/>
          <p:cNvSpPr>
            <a:spLocks noChangeArrowheads="1"/>
          </p:cNvSpPr>
          <p:nvPr/>
        </p:nvSpPr>
        <p:spPr bwMode="auto">
          <a:xfrm>
            <a:off x="152400" y="152400"/>
            <a:ext cx="4083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Google Shape;93;p11"/>
          <p:cNvSpPr/>
          <p:nvPr/>
        </p:nvSpPr>
        <p:spPr>
          <a:xfrm>
            <a:off x="-152400" y="0"/>
            <a:ext cx="12192000" cy="6858000"/>
          </a:xfrm>
          <a:custGeom>
            <a:avLst/>
            <a:gdLst/>
            <a:ahLst/>
            <a:cxnLst/>
            <a:rect l="l" t="t" r="r" b="b"/>
            <a:pathLst>
              <a:path w="12192000" h="6858000" extrusionOk="0">
                <a:moveTo>
                  <a:pt x="0" y="6857999"/>
                </a:moveTo>
                <a:lnTo>
                  <a:pt x="12191999" y="6857999"/>
                </a:lnTo>
                <a:lnTo>
                  <a:pt x="12191999" y="0"/>
                </a:lnTo>
                <a:lnTo>
                  <a:pt x="0" y="0"/>
                </a:lnTo>
                <a:lnTo>
                  <a:pt x="0" y="6857999"/>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4" name="Google Shape;94;p11"/>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5" name="Google Shape;95;p11"/>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6" name="Google Shape;96;p11"/>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7" name="Google Shape;97;p11"/>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8" name="Google Shape;98;p11"/>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9" name="Google Shape;99;p11"/>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0" name="Google Shape;100;p11"/>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1" name="Google Shape;101;p11"/>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2" name="Google Shape;102;p11"/>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3" name="Google Shape;103;p11"/>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4" name="Google Shape;104;p11"/>
          <p:cNvSpPr/>
          <p:nvPr/>
        </p:nvSpPr>
        <p:spPr>
          <a:xfrm>
            <a:off x="9353550" y="534352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5" name="Google Shape;105;p11"/>
          <p:cNvSpPr txBox="1"/>
          <p:nvPr/>
        </p:nvSpPr>
        <p:spPr>
          <a:xfrm>
            <a:off x="739775" y="936625"/>
            <a:ext cx="5584800" cy="1308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imes New Roman"/>
              <a:buNone/>
            </a:pPr>
            <a:r>
              <a:rPr lang="en-US" sz="4200" b="1" i="0" u="none" dirty="0">
                <a:solidFill>
                  <a:schemeClr val="dk1"/>
                </a:solidFill>
                <a:latin typeface="Times New Roman"/>
                <a:ea typeface="Times New Roman"/>
                <a:cs typeface="Times New Roman"/>
                <a:sym typeface="Times New Roman"/>
              </a:rPr>
              <a:t>PROJECT TITLE</a:t>
            </a:r>
            <a:endParaRPr dirty="0"/>
          </a:p>
          <a:p>
            <a:pPr marL="0" marR="0" lvl="0" indent="0" algn="l" rtl="0">
              <a:lnSpc>
                <a:spcPct val="100000"/>
              </a:lnSpc>
              <a:spcBef>
                <a:spcPts val="0"/>
              </a:spcBef>
              <a:spcAft>
                <a:spcPts val="0"/>
              </a:spcAft>
              <a:buNone/>
            </a:pPr>
            <a:endParaRPr sz="4200" b="1" i="0" u="none" dirty="0">
              <a:solidFill>
                <a:schemeClr val="dk1"/>
              </a:solidFill>
              <a:latin typeface="Times New Roman"/>
              <a:ea typeface="Times New Roman"/>
              <a:cs typeface="Times New Roman"/>
              <a:sym typeface="Times New Roman"/>
            </a:endParaRPr>
          </a:p>
        </p:txBody>
      </p:sp>
      <p:sp>
        <p:nvSpPr>
          <p:cNvPr id="106" name="Google Shape;106;p11"/>
          <p:cNvSpPr/>
          <p:nvPr/>
        </p:nvSpPr>
        <p:spPr>
          <a:xfrm>
            <a:off x="9353550" y="58578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7" name="Google Shape;107;p11"/>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8" name="Google Shape;108;p11"/>
          <p:cNvSpPr txBox="1"/>
          <p:nvPr/>
        </p:nvSpPr>
        <p:spPr>
          <a:xfrm>
            <a:off x="676275" y="6413500"/>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109" name="Google Shape;109;p11"/>
          <p:cNvSpPr txBox="1"/>
          <p:nvPr/>
        </p:nvSpPr>
        <p:spPr>
          <a:xfrm>
            <a:off x="676275" y="6413500"/>
            <a:ext cx="2143200" cy="20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0" name="Google Shape;110;p11"/>
          <p:cNvSpPr txBox="1"/>
          <p:nvPr/>
        </p:nvSpPr>
        <p:spPr>
          <a:xfrm>
            <a:off x="466725" y="6356350"/>
            <a:ext cx="3705300" cy="2952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1" name="Google Shape;111;p11"/>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2</a:t>
            </a:fld>
            <a:endParaRPr/>
          </a:p>
        </p:txBody>
      </p:sp>
      <p:sp>
        <p:nvSpPr>
          <p:cNvPr id="112" name="Google Shape;112;p11"/>
          <p:cNvSpPr txBox="1"/>
          <p:nvPr/>
        </p:nvSpPr>
        <p:spPr>
          <a:xfrm>
            <a:off x="739775" y="2514600"/>
            <a:ext cx="9071100" cy="1294481"/>
          </a:xfrm>
          <a:prstGeom prst="rect">
            <a:avLst/>
          </a:prstGeom>
          <a:noFill/>
          <a:ln>
            <a:noFill/>
          </a:ln>
        </p:spPr>
        <p:txBody>
          <a:bodyPr spcFirstLastPara="1" wrap="square" lIns="91425" tIns="45700" rIns="91425" bIns="45700" anchor="t" anchorCtr="0">
            <a:spAutoFit/>
          </a:bodyPr>
          <a:lstStyle/>
          <a:p>
            <a:pPr marL="12700" lvl="0" algn="ctr">
              <a:lnSpc>
                <a:spcPct val="116666"/>
              </a:lnSpc>
              <a:buClr>
                <a:schemeClr val="dk1"/>
              </a:buClr>
              <a:buSzPts val="2400"/>
            </a:pPr>
            <a:r>
              <a:rPr lang="en-US" sz="3600" b="1" dirty="0">
                <a:latin typeface="Times New Roman" panose="02020603050405020304" pitchFamily="18" charset="0"/>
                <a:cs typeface="Times New Roman" panose="02020603050405020304" pitchFamily="18" charset="0"/>
              </a:rPr>
              <a:t>E-Commerce Sentiment Analysis using NLP</a:t>
            </a:r>
          </a:p>
          <a:p>
            <a:pPr marL="0" marR="0" lvl="0" indent="0" algn="l" rtl="0">
              <a:lnSpc>
                <a:spcPct val="100000"/>
              </a:lnSpc>
              <a:spcBef>
                <a:spcPts val="0"/>
              </a:spcBef>
              <a:spcAft>
                <a:spcPts val="0"/>
              </a:spcAft>
              <a:buNone/>
            </a:pPr>
            <a:endParaRPr sz="3600" b="0" i="0" u="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16"/>
        <p:cNvGrpSpPr/>
        <p:nvPr/>
      </p:nvGrpSpPr>
      <p:grpSpPr>
        <a:xfrm>
          <a:off x="0" y="0"/>
          <a:ext cx="0" cy="0"/>
          <a:chOff x="0" y="0"/>
          <a:chExt cx="0" cy="0"/>
        </a:xfrm>
      </p:grpSpPr>
      <p:sp>
        <p:nvSpPr>
          <p:cNvPr id="117" name="Google Shape;117;p12"/>
          <p:cNvSpPr txBox="1"/>
          <p:nvPr/>
        </p:nvSpPr>
        <p:spPr>
          <a:xfrm>
            <a:off x="0" y="0"/>
            <a:ext cx="12192000" cy="6858000"/>
          </a:xfrm>
          <a:prstGeom prst="rect">
            <a:avLst/>
          </a:prstGeom>
          <a:noFill/>
          <a:ln>
            <a:noFill/>
          </a:ln>
        </p:spPr>
        <p:txBody>
          <a:bodyPr spcFirstLastPara="1" wrap="square" lIns="0" tIns="0" rIns="0" bIns="0" anchor="t" anchorCtr="0">
            <a:spAutoFit/>
          </a:bodyPr>
          <a:lstStyle/>
          <a:p>
            <a:pPr marL="752475"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118" name="Google Shape;118;p12"/>
          <p:cNvSpPr/>
          <p:nvPr/>
        </p:nvSpPr>
        <p:spPr>
          <a:xfrm>
            <a:off x="0" y="0"/>
            <a:ext cx="12192000" cy="6858000"/>
          </a:xfrm>
          <a:custGeom>
            <a:avLst/>
            <a:gdLst/>
            <a:ahLst/>
            <a:cxnLst/>
            <a:rect l="l" t="t" r="r" b="b"/>
            <a:pathLst>
              <a:path w="12192000" h="6858000" extrusionOk="0">
                <a:moveTo>
                  <a:pt x="0" y="6857999"/>
                </a:moveTo>
                <a:lnTo>
                  <a:pt x="12191999" y="6857999"/>
                </a:lnTo>
                <a:lnTo>
                  <a:pt x="12191999" y="0"/>
                </a:lnTo>
                <a:lnTo>
                  <a:pt x="0" y="0"/>
                </a:lnTo>
                <a:lnTo>
                  <a:pt x="0" y="6857999"/>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9" name="Google Shape;119;p12"/>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0" name="Google Shape;120;p12"/>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1" name="Google Shape;121;p12"/>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2" name="Google Shape;122;p12"/>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3" name="Google Shape;123;p12"/>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4" name="Google Shape;124;p12"/>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5" name="Google Shape;125;p12"/>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6" name="Google Shape;126;p12"/>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7" name="Google Shape;127;p12"/>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8" name="Google Shape;128;p12"/>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9" name="Google Shape;129;p12"/>
          <p:cNvSpPr txBox="1"/>
          <p:nvPr/>
        </p:nvSpPr>
        <p:spPr>
          <a:xfrm>
            <a:off x="466725" y="6410325"/>
            <a:ext cx="3705300" cy="295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0" name="Google Shape;130;p12"/>
          <p:cNvSpPr txBox="1"/>
          <p:nvPr/>
        </p:nvSpPr>
        <p:spPr>
          <a:xfrm>
            <a:off x="47625" y="3819525"/>
            <a:ext cx="1733400" cy="30099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1" name="Google Shape;131;p12"/>
          <p:cNvSpPr txBox="1"/>
          <p:nvPr/>
        </p:nvSpPr>
        <p:spPr>
          <a:xfrm>
            <a:off x="739775" y="561975"/>
            <a:ext cx="2917800" cy="7383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800"/>
              <a:buFont typeface="Times New Roman"/>
              <a:buNone/>
            </a:pPr>
            <a:r>
              <a:rPr lang="en-US" sz="4800" b="1" i="0" u="none">
                <a:solidFill>
                  <a:schemeClr val="dk1"/>
                </a:solidFill>
                <a:latin typeface="Times New Roman"/>
                <a:ea typeface="Times New Roman"/>
                <a:cs typeface="Times New Roman"/>
                <a:sym typeface="Times New Roman"/>
              </a:rPr>
              <a:t>AGENDA</a:t>
            </a:r>
            <a:endParaRPr/>
          </a:p>
        </p:txBody>
      </p:sp>
      <p:sp>
        <p:nvSpPr>
          <p:cNvPr id="132" name="Google Shape;132;p12"/>
          <p:cNvSpPr txBox="1"/>
          <p:nvPr/>
        </p:nvSpPr>
        <p:spPr>
          <a:xfrm>
            <a:off x="10687050" y="6134100"/>
            <a:ext cx="247500" cy="2475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3" name="Google Shape;133;p12"/>
          <p:cNvSpPr/>
          <p:nvPr/>
        </p:nvSpPr>
        <p:spPr>
          <a:xfrm>
            <a:off x="7362825" y="447675"/>
            <a:ext cx="361950" cy="361950"/>
          </a:xfrm>
          <a:custGeom>
            <a:avLst/>
            <a:gdLst/>
            <a:ahLst/>
            <a:cxnLst/>
            <a:rect l="l" t="t" r="r" b="b"/>
            <a:pathLst>
              <a:path w="361950" h="361950" extrusionOk="0">
                <a:moveTo>
                  <a:pt x="180959" y="0"/>
                </a:moveTo>
                <a:lnTo>
                  <a:pt x="132709" y="6339"/>
                </a:lnTo>
                <a:lnTo>
                  <a:pt x="89519" y="24749"/>
                </a:lnTo>
                <a:lnTo>
                  <a:pt x="52699" y="52699"/>
                </a:lnTo>
                <a:lnTo>
                  <a:pt x="24749" y="89519"/>
                </a:lnTo>
                <a:lnTo>
                  <a:pt x="6339" y="132709"/>
                </a:lnTo>
                <a:lnTo>
                  <a:pt x="0" y="180959"/>
                </a:lnTo>
                <a:lnTo>
                  <a:pt x="6339" y="229209"/>
                </a:lnTo>
                <a:lnTo>
                  <a:pt x="24749" y="272399"/>
                </a:lnTo>
                <a:lnTo>
                  <a:pt x="52699" y="309219"/>
                </a:lnTo>
                <a:lnTo>
                  <a:pt x="89519" y="337169"/>
                </a:lnTo>
                <a:lnTo>
                  <a:pt x="132709" y="355579"/>
                </a:lnTo>
                <a:lnTo>
                  <a:pt x="180959" y="361949"/>
                </a:lnTo>
                <a:lnTo>
                  <a:pt x="229209" y="355579"/>
                </a:lnTo>
                <a:lnTo>
                  <a:pt x="272399" y="337169"/>
                </a:lnTo>
                <a:lnTo>
                  <a:pt x="309219" y="309219"/>
                </a:lnTo>
                <a:lnTo>
                  <a:pt x="337169" y="272399"/>
                </a:lnTo>
                <a:lnTo>
                  <a:pt x="355579" y="229209"/>
                </a:lnTo>
                <a:lnTo>
                  <a:pt x="361949" y="180959"/>
                </a:lnTo>
                <a:lnTo>
                  <a:pt x="355579" y="132709"/>
                </a:lnTo>
                <a:lnTo>
                  <a:pt x="337169" y="89519"/>
                </a:lnTo>
                <a:lnTo>
                  <a:pt x="309219" y="52699"/>
                </a:lnTo>
                <a:lnTo>
                  <a:pt x="272399" y="24749"/>
                </a:lnTo>
                <a:lnTo>
                  <a:pt x="229209" y="6339"/>
                </a:lnTo>
                <a:lnTo>
                  <a:pt x="180959" y="0"/>
                </a:lnTo>
                <a:close/>
              </a:path>
            </a:pathLst>
          </a:custGeom>
          <a:solidFill>
            <a:srgbClr val="EBEB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4" name="Google Shape;134;p12"/>
          <p:cNvSpPr/>
          <p:nvPr/>
        </p:nvSpPr>
        <p:spPr>
          <a:xfrm>
            <a:off x="11010900" y="5610225"/>
            <a:ext cx="647700" cy="647700"/>
          </a:xfrm>
          <a:custGeom>
            <a:avLst/>
            <a:gdLst/>
            <a:ahLst/>
            <a:cxnLst/>
            <a:rect l="l" t="t" r="r" b="b"/>
            <a:pathLst>
              <a:path w="647700" h="647700" extrusionOk="0">
                <a:moveTo>
                  <a:pt x="323849" y="0"/>
                </a:moveTo>
                <a:lnTo>
                  <a:pt x="276240" y="3809"/>
                </a:lnTo>
                <a:lnTo>
                  <a:pt x="230520" y="13965"/>
                </a:lnTo>
                <a:lnTo>
                  <a:pt x="187330" y="29849"/>
                </a:lnTo>
                <a:lnTo>
                  <a:pt x="147309" y="52065"/>
                </a:lnTo>
                <a:lnTo>
                  <a:pt x="111130" y="79379"/>
                </a:lnTo>
                <a:lnTo>
                  <a:pt x="79369" y="111120"/>
                </a:lnTo>
                <a:lnTo>
                  <a:pt x="52059" y="147315"/>
                </a:lnTo>
                <a:lnTo>
                  <a:pt x="29839" y="187320"/>
                </a:lnTo>
                <a:lnTo>
                  <a:pt x="13959" y="230504"/>
                </a:lnTo>
                <a:lnTo>
                  <a:pt x="3809" y="276224"/>
                </a:lnTo>
                <a:lnTo>
                  <a:pt x="0" y="323849"/>
                </a:lnTo>
                <a:lnTo>
                  <a:pt x="3809" y="371474"/>
                </a:lnTo>
                <a:lnTo>
                  <a:pt x="13959" y="417194"/>
                </a:lnTo>
                <a:lnTo>
                  <a:pt x="29839" y="460379"/>
                </a:lnTo>
                <a:lnTo>
                  <a:pt x="52059" y="500384"/>
                </a:lnTo>
                <a:lnTo>
                  <a:pt x="79369" y="536579"/>
                </a:lnTo>
                <a:lnTo>
                  <a:pt x="111130" y="568320"/>
                </a:lnTo>
                <a:lnTo>
                  <a:pt x="147309" y="595634"/>
                </a:lnTo>
                <a:lnTo>
                  <a:pt x="187330" y="617850"/>
                </a:lnTo>
                <a:lnTo>
                  <a:pt x="230520" y="633734"/>
                </a:lnTo>
                <a:lnTo>
                  <a:pt x="276240" y="643889"/>
                </a:lnTo>
                <a:lnTo>
                  <a:pt x="323849" y="647699"/>
                </a:lnTo>
                <a:lnTo>
                  <a:pt x="371490" y="643889"/>
                </a:lnTo>
                <a:lnTo>
                  <a:pt x="417210" y="633734"/>
                </a:lnTo>
                <a:lnTo>
                  <a:pt x="460369" y="617850"/>
                </a:lnTo>
                <a:lnTo>
                  <a:pt x="500390" y="595634"/>
                </a:lnTo>
                <a:lnTo>
                  <a:pt x="536569" y="568320"/>
                </a:lnTo>
                <a:lnTo>
                  <a:pt x="568330" y="536579"/>
                </a:lnTo>
                <a:lnTo>
                  <a:pt x="595640" y="500384"/>
                </a:lnTo>
                <a:lnTo>
                  <a:pt x="617860" y="460379"/>
                </a:lnTo>
                <a:lnTo>
                  <a:pt x="633740" y="417194"/>
                </a:lnTo>
                <a:lnTo>
                  <a:pt x="643889" y="371474"/>
                </a:lnTo>
                <a:lnTo>
                  <a:pt x="647699" y="323849"/>
                </a:lnTo>
                <a:lnTo>
                  <a:pt x="643889" y="276224"/>
                </a:lnTo>
                <a:lnTo>
                  <a:pt x="633740" y="230504"/>
                </a:lnTo>
                <a:lnTo>
                  <a:pt x="617860" y="187320"/>
                </a:lnTo>
                <a:lnTo>
                  <a:pt x="595640" y="147315"/>
                </a:lnTo>
                <a:lnTo>
                  <a:pt x="568330" y="111120"/>
                </a:lnTo>
                <a:lnTo>
                  <a:pt x="536569" y="79379"/>
                </a:lnTo>
                <a:lnTo>
                  <a:pt x="500390" y="52065"/>
                </a:lnTo>
                <a:lnTo>
                  <a:pt x="460369" y="29849"/>
                </a:lnTo>
                <a:lnTo>
                  <a:pt x="417210" y="13965"/>
                </a:lnTo>
                <a:lnTo>
                  <a:pt x="371490" y="3809"/>
                </a:lnTo>
                <a:lnTo>
                  <a:pt x="32384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5" name="Google Shape;135;p12"/>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3</a:t>
            </a:fld>
            <a:endParaRPr/>
          </a:p>
        </p:txBody>
      </p:sp>
      <p:sp>
        <p:nvSpPr>
          <p:cNvPr id="136" name="Google Shape;136;p12"/>
          <p:cNvSpPr txBox="1"/>
          <p:nvPr/>
        </p:nvSpPr>
        <p:spPr>
          <a:xfrm>
            <a:off x="1781175" y="1905000"/>
            <a:ext cx="8429700" cy="5016718"/>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Problem Statement</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Objective</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Project Overview</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Who is the end user</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Model Used</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Dataset</a:t>
            </a:r>
          </a:p>
          <a:p>
            <a:pPr marL="285750" marR="0" lvl="0" indent="-285750" algn="l" rtl="0">
              <a:lnSpc>
                <a:spcPct val="100000"/>
              </a:lnSpc>
              <a:spcBef>
                <a:spcPts val="0"/>
              </a:spcBef>
              <a:spcAft>
                <a:spcPts val="0"/>
              </a:spcAft>
              <a:buClr>
                <a:schemeClr val="dk1"/>
              </a:buClr>
              <a:buSzPts val="2000"/>
              <a:buFont typeface="Arial"/>
              <a:buChar char="•"/>
            </a:pPr>
            <a:endParaRPr lang="en-US"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dirty="0">
                <a:solidFill>
                  <a:schemeClr val="dk1"/>
                </a:solidFill>
                <a:latin typeface="Times New Roman"/>
                <a:cs typeface="Times New Roman"/>
                <a:sym typeface="Times New Roman"/>
              </a:rPr>
              <a:t>Result</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Conclusion</a:t>
            </a:r>
            <a:endParaRPr dirty="0"/>
          </a:p>
          <a:p>
            <a:pPr marL="0" marR="0" lvl="0" indent="0" algn="l" rtl="0">
              <a:lnSpc>
                <a:spcPct val="100000"/>
              </a:lnSpc>
              <a:spcBef>
                <a:spcPts val="0"/>
              </a:spcBef>
              <a:spcAft>
                <a:spcPts val="0"/>
              </a:spcAft>
              <a:buNone/>
            </a:pPr>
            <a:endParaRPr sz="2000" b="1" i="0" u="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40"/>
        <p:cNvGrpSpPr/>
        <p:nvPr/>
      </p:nvGrpSpPr>
      <p:grpSpPr>
        <a:xfrm>
          <a:off x="0" y="0"/>
          <a:ext cx="0" cy="0"/>
          <a:chOff x="0" y="0"/>
          <a:chExt cx="0" cy="0"/>
        </a:xfrm>
      </p:grpSpPr>
      <p:sp>
        <p:nvSpPr>
          <p:cNvPr id="141" name="Google Shape;141;p13"/>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2" name="Google Shape;142;p13"/>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3" name="Google Shape;143;p13"/>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4" name="Google Shape;144;p13"/>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5" name="Google Shape;145;p13"/>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6" name="Google Shape;146;p13"/>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7" name="Google Shape;147;p13"/>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8" name="Google Shape;148;p13"/>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9" name="Google Shape;149;p13"/>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0" name="Google Shape;150;p13"/>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1" name="Google Shape;151;p13"/>
          <p:cNvSpPr/>
          <p:nvPr/>
        </p:nvSpPr>
        <p:spPr>
          <a:xfrm>
            <a:off x="9353550" y="534352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2" name="Google Shape;152;p13"/>
          <p:cNvSpPr/>
          <p:nvPr/>
        </p:nvSpPr>
        <p:spPr>
          <a:xfrm>
            <a:off x="9353550" y="587692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3" name="Google Shape;153;p13"/>
          <p:cNvSpPr txBox="1"/>
          <p:nvPr/>
        </p:nvSpPr>
        <p:spPr>
          <a:xfrm>
            <a:off x="7991475" y="2914650"/>
            <a:ext cx="2762100" cy="32574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4" name="Google Shape;154;p13"/>
          <p:cNvSpPr txBox="1"/>
          <p:nvPr/>
        </p:nvSpPr>
        <p:spPr>
          <a:xfrm>
            <a:off x="833437" y="681037"/>
            <a:ext cx="6580996" cy="646331"/>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imes New Roman"/>
              <a:buNone/>
            </a:pPr>
            <a:r>
              <a:rPr lang="en-US" sz="4200" b="1" i="0" u="none" dirty="0">
                <a:solidFill>
                  <a:schemeClr val="dk1"/>
                </a:solidFill>
                <a:latin typeface="Times New Roman"/>
                <a:ea typeface="Times New Roman"/>
                <a:cs typeface="Times New Roman"/>
                <a:sym typeface="Times New Roman"/>
              </a:rPr>
              <a:t>PROBLEM	 STATEMENT</a:t>
            </a:r>
            <a:endParaRPr dirty="0"/>
          </a:p>
        </p:txBody>
      </p:sp>
      <p:sp>
        <p:nvSpPr>
          <p:cNvPr id="155" name="Google Shape;155;p13"/>
          <p:cNvSpPr txBox="1"/>
          <p:nvPr/>
        </p:nvSpPr>
        <p:spPr>
          <a:xfrm>
            <a:off x="676275" y="6430962"/>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156" name="Google Shape;156;p13"/>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7" name="Google Shape;157;p13"/>
          <p:cNvSpPr txBox="1"/>
          <p:nvPr/>
        </p:nvSpPr>
        <p:spPr>
          <a:xfrm>
            <a:off x="676275" y="6430962"/>
            <a:ext cx="2143200" cy="2001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8" name="Google Shape;158;p13"/>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4</a:t>
            </a:fld>
            <a:endParaRPr/>
          </a:p>
        </p:txBody>
      </p:sp>
      <p:sp>
        <p:nvSpPr>
          <p:cNvPr id="159" name="Google Shape;159;p13"/>
          <p:cNvSpPr txBox="1"/>
          <p:nvPr/>
        </p:nvSpPr>
        <p:spPr>
          <a:xfrm>
            <a:off x="735833" y="2050760"/>
            <a:ext cx="6678600" cy="2554505"/>
          </a:xfrm>
          <a:prstGeom prst="rect">
            <a:avLst/>
          </a:prstGeom>
          <a:noFill/>
          <a:ln>
            <a:noFill/>
          </a:ln>
        </p:spPr>
        <p:txBody>
          <a:bodyPr spcFirstLastPara="1" wrap="square" lIns="91425" tIns="45700" rIns="91425" bIns="45700" anchor="t" anchorCtr="0">
            <a:spAutoFit/>
          </a:bodyPr>
          <a:lstStyle/>
          <a:p>
            <a:pPr lvl="0" algn="just">
              <a:buClr>
                <a:schemeClr val="dk1"/>
              </a:buClr>
              <a:buSzPts val="1800"/>
            </a:pPr>
            <a:r>
              <a:rPr lang="en-US" sz="2000" dirty="0">
                <a:solidFill>
                  <a:srgbClr val="0D0D0D"/>
                </a:solidFill>
                <a:latin typeface="Söhne"/>
              </a:rPr>
              <a:t>Develop a Deep learning model to analyze sentiment in E-Commerce product reviews using Natural Language Processing (NLP). The model should accurately classify the sentiment of product reviews (positive, negative, or neutral) to provide insights into customer opinions and sentiments towards E-Commerce products, enabling better understanding and decision-making for product management and customer satisfaction improvement.</a:t>
            </a:r>
            <a:endParaRPr sz="2800" b="0" i="0" u="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0" name="Rectangle 9"/>
          <p:cNvSpPr>
            <a:spLocks noChangeArrowheads="1"/>
          </p:cNvSpPr>
          <p:nvPr/>
        </p:nvSpPr>
        <p:spPr bwMode="auto">
          <a:xfrm>
            <a:off x="0" y="0"/>
            <a:ext cx="12192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CECEC"/>
                </a:solidFill>
                <a:effectLst/>
                <a:latin typeface="Söhne"/>
              </a:rPr>
              <a:t>Develop an API using Flask for predicting the Air Quality Index (AQI) based on input parameters representing pollution levels of various pollutants in a city. The API should preprocess the provided air quality dataset, train a RandomForestRegressor model, and expose an endpoint </a:t>
            </a:r>
            <a:r>
              <a:rPr kumimoji="0" lang="en-US" altLang="en-US" b="1" i="0" u="none" strike="noStrike" cap="none" normalizeH="0" baseline="0">
                <a:ln>
                  <a:noFill/>
                </a:ln>
                <a:solidFill>
                  <a:srgbClr val="ECECEC"/>
                </a:solidFill>
                <a:effectLst/>
                <a:latin typeface="Söhne Mono"/>
              </a:rPr>
              <a:t>/predict_aqi</a:t>
            </a:r>
            <a:r>
              <a:rPr kumimoji="0" lang="en-US" altLang="en-US" sz="1200" b="0" i="0" u="none" strike="noStrike" cap="none" normalizeH="0" baseline="0">
                <a:ln>
                  <a:noFill/>
                </a:ln>
                <a:solidFill>
                  <a:srgbClr val="ECECEC"/>
                </a:solidFill>
                <a:effectLst/>
                <a:latin typeface="Söhne"/>
              </a:rPr>
              <a:t> to accept input data in JSON format and return AQI predictions along with the R-squared score. The API should include error handling and optional optimizations for deployment in a production environment.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4"/>
          <p:cNvSpPr txBox="1">
            <a:spLocks noGrp="1"/>
          </p:cNvSpPr>
          <p:nvPr>
            <p:ph type="title"/>
          </p:nvPr>
        </p:nvSpPr>
        <p:spPr>
          <a:xfrm>
            <a:off x="558800" y="944562"/>
            <a:ext cx="11074500" cy="554100"/>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Clr>
                <a:schemeClr val="dk1"/>
              </a:buClr>
              <a:buSzPts val="3600"/>
              <a:buFont typeface="Times New Roman"/>
              <a:buNone/>
            </a:pPr>
            <a:r>
              <a:rPr lang="en-US" sz="3600" b="1" i="0" u="none">
                <a:solidFill>
                  <a:schemeClr val="dk1"/>
                </a:solidFill>
                <a:latin typeface="Times New Roman"/>
                <a:ea typeface="Times New Roman"/>
                <a:cs typeface="Times New Roman"/>
                <a:sym typeface="Times New Roman"/>
              </a:rPr>
              <a:t>Objective</a:t>
            </a:r>
            <a:endParaRPr/>
          </a:p>
        </p:txBody>
      </p:sp>
      <p:sp>
        <p:nvSpPr>
          <p:cNvPr id="165" name="Google Shape;165;p14"/>
          <p:cNvSpPr txBox="1">
            <a:spLocks noGrp="1"/>
          </p:cNvSpPr>
          <p:nvPr>
            <p:ph type="body" idx="1"/>
          </p:nvPr>
        </p:nvSpPr>
        <p:spPr>
          <a:xfrm>
            <a:off x="609600" y="1577975"/>
            <a:ext cx="9026769" cy="3334246"/>
          </a:xfrm>
          <a:prstGeom prst="rect">
            <a:avLst/>
          </a:prstGeom>
          <a:noFill/>
          <a:ln>
            <a:noFill/>
          </a:ln>
        </p:spPr>
        <p:txBody>
          <a:bodyPr spcFirstLastPara="1" wrap="square" lIns="0" tIns="0" rIns="0" bIns="0" anchor="t" anchorCtr="0">
            <a:spAutoFit/>
          </a:bodyPr>
          <a:lstStyle/>
          <a:p>
            <a:pPr>
              <a:buFont typeface="Arial" panose="020B0604020202020204" pitchFamily="34" charset="0"/>
              <a:buChar char="•"/>
            </a:pPr>
            <a:r>
              <a:rPr lang="en-US" sz="2000" dirty="0">
                <a:solidFill>
                  <a:srgbClr val="0D0D0D"/>
                </a:solidFill>
                <a:latin typeface="Söhne"/>
              </a:rPr>
              <a:t>Develop a machine learning model capable of analyzing sentiment in E-Commerce product reviews.</a:t>
            </a:r>
          </a:p>
          <a:p>
            <a:pPr>
              <a:buFont typeface="Arial" panose="020B0604020202020204" pitchFamily="34" charset="0"/>
              <a:buChar char="•"/>
            </a:pPr>
            <a:r>
              <a:rPr lang="en-US" sz="2000" dirty="0">
                <a:solidFill>
                  <a:srgbClr val="0D0D0D"/>
                </a:solidFill>
                <a:latin typeface="Söhne"/>
              </a:rPr>
              <a:t>Utilize Natural Language Processing (NLP) techniques to process and extract features from textual data.</a:t>
            </a:r>
          </a:p>
          <a:p>
            <a:pPr>
              <a:buFont typeface="Arial" panose="020B0604020202020204" pitchFamily="34" charset="0"/>
              <a:buChar char="•"/>
            </a:pPr>
            <a:r>
              <a:rPr lang="en-US" sz="2000" dirty="0">
                <a:solidFill>
                  <a:srgbClr val="0D0D0D"/>
                </a:solidFill>
                <a:latin typeface="Söhne"/>
              </a:rPr>
              <a:t>Train the model to classify sentiment in product reviews as positive, negative, or neutral.</a:t>
            </a:r>
          </a:p>
          <a:p>
            <a:pPr>
              <a:buFont typeface="Arial" panose="020B0604020202020204" pitchFamily="34" charset="0"/>
              <a:buChar char="•"/>
            </a:pPr>
            <a:r>
              <a:rPr lang="en-US" sz="2000" dirty="0">
                <a:solidFill>
                  <a:srgbClr val="0D0D0D"/>
                </a:solidFill>
                <a:latin typeface="Söhne"/>
              </a:rPr>
              <a:t>Achieve high accuracy in sentiment classification to provide reliable insights into customer opinions.</a:t>
            </a:r>
          </a:p>
          <a:p>
            <a:pPr>
              <a:buFont typeface="Arial" panose="020B0604020202020204" pitchFamily="34" charset="0"/>
              <a:buChar char="•"/>
            </a:pPr>
            <a:r>
              <a:rPr lang="en-US" sz="2000" dirty="0">
                <a:solidFill>
                  <a:srgbClr val="0D0D0D"/>
                </a:solidFill>
                <a:latin typeface="Söhne"/>
              </a:rPr>
              <a:t>Enable decision-making for product management and customer satisfaction improvement based on sentiment analysis results.</a:t>
            </a:r>
          </a:p>
        </p:txBody>
      </p:sp>
      <p:sp>
        <p:nvSpPr>
          <p:cNvPr id="166" name="Google Shape;166;p14"/>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91"/>
        <p:cNvGrpSpPr/>
        <p:nvPr/>
      </p:nvGrpSpPr>
      <p:grpSpPr>
        <a:xfrm>
          <a:off x="0" y="0"/>
          <a:ext cx="0" cy="0"/>
          <a:chOff x="0" y="0"/>
          <a:chExt cx="0" cy="0"/>
        </a:xfrm>
      </p:grpSpPr>
      <p:sp>
        <p:nvSpPr>
          <p:cNvPr id="192" name="Google Shape;192;p16"/>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3" name="Google Shape;193;p16"/>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4" name="Google Shape;194;p16"/>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5" name="Google Shape;195;p16"/>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6" name="Google Shape;196;p16"/>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7" name="Google Shape;197;p16"/>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8" name="Google Shape;198;p16"/>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9" name="Google Shape;199;p16"/>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0" name="Google Shape;200;p16"/>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1" name="Google Shape;201;p16"/>
          <p:cNvSpPr txBox="1"/>
          <p:nvPr/>
        </p:nvSpPr>
        <p:spPr>
          <a:xfrm>
            <a:off x="739775" y="936625"/>
            <a:ext cx="2306700" cy="565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rebuchet MS"/>
              <a:buNone/>
            </a:pPr>
            <a:r>
              <a:rPr lang="en-US" sz="4200" b="1" i="0" u="none">
                <a:solidFill>
                  <a:schemeClr val="dk1"/>
                </a:solidFill>
                <a:latin typeface="Trebuchet MS"/>
                <a:ea typeface="Trebuchet MS"/>
                <a:cs typeface="Trebuchet MS"/>
                <a:sym typeface="Trebuchet MS"/>
              </a:rPr>
              <a:t>PROJECT</a:t>
            </a:r>
            <a:endParaRPr/>
          </a:p>
        </p:txBody>
      </p:sp>
      <p:sp>
        <p:nvSpPr>
          <p:cNvPr id="202" name="Google Shape;202;p16"/>
          <p:cNvSpPr txBox="1"/>
          <p:nvPr/>
        </p:nvSpPr>
        <p:spPr>
          <a:xfrm>
            <a:off x="3352800" y="936625"/>
            <a:ext cx="2644800" cy="565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rebuchet MS"/>
              <a:buNone/>
            </a:pPr>
            <a:r>
              <a:rPr lang="en-US" sz="4200" b="1" i="0" u="none">
                <a:solidFill>
                  <a:schemeClr val="dk1"/>
                </a:solidFill>
                <a:latin typeface="Trebuchet MS"/>
                <a:ea typeface="Trebuchet MS"/>
                <a:cs typeface="Trebuchet MS"/>
                <a:sym typeface="Trebuchet MS"/>
              </a:rPr>
              <a:t>OVERVIEW</a:t>
            </a:r>
            <a:endParaRPr/>
          </a:p>
        </p:txBody>
      </p:sp>
      <p:sp>
        <p:nvSpPr>
          <p:cNvPr id="203" name="Google Shape;203;p16"/>
          <p:cNvSpPr txBox="1"/>
          <p:nvPr/>
        </p:nvSpPr>
        <p:spPr>
          <a:xfrm>
            <a:off x="676275" y="6448425"/>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204" name="Google Shape;204;p16"/>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5" name="Google Shape;205;p16"/>
          <p:cNvSpPr/>
          <p:nvPr/>
        </p:nvSpPr>
        <p:spPr>
          <a:xfrm>
            <a:off x="9353550" y="536257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6" name="Google Shape;206;p16"/>
          <p:cNvSpPr/>
          <p:nvPr/>
        </p:nvSpPr>
        <p:spPr>
          <a:xfrm>
            <a:off x="9353550" y="58959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7" name="Google Shape;207;p16"/>
          <p:cNvSpPr txBox="1"/>
          <p:nvPr/>
        </p:nvSpPr>
        <p:spPr>
          <a:xfrm>
            <a:off x="8658225" y="2629288"/>
            <a:ext cx="3533700" cy="3810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8" name="Google Shape;208;p16"/>
          <p:cNvSpPr txBox="1"/>
          <p:nvPr/>
        </p:nvSpPr>
        <p:spPr>
          <a:xfrm>
            <a:off x="676275" y="6448425"/>
            <a:ext cx="2143200" cy="2001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9" name="Google Shape;209;p16"/>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6</a:t>
            </a:fld>
            <a:endParaRPr/>
          </a:p>
        </p:txBody>
      </p:sp>
      <p:sp>
        <p:nvSpPr>
          <p:cNvPr id="210" name="Google Shape;210;p16"/>
          <p:cNvSpPr txBox="1"/>
          <p:nvPr/>
        </p:nvSpPr>
        <p:spPr>
          <a:xfrm>
            <a:off x="603250" y="1901825"/>
            <a:ext cx="8172450" cy="4462720"/>
          </a:xfrm>
          <a:prstGeom prst="rect">
            <a:avLst/>
          </a:prstGeom>
          <a:noFill/>
          <a:ln>
            <a:noFill/>
          </a:ln>
        </p:spPr>
        <p:txBody>
          <a:bodyPr spcFirstLastPara="1" wrap="square" lIns="91425" tIns="45700" rIns="91425" bIns="45700" anchor="t" anchorCtr="0">
            <a:spAutoFit/>
          </a:bodyPr>
          <a:lstStyle/>
          <a:p>
            <a:pPr lvl="0" algn="just">
              <a:buClr>
                <a:schemeClr val="dk1"/>
              </a:buClr>
              <a:buSzPts val="1800"/>
            </a:pPr>
            <a:r>
              <a:rPr lang="en-US" sz="1200" dirty="0"/>
              <a:t>E-Commerce Sentiment Analysis Project Overview</a:t>
            </a:r>
          </a:p>
          <a:p>
            <a:pPr lvl="0" algn="just">
              <a:buClr>
                <a:schemeClr val="dk1"/>
              </a:buClr>
              <a:buSzPts val="1800"/>
            </a:pPr>
            <a:endParaRPr lang="en-US" sz="1200" dirty="0"/>
          </a:p>
          <a:p>
            <a:pPr lvl="0" algn="just">
              <a:buClr>
                <a:schemeClr val="dk1"/>
              </a:buClr>
              <a:buSzPts val="1800"/>
            </a:pPr>
            <a:r>
              <a:rPr lang="en-US" sz="1200" b="1" dirty="0"/>
              <a:t> Objective:</a:t>
            </a:r>
          </a:p>
          <a:p>
            <a:pPr lvl="0" algn="just">
              <a:buClr>
                <a:schemeClr val="dk1"/>
              </a:buClr>
              <a:buSzPts val="1800"/>
            </a:pPr>
            <a:r>
              <a:rPr lang="en-US" sz="1200" dirty="0"/>
              <a:t>Develop a machine learning model to analyze sentiment in E-Commerce product reviews using Natural Language Processing (NLP).</a:t>
            </a:r>
          </a:p>
          <a:p>
            <a:pPr lvl="0" algn="just">
              <a:buClr>
                <a:schemeClr val="dk1"/>
              </a:buClr>
              <a:buSzPts val="1800"/>
            </a:pPr>
            <a:endParaRPr lang="en-US" sz="1200" dirty="0"/>
          </a:p>
          <a:p>
            <a:pPr lvl="0" algn="just">
              <a:buClr>
                <a:schemeClr val="dk1"/>
              </a:buClr>
              <a:buSzPts val="1800"/>
            </a:pPr>
            <a:r>
              <a:rPr lang="en-US" sz="1200" b="1" dirty="0"/>
              <a:t> Project Goals</a:t>
            </a:r>
            <a:r>
              <a:rPr lang="en-US" sz="1200" dirty="0"/>
              <a:t>:</a:t>
            </a:r>
          </a:p>
          <a:p>
            <a:pPr lvl="0" algn="just">
              <a:buClr>
                <a:schemeClr val="dk1"/>
              </a:buClr>
              <a:buSzPts val="1800"/>
            </a:pPr>
            <a:r>
              <a:rPr lang="en-US" sz="1200" dirty="0"/>
              <a:t>- Train a model to classify sentiment in product reviews as positive, negative, or neutral.</a:t>
            </a:r>
          </a:p>
          <a:p>
            <a:pPr lvl="0" algn="just">
              <a:buClr>
                <a:schemeClr val="dk1"/>
              </a:buClr>
              <a:buSzPts val="1800"/>
            </a:pPr>
            <a:r>
              <a:rPr lang="en-US" sz="1200" dirty="0"/>
              <a:t>- Achieve high accuracy in sentiment classification to provide reliable insights into customer opinions.</a:t>
            </a:r>
          </a:p>
          <a:p>
            <a:pPr lvl="0" algn="just">
              <a:buClr>
                <a:schemeClr val="dk1"/>
              </a:buClr>
              <a:buSzPts val="1800"/>
            </a:pPr>
            <a:r>
              <a:rPr lang="en-US" sz="1200" dirty="0"/>
              <a:t>- Enable decision-making for product management and customer satisfaction improvement based on sentiment analysis results.</a:t>
            </a:r>
          </a:p>
          <a:p>
            <a:pPr lvl="0" algn="just">
              <a:buClr>
                <a:schemeClr val="dk1"/>
              </a:buClr>
              <a:buSzPts val="1800"/>
            </a:pPr>
            <a:endParaRPr lang="en-US" sz="1200" dirty="0"/>
          </a:p>
          <a:p>
            <a:pPr lvl="0" algn="just">
              <a:buClr>
                <a:schemeClr val="dk1"/>
              </a:buClr>
              <a:buSzPts val="1800"/>
            </a:pPr>
            <a:r>
              <a:rPr lang="en-US" sz="1200" dirty="0"/>
              <a:t> </a:t>
            </a:r>
            <a:r>
              <a:rPr lang="en-US" sz="1200" b="1" dirty="0"/>
              <a:t>Key Components</a:t>
            </a:r>
            <a:r>
              <a:rPr lang="en-US" sz="1200" dirty="0"/>
              <a:t>:</a:t>
            </a:r>
          </a:p>
          <a:p>
            <a:pPr lvl="0" algn="just">
              <a:buClr>
                <a:schemeClr val="dk1"/>
              </a:buClr>
              <a:buSzPts val="1800"/>
            </a:pPr>
            <a:r>
              <a:rPr lang="en-US" sz="1200" dirty="0"/>
              <a:t>1. Data Collection: Gather E-Commerce product review data from relevant sources.</a:t>
            </a:r>
          </a:p>
          <a:p>
            <a:pPr lvl="0" algn="just">
              <a:buClr>
                <a:schemeClr val="dk1"/>
              </a:buClr>
              <a:buSzPts val="1800"/>
            </a:pPr>
            <a:r>
              <a:rPr lang="en-US" sz="1200" dirty="0"/>
              <a:t>2. Data Preprocessing: Clean and preprocess the textual data for further analysis.</a:t>
            </a:r>
          </a:p>
          <a:p>
            <a:pPr lvl="0" algn="just">
              <a:buClr>
                <a:schemeClr val="dk1"/>
              </a:buClr>
              <a:buSzPts val="1800"/>
            </a:pPr>
            <a:r>
              <a:rPr lang="en-US" sz="1200" dirty="0"/>
              <a:t>3. Feature Extraction: Utilize NLP techniques to extract meaningful features from the text.</a:t>
            </a:r>
          </a:p>
          <a:p>
            <a:pPr lvl="0" algn="just">
              <a:buClr>
                <a:schemeClr val="dk1"/>
              </a:buClr>
              <a:buSzPts val="1800"/>
            </a:pPr>
            <a:r>
              <a:rPr lang="en-US" sz="1200" dirty="0"/>
              <a:t>4. Model Development: Build and train a machine learning model for sentiment analysis.</a:t>
            </a:r>
          </a:p>
          <a:p>
            <a:pPr lvl="0" algn="just">
              <a:buClr>
                <a:schemeClr val="dk1"/>
              </a:buClr>
              <a:buSzPts val="1800"/>
            </a:pPr>
            <a:r>
              <a:rPr lang="en-US" sz="1200" dirty="0"/>
              <a:t>5. Model Evaluation: Assess the model's performance using appropriate evaluation metrics.</a:t>
            </a:r>
          </a:p>
          <a:p>
            <a:pPr lvl="0" algn="just">
              <a:buClr>
                <a:schemeClr val="dk1"/>
              </a:buClr>
              <a:buSzPts val="1800"/>
            </a:pPr>
            <a:r>
              <a:rPr lang="en-US" sz="1200" dirty="0"/>
              <a:t>6. Deployment: Deploy the trained model for real-time sentiment analysis of new E-Commerce product reviews.</a:t>
            </a:r>
          </a:p>
          <a:p>
            <a:pPr lvl="0" algn="just">
              <a:buClr>
                <a:schemeClr val="dk1"/>
              </a:buClr>
              <a:buSzPts val="1800"/>
            </a:pPr>
            <a:endParaRPr lang="en-US" sz="1200" dirty="0"/>
          </a:p>
          <a:p>
            <a:pPr lvl="0" algn="just">
              <a:buClr>
                <a:schemeClr val="dk1"/>
              </a:buClr>
              <a:buSzPts val="1800"/>
            </a:pPr>
            <a:r>
              <a:rPr lang="en-US" sz="1200" dirty="0"/>
              <a:t> </a:t>
            </a:r>
            <a:r>
              <a:rPr lang="en-US" sz="1200" b="1" dirty="0"/>
              <a:t>Expected Outcome:</a:t>
            </a:r>
          </a:p>
          <a:p>
            <a:pPr lvl="0" algn="just">
              <a:buClr>
                <a:schemeClr val="dk1"/>
              </a:buClr>
              <a:buSzPts val="1800"/>
            </a:pPr>
            <a:r>
              <a:rPr lang="en-US" sz="1200" dirty="0"/>
              <a:t>A robust sentiment analysis model capable of accurately classifying sentiment in E-Commerce product reviews, providing valuable insights for product management and customer satisfaction improvement.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17"/>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6" name="Google Shape;216;p17"/>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7" name="Google Shape;217;p17"/>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8" name="Google Shape;218;p17"/>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9" name="Google Shape;219;p17"/>
          <p:cNvSpPr/>
          <p:nvPr/>
        </p:nvSpPr>
        <p:spPr>
          <a:xfrm>
            <a:off x="9529126" y="5122962"/>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0" name="Google Shape;220;p17"/>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p>
            <a:pPr marL="152400" lvl="0" indent="0" algn="ctr" rtl="0">
              <a:lnSpc>
                <a:spcPct val="100000"/>
              </a:lnSpc>
              <a:spcBef>
                <a:spcPts val="0"/>
              </a:spcBef>
              <a:spcAft>
                <a:spcPts val="0"/>
              </a:spcAft>
              <a:buClr>
                <a:schemeClr val="dk1"/>
              </a:buClr>
              <a:buSzPts val="3200"/>
              <a:buFont typeface="Trebuchet MS"/>
              <a:buNone/>
            </a:pPr>
            <a:r>
              <a:rPr lang="en-US" sz="3200" b="1" i="0" u="none" dirty="0">
                <a:solidFill>
                  <a:schemeClr val="dk1"/>
                </a:solidFill>
                <a:latin typeface="Trebuchet MS"/>
                <a:ea typeface="Trebuchet MS"/>
                <a:cs typeface="Trebuchet MS"/>
                <a:sym typeface="Trebuchet MS"/>
              </a:rPr>
              <a:t>WHO</a:t>
            </a:r>
            <a:r>
              <a:rPr lang="en-US" sz="3200" b="1" i="0" u="none" dirty="0">
                <a:solidFill>
                  <a:schemeClr val="dk1"/>
                </a:solidFill>
                <a:latin typeface="Times New Roman"/>
                <a:ea typeface="Times New Roman"/>
                <a:cs typeface="Times New Roman"/>
                <a:sym typeface="Times New Roman"/>
              </a:rPr>
              <a:t> </a:t>
            </a:r>
            <a:r>
              <a:rPr lang="en-US" sz="3200" b="1" i="0" u="none" dirty="0">
                <a:solidFill>
                  <a:schemeClr val="dk1"/>
                </a:solidFill>
                <a:latin typeface="Trebuchet MS"/>
                <a:ea typeface="Trebuchet MS"/>
                <a:cs typeface="Trebuchet MS"/>
                <a:sym typeface="Trebuchet MS"/>
              </a:rPr>
              <a:t>ARE</a:t>
            </a:r>
            <a:r>
              <a:rPr lang="en-US" sz="3200" b="1" i="0" u="none" dirty="0">
                <a:solidFill>
                  <a:schemeClr val="dk1"/>
                </a:solidFill>
                <a:latin typeface="Times New Roman"/>
                <a:ea typeface="Times New Roman"/>
                <a:cs typeface="Times New Roman"/>
                <a:sym typeface="Times New Roman"/>
              </a:rPr>
              <a:t> </a:t>
            </a:r>
            <a:r>
              <a:rPr lang="en-US" sz="3200" b="1" i="0" u="none" dirty="0">
                <a:solidFill>
                  <a:schemeClr val="dk1"/>
                </a:solidFill>
                <a:latin typeface="Trebuchet MS"/>
                <a:ea typeface="Trebuchet MS"/>
                <a:cs typeface="Trebuchet MS"/>
                <a:sym typeface="Trebuchet MS"/>
              </a:rPr>
              <a:t>THE</a:t>
            </a:r>
            <a:r>
              <a:rPr lang="en-US" sz="3200" b="1" i="0" u="none" dirty="0">
                <a:solidFill>
                  <a:schemeClr val="dk1"/>
                </a:solidFill>
                <a:latin typeface="Times New Roman"/>
                <a:ea typeface="Times New Roman"/>
                <a:cs typeface="Times New Roman"/>
                <a:sym typeface="Times New Roman"/>
              </a:rPr>
              <a:t> </a:t>
            </a:r>
            <a:r>
              <a:rPr lang="en-US" sz="3200" b="1" i="0" u="none" dirty="0">
                <a:solidFill>
                  <a:schemeClr val="dk1"/>
                </a:solidFill>
                <a:latin typeface="Trebuchet MS"/>
                <a:ea typeface="Trebuchet MS"/>
                <a:cs typeface="Trebuchet MS"/>
                <a:sym typeface="Trebuchet MS"/>
              </a:rPr>
              <a:t>END</a:t>
            </a:r>
            <a:r>
              <a:rPr lang="en-US" sz="3200" b="1" i="0" u="none" dirty="0">
                <a:solidFill>
                  <a:schemeClr val="dk1"/>
                </a:solidFill>
                <a:latin typeface="Times New Roman"/>
                <a:ea typeface="Times New Roman"/>
                <a:cs typeface="Times New Roman"/>
                <a:sym typeface="Times New Roman"/>
              </a:rPr>
              <a:t> </a:t>
            </a:r>
            <a:r>
              <a:rPr lang="en-US" sz="3200" b="1" i="0" u="none" dirty="0">
                <a:solidFill>
                  <a:schemeClr val="dk1"/>
                </a:solidFill>
                <a:latin typeface="Trebuchet MS"/>
                <a:ea typeface="Trebuchet MS"/>
                <a:cs typeface="Trebuchet MS"/>
                <a:sym typeface="Trebuchet MS"/>
              </a:rPr>
              <a:t>USERS?</a:t>
            </a:r>
            <a:endParaRPr dirty="0"/>
          </a:p>
        </p:txBody>
      </p:sp>
      <p:sp>
        <p:nvSpPr>
          <p:cNvPr id="221" name="Google Shape;221;p17"/>
          <p:cNvSpPr/>
          <p:nvPr/>
        </p:nvSpPr>
        <p:spPr>
          <a:xfrm>
            <a:off x="9353550" y="58578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2" name="Google Shape;222;p17"/>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3" name="Google Shape;223;p17"/>
          <p:cNvSpPr txBox="1"/>
          <p:nvPr/>
        </p:nvSpPr>
        <p:spPr>
          <a:xfrm>
            <a:off x="723900" y="6119812"/>
            <a:ext cx="2181300" cy="485700"/>
          </a:xfrm>
          <a:prstGeom prst="rect">
            <a:avLst/>
          </a:prstGeom>
          <a:noFill/>
          <a:ln>
            <a:noFill/>
          </a:ln>
        </p:spPr>
        <p:txBody>
          <a:bodyPr spcFirstLastPara="1" wrap="square" lIns="0" tIns="0" rIns="0" bIns="0" anchor="t" anchorCtr="0">
            <a:spAutoFit/>
          </a:bodyPr>
          <a:lstStyle/>
          <a:p>
            <a:pPr marL="28575"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224" name="Google Shape;224;p17"/>
          <p:cNvSpPr txBox="1"/>
          <p:nvPr/>
        </p:nvSpPr>
        <p:spPr>
          <a:xfrm>
            <a:off x="723900" y="6119812"/>
            <a:ext cx="2181300" cy="4857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5" name="Google Shape;225;p17"/>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7</a:t>
            </a:fld>
            <a:endParaRPr/>
          </a:p>
        </p:txBody>
      </p:sp>
      <p:sp>
        <p:nvSpPr>
          <p:cNvPr id="226" name="Google Shape;226;p17"/>
          <p:cNvSpPr txBox="1"/>
          <p:nvPr/>
        </p:nvSpPr>
        <p:spPr>
          <a:xfrm>
            <a:off x="575530" y="1633033"/>
            <a:ext cx="8606570" cy="433960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Calibri"/>
              <a:buNone/>
            </a:pPr>
            <a:r>
              <a:rPr lang="en-US" sz="2000" b="1" i="0" u="none" dirty="0">
                <a:solidFill>
                  <a:schemeClr val="dk1"/>
                </a:solidFill>
                <a:latin typeface="Times New Roman" panose="02020603050405020304" pitchFamily="18" charset="0"/>
                <a:ea typeface="Calibri"/>
                <a:cs typeface="Times New Roman" panose="02020603050405020304" pitchFamily="18" charset="0"/>
                <a:sym typeface="Calibri"/>
              </a:rPr>
              <a:t>End-Users are:</a:t>
            </a:r>
          </a:p>
          <a:p>
            <a:pPr marL="0" marR="0" lvl="0" indent="0" algn="just" rtl="0">
              <a:lnSpc>
                <a:spcPct val="100000"/>
              </a:lnSpc>
              <a:spcBef>
                <a:spcPts val="0"/>
              </a:spcBef>
              <a:spcAft>
                <a:spcPts val="0"/>
              </a:spcAft>
              <a:buClr>
                <a:schemeClr val="dk1"/>
              </a:buClr>
              <a:buSzPts val="1800"/>
              <a:buFont typeface="Calibri"/>
              <a:buNone/>
            </a:pPr>
            <a:endParaRPr sz="1600" dirty="0">
              <a:latin typeface="Times New Roman" panose="02020603050405020304" pitchFamily="18" charset="0"/>
              <a:cs typeface="Times New Roman" panose="02020603050405020304" pitchFamily="18" charset="0"/>
            </a:endParaRPr>
          </a:p>
          <a:p>
            <a:pPr>
              <a:buFont typeface="+mj-lt"/>
              <a:buAutoNum type="arabicPeriod"/>
            </a:pPr>
            <a:r>
              <a:rPr lang="en-US" sz="1600" b="1" dirty="0">
                <a:solidFill>
                  <a:srgbClr val="0D0D0D"/>
                </a:solidFill>
                <a:latin typeface="Söhne"/>
              </a:rPr>
              <a:t>Product Managers</a:t>
            </a:r>
            <a:r>
              <a:rPr lang="en-US" sz="1600" dirty="0">
                <a:solidFill>
                  <a:srgbClr val="0D0D0D"/>
                </a:solidFill>
                <a:latin typeface="Söhne"/>
              </a:rPr>
              <a:t>: They can use sentiment analysis insights to understand customer feedback on specific products, identify areas for improvement, and prioritize product development efforts accordingly.</a:t>
            </a:r>
          </a:p>
          <a:p>
            <a:pPr>
              <a:buFont typeface="+mj-lt"/>
              <a:buAutoNum type="arabicPeriod"/>
            </a:pPr>
            <a:r>
              <a:rPr lang="en-US" sz="1600" b="1" dirty="0">
                <a:solidFill>
                  <a:srgbClr val="0D0D0D"/>
                </a:solidFill>
                <a:latin typeface="Söhne"/>
              </a:rPr>
              <a:t>Customer Support Teams</a:t>
            </a:r>
            <a:r>
              <a:rPr lang="en-US" sz="1600" dirty="0">
                <a:solidFill>
                  <a:srgbClr val="0D0D0D"/>
                </a:solidFill>
                <a:latin typeface="Söhne"/>
              </a:rPr>
              <a:t>: They can utilize sentiment analysis to monitor customer sentiments and identify potential issues or concerns in real-time, allowing them to provide timely support and address customer needs effectively.</a:t>
            </a:r>
          </a:p>
          <a:p>
            <a:pPr>
              <a:buFont typeface="+mj-lt"/>
              <a:buAutoNum type="arabicPeriod"/>
            </a:pPr>
            <a:r>
              <a:rPr lang="en-US" sz="1600" b="1" dirty="0">
                <a:solidFill>
                  <a:srgbClr val="0D0D0D"/>
                </a:solidFill>
                <a:latin typeface="Söhne"/>
              </a:rPr>
              <a:t>Marketing Teams</a:t>
            </a:r>
            <a:r>
              <a:rPr lang="en-US" sz="1600" dirty="0">
                <a:solidFill>
                  <a:srgbClr val="0D0D0D"/>
                </a:solidFill>
                <a:latin typeface="Söhne"/>
              </a:rPr>
              <a:t>: They can leverage sentiment analysis results to gauge the effectiveness of marketing campaigns, understand customer preferences and sentiments towards different products, and tailor marketing strategies accordingly.</a:t>
            </a:r>
          </a:p>
          <a:p>
            <a:pPr>
              <a:buFont typeface="+mj-lt"/>
              <a:buAutoNum type="arabicPeriod"/>
            </a:pPr>
            <a:r>
              <a:rPr lang="en-US" sz="1600" b="1" dirty="0">
                <a:solidFill>
                  <a:srgbClr val="0D0D0D"/>
                </a:solidFill>
                <a:latin typeface="Söhne"/>
              </a:rPr>
              <a:t>Business Analysts</a:t>
            </a:r>
            <a:r>
              <a:rPr lang="en-US" sz="1600" dirty="0">
                <a:solidFill>
                  <a:srgbClr val="0D0D0D"/>
                </a:solidFill>
                <a:latin typeface="Söhne"/>
              </a:rPr>
              <a:t>: They can use sentiment analysis to gather insights into market trends, competitive analysis, and customer behavior, aiding in strategic decision-making and business planning.</a:t>
            </a:r>
          </a:p>
          <a:p>
            <a:pPr>
              <a:buFont typeface="+mj-lt"/>
              <a:buAutoNum type="arabicPeriod"/>
            </a:pPr>
            <a:r>
              <a:rPr lang="en-US" sz="1600" b="1" dirty="0">
                <a:solidFill>
                  <a:srgbClr val="0D0D0D"/>
                </a:solidFill>
                <a:latin typeface="Söhne"/>
              </a:rPr>
              <a:t>Executive Leadership</a:t>
            </a:r>
            <a:r>
              <a:rPr lang="en-US" sz="1600" dirty="0">
                <a:solidFill>
                  <a:srgbClr val="0D0D0D"/>
                </a:solidFill>
                <a:latin typeface="Söhne"/>
              </a:rPr>
              <a:t>: They can benefit from sentiment analysis reports to gain a holistic view of customer satisfaction levels, track brand reputation, and make informed decisions to drive business growth and enhance customer experience.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230"/>
        <p:cNvGrpSpPr/>
        <p:nvPr/>
      </p:nvGrpSpPr>
      <p:grpSpPr>
        <a:xfrm>
          <a:off x="0" y="0"/>
          <a:ext cx="0" cy="0"/>
          <a:chOff x="0" y="0"/>
          <a:chExt cx="0" cy="0"/>
        </a:xfrm>
      </p:grpSpPr>
      <p:sp>
        <p:nvSpPr>
          <p:cNvPr id="231" name="Google Shape;231;p18"/>
          <p:cNvSpPr txBox="1"/>
          <p:nvPr/>
        </p:nvSpPr>
        <p:spPr>
          <a:xfrm>
            <a:off x="1641475" y="6415087"/>
            <a:ext cx="101700" cy="1779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C82C3"/>
              </a:buClr>
              <a:buSzPts val="1100"/>
              <a:buFont typeface="Trebuchet MS"/>
              <a:buNone/>
            </a:pPr>
            <a:r>
              <a:rPr lang="en-US" sz="1100" b="1" i="0" u="none">
                <a:solidFill>
                  <a:srgbClr val="2C82C3"/>
                </a:solidFill>
                <a:latin typeface="Trebuchet MS"/>
                <a:ea typeface="Trebuchet MS"/>
                <a:cs typeface="Trebuchet MS"/>
                <a:sym typeface="Trebuchet MS"/>
              </a:rPr>
              <a:t>n</a:t>
            </a:r>
            <a:endParaRPr/>
          </a:p>
        </p:txBody>
      </p:sp>
      <p:sp>
        <p:nvSpPr>
          <p:cNvPr id="232" name="Google Shape;232;p18"/>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3" name="Google Shape;233;p18"/>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4" name="Google Shape;234;p18"/>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5" name="Google Shape;235;p18"/>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6" name="Google Shape;236;p18"/>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7" name="Google Shape;237;p18"/>
          <p:cNvSpPr/>
          <p:nvPr/>
        </p:nvSpPr>
        <p:spPr>
          <a:xfrm>
            <a:off x="9353550" y="534352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8" name="Google Shape;238;p18"/>
          <p:cNvSpPr txBox="1"/>
          <p:nvPr/>
        </p:nvSpPr>
        <p:spPr>
          <a:xfrm>
            <a:off x="739775" y="420687"/>
            <a:ext cx="3306900" cy="730200"/>
          </a:xfrm>
          <a:prstGeom prst="rect">
            <a:avLst/>
          </a:prstGeom>
          <a:noFill/>
          <a:ln>
            <a:noFill/>
          </a:ln>
        </p:spPr>
        <p:txBody>
          <a:bodyPr spcFirstLastPara="1" wrap="square" lIns="0" tIns="0" rIns="0" bIns="0" anchor="t" anchorCtr="0">
            <a:spAutoFit/>
          </a:bodyPr>
          <a:lstStyle/>
          <a:p>
            <a:pPr marL="12700" marR="0" lvl="0" indent="0" algn="l" rtl="0">
              <a:lnSpc>
                <a:spcPct val="118750"/>
              </a:lnSpc>
              <a:spcBef>
                <a:spcPts val="0"/>
              </a:spcBef>
              <a:spcAft>
                <a:spcPts val="0"/>
              </a:spcAft>
              <a:buClr>
                <a:schemeClr val="dk1"/>
              </a:buClr>
              <a:buSzPts val="4800"/>
              <a:buFont typeface="Trebuchet MS"/>
              <a:buNone/>
            </a:pPr>
            <a:r>
              <a:rPr lang="en-US" sz="4800" b="1" i="0" u="none" dirty="0">
                <a:solidFill>
                  <a:schemeClr val="dk1"/>
                </a:solidFill>
                <a:latin typeface="Trebuchet MS"/>
                <a:ea typeface="Trebuchet MS"/>
                <a:cs typeface="Trebuchet MS"/>
                <a:sym typeface="Trebuchet MS"/>
              </a:rPr>
              <a:t>Model Used</a:t>
            </a:r>
            <a:endParaRPr dirty="0"/>
          </a:p>
        </p:txBody>
      </p:sp>
      <p:sp>
        <p:nvSpPr>
          <p:cNvPr id="239" name="Google Shape;239;p18"/>
          <p:cNvSpPr txBox="1"/>
          <p:nvPr/>
        </p:nvSpPr>
        <p:spPr>
          <a:xfrm>
            <a:off x="739775" y="1292733"/>
            <a:ext cx="8958140" cy="4985980"/>
          </a:xfrm>
          <a:prstGeom prst="rect">
            <a:avLst/>
          </a:prstGeom>
          <a:noFill/>
          <a:ln>
            <a:noFill/>
          </a:ln>
        </p:spPr>
        <p:txBody>
          <a:bodyPr spcFirstLastPara="1" wrap="square" lIns="0" tIns="0" rIns="0" bIns="0" anchor="t" anchorCtr="0">
            <a:spAutoFit/>
          </a:bodyPr>
          <a:lstStyle/>
          <a:p>
            <a:r>
              <a:rPr lang="en-US" sz="1800" dirty="0">
                <a:solidFill>
                  <a:srgbClr val="0D0D0D"/>
                </a:solidFill>
                <a:latin typeface="Söhne"/>
              </a:rPr>
              <a:t>The model used for sentiment analysis in the E-Commerce sentiment analysis project can vary depending on the specific requirements and constraints of the project. However, a commonly used model for NLP tasks like sentiment analysis is the Recurrent Neural Network (RNN) or its variant, the Long Short-Term Memory (LSTM) network.</a:t>
            </a:r>
          </a:p>
          <a:p>
            <a:endParaRPr lang="en-US" sz="1800" dirty="0">
              <a:solidFill>
                <a:srgbClr val="0D0D0D"/>
              </a:solidFill>
              <a:latin typeface="Söhne"/>
            </a:endParaRPr>
          </a:p>
          <a:p>
            <a:r>
              <a:rPr lang="en-US" sz="1800" dirty="0">
                <a:solidFill>
                  <a:srgbClr val="0D0D0D"/>
                </a:solidFill>
                <a:latin typeface="Söhne"/>
              </a:rPr>
              <a:t>LSTM networks are well-suited for processing sequential data like text, as they can effectively capture dependencies and patterns over time. They have shown promising results in various NLP tasks, including sentiment analysis.</a:t>
            </a:r>
          </a:p>
          <a:p>
            <a:endParaRPr lang="en-US" sz="1800" dirty="0">
              <a:solidFill>
                <a:srgbClr val="0D0D0D"/>
              </a:solidFill>
              <a:latin typeface="Söhne"/>
            </a:endParaRPr>
          </a:p>
          <a:p>
            <a:r>
              <a:rPr lang="en-US" sz="1800" dirty="0">
                <a:solidFill>
                  <a:srgbClr val="0D0D0D"/>
                </a:solidFill>
                <a:latin typeface="Söhne"/>
              </a:rPr>
              <a:t>Alternatively, more advanced models like Bidirectional LSTMs, Convolutional Neural Networks (CNNs), or Transformer models (e.g., BERT, GPT) can also be employed for sentiment analysis tasks, especially when dealing with large-scale datasets or requiring state-of-the-art performance.</a:t>
            </a:r>
          </a:p>
          <a:p>
            <a:endParaRPr lang="en-US" sz="1800" dirty="0">
              <a:solidFill>
                <a:srgbClr val="0D0D0D"/>
              </a:solidFill>
              <a:latin typeface="Söhne"/>
            </a:endParaRPr>
          </a:p>
          <a:p>
            <a:r>
              <a:rPr lang="en-US" sz="1800" dirty="0">
                <a:solidFill>
                  <a:srgbClr val="0D0D0D"/>
                </a:solidFill>
                <a:latin typeface="Söhne"/>
              </a:rPr>
              <a:t>The choice of the model depends on factors such as the size and complexity of the dataset, computational resources, and desired performance metrics. Experimentation with different models and architectures is often necessary to determine the most suitable approach for a particular sentiment analysis task.</a:t>
            </a:r>
          </a:p>
        </p:txBody>
      </p:sp>
      <p:sp>
        <p:nvSpPr>
          <p:cNvPr id="240" name="Google Shape;240;p18"/>
          <p:cNvSpPr txBox="1"/>
          <p:nvPr/>
        </p:nvSpPr>
        <p:spPr>
          <a:xfrm>
            <a:off x="1666875" y="6415087"/>
            <a:ext cx="76200" cy="1779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1" name="Google Shape;241;p18"/>
          <p:cNvSpPr/>
          <p:nvPr/>
        </p:nvSpPr>
        <p:spPr>
          <a:xfrm>
            <a:off x="9353550" y="58578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2" name="Google Shape;242;p18"/>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4" name="Google Shape;244;p18"/>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25400"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248"/>
        <p:cNvGrpSpPr/>
        <p:nvPr/>
      </p:nvGrpSpPr>
      <p:grpSpPr>
        <a:xfrm>
          <a:off x="0" y="0"/>
          <a:ext cx="0" cy="0"/>
          <a:chOff x="0" y="0"/>
          <a:chExt cx="0" cy="0"/>
        </a:xfrm>
      </p:grpSpPr>
      <p:sp>
        <p:nvSpPr>
          <p:cNvPr id="249" name="Google Shape;249;p19"/>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0" name="Google Shape;250;p19"/>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1" name="Google Shape;251;p19"/>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2" name="Google Shape;252;p19"/>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3" name="Google Shape;253;p19"/>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4" name="Google Shape;254;p19"/>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5" name="Google Shape;255;p19"/>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6" name="Google Shape;256;p19"/>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7" name="Google Shape;257;p19"/>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8" name="Google Shape;258;p19"/>
          <p:cNvSpPr txBox="1"/>
          <p:nvPr/>
        </p:nvSpPr>
        <p:spPr>
          <a:xfrm>
            <a:off x="676275" y="6413500"/>
            <a:ext cx="2143200" cy="228600"/>
          </a:xfrm>
          <a:prstGeom prst="rect">
            <a:avLst/>
          </a:prstGeom>
          <a:noFill/>
          <a:ln>
            <a:noFill/>
          </a:ln>
        </p:spPr>
        <p:txBody>
          <a:bodyPr spcFirstLastPara="1" wrap="square" lIns="0" tIns="0" rIns="0" bIns="0" anchor="t" anchorCtr="0">
            <a:spAutoFit/>
          </a:bodyPr>
          <a:lstStyle/>
          <a:p>
            <a:pPr marL="76200" marR="0" lvl="0" indent="0" algn="l" rtl="0">
              <a:lnSpc>
                <a:spcPct val="118181"/>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259" name="Google Shape;259;p19"/>
          <p:cNvSpPr/>
          <p:nvPr/>
        </p:nvSpPr>
        <p:spPr>
          <a:xfrm>
            <a:off x="9353550" y="534352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0" name="Google Shape;260;p19"/>
          <p:cNvSpPr txBox="1">
            <a:spLocks noGrp="1"/>
          </p:cNvSpPr>
          <p:nvPr>
            <p:ph type="title"/>
          </p:nvPr>
        </p:nvSpPr>
        <p:spPr>
          <a:xfrm>
            <a:off x="-328554" y="631779"/>
            <a:ext cx="11074500" cy="554100"/>
          </a:xfrm>
          <a:prstGeom prst="rect">
            <a:avLst/>
          </a:prstGeom>
          <a:noFill/>
          <a:ln>
            <a:noFill/>
          </a:ln>
        </p:spPr>
        <p:txBody>
          <a:bodyPr spcFirstLastPara="1" wrap="square" lIns="0" tIns="0" rIns="0" bIns="0" anchor="t" anchorCtr="0">
            <a:spAutoFit/>
          </a:bodyPr>
          <a:lstStyle/>
          <a:p>
            <a:pPr marL="12700" lvl="0" indent="0" algn="ctr" rtl="0">
              <a:lnSpc>
                <a:spcPct val="100000"/>
              </a:lnSpc>
              <a:spcBef>
                <a:spcPts val="0"/>
              </a:spcBef>
              <a:spcAft>
                <a:spcPts val="0"/>
              </a:spcAft>
              <a:buClr>
                <a:schemeClr val="dk1"/>
              </a:buClr>
              <a:buSzPts val="3600"/>
              <a:buFont typeface="Trebuchet MS"/>
              <a:buNone/>
            </a:pPr>
            <a:r>
              <a:rPr lang="en-US" sz="3600" b="1" i="0" u="none" dirty="0">
                <a:solidFill>
                  <a:schemeClr val="dk1"/>
                </a:solidFill>
                <a:latin typeface="Trebuchet MS"/>
                <a:ea typeface="Trebuchet MS"/>
                <a:cs typeface="Trebuchet MS"/>
                <a:sym typeface="Trebuchet MS"/>
              </a:rPr>
              <a:t>Dataset</a:t>
            </a:r>
            <a:endParaRPr dirty="0"/>
          </a:p>
        </p:txBody>
      </p:sp>
      <p:sp>
        <p:nvSpPr>
          <p:cNvPr id="261" name="Google Shape;261;p19"/>
          <p:cNvSpPr/>
          <p:nvPr/>
        </p:nvSpPr>
        <p:spPr>
          <a:xfrm>
            <a:off x="9353550" y="58578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2" name="Google Shape;262;p19"/>
          <p:cNvSpPr txBox="1"/>
          <p:nvPr/>
        </p:nvSpPr>
        <p:spPr>
          <a:xfrm>
            <a:off x="676275" y="6413500"/>
            <a:ext cx="2143200" cy="20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3" name="Google Shape;263;p19"/>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9</a:t>
            </a:fld>
            <a:endParaRPr/>
          </a:p>
        </p:txBody>
      </p:sp>
      <p:sp>
        <p:nvSpPr>
          <p:cNvPr id="264" name="Google Shape;264;p19"/>
          <p:cNvSpPr txBox="1"/>
          <p:nvPr/>
        </p:nvSpPr>
        <p:spPr>
          <a:xfrm>
            <a:off x="409259" y="1282520"/>
            <a:ext cx="9080816" cy="5078273"/>
          </a:xfrm>
          <a:prstGeom prst="rect">
            <a:avLst/>
          </a:prstGeom>
          <a:noFill/>
          <a:ln>
            <a:noFill/>
          </a:ln>
        </p:spPr>
        <p:txBody>
          <a:bodyPr spcFirstLastPara="1" wrap="square" lIns="91425" tIns="45700" rIns="91425" bIns="45700" anchor="t" anchorCtr="0">
            <a:spAutoFit/>
          </a:bodyPr>
          <a:lstStyle/>
          <a:p>
            <a:r>
              <a:rPr lang="en-US" sz="1800" dirty="0">
                <a:solidFill>
                  <a:srgbClr val="0D0D0D"/>
                </a:solidFill>
                <a:latin typeface="Söhne"/>
              </a:rPr>
              <a:t>For the E-Commerce sentiment analysis project, the dataset typically consists of E-Commerce product reviews along with corresponding sentiment labels indicating whether each review is positive, negative, or neutral.</a:t>
            </a:r>
          </a:p>
          <a:p>
            <a:endParaRPr lang="en-US" sz="1800" dirty="0">
              <a:solidFill>
                <a:srgbClr val="0D0D0D"/>
              </a:solidFill>
              <a:latin typeface="Söhne"/>
            </a:endParaRPr>
          </a:p>
          <a:p>
            <a:r>
              <a:rPr lang="en-US" sz="1800" dirty="0">
                <a:solidFill>
                  <a:srgbClr val="0D0D0D"/>
                </a:solidFill>
                <a:latin typeface="Söhne"/>
              </a:rPr>
              <a:t>Here's an overview of the dataset:</a:t>
            </a:r>
          </a:p>
          <a:p>
            <a:endParaRPr lang="en-US" sz="1800" dirty="0">
              <a:solidFill>
                <a:srgbClr val="0D0D0D"/>
              </a:solidFill>
              <a:latin typeface="Söhne"/>
            </a:endParaRPr>
          </a:p>
          <a:p>
            <a:pPr>
              <a:buFont typeface="Arial" panose="020B0604020202020204" pitchFamily="34" charset="0"/>
              <a:buChar char="•"/>
            </a:pPr>
            <a:r>
              <a:rPr lang="en-US" sz="1800" b="1" dirty="0">
                <a:solidFill>
                  <a:srgbClr val="0D0D0D"/>
                </a:solidFill>
                <a:latin typeface="Söhne"/>
              </a:rPr>
              <a:t>E-Commerce Product Reviews</a:t>
            </a:r>
            <a:r>
              <a:rPr lang="en-US" sz="1800" dirty="0">
                <a:solidFill>
                  <a:srgbClr val="0D0D0D"/>
                </a:solidFill>
                <a:latin typeface="Söhne"/>
              </a:rPr>
              <a:t>: The dataset comprises a collection of product reviews obtained from E-Commerce's platform. These reviews are written by customers who have purchased and used the products.</a:t>
            </a:r>
          </a:p>
          <a:p>
            <a:pPr>
              <a:buFont typeface="Arial" panose="020B0604020202020204" pitchFamily="34" charset="0"/>
              <a:buChar char="•"/>
            </a:pPr>
            <a:endParaRPr lang="en-US" sz="1800" dirty="0">
              <a:solidFill>
                <a:srgbClr val="0D0D0D"/>
              </a:solidFill>
              <a:latin typeface="Söhne"/>
            </a:endParaRPr>
          </a:p>
          <a:p>
            <a:pPr>
              <a:buFont typeface="Arial" panose="020B0604020202020204" pitchFamily="34" charset="0"/>
              <a:buChar char="•"/>
            </a:pPr>
            <a:r>
              <a:rPr lang="en-US" sz="1800" b="1" dirty="0">
                <a:solidFill>
                  <a:srgbClr val="0D0D0D"/>
                </a:solidFill>
                <a:latin typeface="Söhne"/>
              </a:rPr>
              <a:t>Sentiment Labels</a:t>
            </a:r>
            <a:r>
              <a:rPr lang="en-US" sz="1800" dirty="0">
                <a:solidFill>
                  <a:srgbClr val="0D0D0D"/>
                </a:solidFill>
                <a:latin typeface="Söhne"/>
              </a:rPr>
              <a:t>: Each review in the dataset is labeled with its corresponding sentiment category, such as positive, negative, or neutral. These labels are assigned based on the overall sentiment expressed in the review text.</a:t>
            </a:r>
          </a:p>
          <a:p>
            <a:pPr>
              <a:buFont typeface="Arial" panose="020B0604020202020204" pitchFamily="34" charset="0"/>
              <a:buChar char="•"/>
            </a:pPr>
            <a:endParaRPr lang="en-US" sz="1800" dirty="0">
              <a:solidFill>
                <a:srgbClr val="0D0D0D"/>
              </a:solidFill>
              <a:latin typeface="Söhne"/>
            </a:endParaRPr>
          </a:p>
          <a:p>
            <a:pPr>
              <a:buFont typeface="Arial" panose="020B0604020202020204" pitchFamily="34" charset="0"/>
              <a:buChar char="•"/>
            </a:pPr>
            <a:r>
              <a:rPr lang="en-US" sz="1800" b="1" dirty="0">
                <a:solidFill>
                  <a:srgbClr val="0D0D0D"/>
                </a:solidFill>
                <a:latin typeface="Söhne"/>
              </a:rPr>
              <a:t>Textual Data</a:t>
            </a:r>
            <a:r>
              <a:rPr lang="en-US" sz="1800" dirty="0">
                <a:solidFill>
                  <a:srgbClr val="0D0D0D"/>
                </a:solidFill>
                <a:latin typeface="Söhne"/>
              </a:rPr>
              <a:t>: The main component of the dataset is the textual content of the reviews. This includes the actual review texts written by customers, which serve as the input data for sentiment analysis.</a:t>
            </a:r>
          </a:p>
          <a:p>
            <a:r>
              <a:rPr lang="en-US" sz="1800" dirty="0"/>
              <a:t>.</a:t>
            </a: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1226</Words>
  <Application>Microsoft Office PowerPoint</Application>
  <PresentationFormat>Widescreen</PresentationFormat>
  <Paragraphs>109</Paragraphs>
  <Slides>11</Slides>
  <Notes>11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11</vt:i4>
      </vt:variant>
    </vt:vector>
  </HeadingPairs>
  <TitlesOfParts>
    <vt:vector size="20" baseType="lpstr">
      <vt:lpstr>Arial</vt:lpstr>
      <vt:lpstr>Calibri</vt:lpstr>
      <vt:lpstr>Söhne</vt:lpstr>
      <vt:lpstr>Söhne Mono</vt:lpstr>
      <vt:lpstr>Times New Roman</vt:lpstr>
      <vt:lpstr>Trebuchet MS</vt:lpstr>
      <vt:lpstr>1_Office Theme</vt:lpstr>
      <vt:lpstr>2_Office Theme</vt:lpstr>
      <vt:lpstr>Office Theme</vt:lpstr>
      <vt:lpstr>PowerPoint Presentation</vt:lpstr>
      <vt:lpstr>PowerPoint Presentation</vt:lpstr>
      <vt:lpstr>PowerPoint Presentation</vt:lpstr>
      <vt:lpstr>PowerPoint Presentation</vt:lpstr>
      <vt:lpstr>Objective</vt:lpstr>
      <vt:lpstr>PowerPoint Presentation</vt:lpstr>
      <vt:lpstr>WHO ARE THE END USERS?</vt:lpstr>
      <vt:lpstr>PowerPoint Presentation</vt:lpstr>
      <vt:lpstr>Dataset</vt:lpstr>
      <vt:lpstr>Result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dc:creator>
  <cp:lastModifiedBy>venkadesh s</cp:lastModifiedBy>
  <cp:revision>18</cp:revision>
  <dcterms:modified xsi:type="dcterms:W3CDTF">2024-04-05T17:31:43Z</dcterms:modified>
</cp:coreProperties>
</file>