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autoCompressPictures="0">
  <p:sldMasterIdLst>
    <p:sldMasterId id="2147483659" r:id="rId1"/>
  </p:sldMasterIdLst>
  <p:notesMasterIdLst>
    <p:notesMasterId r:id="rId2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9144000" cy="5143500" type="screen16x9"/>
  <p:notesSz cx="6858000" cy="9144000"/>
  <p:embeddedFontLst>
    <p:embeddedFont>
      <p:font typeface="Average" panose="02000503040000020003" pitchFamily="2" charset="77"/>
      <p:regular r:id="rId27"/>
    </p:embeddedFont>
    <p:embeddedFont>
      <p:font typeface="Oswald" pitchFamily="2" charset="77"/>
      <p:regular r:id="rId28"/>
      <p:bold r:id="rId29"/>
    </p:embeddedFont>
    <p:embeddedFont>
      <p:font typeface="Oswald Regular" pitchFamily="2" charset="77"/>
      <p:regular r:id="rId30"/>
      <p:bold r:id="rId31"/>
    </p:embeddedFont>
    <p:embeddedFont>
      <p:font typeface="Roboto" panose="02000000000000000000" pitchFamily="2" charset="0"/>
      <p:regular r:id="rId32"/>
      <p:bold r:id="rId33"/>
      <p:italic r:id="rId34"/>
      <p:bold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643"/>
  </p:normalViewPr>
  <p:slideViewPr>
    <p:cSldViewPr snapToGrid="0">
      <p:cViewPr varScale="1">
        <p:scale>
          <a:sx n="120" d="100"/>
          <a:sy n="120" d="100"/>
        </p:scale>
        <p:origin x="864" y="18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7.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5bcf66b108_0_29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5bcf66b108_0_2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5bcf66b108_0_76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5bcf66b108_0_7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5bcf66b108_0_88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5bcf66b108_0_8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5bcf66b108_0_8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5bcf66b108_0_8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5bcf66b108_0_89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5bcf66b108_0_8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5bcf66b108_0_79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5bcf66b108_0_7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5bcf66b108_0_87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5bcf66b108_0_8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5bcf66b108_3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5bcf66b108_3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5bcf66b108_3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5bcf66b108_3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5bcf66b108_0_57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5bcf66b108_0_5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5bcf66b108_0_80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5bcf66b108_0_8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04800" algn="l" rtl="0">
              <a:lnSpc>
                <a:spcPct val="115000"/>
              </a:lnSpc>
              <a:spcBef>
                <a:spcPts val="0"/>
              </a:spcBef>
              <a:spcAft>
                <a:spcPts val="0"/>
              </a:spcAft>
              <a:buClr>
                <a:srgbClr val="000000"/>
              </a:buClr>
              <a:buSzPts val="1200"/>
              <a:buFont typeface="Arial"/>
              <a:buChar char="○"/>
            </a:pPr>
            <a:r>
              <a:rPr lang="en" sz="1200"/>
              <a:t>Kubernetes Overview + Project Goal →  </a:t>
            </a:r>
            <a:endParaRPr sz="1200"/>
          </a:p>
          <a:p>
            <a:pPr marL="457200" lvl="0" indent="-304800" algn="l" rtl="0">
              <a:lnSpc>
                <a:spcPct val="115000"/>
              </a:lnSpc>
              <a:spcBef>
                <a:spcPts val="0"/>
              </a:spcBef>
              <a:spcAft>
                <a:spcPts val="0"/>
              </a:spcAft>
              <a:buClr>
                <a:srgbClr val="000000"/>
              </a:buClr>
              <a:buSzPts val="1200"/>
              <a:buFont typeface="Arial"/>
              <a:buChar char="○"/>
            </a:pPr>
            <a:r>
              <a:rPr lang="en" sz="1200"/>
              <a:t>Building the Custom Scheduler → </a:t>
            </a:r>
            <a:endParaRPr sz="1200"/>
          </a:p>
          <a:p>
            <a:pPr marL="457200" lvl="0" indent="-304800" algn="l" rtl="0">
              <a:lnSpc>
                <a:spcPct val="115000"/>
              </a:lnSpc>
              <a:spcBef>
                <a:spcPts val="0"/>
              </a:spcBef>
              <a:spcAft>
                <a:spcPts val="0"/>
              </a:spcAft>
              <a:buClr>
                <a:srgbClr val="000000"/>
              </a:buClr>
              <a:buSzPts val="1200"/>
              <a:buFont typeface="Arial"/>
              <a:buChar char="○"/>
            </a:pPr>
            <a:r>
              <a:rPr lang="en" sz="1200"/>
              <a:t>Testing → simulating the testing environment to study scheduler behavior</a:t>
            </a:r>
            <a:endParaRPr sz="1200"/>
          </a:p>
          <a:p>
            <a:pPr marL="457200" lvl="0" indent="-304800" algn="l" rtl="0">
              <a:lnSpc>
                <a:spcPct val="115000"/>
              </a:lnSpc>
              <a:spcBef>
                <a:spcPts val="0"/>
              </a:spcBef>
              <a:spcAft>
                <a:spcPts val="0"/>
              </a:spcAft>
              <a:buClr>
                <a:srgbClr val="000000"/>
              </a:buClr>
              <a:buSzPts val="1200"/>
              <a:buFont typeface="Arial"/>
              <a:buChar char="○"/>
            </a:pPr>
            <a:r>
              <a:rPr lang="en" sz="1200"/>
              <a:t>Results → comparison between default and custom scheduler</a:t>
            </a:r>
            <a:endParaRPr sz="1200"/>
          </a:p>
          <a:p>
            <a:pPr marL="457200" lvl="0" indent="-304800" algn="l" rtl="0">
              <a:lnSpc>
                <a:spcPct val="115000"/>
              </a:lnSpc>
              <a:spcBef>
                <a:spcPts val="0"/>
              </a:spcBef>
              <a:spcAft>
                <a:spcPts val="0"/>
              </a:spcAft>
              <a:buClr>
                <a:srgbClr val="000000"/>
              </a:buClr>
              <a:buSzPts val="1200"/>
              <a:buFont typeface="Arial"/>
              <a:buChar char="○"/>
            </a:pPr>
            <a:r>
              <a:rPr lang="en" sz="1200"/>
              <a:t>Conclusion → challenges faced, next steps</a:t>
            </a:r>
            <a:endParaRPr sz="120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5bcf66b108_0_57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5bcf66b108_0_5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5bcf66b108_0_7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5bcf66b108_0_7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5bcf66b108_0_7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5bcf66b108_0_7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a:solidFill>
                  <a:srgbClr val="073763"/>
                </a:solidFill>
                <a:latin typeface="Calibri"/>
                <a:ea typeface="Calibri"/>
                <a:cs typeface="Calibri"/>
                <a:sym typeface="Calibri"/>
              </a:rPr>
              <a:t>Our scheduler does not currently apply the priority functions that the default scheduler does. For instance, it will not try to prioritize spreading replicas of the same app across different nodes. This is something that be added in the future.</a:t>
            </a:r>
            <a:endParaRPr sz="1200">
              <a:solidFill>
                <a:srgbClr val="073763"/>
              </a:solidFill>
              <a:latin typeface="Calibri"/>
              <a:ea typeface="Calibri"/>
              <a:cs typeface="Calibri"/>
              <a:sym typeface="Calibri"/>
            </a:endParaRPr>
          </a:p>
          <a:p>
            <a:pPr marL="0" lvl="0" indent="0" algn="l" rtl="0">
              <a:spcBef>
                <a:spcPts val="160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5bcf66b108_0_7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5bcf66b108_0_7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5bcf66b108_0_77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5bcf66b108_0_7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5bcf66b108_0_5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5bcf66b108_0_5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5bcf66b108_0_1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5bcf66b108_0_1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75000"/>
              </a:lnSpc>
              <a:spcBef>
                <a:spcPts val="0"/>
              </a:spcBef>
              <a:spcAft>
                <a:spcPts val="0"/>
              </a:spcAft>
              <a:buNone/>
            </a:pPr>
            <a:r>
              <a:rPr lang="en" sz="1200">
                <a:highlight>
                  <a:srgbClr val="FFFFFF"/>
                </a:highlight>
                <a:latin typeface="Roboto"/>
                <a:ea typeface="Roboto"/>
                <a:cs typeface="Roboto"/>
                <a:sym typeface="Roboto"/>
              </a:rPr>
              <a:t>You create your Docker image and push it to a registry before referring to it in a Kubernetes pod.</a:t>
            </a:r>
            <a:endParaRPr sz="1200">
              <a:highlight>
                <a:srgbClr val="FFFFFF"/>
              </a:highlight>
              <a:latin typeface="Roboto"/>
              <a:ea typeface="Roboto"/>
              <a:cs typeface="Roboto"/>
              <a:sym typeface="Roboto"/>
            </a:endParaRPr>
          </a:p>
          <a:p>
            <a:pPr marL="0" lvl="0" indent="0" algn="l" rtl="0">
              <a:spcBef>
                <a:spcPts val="0"/>
              </a:spcBef>
              <a:spcAft>
                <a:spcPts val="0"/>
              </a:spcAft>
              <a:buNone/>
            </a:pPr>
            <a:r>
              <a:rPr lang="en"/>
              <a:t>Each node contains services necessary to run pods:</a:t>
            </a:r>
            <a:endParaRPr/>
          </a:p>
          <a:p>
            <a:pPr marL="457200" lvl="0" indent="-298450" algn="l" rtl="0">
              <a:spcBef>
                <a:spcPts val="0"/>
              </a:spcBef>
              <a:spcAft>
                <a:spcPts val="0"/>
              </a:spcAft>
              <a:buSzPts val="1100"/>
              <a:buChar char="-"/>
            </a:pPr>
            <a:r>
              <a:rPr lang="en" b="1"/>
              <a:t>kubelet</a:t>
            </a:r>
            <a:r>
              <a:rPr lang="en"/>
              <a:t> is an agent that runs on each node, that makes sure that containers are running in a pod. The kubelet takes a set of PodSpecs and ensures that the containers described in those PodSpecs are running and healthy. </a:t>
            </a:r>
            <a:endParaRPr/>
          </a:p>
          <a:p>
            <a:pPr marL="457200" lvl="0" indent="-298450" algn="l" rtl="0">
              <a:spcBef>
                <a:spcPts val="0"/>
              </a:spcBef>
              <a:spcAft>
                <a:spcPts val="0"/>
              </a:spcAft>
              <a:buSzPts val="1100"/>
              <a:buChar char="-"/>
            </a:pPr>
            <a:r>
              <a:rPr lang="en"/>
              <a:t>The </a:t>
            </a:r>
            <a:r>
              <a:rPr lang="en" b="1"/>
              <a:t>container runtime</a:t>
            </a:r>
            <a:r>
              <a:rPr lang="en"/>
              <a:t> is the software that is responsible for running containers. E.g. Docker, containerd</a:t>
            </a:r>
            <a:endParaRPr/>
          </a:p>
          <a:p>
            <a:pPr marL="457200" lvl="0" indent="-298450" algn="l" rtl="0">
              <a:spcBef>
                <a:spcPts val="0"/>
              </a:spcBef>
              <a:spcAft>
                <a:spcPts val="0"/>
              </a:spcAft>
              <a:buSzPts val="1100"/>
              <a:buChar char="-"/>
            </a:pPr>
            <a:r>
              <a:rPr lang="en" b="1"/>
              <a:t>kube-proxy</a:t>
            </a:r>
            <a:r>
              <a:rPr lang="en"/>
              <a:t> is a network proxy responsible for request forwarding. kube-proxy allows TCP and UDP stream forwarding or round robin TCP and UDP forwarding across a set of backend functions.</a:t>
            </a:r>
            <a:endParaRPr/>
          </a:p>
          <a:p>
            <a:pPr marL="0" lvl="0" indent="0" algn="l" rtl="0">
              <a:lnSpc>
                <a:spcPct val="175000"/>
              </a:lnSpc>
              <a:spcBef>
                <a:spcPts val="0"/>
              </a:spcBef>
              <a:spcAft>
                <a:spcPts val="0"/>
              </a:spcAft>
              <a:buNone/>
            </a:pPr>
            <a:endParaRPr sz="1200">
              <a:highlight>
                <a:srgbClr val="FFFFFF"/>
              </a:highlight>
              <a:latin typeface="Roboto"/>
              <a:ea typeface="Roboto"/>
              <a:cs typeface="Roboto"/>
              <a:sym typeface="Roboto"/>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5bcf66b108_0_8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5bcf66b108_0_8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When a pod is created, it does not actually start running. It simply stores the state in the K8s API server. </a:t>
            </a:r>
            <a:endParaRPr/>
          </a:p>
          <a:p>
            <a:pPr marL="0" lvl="0" indent="0" algn="l" rtl="0">
              <a:spcBef>
                <a:spcPts val="0"/>
              </a:spcBef>
              <a:spcAft>
                <a:spcPts val="0"/>
              </a:spcAft>
              <a:buNone/>
            </a:pPr>
            <a:r>
              <a:rPr lang="en"/>
              <a:t>e.g. run a container called nginx using this particular container image.</a:t>
            </a:r>
            <a:endParaRPr/>
          </a:p>
          <a:p>
            <a:pPr marL="0" lvl="0" indent="0" algn="l" rtl="0">
              <a:spcBef>
                <a:spcPts val="0"/>
              </a:spcBef>
              <a:spcAft>
                <a:spcPts val="0"/>
              </a:spcAft>
              <a:buNone/>
            </a:pPr>
            <a:endParaRPr/>
          </a:p>
          <a:p>
            <a:pPr marL="0" lvl="0" indent="0" algn="l" rtl="0">
              <a:spcBef>
                <a:spcPts val="0"/>
              </a:spcBef>
              <a:spcAft>
                <a:spcPts val="0"/>
              </a:spcAft>
              <a:buNone/>
            </a:pPr>
            <a:r>
              <a:rPr lang="en"/>
              <a:t>When a node is created it attaches to the API server.</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5bcf66b108_0_8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5bcf66b108_0_8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a:p>
            <a:pPr marL="0" lvl="0" indent="0" algn="l" rtl="0">
              <a:spcBef>
                <a:spcPts val="0"/>
              </a:spcBef>
              <a:spcAft>
                <a:spcPts val="0"/>
              </a:spcAft>
              <a:buNone/>
            </a:pPr>
            <a:r>
              <a:rPr lang="en"/>
              <a:t>The scheduler assigns/binds a pod to a compatible node. kubelet runs all the containers in the pods assigned to the specific node. </a:t>
            </a:r>
            <a:endParaRPr/>
          </a:p>
          <a:p>
            <a:pPr marL="0" lvl="0" indent="0" algn="l" rtl="0">
              <a:spcBef>
                <a:spcPts val="0"/>
              </a:spcBef>
              <a:spcAft>
                <a:spcPts val="0"/>
              </a:spcAft>
              <a:buNone/>
            </a:pPr>
            <a:endParaRPr/>
          </a:p>
          <a:p>
            <a:pPr marL="45720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5bcf66b108_0_28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5bcf66b108_0_2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Spreading: desire for an app to be across machines, so that if one machine fails, the entire app does not fail.</a:t>
            </a:r>
            <a:endParaRPr/>
          </a:p>
          <a:p>
            <a:pPr marL="0" lvl="0" indent="0" algn="l" rtl="0">
              <a:spcBef>
                <a:spcPts val="0"/>
              </a:spcBef>
              <a:spcAft>
                <a:spcPts val="0"/>
              </a:spcAft>
              <a:buNone/>
            </a:pPr>
            <a:endParaRPr/>
          </a:p>
          <a:p>
            <a:pPr marL="0" lvl="0" indent="0" algn="l" rtl="0">
              <a:spcBef>
                <a:spcPts val="0"/>
              </a:spcBef>
              <a:spcAft>
                <a:spcPts val="0"/>
              </a:spcAft>
              <a:buNone/>
            </a:pPr>
            <a:r>
              <a:rPr lang="en"/>
              <a:t>Least loaded nodes are the determined based on the memory requested by the pod that run on the node. The actual memory usage(which can be higher or lower than requested) isn’t considered. </a:t>
            </a:r>
            <a:endParaRPr/>
          </a:p>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5bcf66b108_0_29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5bcf66b108_0_2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a:t>Unlike the default scheduler which favors the least loaded node the custom scheduler aims to spread the memory usage across the nodes and avoids scheduling memory intensive applications/pods on the same node.</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5bcf66b108_0_7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5bcf66b108_0_7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47996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41375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671258" y="990800"/>
            <a:ext cx="7801500" cy="1730100"/>
          </a:xfrm>
          <a:prstGeom prst="rect">
            <a:avLst/>
          </a:prstGeom>
        </p:spPr>
        <p:txBody>
          <a:bodyPr spcFirstLastPara="1" wrap="square" lIns="91425" tIns="91425" rIns="91425" bIns="91425" anchor="b" anchorCtr="0">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5" name="Google Shape;15;p2"/>
          <p:cNvSpPr txBox="1">
            <a:spLocks noGrp="1"/>
          </p:cNvSpPr>
          <p:nvPr>
            <p:ph type="subTitle" idx="1"/>
          </p:nvPr>
        </p:nvSpPr>
        <p:spPr>
          <a:xfrm>
            <a:off x="671250" y="3174876"/>
            <a:ext cx="78015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6" name="Google Shape;16;p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9"/>
        <p:cNvGrpSpPr/>
        <p:nvPr/>
      </p:nvGrpSpPr>
      <p:grpSpPr>
        <a:xfrm>
          <a:off x="0" y="0"/>
          <a:ext cx="0" cy="0"/>
          <a:chOff x="0" y="0"/>
          <a:chExt cx="0" cy="0"/>
        </a:xfrm>
      </p:grpSpPr>
      <p:sp>
        <p:nvSpPr>
          <p:cNvPr id="50" name="Google Shape;50;p11"/>
          <p:cNvSpPr txBox="1">
            <a:spLocks noGrp="1"/>
          </p:cNvSpPr>
          <p:nvPr>
            <p:ph type="title" hasCustomPrompt="1"/>
          </p:nvPr>
        </p:nvSpPr>
        <p:spPr>
          <a:xfrm>
            <a:off x="311700" y="1255275"/>
            <a:ext cx="8520600" cy="18906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a:spLocks noGrp="1"/>
          </p:cNvSpPr>
          <p:nvPr>
            <p:ph type="body" idx="1"/>
          </p:nvPr>
        </p:nvSpPr>
        <p:spPr>
          <a:xfrm>
            <a:off x="311700" y="32284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2" name="Google Shape;52;p11"/>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671250" y="2141250"/>
            <a:ext cx="7852200" cy="8610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9" name="Google Shape;19;p3"/>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2" name="Google Shape;22;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3" name="Google Shape;23;p4"/>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6" name="Google Shape;26;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7" name="Google Shape;27;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8" name="Google Shape;28;p5"/>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1" name="Google Shape;31;p6"/>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4" name="Google Shape;34;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5" name="Google Shape;35;p7"/>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490250" y="526350"/>
            <a:ext cx="62271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38" name="Google Shape;38;p8"/>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1" name="Google Shape;4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2" name="Google Shape;42;p9"/>
          <p:cNvSpPr txBox="1">
            <a:spLocks noGrp="1"/>
          </p:cNvSpPr>
          <p:nvPr>
            <p:ph type="title"/>
          </p:nvPr>
        </p:nvSpPr>
        <p:spPr>
          <a:xfrm>
            <a:off x="265500" y="1081400"/>
            <a:ext cx="4045200" cy="1710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3" name="Google Shape;43;p9"/>
          <p:cNvSpPr txBox="1">
            <a:spLocks noGrp="1"/>
          </p:cNvSpPr>
          <p:nvPr>
            <p:ph type="subTitle" idx="1"/>
          </p:nvPr>
        </p:nvSpPr>
        <p:spPr>
          <a:xfrm>
            <a:off x="265500" y="2845201"/>
            <a:ext cx="4045200" cy="1345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a:endParaRPr/>
          </a:p>
        </p:txBody>
      </p:sp>
      <p:sp>
        <p:nvSpPr>
          <p:cNvPr id="44" name="Google Shape;4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45" name="Google Shape;45;p9"/>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6"/>
        <p:cNvGrpSpPr/>
        <p:nvPr/>
      </p:nvGrpSpPr>
      <p:grpSpPr>
        <a:xfrm>
          <a:off x="0" y="0"/>
          <a:ext cx="0" cy="0"/>
          <a:chOff x="0" y="0"/>
          <a:chExt cx="0" cy="0"/>
        </a:xfrm>
      </p:grpSpPr>
      <p:sp>
        <p:nvSpPr>
          <p:cNvPr id="47" name="Google Shape;47;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a:endParaRPr/>
          </a:p>
        </p:txBody>
      </p:sp>
      <p:sp>
        <p:nvSpPr>
          <p:cNvPr id="48" name="Google Shape;48;p10"/>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lat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marL="914400" lvl="1"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marL="1371600" lvl="2"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marL="1828800" lvl="3"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marL="2286000" lvl="4"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marL="2743200" lvl="5"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marL="3200400" lvl="6"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marL="3657600" lvl="7"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marL="4114800" lvl="8" indent="-3175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a:endParaRPr/>
          </a:p>
        </p:txBody>
      </p:sp>
      <p:sp>
        <p:nvSpPr>
          <p:cNvPr id="8" name="Google Shape;8;p1"/>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hyperlink" Target="https://www.youtube.com/watch?v=IYcL0Un1io0" TargetMode="External"/><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8" Type="http://schemas.openxmlformats.org/officeDocument/2006/relationships/hyperlink" Target="https://github.com/kubernetes/community/blob/master/contributors/devel/sig-scheduling/scheduler.md" TargetMode="External"/><Relationship Id="rId3" Type="http://schemas.openxmlformats.org/officeDocument/2006/relationships/hyperlink" Target="https://www.youtube.com/watch?v=IYcL0Un1io0" TargetMode="External"/><Relationship Id="rId7" Type="http://schemas.openxmlformats.org/officeDocument/2006/relationships/hyperlink" Target="https://wiki.gentoo.org/wiki/Sysbench#Using_the_memory_workload" TargetMode="External"/><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hyperlink" Target="https://blog.freshtracks.io/a-deep-dive-into-kubernetes-metrics-part-2-c869581e9f29" TargetMode="External"/><Relationship Id="rId5" Type="http://schemas.openxmlformats.org/officeDocument/2006/relationships/hyperlink" Target="https://kubernetes.io/docs/concepts/" TargetMode="External"/><Relationship Id="rId10" Type="http://schemas.openxmlformats.org/officeDocument/2006/relationships/hyperlink" Target="https://prometheus.io/docs/guides/node-exporter/" TargetMode="External"/><Relationship Id="rId4" Type="http://schemas.openxmlformats.org/officeDocument/2006/relationships/hyperlink" Target="https://github.com/kelseyhightower/scheduler" TargetMode="External"/><Relationship Id="rId9" Type="http://schemas.openxmlformats.org/officeDocument/2006/relationships/hyperlink" Target="https://prometheus.io/"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73763"/>
        </a:solidFill>
        <a:effectLst/>
      </p:bgPr>
    </p:bg>
    <p:spTree>
      <p:nvGrpSpPr>
        <p:cNvPr id="1" name="Shape 58"/>
        <p:cNvGrpSpPr/>
        <p:nvPr/>
      </p:nvGrpSpPr>
      <p:grpSpPr>
        <a:xfrm>
          <a:off x="0" y="0"/>
          <a:ext cx="0" cy="0"/>
          <a:chOff x="0" y="0"/>
          <a:chExt cx="0" cy="0"/>
        </a:xfrm>
      </p:grpSpPr>
      <p:sp>
        <p:nvSpPr>
          <p:cNvPr id="59" name="Google Shape;59;p13"/>
          <p:cNvSpPr txBox="1">
            <a:spLocks noGrp="1"/>
          </p:cNvSpPr>
          <p:nvPr>
            <p:ph type="ctrTitle"/>
          </p:nvPr>
        </p:nvSpPr>
        <p:spPr>
          <a:xfrm>
            <a:off x="671258" y="2757375"/>
            <a:ext cx="7801500" cy="1730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endParaRPr dirty="0">
              <a:latin typeface="Oswald Regular"/>
              <a:ea typeface="Oswald Regular"/>
              <a:cs typeface="Oswald Regular"/>
              <a:sym typeface="Oswald Regular"/>
            </a:endParaRPr>
          </a:p>
          <a:p>
            <a:pPr marL="0" lvl="0" indent="0" algn="ctr" rtl="0">
              <a:spcBef>
                <a:spcPts val="0"/>
              </a:spcBef>
              <a:spcAft>
                <a:spcPts val="0"/>
              </a:spcAft>
              <a:buNone/>
            </a:pPr>
            <a:endParaRPr dirty="0">
              <a:latin typeface="Oswald Regular"/>
              <a:ea typeface="Oswald Regular"/>
              <a:cs typeface="Oswald Regular"/>
              <a:sym typeface="Oswald Regular"/>
            </a:endParaRPr>
          </a:p>
          <a:p>
            <a:pPr marL="0" lvl="0" indent="0" algn="ctr" rtl="0">
              <a:spcBef>
                <a:spcPts val="0"/>
              </a:spcBef>
              <a:spcAft>
                <a:spcPts val="0"/>
              </a:spcAft>
              <a:buNone/>
            </a:pPr>
            <a:r>
              <a:rPr lang="en" sz="4800" dirty="0">
                <a:latin typeface="Oswald Regular"/>
                <a:ea typeface="Oswald Regular"/>
                <a:cs typeface="Oswald Regular"/>
                <a:sym typeface="Oswald Regular"/>
              </a:rPr>
              <a:t>Custom Kubernetes Scheduler</a:t>
            </a:r>
            <a:endParaRPr sz="4800" dirty="0">
              <a:latin typeface="Oswald Regular"/>
              <a:ea typeface="Oswald Regular"/>
              <a:cs typeface="Oswald Regular"/>
              <a:sym typeface="Oswald Regular"/>
            </a:endParaRPr>
          </a:p>
          <a:p>
            <a:pPr marL="0" lvl="0" indent="0" algn="ctr" rtl="0">
              <a:spcBef>
                <a:spcPts val="0"/>
              </a:spcBef>
              <a:spcAft>
                <a:spcPts val="0"/>
              </a:spcAft>
              <a:buNone/>
            </a:pPr>
            <a:r>
              <a:rPr lang="en" sz="1800" dirty="0">
                <a:latin typeface="Oswald Regular"/>
                <a:ea typeface="Oswald Regular"/>
                <a:cs typeface="Oswald Regular"/>
                <a:sym typeface="Oswald Regular"/>
              </a:rPr>
              <a:t>                                                              </a:t>
            </a:r>
            <a:endParaRPr sz="1800" dirty="0">
              <a:latin typeface="Oswald Regular"/>
              <a:ea typeface="Oswald Regular"/>
              <a:cs typeface="Oswald Regular"/>
              <a:sym typeface="Oswald Regular"/>
            </a:endParaRPr>
          </a:p>
          <a:p>
            <a:pPr marL="0" lvl="0" indent="0" algn="ctr" rtl="0">
              <a:spcBef>
                <a:spcPts val="0"/>
              </a:spcBef>
              <a:spcAft>
                <a:spcPts val="0"/>
              </a:spcAft>
              <a:buNone/>
            </a:pPr>
            <a:r>
              <a:rPr lang="en" sz="1800">
                <a:latin typeface="Oswald Regular"/>
                <a:ea typeface="Oswald Regular"/>
                <a:cs typeface="Oswald Regular"/>
                <a:sym typeface="Oswald Regular"/>
              </a:rPr>
              <a:t>                                                                                   </a:t>
            </a:r>
            <a:endParaRPr sz="1800" dirty="0">
              <a:latin typeface="Oswald Regular"/>
              <a:ea typeface="Oswald Regular"/>
              <a:cs typeface="Oswald Regular"/>
              <a:sym typeface="Oswald Regular"/>
            </a:endParaRPr>
          </a:p>
        </p:txBody>
      </p:sp>
      <p:pic>
        <p:nvPicPr>
          <p:cNvPr id="60" name="Google Shape;60;p13"/>
          <p:cNvPicPr preferRelativeResize="0"/>
          <p:nvPr/>
        </p:nvPicPr>
        <p:blipFill rotWithShape="1">
          <a:blip r:embed="rId3">
            <a:alphaModFix/>
          </a:blip>
          <a:srcRect t="13457" b="14309"/>
          <a:stretch/>
        </p:blipFill>
        <p:spPr>
          <a:xfrm>
            <a:off x="3198850" y="335575"/>
            <a:ext cx="2834200" cy="2491500"/>
          </a:xfrm>
          <a:prstGeom prst="rect">
            <a:avLst/>
          </a:prstGeom>
          <a:noFill/>
          <a:ln>
            <a:noFill/>
          </a:ln>
        </p:spPr>
      </p:pic>
      <p:sp>
        <p:nvSpPr>
          <p:cNvPr id="61" name="Google Shape;61;p13"/>
          <p:cNvSpPr txBox="1"/>
          <p:nvPr/>
        </p:nvSpPr>
        <p:spPr>
          <a:xfrm>
            <a:off x="2578800" y="4884900"/>
            <a:ext cx="4074300" cy="258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700">
                <a:solidFill>
                  <a:srgbClr val="999999"/>
                </a:solidFill>
              </a:rPr>
              <a:t>Image from: Google. Kubernetes scheduler. url: http://kubernetes.io.</a:t>
            </a:r>
            <a:endParaRPr sz="700">
              <a:solidFill>
                <a:srgbClr val="999999"/>
              </a:solidFill>
            </a:endParaRPr>
          </a:p>
          <a:p>
            <a:pPr marL="0" lvl="0" indent="0" algn="ctr" rtl="0">
              <a:spcBef>
                <a:spcPts val="0"/>
              </a:spcBef>
              <a:spcAft>
                <a:spcPts val="0"/>
              </a:spcAft>
              <a:buNone/>
            </a:pPr>
            <a:endParaRPr sz="700">
              <a:solidFill>
                <a:srgbClr val="999999"/>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11"/>
        <p:cNvGrpSpPr/>
        <p:nvPr/>
      </p:nvGrpSpPr>
      <p:grpSpPr>
        <a:xfrm>
          <a:off x="0" y="0"/>
          <a:ext cx="0" cy="0"/>
          <a:chOff x="0" y="0"/>
          <a:chExt cx="0" cy="0"/>
        </a:xfrm>
      </p:grpSpPr>
      <p:sp>
        <p:nvSpPr>
          <p:cNvPr id="112" name="Google Shape;112;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073763"/>
                </a:solidFill>
              </a:rPr>
              <a:t>Methodology</a:t>
            </a:r>
            <a:endParaRPr>
              <a:solidFill>
                <a:srgbClr val="073763"/>
              </a:solidFill>
            </a:endParaRPr>
          </a:p>
        </p:txBody>
      </p:sp>
      <p:sp>
        <p:nvSpPr>
          <p:cNvPr id="113" name="Google Shape;113;p2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lnSpc>
                <a:spcPct val="150000"/>
              </a:lnSpc>
              <a:spcBef>
                <a:spcPts val="0"/>
              </a:spcBef>
              <a:spcAft>
                <a:spcPts val="0"/>
              </a:spcAft>
              <a:buClr>
                <a:srgbClr val="073763"/>
              </a:buClr>
              <a:buSzPts val="1800"/>
              <a:buFont typeface="Calibri"/>
              <a:buChar char="●"/>
            </a:pPr>
            <a:r>
              <a:rPr lang="en">
                <a:solidFill>
                  <a:srgbClr val="073763"/>
                </a:solidFill>
                <a:latin typeface="Calibri"/>
                <a:ea typeface="Calibri"/>
                <a:cs typeface="Calibri"/>
                <a:sym typeface="Calibri"/>
              </a:rPr>
              <a:t>Scheduler needs to do the following:</a:t>
            </a:r>
            <a:endParaRPr>
              <a:solidFill>
                <a:srgbClr val="073763"/>
              </a:solidFill>
              <a:latin typeface="Calibri"/>
              <a:ea typeface="Calibri"/>
              <a:cs typeface="Calibri"/>
              <a:sym typeface="Calibri"/>
            </a:endParaRPr>
          </a:p>
          <a:p>
            <a:pPr marL="914400" lvl="1" indent="-317500" algn="l" rtl="0">
              <a:lnSpc>
                <a:spcPct val="150000"/>
              </a:lnSpc>
              <a:spcBef>
                <a:spcPts val="0"/>
              </a:spcBef>
              <a:spcAft>
                <a:spcPts val="0"/>
              </a:spcAft>
              <a:buClr>
                <a:srgbClr val="073763"/>
              </a:buClr>
              <a:buSzPts val="1400"/>
              <a:buFont typeface="Calibri"/>
              <a:buChar char="○"/>
            </a:pPr>
            <a:r>
              <a:rPr lang="en">
                <a:solidFill>
                  <a:srgbClr val="073763"/>
                </a:solidFill>
                <a:latin typeface="Calibri"/>
                <a:ea typeface="Calibri"/>
                <a:cs typeface="Calibri"/>
                <a:sym typeface="Calibri"/>
              </a:rPr>
              <a:t>Find unscheduled pods</a:t>
            </a:r>
            <a:endParaRPr>
              <a:solidFill>
                <a:srgbClr val="073763"/>
              </a:solidFill>
              <a:latin typeface="Calibri"/>
              <a:ea typeface="Calibri"/>
              <a:cs typeface="Calibri"/>
              <a:sym typeface="Calibri"/>
            </a:endParaRPr>
          </a:p>
          <a:p>
            <a:pPr marL="914400" lvl="1" indent="-317500" algn="l" rtl="0">
              <a:lnSpc>
                <a:spcPct val="150000"/>
              </a:lnSpc>
              <a:spcBef>
                <a:spcPts val="0"/>
              </a:spcBef>
              <a:spcAft>
                <a:spcPts val="0"/>
              </a:spcAft>
              <a:buClr>
                <a:srgbClr val="073763"/>
              </a:buClr>
              <a:buSzPts val="1400"/>
              <a:buFont typeface="Calibri"/>
              <a:buChar char="○"/>
            </a:pPr>
            <a:r>
              <a:rPr lang="en">
                <a:solidFill>
                  <a:srgbClr val="073763"/>
                </a:solidFill>
                <a:latin typeface="Calibri"/>
                <a:ea typeface="Calibri"/>
                <a:cs typeface="Calibri"/>
                <a:sym typeface="Calibri"/>
              </a:rPr>
              <a:t>For each unscheduled pod: </a:t>
            </a:r>
            <a:endParaRPr>
              <a:solidFill>
                <a:srgbClr val="073763"/>
              </a:solidFill>
              <a:latin typeface="Calibri"/>
              <a:ea typeface="Calibri"/>
              <a:cs typeface="Calibri"/>
              <a:sym typeface="Calibri"/>
            </a:endParaRPr>
          </a:p>
          <a:p>
            <a:pPr marL="1371600" lvl="2" indent="-317500" algn="l" rtl="0">
              <a:lnSpc>
                <a:spcPct val="150000"/>
              </a:lnSpc>
              <a:spcBef>
                <a:spcPts val="0"/>
              </a:spcBef>
              <a:spcAft>
                <a:spcPts val="0"/>
              </a:spcAft>
              <a:buClr>
                <a:srgbClr val="073763"/>
              </a:buClr>
              <a:buSzPts val="1400"/>
              <a:buFont typeface="Calibri"/>
              <a:buChar char="－"/>
            </a:pPr>
            <a:r>
              <a:rPr lang="en">
                <a:solidFill>
                  <a:srgbClr val="073763"/>
                </a:solidFill>
                <a:latin typeface="Calibri"/>
                <a:ea typeface="Calibri"/>
                <a:cs typeface="Calibri"/>
                <a:sym typeface="Calibri"/>
              </a:rPr>
              <a:t>Select ‘best’ node</a:t>
            </a:r>
            <a:endParaRPr>
              <a:solidFill>
                <a:srgbClr val="073763"/>
              </a:solidFill>
              <a:latin typeface="Calibri"/>
              <a:ea typeface="Calibri"/>
              <a:cs typeface="Calibri"/>
              <a:sym typeface="Calibri"/>
            </a:endParaRPr>
          </a:p>
          <a:p>
            <a:pPr marL="1371600" lvl="2" indent="-317500" algn="l" rtl="0">
              <a:lnSpc>
                <a:spcPct val="150000"/>
              </a:lnSpc>
              <a:spcBef>
                <a:spcPts val="0"/>
              </a:spcBef>
              <a:spcAft>
                <a:spcPts val="0"/>
              </a:spcAft>
              <a:buClr>
                <a:srgbClr val="073763"/>
              </a:buClr>
              <a:buSzPts val="1400"/>
              <a:buFont typeface="Calibri"/>
              <a:buChar char="－"/>
            </a:pPr>
            <a:r>
              <a:rPr lang="en">
                <a:solidFill>
                  <a:srgbClr val="073763"/>
                </a:solidFill>
                <a:latin typeface="Calibri"/>
                <a:ea typeface="Calibri"/>
                <a:cs typeface="Calibri"/>
                <a:sym typeface="Calibri"/>
              </a:rPr>
              <a:t>Bind pod with selected node</a:t>
            </a:r>
            <a:endParaRPr>
              <a:solidFill>
                <a:srgbClr val="073763"/>
              </a:solidFill>
              <a:latin typeface="Calibri"/>
              <a:ea typeface="Calibri"/>
              <a:cs typeface="Calibri"/>
              <a:sym typeface="Calibri"/>
            </a:endParaRPr>
          </a:p>
          <a:p>
            <a:pPr marL="457200" lvl="0" indent="-342900" algn="l" rtl="0">
              <a:lnSpc>
                <a:spcPct val="150000"/>
              </a:lnSpc>
              <a:spcBef>
                <a:spcPts val="1000"/>
              </a:spcBef>
              <a:spcAft>
                <a:spcPts val="0"/>
              </a:spcAft>
              <a:buClr>
                <a:srgbClr val="073763"/>
              </a:buClr>
              <a:buSzPts val="1800"/>
              <a:buFont typeface="Calibri"/>
              <a:buChar char="●"/>
            </a:pPr>
            <a:r>
              <a:rPr lang="en">
                <a:solidFill>
                  <a:srgbClr val="073763"/>
                </a:solidFill>
                <a:latin typeface="Calibri"/>
                <a:ea typeface="Calibri"/>
                <a:cs typeface="Calibri"/>
                <a:sym typeface="Calibri"/>
              </a:rPr>
              <a:t>Selecting the ‘Best’ node:</a:t>
            </a:r>
            <a:endParaRPr>
              <a:solidFill>
                <a:srgbClr val="073763"/>
              </a:solidFill>
              <a:latin typeface="Calibri"/>
              <a:ea typeface="Calibri"/>
              <a:cs typeface="Calibri"/>
              <a:sym typeface="Calibri"/>
            </a:endParaRPr>
          </a:p>
          <a:p>
            <a:pPr marL="914400" lvl="1" indent="-317500" algn="l" rtl="0">
              <a:lnSpc>
                <a:spcPct val="150000"/>
              </a:lnSpc>
              <a:spcBef>
                <a:spcPts val="0"/>
              </a:spcBef>
              <a:spcAft>
                <a:spcPts val="0"/>
              </a:spcAft>
              <a:buClr>
                <a:srgbClr val="073763"/>
              </a:buClr>
              <a:buSzPts val="1400"/>
              <a:buFont typeface="Calibri"/>
              <a:buChar char="○"/>
            </a:pPr>
            <a:r>
              <a:rPr lang="en">
                <a:solidFill>
                  <a:srgbClr val="073763"/>
                </a:solidFill>
                <a:latin typeface="Calibri"/>
                <a:ea typeface="Calibri"/>
                <a:cs typeface="Calibri"/>
                <a:sym typeface="Calibri"/>
              </a:rPr>
              <a:t>Find all nodes compatible with pod, i.e. satisfy requested CPU &amp; memory.</a:t>
            </a:r>
            <a:endParaRPr>
              <a:solidFill>
                <a:srgbClr val="073763"/>
              </a:solidFill>
              <a:latin typeface="Calibri"/>
              <a:ea typeface="Calibri"/>
              <a:cs typeface="Calibri"/>
              <a:sym typeface="Calibri"/>
            </a:endParaRPr>
          </a:p>
          <a:p>
            <a:pPr marL="914400" lvl="1" indent="-317500" algn="l" rtl="0">
              <a:lnSpc>
                <a:spcPct val="150000"/>
              </a:lnSpc>
              <a:spcBef>
                <a:spcPts val="0"/>
              </a:spcBef>
              <a:spcAft>
                <a:spcPts val="0"/>
              </a:spcAft>
              <a:buClr>
                <a:srgbClr val="073763"/>
              </a:buClr>
              <a:buSzPts val="1400"/>
              <a:buFont typeface="Calibri"/>
              <a:buChar char="○"/>
            </a:pPr>
            <a:r>
              <a:rPr lang="en">
                <a:solidFill>
                  <a:srgbClr val="073763"/>
                </a:solidFill>
                <a:latin typeface="Calibri"/>
                <a:ea typeface="Calibri"/>
                <a:cs typeface="Calibri"/>
                <a:sym typeface="Calibri"/>
              </a:rPr>
              <a:t>Retrieve the relevant metric data (available memory) for each compatible node.</a:t>
            </a:r>
            <a:endParaRPr>
              <a:solidFill>
                <a:srgbClr val="073763"/>
              </a:solidFill>
              <a:latin typeface="Calibri"/>
              <a:ea typeface="Calibri"/>
              <a:cs typeface="Calibri"/>
              <a:sym typeface="Calibri"/>
            </a:endParaRPr>
          </a:p>
          <a:p>
            <a:pPr marL="914400" lvl="1" indent="-317500" algn="l" rtl="0">
              <a:lnSpc>
                <a:spcPct val="150000"/>
              </a:lnSpc>
              <a:spcBef>
                <a:spcPts val="0"/>
              </a:spcBef>
              <a:spcAft>
                <a:spcPts val="0"/>
              </a:spcAft>
              <a:buClr>
                <a:srgbClr val="073763"/>
              </a:buClr>
              <a:buSzPts val="1400"/>
              <a:buFont typeface="Calibri"/>
              <a:buChar char="○"/>
            </a:pPr>
            <a:r>
              <a:rPr lang="en">
                <a:solidFill>
                  <a:srgbClr val="073763"/>
                </a:solidFill>
                <a:latin typeface="Calibri"/>
                <a:ea typeface="Calibri"/>
                <a:cs typeface="Calibri"/>
                <a:sym typeface="Calibri"/>
              </a:rPr>
              <a:t>Select the node with the max metric value. </a:t>
            </a:r>
            <a:endParaRPr>
              <a:solidFill>
                <a:srgbClr val="073763"/>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17"/>
        <p:cNvGrpSpPr/>
        <p:nvPr/>
      </p:nvGrpSpPr>
      <p:grpSpPr>
        <a:xfrm>
          <a:off x="0" y="0"/>
          <a:ext cx="0" cy="0"/>
          <a:chOff x="0" y="0"/>
          <a:chExt cx="0" cy="0"/>
        </a:xfrm>
      </p:grpSpPr>
      <p:sp>
        <p:nvSpPr>
          <p:cNvPr id="118" name="Google Shape;118;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073763"/>
                </a:solidFill>
              </a:rPr>
              <a:t>Tech Stack</a:t>
            </a:r>
            <a:endParaRPr>
              <a:solidFill>
                <a:srgbClr val="073763"/>
              </a:solidFill>
            </a:endParaRPr>
          </a:p>
        </p:txBody>
      </p:sp>
      <p:sp>
        <p:nvSpPr>
          <p:cNvPr id="119" name="Google Shape;119;p2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rgbClr val="073763"/>
              </a:buClr>
              <a:buSzPts val="1800"/>
              <a:buFont typeface="Calibri"/>
              <a:buChar char="●"/>
            </a:pPr>
            <a:r>
              <a:rPr lang="en">
                <a:solidFill>
                  <a:srgbClr val="073763"/>
                </a:solidFill>
                <a:latin typeface="Calibri"/>
                <a:ea typeface="Calibri"/>
                <a:cs typeface="Calibri"/>
                <a:sym typeface="Calibri"/>
              </a:rPr>
              <a:t>Kubernetes + Docker</a:t>
            </a:r>
            <a:endParaRPr>
              <a:solidFill>
                <a:srgbClr val="073763"/>
              </a:solidFill>
              <a:latin typeface="Calibri"/>
              <a:ea typeface="Calibri"/>
              <a:cs typeface="Calibri"/>
              <a:sym typeface="Calibri"/>
            </a:endParaRPr>
          </a:p>
          <a:p>
            <a:pPr marL="457200" lvl="0" indent="-342900" algn="l" rtl="0">
              <a:spcBef>
                <a:spcPts val="1000"/>
              </a:spcBef>
              <a:spcAft>
                <a:spcPts val="0"/>
              </a:spcAft>
              <a:buClr>
                <a:srgbClr val="073763"/>
              </a:buClr>
              <a:buSzPts val="1800"/>
              <a:buFont typeface="Calibri"/>
              <a:buChar char="●"/>
            </a:pPr>
            <a:r>
              <a:rPr lang="en">
                <a:solidFill>
                  <a:srgbClr val="073763"/>
                </a:solidFill>
                <a:latin typeface="Calibri"/>
                <a:ea typeface="Calibri"/>
                <a:cs typeface="Calibri"/>
                <a:sym typeface="Calibri"/>
              </a:rPr>
              <a:t>Kubeadm-dind-cluster (KDC)  →  to create a multi-node K8s cluster locally</a:t>
            </a:r>
            <a:endParaRPr>
              <a:solidFill>
                <a:srgbClr val="073763"/>
              </a:solidFill>
              <a:latin typeface="Calibri"/>
              <a:ea typeface="Calibri"/>
              <a:cs typeface="Calibri"/>
              <a:sym typeface="Calibri"/>
            </a:endParaRPr>
          </a:p>
          <a:p>
            <a:pPr marL="914400" lvl="1" indent="-317500" algn="l" rtl="0">
              <a:spcBef>
                <a:spcPts val="1000"/>
              </a:spcBef>
              <a:spcAft>
                <a:spcPts val="0"/>
              </a:spcAft>
              <a:buClr>
                <a:srgbClr val="073763"/>
              </a:buClr>
              <a:buSzPts val="1400"/>
              <a:buFont typeface="Calibri"/>
              <a:buChar char="○"/>
            </a:pPr>
            <a:r>
              <a:rPr lang="en">
                <a:solidFill>
                  <a:srgbClr val="073763"/>
                </a:solidFill>
                <a:latin typeface="Calibri"/>
                <a:ea typeface="Calibri"/>
                <a:cs typeface="Calibri"/>
                <a:sym typeface="Calibri"/>
              </a:rPr>
              <a:t>Based on kubeadm and DIND (Docker in Docker)</a:t>
            </a:r>
            <a:endParaRPr>
              <a:solidFill>
                <a:srgbClr val="073763"/>
              </a:solidFill>
              <a:latin typeface="Calibri"/>
              <a:ea typeface="Calibri"/>
              <a:cs typeface="Calibri"/>
              <a:sym typeface="Calibri"/>
            </a:endParaRPr>
          </a:p>
          <a:p>
            <a:pPr marL="457200" lvl="0" indent="-342900" algn="l" rtl="0">
              <a:spcBef>
                <a:spcPts val="1000"/>
              </a:spcBef>
              <a:spcAft>
                <a:spcPts val="0"/>
              </a:spcAft>
              <a:buClr>
                <a:srgbClr val="073763"/>
              </a:buClr>
              <a:buSzPts val="1800"/>
              <a:buFont typeface="Calibri"/>
              <a:buChar char="●"/>
            </a:pPr>
            <a:r>
              <a:rPr lang="en">
                <a:solidFill>
                  <a:srgbClr val="073763"/>
                </a:solidFill>
                <a:latin typeface="Calibri"/>
                <a:ea typeface="Calibri"/>
                <a:cs typeface="Calibri"/>
                <a:sym typeface="Calibri"/>
              </a:rPr>
              <a:t>YAML files  →  to define K8s pods and deployments</a:t>
            </a:r>
            <a:endParaRPr>
              <a:solidFill>
                <a:srgbClr val="073763"/>
              </a:solidFill>
              <a:latin typeface="Calibri"/>
              <a:ea typeface="Calibri"/>
              <a:cs typeface="Calibri"/>
              <a:sym typeface="Calibri"/>
            </a:endParaRPr>
          </a:p>
          <a:p>
            <a:pPr marL="457200" lvl="0" indent="-342900" algn="l" rtl="0">
              <a:spcBef>
                <a:spcPts val="1000"/>
              </a:spcBef>
              <a:spcAft>
                <a:spcPts val="0"/>
              </a:spcAft>
              <a:buClr>
                <a:srgbClr val="073763"/>
              </a:buClr>
              <a:buSzPts val="1800"/>
              <a:buFont typeface="Calibri"/>
              <a:buChar char="●"/>
            </a:pPr>
            <a:r>
              <a:rPr lang="en">
                <a:solidFill>
                  <a:srgbClr val="073763"/>
                </a:solidFill>
                <a:latin typeface="Calibri"/>
                <a:ea typeface="Calibri"/>
                <a:cs typeface="Calibri"/>
                <a:sym typeface="Calibri"/>
              </a:rPr>
              <a:t>Prometheus Node Exporter  →  to scrape node metrics</a:t>
            </a:r>
            <a:endParaRPr>
              <a:solidFill>
                <a:srgbClr val="073763"/>
              </a:solidFill>
              <a:latin typeface="Calibri"/>
              <a:ea typeface="Calibri"/>
              <a:cs typeface="Calibri"/>
              <a:sym typeface="Calibri"/>
            </a:endParaRPr>
          </a:p>
          <a:p>
            <a:pPr marL="457200" lvl="0" indent="-342900" algn="l" rtl="0">
              <a:spcBef>
                <a:spcPts val="1000"/>
              </a:spcBef>
              <a:spcAft>
                <a:spcPts val="0"/>
              </a:spcAft>
              <a:buClr>
                <a:srgbClr val="073763"/>
              </a:buClr>
              <a:buSzPts val="1800"/>
              <a:buFont typeface="Calibri"/>
              <a:buChar char="●"/>
            </a:pPr>
            <a:r>
              <a:rPr lang="en">
                <a:solidFill>
                  <a:srgbClr val="073763"/>
                </a:solidFill>
                <a:latin typeface="Calibri"/>
                <a:ea typeface="Calibri"/>
                <a:cs typeface="Calibri"/>
                <a:sym typeface="Calibri"/>
              </a:rPr>
              <a:t>GoLang  →  custom scheduler development</a:t>
            </a:r>
            <a:endParaRPr>
              <a:solidFill>
                <a:srgbClr val="073763"/>
              </a:solidFill>
              <a:latin typeface="Calibri"/>
              <a:ea typeface="Calibri"/>
              <a:cs typeface="Calibri"/>
              <a:sym typeface="Calibri"/>
            </a:endParaRPr>
          </a:p>
          <a:p>
            <a:pPr marL="457200" lvl="0" indent="-342900" algn="l" rtl="0">
              <a:spcBef>
                <a:spcPts val="1000"/>
              </a:spcBef>
              <a:spcAft>
                <a:spcPts val="1000"/>
              </a:spcAft>
              <a:buClr>
                <a:srgbClr val="073763"/>
              </a:buClr>
              <a:buSzPts val="1800"/>
              <a:buFont typeface="Calibri"/>
              <a:buChar char="●"/>
            </a:pPr>
            <a:r>
              <a:rPr lang="en">
                <a:solidFill>
                  <a:srgbClr val="073763"/>
                </a:solidFill>
                <a:latin typeface="Calibri"/>
                <a:ea typeface="Calibri"/>
                <a:cs typeface="Calibri"/>
                <a:sym typeface="Calibri"/>
              </a:rPr>
              <a:t>PromQL + Prometheus HTTP API  →  querying metric data</a:t>
            </a:r>
            <a:endParaRPr>
              <a:solidFill>
                <a:srgbClr val="073763"/>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23"/>
        <p:cNvGrpSpPr/>
        <p:nvPr/>
      </p:nvGrpSpPr>
      <p:grpSpPr>
        <a:xfrm>
          <a:off x="0" y="0"/>
          <a:ext cx="0" cy="0"/>
          <a:chOff x="0" y="0"/>
          <a:chExt cx="0" cy="0"/>
        </a:xfrm>
      </p:grpSpPr>
      <p:sp>
        <p:nvSpPr>
          <p:cNvPr id="124" name="Google Shape;124;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073763"/>
                </a:solidFill>
              </a:rPr>
              <a:t>Implementation </a:t>
            </a:r>
            <a:endParaRPr>
              <a:solidFill>
                <a:srgbClr val="073763"/>
              </a:solidFill>
            </a:endParaRPr>
          </a:p>
        </p:txBody>
      </p:sp>
      <p:sp>
        <p:nvSpPr>
          <p:cNvPr id="125" name="Google Shape;125;p2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073763"/>
                </a:solidFill>
                <a:latin typeface="Calibri"/>
                <a:ea typeface="Calibri"/>
                <a:cs typeface="Calibri"/>
                <a:sym typeface="Calibri"/>
              </a:rPr>
              <a:t>Guided by: </a:t>
            </a:r>
            <a:endParaRPr>
              <a:solidFill>
                <a:srgbClr val="073763"/>
              </a:solidFill>
              <a:latin typeface="Calibri"/>
              <a:ea typeface="Calibri"/>
              <a:cs typeface="Calibri"/>
              <a:sym typeface="Calibri"/>
            </a:endParaRPr>
          </a:p>
          <a:p>
            <a:pPr marL="457200" lvl="1" indent="-317500" algn="l" rtl="0">
              <a:spcBef>
                <a:spcPts val="1000"/>
              </a:spcBef>
              <a:spcAft>
                <a:spcPts val="0"/>
              </a:spcAft>
              <a:buClr>
                <a:srgbClr val="073763"/>
              </a:buClr>
              <a:buSzPts val="1400"/>
              <a:buFont typeface="Calibri"/>
              <a:buChar char="●"/>
            </a:pPr>
            <a:r>
              <a:rPr lang="en">
                <a:solidFill>
                  <a:srgbClr val="073763"/>
                </a:solidFill>
                <a:latin typeface="Calibri"/>
                <a:ea typeface="Calibri"/>
                <a:cs typeface="Calibri"/>
                <a:sym typeface="Calibri"/>
              </a:rPr>
              <a:t>Kelsey Hightower’s demo - Building a custom Kubernetes scheduler (GopherCon, 2016)</a:t>
            </a:r>
            <a:br>
              <a:rPr lang="en">
                <a:solidFill>
                  <a:srgbClr val="073763"/>
                </a:solidFill>
                <a:latin typeface="Calibri"/>
                <a:ea typeface="Calibri"/>
                <a:cs typeface="Calibri"/>
                <a:sym typeface="Calibri"/>
              </a:rPr>
            </a:br>
            <a:r>
              <a:rPr lang="en">
                <a:solidFill>
                  <a:srgbClr val="073763"/>
                </a:solidFill>
                <a:latin typeface="Calibri"/>
                <a:ea typeface="Calibri"/>
                <a:cs typeface="Calibri"/>
                <a:sym typeface="Calibri"/>
              </a:rPr>
              <a:t>Url: </a:t>
            </a:r>
            <a:r>
              <a:rPr lang="en" u="sng">
                <a:solidFill>
                  <a:schemeClr val="hlink"/>
                </a:solidFill>
                <a:latin typeface="Calibri"/>
                <a:ea typeface="Calibri"/>
                <a:cs typeface="Calibri"/>
                <a:sym typeface="Calibri"/>
                <a:hlinkClick r:id="rId3"/>
              </a:rPr>
              <a:t>https://www.youtube.com/watch?v=IYcL0Un1io0</a:t>
            </a:r>
            <a:endParaRPr>
              <a:solidFill>
                <a:srgbClr val="073763"/>
              </a:solidFill>
              <a:latin typeface="Calibri"/>
              <a:ea typeface="Calibri"/>
              <a:cs typeface="Calibri"/>
              <a:sym typeface="Calibri"/>
            </a:endParaRPr>
          </a:p>
          <a:p>
            <a:pPr marL="457200" lvl="1" indent="-317500" algn="l" rtl="0">
              <a:spcBef>
                <a:spcPts val="1000"/>
              </a:spcBef>
              <a:spcAft>
                <a:spcPts val="0"/>
              </a:spcAft>
              <a:buClr>
                <a:srgbClr val="073763"/>
              </a:buClr>
              <a:buSzPts val="1400"/>
              <a:buFont typeface="Calibri"/>
              <a:buChar char="●"/>
            </a:pPr>
            <a:r>
              <a:rPr lang="en">
                <a:solidFill>
                  <a:srgbClr val="073763"/>
                </a:solidFill>
                <a:latin typeface="Calibri"/>
                <a:ea typeface="Calibri"/>
                <a:cs typeface="Calibri"/>
                <a:sym typeface="Calibri"/>
              </a:rPr>
              <a:t>A toy scheduler that uses manually-added node annotations to make scheduling decisions.</a:t>
            </a:r>
            <a:endParaRPr>
              <a:solidFill>
                <a:srgbClr val="073763"/>
              </a:solidFill>
              <a:latin typeface="Calibri"/>
              <a:ea typeface="Calibri"/>
              <a:cs typeface="Calibri"/>
              <a:sym typeface="Calibri"/>
            </a:endParaRPr>
          </a:p>
          <a:p>
            <a:pPr marL="457200" lvl="1" indent="-317500" algn="l" rtl="0">
              <a:spcBef>
                <a:spcPts val="1000"/>
              </a:spcBef>
              <a:spcAft>
                <a:spcPts val="0"/>
              </a:spcAft>
              <a:buClr>
                <a:srgbClr val="073763"/>
              </a:buClr>
              <a:buSzPts val="1400"/>
              <a:buFont typeface="Calibri"/>
              <a:buChar char="●"/>
            </a:pPr>
            <a:r>
              <a:rPr lang="en">
                <a:solidFill>
                  <a:srgbClr val="073763"/>
                </a:solidFill>
                <a:latin typeface="Calibri"/>
                <a:ea typeface="Calibri"/>
                <a:cs typeface="Calibri"/>
                <a:sym typeface="Calibri"/>
              </a:rPr>
              <a:t>Parts of it formed the base for our scheduler: </a:t>
            </a:r>
            <a:endParaRPr>
              <a:solidFill>
                <a:srgbClr val="073763"/>
              </a:solidFill>
              <a:latin typeface="Calibri"/>
              <a:ea typeface="Calibri"/>
              <a:cs typeface="Calibri"/>
              <a:sym typeface="Calibri"/>
            </a:endParaRPr>
          </a:p>
          <a:p>
            <a:pPr marL="1371600" marR="0" lvl="2" indent="-317500" algn="l" rtl="0">
              <a:lnSpc>
                <a:spcPct val="115000"/>
              </a:lnSpc>
              <a:spcBef>
                <a:spcPts val="1000"/>
              </a:spcBef>
              <a:spcAft>
                <a:spcPts val="0"/>
              </a:spcAft>
              <a:buClr>
                <a:srgbClr val="073763"/>
              </a:buClr>
              <a:buSzPts val="1400"/>
              <a:buFont typeface="Calibri"/>
              <a:buChar char="○"/>
            </a:pPr>
            <a:r>
              <a:rPr lang="en" sz="1400">
                <a:solidFill>
                  <a:srgbClr val="073763"/>
                </a:solidFill>
                <a:latin typeface="Calibri"/>
                <a:ea typeface="Calibri"/>
                <a:cs typeface="Calibri"/>
                <a:sym typeface="Calibri"/>
              </a:rPr>
              <a:t>monitoring and getting unscheduled pods </a:t>
            </a:r>
            <a:endParaRPr sz="1400">
              <a:solidFill>
                <a:srgbClr val="073763"/>
              </a:solidFill>
              <a:latin typeface="Calibri"/>
              <a:ea typeface="Calibri"/>
              <a:cs typeface="Calibri"/>
              <a:sym typeface="Calibri"/>
            </a:endParaRPr>
          </a:p>
          <a:p>
            <a:pPr marL="1371600" marR="0" lvl="2" indent="-317500" algn="l" rtl="0">
              <a:lnSpc>
                <a:spcPct val="115000"/>
              </a:lnSpc>
              <a:spcBef>
                <a:spcPts val="1000"/>
              </a:spcBef>
              <a:spcAft>
                <a:spcPts val="0"/>
              </a:spcAft>
              <a:buClr>
                <a:srgbClr val="073763"/>
              </a:buClr>
              <a:buSzPts val="1400"/>
              <a:buFont typeface="Calibri"/>
              <a:buChar char="○"/>
            </a:pPr>
            <a:r>
              <a:rPr lang="en" sz="1400">
                <a:solidFill>
                  <a:srgbClr val="073763"/>
                </a:solidFill>
                <a:latin typeface="Calibri"/>
                <a:ea typeface="Calibri"/>
                <a:cs typeface="Calibri"/>
                <a:sym typeface="Calibri"/>
              </a:rPr>
              <a:t>running the initial predicate checks</a:t>
            </a:r>
            <a:endParaRPr sz="1400">
              <a:solidFill>
                <a:srgbClr val="073763"/>
              </a:solidFill>
              <a:latin typeface="Calibri"/>
              <a:ea typeface="Calibri"/>
              <a:cs typeface="Calibri"/>
              <a:sym typeface="Calibri"/>
            </a:endParaRPr>
          </a:p>
          <a:p>
            <a:pPr marL="1371600" marR="0" lvl="2" indent="-317500" algn="l" rtl="0">
              <a:lnSpc>
                <a:spcPct val="115000"/>
              </a:lnSpc>
              <a:spcBef>
                <a:spcPts val="1000"/>
              </a:spcBef>
              <a:spcAft>
                <a:spcPts val="0"/>
              </a:spcAft>
              <a:buClr>
                <a:srgbClr val="073763"/>
              </a:buClr>
              <a:buSzPts val="1400"/>
              <a:buFont typeface="Calibri"/>
              <a:buChar char="○"/>
            </a:pPr>
            <a:r>
              <a:rPr lang="en" sz="1400">
                <a:solidFill>
                  <a:srgbClr val="073763"/>
                </a:solidFill>
                <a:latin typeface="Calibri"/>
                <a:ea typeface="Calibri"/>
                <a:cs typeface="Calibri"/>
                <a:sym typeface="Calibri"/>
              </a:rPr>
              <a:t>binding pods</a:t>
            </a:r>
            <a:endParaRPr>
              <a:solidFill>
                <a:srgbClr val="073763"/>
              </a:solidFill>
              <a:latin typeface="Calibri"/>
              <a:ea typeface="Calibri"/>
              <a:cs typeface="Calibri"/>
              <a:sym typeface="Calibri"/>
            </a:endParaRPr>
          </a:p>
          <a:p>
            <a:pPr marL="0" lvl="0" indent="0" algn="l" rtl="0">
              <a:spcBef>
                <a:spcPts val="1000"/>
              </a:spcBef>
              <a:spcAft>
                <a:spcPts val="1000"/>
              </a:spcAft>
              <a:buNone/>
            </a:pPr>
            <a:endParaRPr>
              <a:solidFill>
                <a:srgbClr val="073763"/>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29"/>
        <p:cNvGrpSpPr/>
        <p:nvPr/>
      </p:nvGrpSpPr>
      <p:grpSpPr>
        <a:xfrm>
          <a:off x="0" y="0"/>
          <a:ext cx="0" cy="0"/>
          <a:chOff x="0" y="0"/>
          <a:chExt cx="0" cy="0"/>
        </a:xfrm>
      </p:grpSpPr>
      <p:sp>
        <p:nvSpPr>
          <p:cNvPr id="130" name="Google Shape;130;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073763"/>
                </a:solidFill>
              </a:rPr>
              <a:t>Implementation </a:t>
            </a:r>
            <a:endParaRPr>
              <a:solidFill>
                <a:srgbClr val="073763"/>
              </a:solidFill>
            </a:endParaRPr>
          </a:p>
        </p:txBody>
      </p:sp>
      <p:pic>
        <p:nvPicPr>
          <p:cNvPr id="131" name="Google Shape;131;p25"/>
          <p:cNvPicPr preferRelativeResize="0"/>
          <p:nvPr/>
        </p:nvPicPr>
        <p:blipFill>
          <a:blip r:embed="rId3">
            <a:alphaModFix/>
          </a:blip>
          <a:stretch>
            <a:fillRect/>
          </a:stretch>
        </p:blipFill>
        <p:spPr>
          <a:xfrm>
            <a:off x="426725" y="1605175"/>
            <a:ext cx="8290550" cy="23569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35"/>
        <p:cNvGrpSpPr/>
        <p:nvPr/>
      </p:nvGrpSpPr>
      <p:grpSpPr>
        <a:xfrm>
          <a:off x="0" y="0"/>
          <a:ext cx="0" cy="0"/>
          <a:chOff x="0" y="0"/>
          <a:chExt cx="0" cy="0"/>
        </a:xfrm>
      </p:grpSpPr>
      <p:sp>
        <p:nvSpPr>
          <p:cNvPr id="136" name="Google Shape;136;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073763"/>
                </a:solidFill>
              </a:rPr>
              <a:t>Implementation </a:t>
            </a:r>
            <a:endParaRPr>
              <a:solidFill>
                <a:srgbClr val="073763"/>
              </a:solidFill>
            </a:endParaRPr>
          </a:p>
        </p:txBody>
      </p:sp>
      <p:pic>
        <p:nvPicPr>
          <p:cNvPr id="137" name="Google Shape;137;p26"/>
          <p:cNvPicPr preferRelativeResize="0"/>
          <p:nvPr/>
        </p:nvPicPr>
        <p:blipFill>
          <a:blip r:embed="rId3">
            <a:alphaModFix/>
          </a:blip>
          <a:stretch>
            <a:fillRect/>
          </a:stretch>
        </p:blipFill>
        <p:spPr>
          <a:xfrm>
            <a:off x="426725" y="1605175"/>
            <a:ext cx="8290550" cy="2356900"/>
          </a:xfrm>
          <a:prstGeom prst="rect">
            <a:avLst/>
          </a:prstGeom>
          <a:noFill/>
          <a:ln>
            <a:noFill/>
          </a:ln>
        </p:spPr>
      </p:pic>
      <p:sp>
        <p:nvSpPr>
          <p:cNvPr id="138" name="Google Shape;138;p26"/>
          <p:cNvSpPr txBox="1"/>
          <p:nvPr/>
        </p:nvSpPr>
        <p:spPr>
          <a:xfrm>
            <a:off x="6154975" y="771525"/>
            <a:ext cx="2562300" cy="4716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lnSpc>
                <a:spcPct val="150000"/>
              </a:lnSpc>
              <a:spcBef>
                <a:spcPts val="0"/>
              </a:spcBef>
              <a:spcAft>
                <a:spcPts val="0"/>
              </a:spcAft>
              <a:buNone/>
            </a:pPr>
            <a:r>
              <a:rPr lang="en" sz="800" b="1">
                <a:latin typeface="Courier New"/>
                <a:ea typeface="Courier New"/>
                <a:cs typeface="Courier New"/>
                <a:sym typeface="Courier New"/>
              </a:rPr>
              <a:t>http.Get("http://localhost:8080/api/v1/query?query=node_memory_MemAvailable")</a:t>
            </a:r>
            <a:endParaRPr sz="800"/>
          </a:p>
        </p:txBody>
      </p:sp>
      <p:sp>
        <p:nvSpPr>
          <p:cNvPr id="139" name="Google Shape;139;p26"/>
          <p:cNvSpPr/>
          <p:nvPr/>
        </p:nvSpPr>
        <p:spPr>
          <a:xfrm rot="10800000">
            <a:off x="7362825" y="1243125"/>
            <a:ext cx="66600" cy="1157100"/>
          </a:xfrm>
          <a:prstGeom prst="triangle">
            <a:avLst>
              <a:gd name="adj" fmla="val 50000"/>
            </a:avLst>
          </a:pr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073763"/>
        </a:solidFill>
        <a:effectLst/>
      </p:bgPr>
    </p:bg>
    <p:spTree>
      <p:nvGrpSpPr>
        <p:cNvPr id="1" name="Shape 143"/>
        <p:cNvGrpSpPr/>
        <p:nvPr/>
      </p:nvGrpSpPr>
      <p:grpSpPr>
        <a:xfrm>
          <a:off x="0" y="0"/>
          <a:ext cx="0" cy="0"/>
          <a:chOff x="0" y="0"/>
          <a:chExt cx="0" cy="0"/>
        </a:xfrm>
      </p:grpSpPr>
      <p:sp>
        <p:nvSpPr>
          <p:cNvPr id="144" name="Google Shape;144;p27"/>
          <p:cNvSpPr txBox="1">
            <a:spLocks noGrp="1"/>
          </p:cNvSpPr>
          <p:nvPr>
            <p:ph type="title"/>
          </p:nvPr>
        </p:nvSpPr>
        <p:spPr>
          <a:xfrm>
            <a:off x="671250" y="2141250"/>
            <a:ext cx="7852200" cy="861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FFFF"/>
                </a:solidFill>
                <a:latin typeface="Oswald Regular"/>
                <a:ea typeface="Oswald Regular"/>
                <a:cs typeface="Oswald Regular"/>
                <a:sym typeface="Oswald Regular"/>
              </a:rPr>
              <a:t>Results</a:t>
            </a:r>
            <a:endParaRPr>
              <a:solidFill>
                <a:srgbClr val="FFFFFF"/>
              </a:solidFill>
              <a:latin typeface="Oswald Regular"/>
              <a:ea typeface="Oswald Regular"/>
              <a:cs typeface="Oswald Regular"/>
              <a:sym typeface="Oswald Regul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48"/>
        <p:cNvGrpSpPr/>
        <p:nvPr/>
      </p:nvGrpSpPr>
      <p:grpSpPr>
        <a:xfrm>
          <a:off x="0" y="0"/>
          <a:ext cx="0" cy="0"/>
          <a:chOff x="0" y="0"/>
          <a:chExt cx="0" cy="0"/>
        </a:xfrm>
      </p:grpSpPr>
      <p:sp>
        <p:nvSpPr>
          <p:cNvPr id="149" name="Google Shape;149;p28"/>
          <p:cNvSpPr txBox="1">
            <a:spLocks noGrp="1"/>
          </p:cNvSpPr>
          <p:nvPr>
            <p:ph type="body" idx="1"/>
          </p:nvPr>
        </p:nvSpPr>
        <p:spPr>
          <a:xfrm>
            <a:off x="311700" y="1097350"/>
            <a:ext cx="8520600" cy="2713800"/>
          </a:xfrm>
          <a:prstGeom prst="rect">
            <a:avLst/>
          </a:prstGeom>
        </p:spPr>
        <p:txBody>
          <a:bodyPr spcFirstLastPara="1" wrap="square" lIns="91425" tIns="91425" rIns="91425" bIns="91425" anchor="t" anchorCtr="0">
            <a:noAutofit/>
          </a:bodyPr>
          <a:lstStyle/>
          <a:p>
            <a:pPr marL="457200" marR="0" lvl="0" indent="-342900" algn="l" rtl="0">
              <a:lnSpc>
                <a:spcPct val="150000"/>
              </a:lnSpc>
              <a:spcBef>
                <a:spcPts val="0"/>
              </a:spcBef>
              <a:spcAft>
                <a:spcPts val="0"/>
              </a:spcAft>
              <a:buClr>
                <a:srgbClr val="073763"/>
              </a:buClr>
              <a:buSzPts val="1800"/>
              <a:buFont typeface="Calibri"/>
              <a:buChar char="●"/>
            </a:pPr>
            <a:r>
              <a:rPr lang="en">
                <a:solidFill>
                  <a:srgbClr val="073763"/>
                </a:solidFill>
                <a:latin typeface="Calibri"/>
                <a:ea typeface="Calibri"/>
                <a:cs typeface="Calibri"/>
                <a:sym typeface="Calibri"/>
              </a:rPr>
              <a:t>One pod using much more memory than requested, and the other pods using much less memory than requested</a:t>
            </a:r>
            <a:endParaRPr>
              <a:solidFill>
                <a:srgbClr val="073763"/>
              </a:solidFill>
              <a:latin typeface="Calibri"/>
              <a:ea typeface="Calibri"/>
              <a:cs typeface="Calibri"/>
              <a:sym typeface="Calibri"/>
            </a:endParaRPr>
          </a:p>
          <a:p>
            <a:pPr marL="457200" lvl="0" indent="-342900" algn="l" rtl="0">
              <a:lnSpc>
                <a:spcPct val="150000"/>
              </a:lnSpc>
              <a:spcBef>
                <a:spcPts val="0"/>
              </a:spcBef>
              <a:spcAft>
                <a:spcPts val="0"/>
              </a:spcAft>
              <a:buClr>
                <a:srgbClr val="073763"/>
              </a:buClr>
              <a:buSzPts val="1800"/>
              <a:buFont typeface="Calibri"/>
              <a:buChar char="●"/>
            </a:pPr>
            <a:r>
              <a:rPr lang="en">
                <a:solidFill>
                  <a:srgbClr val="073763"/>
                </a:solidFill>
                <a:latin typeface="Calibri"/>
                <a:ea typeface="Calibri"/>
                <a:cs typeface="Calibri"/>
                <a:sym typeface="Calibri"/>
              </a:rPr>
              <a:t>Sleep pods running on two nodes</a:t>
            </a:r>
            <a:endParaRPr>
              <a:solidFill>
                <a:srgbClr val="073763"/>
              </a:solidFill>
              <a:latin typeface="Calibri"/>
              <a:ea typeface="Calibri"/>
              <a:cs typeface="Calibri"/>
              <a:sym typeface="Calibri"/>
            </a:endParaRPr>
          </a:p>
          <a:p>
            <a:pPr marL="914400" lvl="1" indent="-317500" algn="l" rtl="0">
              <a:lnSpc>
                <a:spcPct val="150000"/>
              </a:lnSpc>
              <a:spcBef>
                <a:spcPts val="0"/>
              </a:spcBef>
              <a:spcAft>
                <a:spcPts val="0"/>
              </a:spcAft>
              <a:buClr>
                <a:srgbClr val="073763"/>
              </a:buClr>
              <a:buSzPts val="1400"/>
              <a:buFont typeface="Calibri"/>
              <a:buChar char="○"/>
            </a:pPr>
            <a:r>
              <a:rPr lang="en" sz="1400">
                <a:solidFill>
                  <a:srgbClr val="073763"/>
                </a:solidFill>
                <a:latin typeface="Calibri"/>
                <a:ea typeface="Calibri"/>
                <a:cs typeface="Calibri"/>
                <a:sym typeface="Calibri"/>
              </a:rPr>
              <a:t>Request memory (70% of capacity) so that the nodes will seem loaded</a:t>
            </a:r>
            <a:endParaRPr sz="1400">
              <a:solidFill>
                <a:srgbClr val="073763"/>
              </a:solidFill>
              <a:latin typeface="Calibri"/>
              <a:ea typeface="Calibri"/>
              <a:cs typeface="Calibri"/>
              <a:sym typeface="Calibri"/>
            </a:endParaRPr>
          </a:p>
          <a:p>
            <a:pPr marL="457200" lvl="0" indent="-342900" algn="l" rtl="0">
              <a:lnSpc>
                <a:spcPct val="150000"/>
              </a:lnSpc>
              <a:spcBef>
                <a:spcPts val="0"/>
              </a:spcBef>
              <a:spcAft>
                <a:spcPts val="0"/>
              </a:spcAft>
              <a:buClr>
                <a:srgbClr val="073763"/>
              </a:buClr>
              <a:buSzPts val="1800"/>
              <a:buFont typeface="Calibri"/>
              <a:buChar char="●"/>
            </a:pPr>
            <a:r>
              <a:rPr lang="en">
                <a:solidFill>
                  <a:srgbClr val="073763"/>
                </a:solidFill>
                <a:latin typeface="Calibri"/>
                <a:ea typeface="Calibri"/>
                <a:cs typeface="Calibri"/>
                <a:sym typeface="Calibri"/>
              </a:rPr>
              <a:t>Sysbench pod running on the third node</a:t>
            </a:r>
            <a:endParaRPr>
              <a:solidFill>
                <a:srgbClr val="073763"/>
              </a:solidFill>
              <a:latin typeface="Calibri"/>
              <a:ea typeface="Calibri"/>
              <a:cs typeface="Calibri"/>
              <a:sym typeface="Calibri"/>
            </a:endParaRPr>
          </a:p>
          <a:p>
            <a:pPr marL="914400" lvl="1" indent="-317500" algn="l" rtl="0">
              <a:lnSpc>
                <a:spcPct val="150000"/>
              </a:lnSpc>
              <a:spcBef>
                <a:spcPts val="0"/>
              </a:spcBef>
              <a:spcAft>
                <a:spcPts val="0"/>
              </a:spcAft>
              <a:buClr>
                <a:srgbClr val="073763"/>
              </a:buClr>
              <a:buSzPts val="1400"/>
              <a:buFont typeface="Calibri"/>
              <a:buChar char="○"/>
            </a:pPr>
            <a:r>
              <a:rPr lang="en">
                <a:solidFill>
                  <a:srgbClr val="073763"/>
                </a:solidFill>
                <a:latin typeface="Calibri"/>
                <a:ea typeface="Calibri"/>
                <a:cs typeface="Calibri"/>
                <a:sym typeface="Calibri"/>
              </a:rPr>
              <a:t>Runs a long memory test to significantly reduce the memory available on the node, without requesting memory</a:t>
            </a:r>
            <a:endParaRPr>
              <a:solidFill>
                <a:srgbClr val="073763"/>
              </a:solidFill>
              <a:latin typeface="Calibri"/>
              <a:ea typeface="Calibri"/>
              <a:cs typeface="Calibri"/>
              <a:sym typeface="Calibri"/>
            </a:endParaRPr>
          </a:p>
        </p:txBody>
      </p:sp>
      <p:sp>
        <p:nvSpPr>
          <p:cNvPr id="150" name="Google Shape;150;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073763"/>
                </a:solidFill>
              </a:rPr>
              <a:t>Test Setup: Custom vs Default Scheduler</a:t>
            </a:r>
            <a:endParaRPr>
              <a:solidFill>
                <a:srgbClr val="073763"/>
              </a:solidFill>
            </a:endParaRPr>
          </a:p>
          <a:p>
            <a:pPr marL="0" lvl="0" indent="0" algn="l" rtl="0">
              <a:spcBef>
                <a:spcPts val="0"/>
              </a:spcBef>
              <a:spcAft>
                <a:spcPts val="0"/>
              </a:spcAft>
              <a:buNone/>
            </a:pPr>
            <a:endParaRPr>
              <a:solidFill>
                <a:srgbClr val="073763"/>
              </a:solidFill>
            </a:endParaRPr>
          </a:p>
        </p:txBody>
      </p:sp>
      <p:pic>
        <p:nvPicPr>
          <p:cNvPr id="151" name="Google Shape;151;p28"/>
          <p:cNvPicPr preferRelativeResize="0"/>
          <p:nvPr/>
        </p:nvPicPr>
        <p:blipFill>
          <a:blip r:embed="rId3">
            <a:alphaModFix/>
          </a:blip>
          <a:stretch>
            <a:fillRect/>
          </a:stretch>
        </p:blipFill>
        <p:spPr>
          <a:xfrm>
            <a:off x="311700" y="3963700"/>
            <a:ext cx="8520600" cy="7833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55"/>
        <p:cNvGrpSpPr/>
        <p:nvPr/>
      </p:nvGrpSpPr>
      <p:grpSpPr>
        <a:xfrm>
          <a:off x="0" y="0"/>
          <a:ext cx="0" cy="0"/>
          <a:chOff x="0" y="0"/>
          <a:chExt cx="0" cy="0"/>
        </a:xfrm>
      </p:grpSpPr>
      <p:sp>
        <p:nvSpPr>
          <p:cNvPr id="156" name="Google Shape;156;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073763"/>
                </a:solidFill>
              </a:rPr>
              <a:t>Test Setup: Custom vs Default Scheduler</a:t>
            </a:r>
            <a:endParaRPr>
              <a:solidFill>
                <a:srgbClr val="073763"/>
              </a:solidFill>
            </a:endParaRPr>
          </a:p>
          <a:p>
            <a:pPr marL="0" lvl="0" indent="0" algn="l" rtl="0">
              <a:spcBef>
                <a:spcPts val="0"/>
              </a:spcBef>
              <a:spcAft>
                <a:spcPts val="0"/>
              </a:spcAft>
              <a:buNone/>
            </a:pPr>
            <a:endParaRPr>
              <a:solidFill>
                <a:srgbClr val="073763"/>
              </a:solidFill>
            </a:endParaRPr>
          </a:p>
        </p:txBody>
      </p:sp>
      <p:sp>
        <p:nvSpPr>
          <p:cNvPr id="157" name="Google Shape;157;p29"/>
          <p:cNvSpPr txBox="1">
            <a:spLocks noGrp="1"/>
          </p:cNvSpPr>
          <p:nvPr>
            <p:ph type="body" idx="1"/>
          </p:nvPr>
        </p:nvSpPr>
        <p:spPr>
          <a:xfrm>
            <a:off x="311700" y="1387900"/>
            <a:ext cx="8520600" cy="3180900"/>
          </a:xfrm>
          <a:prstGeom prst="rect">
            <a:avLst/>
          </a:prstGeom>
        </p:spPr>
        <p:txBody>
          <a:bodyPr spcFirstLastPara="1" wrap="square" lIns="91425" tIns="91425" rIns="91425" bIns="91425" anchor="t" anchorCtr="0">
            <a:noAutofit/>
          </a:bodyPr>
          <a:lstStyle/>
          <a:p>
            <a:pPr marL="457200" marR="0" lvl="0" indent="-342900" algn="l" rtl="0">
              <a:lnSpc>
                <a:spcPct val="150000"/>
              </a:lnSpc>
              <a:spcBef>
                <a:spcPts val="0"/>
              </a:spcBef>
              <a:spcAft>
                <a:spcPts val="0"/>
              </a:spcAft>
              <a:buClr>
                <a:srgbClr val="073763"/>
              </a:buClr>
              <a:buSzPts val="1800"/>
              <a:buFont typeface="Calibri"/>
              <a:buChar char="●"/>
            </a:pPr>
            <a:r>
              <a:rPr lang="en">
                <a:solidFill>
                  <a:srgbClr val="073763"/>
                </a:solidFill>
                <a:latin typeface="Calibri"/>
                <a:ea typeface="Calibri"/>
                <a:cs typeface="Calibri"/>
                <a:sym typeface="Calibri"/>
              </a:rPr>
              <a:t>Expect default scheduler to schedule pod on node with least memory requests</a:t>
            </a:r>
            <a:endParaRPr>
              <a:solidFill>
                <a:srgbClr val="073763"/>
              </a:solidFill>
              <a:latin typeface="Calibri"/>
              <a:ea typeface="Calibri"/>
              <a:cs typeface="Calibri"/>
              <a:sym typeface="Calibri"/>
            </a:endParaRPr>
          </a:p>
          <a:p>
            <a:pPr marL="914400" marR="0" lvl="1" indent="-317500" algn="l" rtl="0">
              <a:lnSpc>
                <a:spcPct val="150000"/>
              </a:lnSpc>
              <a:spcBef>
                <a:spcPts val="0"/>
              </a:spcBef>
              <a:spcAft>
                <a:spcPts val="0"/>
              </a:spcAft>
              <a:buClr>
                <a:srgbClr val="073763"/>
              </a:buClr>
              <a:buSzPts val="1400"/>
              <a:buFont typeface="Calibri"/>
              <a:buChar char="○"/>
            </a:pPr>
            <a:r>
              <a:rPr lang="en">
                <a:solidFill>
                  <a:srgbClr val="073763"/>
                </a:solidFill>
                <a:latin typeface="Calibri"/>
                <a:ea typeface="Calibri"/>
                <a:cs typeface="Calibri"/>
                <a:sym typeface="Calibri"/>
              </a:rPr>
              <a:t>Node running sysbench</a:t>
            </a:r>
            <a:endParaRPr>
              <a:solidFill>
                <a:srgbClr val="073763"/>
              </a:solidFill>
              <a:latin typeface="Calibri"/>
              <a:ea typeface="Calibri"/>
              <a:cs typeface="Calibri"/>
              <a:sym typeface="Calibri"/>
            </a:endParaRPr>
          </a:p>
          <a:p>
            <a:pPr marL="457200" marR="0" lvl="0" indent="-342900" algn="l" rtl="0">
              <a:lnSpc>
                <a:spcPct val="150000"/>
              </a:lnSpc>
              <a:spcBef>
                <a:spcPts val="0"/>
              </a:spcBef>
              <a:spcAft>
                <a:spcPts val="0"/>
              </a:spcAft>
              <a:buClr>
                <a:srgbClr val="073763"/>
              </a:buClr>
              <a:buSzPts val="1800"/>
              <a:buFont typeface="Calibri"/>
              <a:buChar char="●"/>
            </a:pPr>
            <a:r>
              <a:rPr lang="en">
                <a:solidFill>
                  <a:srgbClr val="073763"/>
                </a:solidFill>
                <a:latin typeface="Calibri"/>
                <a:ea typeface="Calibri"/>
                <a:cs typeface="Calibri"/>
                <a:sym typeface="Calibri"/>
              </a:rPr>
              <a:t>Expect custom scheduler to schedule pod on node with most available memory</a:t>
            </a:r>
            <a:endParaRPr>
              <a:solidFill>
                <a:srgbClr val="073763"/>
              </a:solidFill>
              <a:latin typeface="Calibri"/>
              <a:ea typeface="Calibri"/>
              <a:cs typeface="Calibri"/>
              <a:sym typeface="Calibri"/>
            </a:endParaRPr>
          </a:p>
          <a:p>
            <a:pPr marL="914400" marR="0" lvl="1" indent="-317500" algn="l" rtl="0">
              <a:lnSpc>
                <a:spcPct val="150000"/>
              </a:lnSpc>
              <a:spcBef>
                <a:spcPts val="0"/>
              </a:spcBef>
              <a:spcAft>
                <a:spcPts val="0"/>
              </a:spcAft>
              <a:buClr>
                <a:srgbClr val="073763"/>
              </a:buClr>
              <a:buSzPts val="1400"/>
              <a:buFont typeface="Calibri"/>
              <a:buChar char="○"/>
            </a:pPr>
            <a:r>
              <a:rPr lang="en">
                <a:solidFill>
                  <a:srgbClr val="073763"/>
                </a:solidFill>
                <a:latin typeface="Calibri"/>
                <a:ea typeface="Calibri"/>
                <a:cs typeface="Calibri"/>
                <a:sym typeface="Calibri"/>
              </a:rPr>
              <a:t>Node running sleep</a:t>
            </a:r>
            <a:endParaRPr>
              <a:solidFill>
                <a:srgbClr val="073763"/>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61"/>
        <p:cNvGrpSpPr/>
        <p:nvPr/>
      </p:nvGrpSpPr>
      <p:grpSpPr>
        <a:xfrm>
          <a:off x="0" y="0"/>
          <a:ext cx="0" cy="0"/>
          <a:chOff x="0" y="0"/>
          <a:chExt cx="0" cy="0"/>
        </a:xfrm>
      </p:grpSpPr>
      <p:sp>
        <p:nvSpPr>
          <p:cNvPr id="162" name="Google Shape;162;p3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073763"/>
                </a:solidFill>
              </a:rPr>
              <a:t>Test Setup: Custom vs Default Scheduler</a:t>
            </a:r>
            <a:endParaRPr>
              <a:solidFill>
                <a:srgbClr val="073763"/>
              </a:solidFill>
            </a:endParaRPr>
          </a:p>
          <a:p>
            <a:pPr marL="0" lvl="0" indent="0" algn="l" rtl="0">
              <a:spcBef>
                <a:spcPts val="0"/>
              </a:spcBef>
              <a:spcAft>
                <a:spcPts val="0"/>
              </a:spcAft>
              <a:buNone/>
            </a:pPr>
            <a:endParaRPr>
              <a:solidFill>
                <a:srgbClr val="073763"/>
              </a:solidFill>
            </a:endParaRPr>
          </a:p>
        </p:txBody>
      </p:sp>
      <p:sp>
        <p:nvSpPr>
          <p:cNvPr id="163" name="Google Shape;163;p30"/>
          <p:cNvSpPr txBox="1">
            <a:spLocks noGrp="1"/>
          </p:cNvSpPr>
          <p:nvPr>
            <p:ph type="body" idx="1"/>
          </p:nvPr>
        </p:nvSpPr>
        <p:spPr>
          <a:xfrm>
            <a:off x="311700" y="1387900"/>
            <a:ext cx="8520600" cy="3180900"/>
          </a:xfrm>
          <a:prstGeom prst="rect">
            <a:avLst/>
          </a:prstGeom>
        </p:spPr>
        <p:txBody>
          <a:bodyPr spcFirstLastPara="1" wrap="square" lIns="91425" tIns="91425" rIns="91425" bIns="91425" anchor="t" anchorCtr="0">
            <a:noAutofit/>
          </a:bodyPr>
          <a:lstStyle/>
          <a:p>
            <a:pPr marL="457200" marR="0" lvl="0" indent="0" algn="l" rtl="0">
              <a:lnSpc>
                <a:spcPct val="150000"/>
              </a:lnSpc>
              <a:spcBef>
                <a:spcPts val="0"/>
              </a:spcBef>
              <a:spcAft>
                <a:spcPts val="0"/>
              </a:spcAft>
              <a:buNone/>
            </a:pPr>
            <a:r>
              <a:rPr lang="en">
                <a:solidFill>
                  <a:srgbClr val="073763"/>
                </a:solidFill>
                <a:latin typeface="Calibri"/>
                <a:ea typeface="Calibri"/>
                <a:cs typeface="Calibri"/>
                <a:sym typeface="Calibri"/>
              </a:rPr>
              <a:t>Memory available before scheduling a new pod: </a:t>
            </a:r>
            <a:endParaRPr>
              <a:solidFill>
                <a:srgbClr val="073763"/>
              </a:solidFill>
              <a:latin typeface="Calibri"/>
              <a:ea typeface="Calibri"/>
              <a:cs typeface="Calibri"/>
              <a:sym typeface="Calibri"/>
            </a:endParaRPr>
          </a:p>
          <a:p>
            <a:pPr marL="0" marR="0" lvl="0" indent="0" algn="l" rtl="0">
              <a:lnSpc>
                <a:spcPct val="150000"/>
              </a:lnSpc>
              <a:spcBef>
                <a:spcPts val="1600"/>
              </a:spcBef>
              <a:spcAft>
                <a:spcPts val="0"/>
              </a:spcAft>
              <a:buNone/>
            </a:pPr>
            <a:endParaRPr>
              <a:solidFill>
                <a:srgbClr val="073763"/>
              </a:solidFill>
              <a:latin typeface="Calibri"/>
              <a:ea typeface="Calibri"/>
              <a:cs typeface="Calibri"/>
              <a:sym typeface="Calibri"/>
            </a:endParaRPr>
          </a:p>
          <a:p>
            <a:pPr marL="0" marR="0" lvl="0" indent="0" algn="l" rtl="0">
              <a:lnSpc>
                <a:spcPct val="150000"/>
              </a:lnSpc>
              <a:spcBef>
                <a:spcPts val="1600"/>
              </a:spcBef>
              <a:spcAft>
                <a:spcPts val="0"/>
              </a:spcAft>
              <a:buNone/>
            </a:pPr>
            <a:endParaRPr>
              <a:solidFill>
                <a:srgbClr val="073763"/>
              </a:solidFill>
              <a:latin typeface="Calibri"/>
              <a:ea typeface="Calibri"/>
              <a:cs typeface="Calibri"/>
              <a:sym typeface="Calibri"/>
            </a:endParaRPr>
          </a:p>
          <a:p>
            <a:pPr marL="457200" marR="0" lvl="0" indent="0" algn="l" rtl="0">
              <a:lnSpc>
                <a:spcPct val="150000"/>
              </a:lnSpc>
              <a:spcBef>
                <a:spcPts val="1600"/>
              </a:spcBef>
              <a:spcAft>
                <a:spcPts val="1600"/>
              </a:spcAft>
              <a:buNone/>
            </a:pPr>
            <a:endParaRPr>
              <a:solidFill>
                <a:srgbClr val="073763"/>
              </a:solidFill>
              <a:latin typeface="Calibri"/>
              <a:ea typeface="Calibri"/>
              <a:cs typeface="Calibri"/>
              <a:sym typeface="Calibri"/>
            </a:endParaRPr>
          </a:p>
        </p:txBody>
      </p:sp>
      <p:pic>
        <p:nvPicPr>
          <p:cNvPr id="164" name="Google Shape;164;p30"/>
          <p:cNvPicPr preferRelativeResize="0"/>
          <p:nvPr/>
        </p:nvPicPr>
        <p:blipFill>
          <a:blip r:embed="rId3">
            <a:alphaModFix/>
          </a:blip>
          <a:stretch>
            <a:fillRect/>
          </a:stretch>
        </p:blipFill>
        <p:spPr>
          <a:xfrm>
            <a:off x="1238250" y="2038350"/>
            <a:ext cx="6667500" cy="16171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68"/>
        <p:cNvGrpSpPr/>
        <p:nvPr/>
      </p:nvGrpSpPr>
      <p:grpSpPr>
        <a:xfrm>
          <a:off x="0" y="0"/>
          <a:ext cx="0" cy="0"/>
          <a:chOff x="0" y="0"/>
          <a:chExt cx="0" cy="0"/>
        </a:xfrm>
      </p:grpSpPr>
      <p:sp>
        <p:nvSpPr>
          <p:cNvPr id="169" name="Google Shape;169;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073763"/>
                </a:solidFill>
              </a:rPr>
              <a:t>Scheduling a pod with the Default Scheduler</a:t>
            </a:r>
            <a:endParaRPr>
              <a:solidFill>
                <a:srgbClr val="073763"/>
              </a:solidFill>
            </a:endParaRPr>
          </a:p>
        </p:txBody>
      </p:sp>
      <p:sp>
        <p:nvSpPr>
          <p:cNvPr id="170" name="Google Shape;170;p31"/>
          <p:cNvSpPr txBox="1">
            <a:spLocks noGrp="1"/>
          </p:cNvSpPr>
          <p:nvPr>
            <p:ph type="body" idx="1"/>
          </p:nvPr>
        </p:nvSpPr>
        <p:spPr>
          <a:xfrm>
            <a:off x="311700" y="2471850"/>
            <a:ext cx="8520600" cy="20970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rgbClr val="073763"/>
              </a:buClr>
              <a:buSzPts val="1800"/>
              <a:buFont typeface="Calibri"/>
              <a:buChar char="●"/>
            </a:pPr>
            <a:r>
              <a:rPr lang="en">
                <a:solidFill>
                  <a:srgbClr val="073763"/>
                </a:solidFill>
                <a:latin typeface="Calibri"/>
                <a:ea typeface="Calibri"/>
                <a:cs typeface="Calibri"/>
                <a:sym typeface="Calibri"/>
              </a:rPr>
              <a:t>The new pod was scheduled on the node running sysbench (least memory requested)</a:t>
            </a:r>
            <a:endParaRPr>
              <a:solidFill>
                <a:srgbClr val="073763"/>
              </a:solidFill>
              <a:latin typeface="Calibri"/>
              <a:ea typeface="Calibri"/>
              <a:cs typeface="Calibri"/>
              <a:sym typeface="Calibri"/>
            </a:endParaRPr>
          </a:p>
        </p:txBody>
      </p:sp>
      <p:pic>
        <p:nvPicPr>
          <p:cNvPr id="171" name="Google Shape;171;p31"/>
          <p:cNvPicPr preferRelativeResize="0"/>
          <p:nvPr/>
        </p:nvPicPr>
        <p:blipFill>
          <a:blip r:embed="rId3">
            <a:alphaModFix/>
          </a:blip>
          <a:stretch>
            <a:fillRect/>
          </a:stretch>
        </p:blipFill>
        <p:spPr>
          <a:xfrm>
            <a:off x="1176325" y="1287588"/>
            <a:ext cx="6791325" cy="9144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65"/>
        <p:cNvGrpSpPr/>
        <p:nvPr/>
      </p:nvGrpSpPr>
      <p:grpSpPr>
        <a:xfrm>
          <a:off x="0" y="0"/>
          <a:ext cx="0" cy="0"/>
          <a:chOff x="0" y="0"/>
          <a:chExt cx="0" cy="0"/>
        </a:xfrm>
      </p:grpSpPr>
      <p:sp>
        <p:nvSpPr>
          <p:cNvPr id="66" name="Google Shape;66;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rgbClr val="073763"/>
              </a:buClr>
              <a:buSzPts val="1800"/>
              <a:buFont typeface="Calibri"/>
              <a:buChar char="○"/>
            </a:pPr>
            <a:r>
              <a:rPr lang="en">
                <a:solidFill>
                  <a:srgbClr val="073763"/>
                </a:solidFill>
                <a:latin typeface="Calibri"/>
                <a:ea typeface="Calibri"/>
                <a:cs typeface="Calibri"/>
                <a:sym typeface="Calibri"/>
              </a:rPr>
              <a:t>Kubernetes Overview + Project Goal</a:t>
            </a:r>
            <a:endParaRPr>
              <a:solidFill>
                <a:srgbClr val="073763"/>
              </a:solidFill>
              <a:latin typeface="Calibri"/>
              <a:ea typeface="Calibri"/>
              <a:cs typeface="Calibri"/>
              <a:sym typeface="Calibri"/>
            </a:endParaRPr>
          </a:p>
          <a:p>
            <a:pPr marL="457200" lvl="0" indent="-342900" algn="l" rtl="0">
              <a:spcBef>
                <a:spcPts val="1000"/>
              </a:spcBef>
              <a:spcAft>
                <a:spcPts val="0"/>
              </a:spcAft>
              <a:buClr>
                <a:srgbClr val="073763"/>
              </a:buClr>
              <a:buSzPts val="1800"/>
              <a:buFont typeface="Calibri"/>
              <a:buChar char="○"/>
            </a:pPr>
            <a:r>
              <a:rPr lang="en">
                <a:solidFill>
                  <a:srgbClr val="073763"/>
                </a:solidFill>
                <a:latin typeface="Calibri"/>
                <a:ea typeface="Calibri"/>
                <a:cs typeface="Calibri"/>
                <a:sym typeface="Calibri"/>
              </a:rPr>
              <a:t>Building the Custom Scheduler</a:t>
            </a:r>
            <a:endParaRPr>
              <a:solidFill>
                <a:srgbClr val="073763"/>
              </a:solidFill>
              <a:latin typeface="Calibri"/>
              <a:ea typeface="Calibri"/>
              <a:cs typeface="Calibri"/>
              <a:sym typeface="Calibri"/>
            </a:endParaRPr>
          </a:p>
          <a:p>
            <a:pPr marL="457200" lvl="0" indent="-342900" algn="l" rtl="0">
              <a:spcBef>
                <a:spcPts val="1000"/>
              </a:spcBef>
              <a:spcAft>
                <a:spcPts val="0"/>
              </a:spcAft>
              <a:buClr>
                <a:srgbClr val="073763"/>
              </a:buClr>
              <a:buSzPts val="1800"/>
              <a:buFont typeface="Calibri"/>
              <a:buChar char="○"/>
            </a:pPr>
            <a:r>
              <a:rPr lang="en">
                <a:solidFill>
                  <a:srgbClr val="073763"/>
                </a:solidFill>
                <a:latin typeface="Calibri"/>
                <a:ea typeface="Calibri"/>
                <a:cs typeface="Calibri"/>
                <a:sym typeface="Calibri"/>
              </a:rPr>
              <a:t>Results</a:t>
            </a:r>
            <a:endParaRPr>
              <a:solidFill>
                <a:srgbClr val="073763"/>
              </a:solidFill>
              <a:latin typeface="Calibri"/>
              <a:ea typeface="Calibri"/>
              <a:cs typeface="Calibri"/>
              <a:sym typeface="Calibri"/>
            </a:endParaRPr>
          </a:p>
          <a:p>
            <a:pPr marL="457200" lvl="0" indent="-342900" algn="l" rtl="0">
              <a:spcBef>
                <a:spcPts val="1000"/>
              </a:spcBef>
              <a:spcAft>
                <a:spcPts val="1000"/>
              </a:spcAft>
              <a:buClr>
                <a:srgbClr val="073763"/>
              </a:buClr>
              <a:buSzPts val="1800"/>
              <a:buFont typeface="Calibri"/>
              <a:buChar char="○"/>
            </a:pPr>
            <a:r>
              <a:rPr lang="en">
                <a:solidFill>
                  <a:srgbClr val="073763"/>
                </a:solidFill>
                <a:latin typeface="Calibri"/>
                <a:ea typeface="Calibri"/>
                <a:cs typeface="Calibri"/>
                <a:sym typeface="Calibri"/>
              </a:rPr>
              <a:t>Conclusion</a:t>
            </a:r>
            <a:endParaRPr>
              <a:solidFill>
                <a:srgbClr val="073763"/>
              </a:solidFill>
              <a:latin typeface="Calibri"/>
              <a:ea typeface="Calibri"/>
              <a:cs typeface="Calibri"/>
              <a:sym typeface="Calibri"/>
            </a:endParaRPr>
          </a:p>
        </p:txBody>
      </p:sp>
      <p:sp>
        <p:nvSpPr>
          <p:cNvPr id="67" name="Google Shape;67;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073763"/>
                </a:solidFill>
              </a:rPr>
              <a:t>We’ll be covering..</a:t>
            </a:r>
            <a:endParaRPr>
              <a:solidFill>
                <a:srgbClr val="073763"/>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75"/>
        <p:cNvGrpSpPr/>
        <p:nvPr/>
      </p:nvGrpSpPr>
      <p:grpSpPr>
        <a:xfrm>
          <a:off x="0" y="0"/>
          <a:ext cx="0" cy="0"/>
          <a:chOff x="0" y="0"/>
          <a:chExt cx="0" cy="0"/>
        </a:xfrm>
      </p:grpSpPr>
      <p:sp>
        <p:nvSpPr>
          <p:cNvPr id="176" name="Google Shape;176;p3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073763"/>
                </a:solidFill>
              </a:rPr>
              <a:t>Scheduling a pod with the Custom Scheduler</a:t>
            </a:r>
            <a:endParaRPr>
              <a:solidFill>
                <a:srgbClr val="073763"/>
              </a:solidFill>
            </a:endParaRPr>
          </a:p>
        </p:txBody>
      </p:sp>
      <p:pic>
        <p:nvPicPr>
          <p:cNvPr id="177" name="Google Shape;177;p32"/>
          <p:cNvPicPr preferRelativeResize="0"/>
          <p:nvPr/>
        </p:nvPicPr>
        <p:blipFill>
          <a:blip r:embed="rId3">
            <a:alphaModFix/>
          </a:blip>
          <a:stretch>
            <a:fillRect/>
          </a:stretch>
        </p:blipFill>
        <p:spPr>
          <a:xfrm>
            <a:off x="1214438" y="1141850"/>
            <a:ext cx="6715125" cy="1038225"/>
          </a:xfrm>
          <a:prstGeom prst="rect">
            <a:avLst/>
          </a:prstGeom>
          <a:noFill/>
          <a:ln>
            <a:noFill/>
          </a:ln>
        </p:spPr>
      </p:pic>
      <p:pic>
        <p:nvPicPr>
          <p:cNvPr id="178" name="Google Shape;178;p32"/>
          <p:cNvPicPr preferRelativeResize="0"/>
          <p:nvPr/>
        </p:nvPicPr>
        <p:blipFill>
          <a:blip r:embed="rId4">
            <a:alphaModFix/>
          </a:blip>
          <a:stretch>
            <a:fillRect/>
          </a:stretch>
        </p:blipFill>
        <p:spPr>
          <a:xfrm>
            <a:off x="1257313" y="2725675"/>
            <a:ext cx="6629400" cy="19621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073763"/>
        </a:solidFill>
        <a:effectLst/>
      </p:bgPr>
    </p:bg>
    <p:spTree>
      <p:nvGrpSpPr>
        <p:cNvPr id="1" name="Shape 182"/>
        <p:cNvGrpSpPr/>
        <p:nvPr/>
      </p:nvGrpSpPr>
      <p:grpSpPr>
        <a:xfrm>
          <a:off x="0" y="0"/>
          <a:ext cx="0" cy="0"/>
          <a:chOff x="0" y="0"/>
          <a:chExt cx="0" cy="0"/>
        </a:xfrm>
      </p:grpSpPr>
      <p:sp>
        <p:nvSpPr>
          <p:cNvPr id="183" name="Google Shape;183;p33"/>
          <p:cNvSpPr txBox="1">
            <a:spLocks noGrp="1"/>
          </p:cNvSpPr>
          <p:nvPr>
            <p:ph type="title"/>
          </p:nvPr>
        </p:nvSpPr>
        <p:spPr>
          <a:xfrm>
            <a:off x="671250" y="2141250"/>
            <a:ext cx="7852200" cy="861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FFFF"/>
                </a:solidFill>
                <a:latin typeface="Oswald Regular"/>
                <a:ea typeface="Oswald Regular"/>
                <a:cs typeface="Oswald Regular"/>
                <a:sym typeface="Oswald Regular"/>
              </a:rPr>
              <a:t>Conclusion</a:t>
            </a:r>
            <a:endParaRPr>
              <a:solidFill>
                <a:srgbClr val="FFFFFF"/>
              </a:solidFill>
              <a:latin typeface="Oswald Regular"/>
              <a:ea typeface="Oswald Regular"/>
              <a:cs typeface="Oswald Regular"/>
              <a:sym typeface="Oswald Regul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87"/>
        <p:cNvGrpSpPr/>
        <p:nvPr/>
      </p:nvGrpSpPr>
      <p:grpSpPr>
        <a:xfrm>
          <a:off x="0" y="0"/>
          <a:ext cx="0" cy="0"/>
          <a:chOff x="0" y="0"/>
          <a:chExt cx="0" cy="0"/>
        </a:xfrm>
      </p:grpSpPr>
      <p:sp>
        <p:nvSpPr>
          <p:cNvPr id="188" name="Google Shape;188;p3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073763"/>
                </a:solidFill>
              </a:rPr>
              <a:t>Potential improvements</a:t>
            </a:r>
            <a:endParaRPr>
              <a:solidFill>
                <a:srgbClr val="073763"/>
              </a:solidFill>
            </a:endParaRPr>
          </a:p>
        </p:txBody>
      </p:sp>
      <p:sp>
        <p:nvSpPr>
          <p:cNvPr id="189" name="Google Shape;189;p34"/>
          <p:cNvSpPr txBox="1">
            <a:spLocks noGrp="1"/>
          </p:cNvSpPr>
          <p:nvPr>
            <p:ph type="body" idx="1"/>
          </p:nvPr>
        </p:nvSpPr>
        <p:spPr>
          <a:xfrm>
            <a:off x="311700" y="1152475"/>
            <a:ext cx="8520600" cy="29178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rgbClr val="073763"/>
              </a:buClr>
              <a:buSzPts val="1800"/>
              <a:buFont typeface="Calibri"/>
              <a:buChar char="●"/>
            </a:pPr>
            <a:r>
              <a:rPr lang="en">
                <a:solidFill>
                  <a:srgbClr val="073763"/>
                </a:solidFill>
                <a:latin typeface="Calibri"/>
                <a:ea typeface="Calibri"/>
                <a:cs typeface="Calibri"/>
                <a:sym typeface="Calibri"/>
              </a:rPr>
              <a:t>Extend scheduler to track memory utilization over time, instead of just at the time a pod is scheduled</a:t>
            </a:r>
            <a:endParaRPr>
              <a:solidFill>
                <a:srgbClr val="073763"/>
              </a:solidFill>
              <a:latin typeface="Calibri"/>
              <a:ea typeface="Calibri"/>
              <a:cs typeface="Calibri"/>
              <a:sym typeface="Calibri"/>
            </a:endParaRPr>
          </a:p>
          <a:p>
            <a:pPr marL="457200" lvl="0" indent="-342900" algn="l" rtl="0">
              <a:spcBef>
                <a:spcPts val="0"/>
              </a:spcBef>
              <a:spcAft>
                <a:spcPts val="0"/>
              </a:spcAft>
              <a:buClr>
                <a:srgbClr val="073763"/>
              </a:buClr>
              <a:buSzPts val="1800"/>
              <a:buFont typeface="Calibri"/>
              <a:buChar char="●"/>
            </a:pPr>
            <a:r>
              <a:rPr lang="en">
                <a:solidFill>
                  <a:srgbClr val="073763"/>
                </a:solidFill>
                <a:latin typeface="Calibri"/>
                <a:ea typeface="Calibri"/>
                <a:cs typeface="Calibri"/>
                <a:sym typeface="Calibri"/>
              </a:rPr>
              <a:t>Extend scheduler to apply priority functions. (e.g. prioritize spreading replicas of same app across different nodes)</a:t>
            </a:r>
            <a:endParaRPr>
              <a:solidFill>
                <a:srgbClr val="073763"/>
              </a:solidFill>
              <a:latin typeface="Calibri"/>
              <a:ea typeface="Calibri"/>
              <a:cs typeface="Calibri"/>
              <a:sym typeface="Calibri"/>
            </a:endParaRPr>
          </a:p>
          <a:p>
            <a:pPr marL="457200" lvl="0" indent="-342900" algn="l" rtl="0">
              <a:spcBef>
                <a:spcPts val="0"/>
              </a:spcBef>
              <a:spcAft>
                <a:spcPts val="0"/>
              </a:spcAft>
              <a:buClr>
                <a:srgbClr val="073763"/>
              </a:buClr>
              <a:buSzPts val="1800"/>
              <a:buFont typeface="Calibri"/>
              <a:buChar char="●"/>
            </a:pPr>
            <a:r>
              <a:rPr lang="en">
                <a:solidFill>
                  <a:srgbClr val="073763"/>
                </a:solidFill>
                <a:latin typeface="Calibri"/>
                <a:ea typeface="Calibri"/>
                <a:cs typeface="Calibri"/>
                <a:sym typeface="Calibri"/>
              </a:rPr>
              <a:t>Explore alternate monitoring tools (e.g. Weavescope, Jaeger) and study the comparison between them</a:t>
            </a:r>
            <a:endParaRPr>
              <a:solidFill>
                <a:srgbClr val="073763"/>
              </a:solidFill>
              <a:latin typeface="Calibri"/>
              <a:ea typeface="Calibri"/>
              <a:cs typeface="Calibri"/>
              <a:sym typeface="Calibri"/>
            </a:endParaRPr>
          </a:p>
          <a:p>
            <a:pPr marL="457200" lvl="0" indent="-342900" algn="l" rtl="0">
              <a:lnSpc>
                <a:spcPct val="115000"/>
              </a:lnSpc>
              <a:spcBef>
                <a:spcPts val="0"/>
              </a:spcBef>
              <a:spcAft>
                <a:spcPts val="0"/>
              </a:spcAft>
              <a:buClr>
                <a:srgbClr val="073763"/>
              </a:buClr>
              <a:buSzPts val="1800"/>
              <a:buFont typeface="Calibri"/>
              <a:buChar char="●"/>
            </a:pPr>
            <a:r>
              <a:rPr lang="en">
                <a:solidFill>
                  <a:srgbClr val="073763"/>
                </a:solidFill>
                <a:latin typeface="Calibri"/>
                <a:ea typeface="Calibri"/>
                <a:cs typeface="Calibri"/>
                <a:sym typeface="Calibri"/>
              </a:rPr>
              <a:t>Use more than one metrics to determine the best node</a:t>
            </a:r>
            <a:endParaRPr>
              <a:solidFill>
                <a:srgbClr val="073763"/>
              </a:solidFill>
              <a:latin typeface="Calibri"/>
              <a:ea typeface="Calibri"/>
              <a:cs typeface="Calibri"/>
              <a:sym typeface="Calibri"/>
            </a:endParaRPr>
          </a:p>
          <a:p>
            <a:pPr marL="0" lvl="0" indent="0" algn="l" rtl="0">
              <a:spcBef>
                <a:spcPts val="1600"/>
              </a:spcBef>
              <a:spcAft>
                <a:spcPts val="0"/>
              </a:spcAft>
              <a:buNone/>
            </a:pPr>
            <a:endParaRPr>
              <a:solidFill>
                <a:srgbClr val="073763"/>
              </a:solidFill>
              <a:latin typeface="Calibri"/>
              <a:ea typeface="Calibri"/>
              <a:cs typeface="Calibri"/>
              <a:sym typeface="Calibri"/>
            </a:endParaRPr>
          </a:p>
          <a:p>
            <a:pPr marL="0" lvl="0" indent="0" algn="l" rtl="0">
              <a:lnSpc>
                <a:spcPct val="100000"/>
              </a:lnSpc>
              <a:spcBef>
                <a:spcPts val="1600"/>
              </a:spcBef>
              <a:spcAft>
                <a:spcPts val="0"/>
              </a:spcAft>
              <a:buNone/>
            </a:pPr>
            <a:endParaRPr>
              <a:solidFill>
                <a:srgbClr val="073763"/>
              </a:solidFill>
              <a:latin typeface="Calibri"/>
              <a:ea typeface="Calibri"/>
              <a:cs typeface="Calibri"/>
              <a:sym typeface="Calibri"/>
            </a:endParaRPr>
          </a:p>
          <a:p>
            <a:pPr marL="457200" lvl="0" indent="0" algn="l" rtl="0">
              <a:spcBef>
                <a:spcPts val="1600"/>
              </a:spcBef>
              <a:spcAft>
                <a:spcPts val="0"/>
              </a:spcAft>
              <a:buNone/>
            </a:pPr>
            <a:endParaRPr>
              <a:solidFill>
                <a:srgbClr val="073763"/>
              </a:solidFill>
              <a:latin typeface="Calibri"/>
              <a:ea typeface="Calibri"/>
              <a:cs typeface="Calibri"/>
              <a:sym typeface="Calibri"/>
            </a:endParaRPr>
          </a:p>
          <a:p>
            <a:pPr marL="457200" lvl="0" indent="0" algn="l" rtl="0">
              <a:spcBef>
                <a:spcPts val="1600"/>
              </a:spcBef>
              <a:spcAft>
                <a:spcPts val="1600"/>
              </a:spcAft>
              <a:buNone/>
            </a:pPr>
            <a:endParaRPr>
              <a:solidFill>
                <a:srgbClr val="073763"/>
              </a:solidFill>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93"/>
        <p:cNvGrpSpPr/>
        <p:nvPr/>
      </p:nvGrpSpPr>
      <p:grpSpPr>
        <a:xfrm>
          <a:off x="0" y="0"/>
          <a:ext cx="0" cy="0"/>
          <a:chOff x="0" y="0"/>
          <a:chExt cx="0" cy="0"/>
        </a:xfrm>
      </p:grpSpPr>
      <p:sp>
        <p:nvSpPr>
          <p:cNvPr id="194" name="Google Shape;194;p3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073763"/>
                </a:solidFill>
              </a:rPr>
              <a:t>Challenges faced</a:t>
            </a:r>
            <a:endParaRPr>
              <a:solidFill>
                <a:srgbClr val="073763"/>
              </a:solidFill>
            </a:endParaRPr>
          </a:p>
        </p:txBody>
      </p:sp>
      <p:sp>
        <p:nvSpPr>
          <p:cNvPr id="195" name="Google Shape;195;p35"/>
          <p:cNvSpPr txBox="1">
            <a:spLocks noGrp="1"/>
          </p:cNvSpPr>
          <p:nvPr>
            <p:ph type="body" idx="1"/>
          </p:nvPr>
        </p:nvSpPr>
        <p:spPr>
          <a:xfrm>
            <a:off x="311700" y="1514900"/>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rgbClr val="073763"/>
              </a:buClr>
              <a:buSzPts val="1800"/>
              <a:buFont typeface="Calibri"/>
              <a:buChar char="●"/>
            </a:pPr>
            <a:r>
              <a:rPr lang="en">
                <a:solidFill>
                  <a:srgbClr val="073763"/>
                </a:solidFill>
                <a:latin typeface="Calibri"/>
                <a:ea typeface="Calibri"/>
                <a:cs typeface="Calibri"/>
                <a:sym typeface="Calibri"/>
              </a:rPr>
              <a:t>Installation issues - incompatibility with OS type and version</a:t>
            </a:r>
            <a:endParaRPr>
              <a:solidFill>
                <a:srgbClr val="073763"/>
              </a:solidFill>
              <a:latin typeface="Calibri"/>
              <a:ea typeface="Calibri"/>
              <a:cs typeface="Calibri"/>
              <a:sym typeface="Calibri"/>
            </a:endParaRPr>
          </a:p>
          <a:p>
            <a:pPr marL="457200" lvl="0" indent="-342900" algn="l" rtl="0">
              <a:spcBef>
                <a:spcPts val="0"/>
              </a:spcBef>
              <a:spcAft>
                <a:spcPts val="0"/>
              </a:spcAft>
              <a:buClr>
                <a:srgbClr val="073763"/>
              </a:buClr>
              <a:buSzPts val="1800"/>
              <a:buFont typeface="Calibri"/>
              <a:buChar char="●"/>
            </a:pPr>
            <a:r>
              <a:rPr lang="en">
                <a:solidFill>
                  <a:srgbClr val="073763"/>
                </a:solidFill>
                <a:latin typeface="Calibri"/>
                <a:ea typeface="Calibri"/>
                <a:cs typeface="Calibri"/>
                <a:sym typeface="Calibri"/>
              </a:rPr>
              <a:t>Creation of multi-node clusters on local machines</a:t>
            </a:r>
            <a:endParaRPr>
              <a:solidFill>
                <a:srgbClr val="073763"/>
              </a:solidFill>
              <a:latin typeface="Calibri"/>
              <a:ea typeface="Calibri"/>
              <a:cs typeface="Calibri"/>
              <a:sym typeface="Calibri"/>
            </a:endParaRPr>
          </a:p>
          <a:p>
            <a:pPr marL="914400" lvl="1" indent="-317500" algn="l" rtl="0">
              <a:spcBef>
                <a:spcPts val="0"/>
              </a:spcBef>
              <a:spcAft>
                <a:spcPts val="0"/>
              </a:spcAft>
              <a:buClr>
                <a:srgbClr val="073763"/>
              </a:buClr>
              <a:buSzPts val="1400"/>
              <a:buFont typeface="Calibri"/>
              <a:buChar char="○"/>
            </a:pPr>
            <a:r>
              <a:rPr lang="en">
                <a:solidFill>
                  <a:srgbClr val="073763"/>
                </a:solidFill>
                <a:latin typeface="Calibri"/>
                <a:ea typeface="Calibri"/>
                <a:cs typeface="Calibri"/>
                <a:sym typeface="Calibri"/>
              </a:rPr>
              <a:t>KDC tool - Mac</a:t>
            </a:r>
            <a:endParaRPr>
              <a:solidFill>
                <a:srgbClr val="073763"/>
              </a:solidFill>
              <a:latin typeface="Calibri"/>
              <a:ea typeface="Calibri"/>
              <a:cs typeface="Calibri"/>
              <a:sym typeface="Calibri"/>
            </a:endParaRPr>
          </a:p>
          <a:p>
            <a:pPr marL="914400" lvl="1" indent="-317500" algn="l" rtl="0">
              <a:spcBef>
                <a:spcPts val="0"/>
              </a:spcBef>
              <a:spcAft>
                <a:spcPts val="0"/>
              </a:spcAft>
              <a:buClr>
                <a:srgbClr val="073763"/>
              </a:buClr>
              <a:buSzPts val="1400"/>
              <a:buFont typeface="Calibri"/>
              <a:buChar char="○"/>
            </a:pPr>
            <a:r>
              <a:rPr lang="en">
                <a:solidFill>
                  <a:srgbClr val="073763"/>
                </a:solidFill>
                <a:latin typeface="Calibri"/>
                <a:ea typeface="Calibri"/>
                <a:cs typeface="Calibri"/>
                <a:sym typeface="Calibri"/>
              </a:rPr>
              <a:t>Kubernetes engine on the google cloud console - windows</a:t>
            </a:r>
            <a:endParaRPr>
              <a:solidFill>
                <a:srgbClr val="073763"/>
              </a:solidFill>
              <a:latin typeface="Calibri"/>
              <a:ea typeface="Calibri"/>
              <a:cs typeface="Calibri"/>
              <a:sym typeface="Calibri"/>
            </a:endParaRPr>
          </a:p>
          <a:p>
            <a:pPr marL="457200" lvl="0" indent="-342900" algn="l" rtl="0">
              <a:spcBef>
                <a:spcPts val="0"/>
              </a:spcBef>
              <a:spcAft>
                <a:spcPts val="0"/>
              </a:spcAft>
              <a:buClr>
                <a:srgbClr val="073763"/>
              </a:buClr>
              <a:buSzPts val="1800"/>
              <a:buFont typeface="Calibri"/>
              <a:buChar char="●"/>
            </a:pPr>
            <a:r>
              <a:rPr lang="en">
                <a:solidFill>
                  <a:srgbClr val="073763"/>
                </a:solidFill>
                <a:latin typeface="Calibri"/>
                <a:ea typeface="Calibri"/>
                <a:cs typeface="Calibri"/>
                <a:sym typeface="Calibri"/>
              </a:rPr>
              <a:t>Finding a way scrape and retrieve node metric</a:t>
            </a:r>
            <a:endParaRPr>
              <a:solidFill>
                <a:srgbClr val="073763"/>
              </a:solidFill>
              <a:latin typeface="Calibri"/>
              <a:ea typeface="Calibri"/>
              <a:cs typeface="Calibri"/>
              <a:sym typeface="Calibri"/>
            </a:endParaRPr>
          </a:p>
          <a:p>
            <a:pPr marL="457200" lvl="0" indent="-342900" algn="l" rtl="0">
              <a:spcBef>
                <a:spcPts val="0"/>
              </a:spcBef>
              <a:spcAft>
                <a:spcPts val="0"/>
              </a:spcAft>
              <a:buClr>
                <a:srgbClr val="073763"/>
              </a:buClr>
              <a:buSzPts val="1800"/>
              <a:buFont typeface="Calibri"/>
              <a:buChar char="●"/>
            </a:pPr>
            <a:r>
              <a:rPr lang="en">
                <a:solidFill>
                  <a:srgbClr val="073763"/>
                </a:solidFill>
                <a:latin typeface="Calibri"/>
                <a:ea typeface="Calibri"/>
                <a:cs typeface="Calibri"/>
                <a:sym typeface="Calibri"/>
              </a:rPr>
              <a:t>Test setup to compare default and custom schedulers</a:t>
            </a:r>
            <a:endParaRPr>
              <a:solidFill>
                <a:srgbClr val="073763"/>
              </a:solidFill>
              <a:latin typeface="Calibri"/>
              <a:ea typeface="Calibri"/>
              <a:cs typeface="Calibri"/>
              <a:sym typeface="Calibri"/>
            </a:endParaRPr>
          </a:p>
          <a:p>
            <a:pPr marL="457200" lvl="0" indent="0" algn="l" rtl="0">
              <a:spcBef>
                <a:spcPts val="1600"/>
              </a:spcBef>
              <a:spcAft>
                <a:spcPts val="0"/>
              </a:spcAft>
              <a:buNone/>
            </a:pPr>
            <a:endParaRPr>
              <a:solidFill>
                <a:srgbClr val="073763"/>
              </a:solidFill>
              <a:latin typeface="Calibri"/>
              <a:ea typeface="Calibri"/>
              <a:cs typeface="Calibri"/>
              <a:sym typeface="Calibri"/>
            </a:endParaRPr>
          </a:p>
          <a:p>
            <a:pPr marL="914400" lvl="0" indent="0" algn="l" rtl="0">
              <a:spcBef>
                <a:spcPts val="1600"/>
              </a:spcBef>
              <a:spcAft>
                <a:spcPts val="1600"/>
              </a:spcAft>
              <a:buNone/>
            </a:pPr>
            <a:endParaRPr>
              <a:solidFill>
                <a:srgbClr val="073763"/>
              </a:solidFill>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073763"/>
        </a:solidFill>
        <a:effectLst/>
      </p:bgPr>
    </p:bg>
    <p:spTree>
      <p:nvGrpSpPr>
        <p:cNvPr id="1" name="Shape 199"/>
        <p:cNvGrpSpPr/>
        <p:nvPr/>
      </p:nvGrpSpPr>
      <p:grpSpPr>
        <a:xfrm>
          <a:off x="0" y="0"/>
          <a:ext cx="0" cy="0"/>
          <a:chOff x="0" y="0"/>
          <a:chExt cx="0" cy="0"/>
        </a:xfrm>
      </p:grpSpPr>
      <p:sp>
        <p:nvSpPr>
          <p:cNvPr id="200" name="Google Shape;200;p36"/>
          <p:cNvSpPr txBox="1">
            <a:spLocks noGrp="1"/>
          </p:cNvSpPr>
          <p:nvPr>
            <p:ph type="title"/>
          </p:nvPr>
        </p:nvSpPr>
        <p:spPr>
          <a:xfrm>
            <a:off x="5480300" y="2141250"/>
            <a:ext cx="2820900" cy="861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FFFF"/>
                </a:solidFill>
                <a:latin typeface="Oswald Regular"/>
                <a:ea typeface="Oswald Regular"/>
                <a:cs typeface="Oswald Regular"/>
                <a:sym typeface="Oswald Regular"/>
              </a:rPr>
              <a:t>Questions?</a:t>
            </a:r>
            <a:endParaRPr>
              <a:solidFill>
                <a:srgbClr val="FFFFFF"/>
              </a:solidFill>
              <a:latin typeface="Oswald Regular"/>
              <a:ea typeface="Oswald Regular"/>
              <a:cs typeface="Oswald Regular"/>
              <a:sym typeface="Oswald Regular"/>
            </a:endParaRPr>
          </a:p>
        </p:txBody>
      </p:sp>
      <p:sp>
        <p:nvSpPr>
          <p:cNvPr id="201" name="Google Shape;201;p36"/>
          <p:cNvSpPr/>
          <p:nvPr/>
        </p:nvSpPr>
        <p:spPr>
          <a:xfrm>
            <a:off x="0" y="0"/>
            <a:ext cx="45720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36"/>
          <p:cNvSpPr txBox="1">
            <a:spLocks noGrp="1"/>
          </p:cNvSpPr>
          <p:nvPr>
            <p:ph type="title"/>
          </p:nvPr>
        </p:nvSpPr>
        <p:spPr>
          <a:xfrm>
            <a:off x="311700" y="445025"/>
            <a:ext cx="3944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000">
                <a:solidFill>
                  <a:srgbClr val="073763"/>
                </a:solidFill>
              </a:rPr>
              <a:t>References</a:t>
            </a:r>
            <a:endParaRPr sz="3000">
              <a:solidFill>
                <a:srgbClr val="073763"/>
              </a:solidFill>
            </a:endParaRPr>
          </a:p>
        </p:txBody>
      </p:sp>
      <p:sp>
        <p:nvSpPr>
          <p:cNvPr id="203" name="Google Shape;203;p36"/>
          <p:cNvSpPr txBox="1">
            <a:spLocks noGrp="1"/>
          </p:cNvSpPr>
          <p:nvPr>
            <p:ph type="body" idx="4294967295"/>
          </p:nvPr>
        </p:nvSpPr>
        <p:spPr>
          <a:xfrm>
            <a:off x="111500" y="1152475"/>
            <a:ext cx="4265100" cy="3416400"/>
          </a:xfrm>
          <a:prstGeom prst="rect">
            <a:avLst/>
          </a:prstGeom>
        </p:spPr>
        <p:txBody>
          <a:bodyPr spcFirstLastPara="1" wrap="square" lIns="91425" tIns="91425" rIns="91425" bIns="91425" anchor="t" anchorCtr="0">
            <a:noAutofit/>
          </a:bodyPr>
          <a:lstStyle/>
          <a:p>
            <a:pPr marL="457200" lvl="0" indent="-298450" algn="l" rtl="0">
              <a:lnSpc>
                <a:spcPct val="115000"/>
              </a:lnSpc>
              <a:spcBef>
                <a:spcPts val="0"/>
              </a:spcBef>
              <a:spcAft>
                <a:spcPts val="0"/>
              </a:spcAft>
              <a:buClr>
                <a:srgbClr val="073763"/>
              </a:buClr>
              <a:buSzPts val="1100"/>
              <a:buFont typeface="Calibri"/>
              <a:buChar char="●"/>
            </a:pPr>
            <a:r>
              <a:rPr lang="en" sz="1100">
                <a:solidFill>
                  <a:srgbClr val="000000"/>
                </a:solidFill>
                <a:latin typeface="Arial"/>
                <a:ea typeface="Arial"/>
                <a:cs typeface="Arial"/>
                <a:sym typeface="Arial"/>
              </a:rPr>
              <a:t>GopherCon 2016: Kelsey Hightower - Building a custom Kubernetes scheduler. Url: </a:t>
            </a:r>
            <a:r>
              <a:rPr lang="en" sz="1100" u="sng">
                <a:solidFill>
                  <a:srgbClr val="1155CC"/>
                </a:solidFill>
                <a:latin typeface="Calibri"/>
                <a:ea typeface="Calibri"/>
                <a:cs typeface="Calibri"/>
                <a:sym typeface="Calibri"/>
                <a:hlinkClick r:id="rId3"/>
              </a:rPr>
              <a:t>https://www.youtube.com/watch?v=IYcL0Un1io0</a:t>
            </a:r>
            <a:endParaRPr sz="1100">
              <a:solidFill>
                <a:srgbClr val="000000"/>
              </a:solidFill>
              <a:latin typeface="Arial"/>
              <a:ea typeface="Arial"/>
              <a:cs typeface="Arial"/>
              <a:sym typeface="Arial"/>
            </a:endParaRPr>
          </a:p>
          <a:p>
            <a:pPr marL="457200" lvl="0" indent="-298450" algn="l" rtl="0">
              <a:lnSpc>
                <a:spcPct val="115000"/>
              </a:lnSpc>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Hightower Toy Scheduler. Url: </a:t>
            </a:r>
            <a:r>
              <a:rPr lang="en" sz="1100" u="sng">
                <a:solidFill>
                  <a:srgbClr val="1155CC"/>
                </a:solidFill>
                <a:latin typeface="Calibri"/>
                <a:ea typeface="Calibri"/>
                <a:cs typeface="Calibri"/>
                <a:sym typeface="Calibri"/>
                <a:hlinkClick r:id="rId4"/>
              </a:rPr>
              <a:t>https://github.com/kelseyhightower/scheduler</a:t>
            </a:r>
            <a:endParaRPr sz="1100">
              <a:solidFill>
                <a:srgbClr val="000000"/>
              </a:solidFill>
              <a:latin typeface="Arial"/>
              <a:ea typeface="Arial"/>
              <a:cs typeface="Arial"/>
              <a:sym typeface="Arial"/>
            </a:endParaRPr>
          </a:p>
          <a:p>
            <a:pPr marL="457200" lvl="0" indent="-298450" algn="l" rtl="0">
              <a:lnSpc>
                <a:spcPct val="115000"/>
              </a:lnSpc>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Kubernetes concepts </a:t>
            </a:r>
            <a:r>
              <a:rPr lang="en" sz="1100" u="sng">
                <a:solidFill>
                  <a:srgbClr val="1155CC"/>
                </a:solidFill>
                <a:latin typeface="Calibri"/>
                <a:ea typeface="Calibri"/>
                <a:cs typeface="Calibri"/>
                <a:sym typeface="Calibri"/>
                <a:hlinkClick r:id="rId5"/>
              </a:rPr>
              <a:t>https://kubernetes.io/docs/concepts/</a:t>
            </a:r>
            <a:endParaRPr sz="1100">
              <a:solidFill>
                <a:srgbClr val="000000"/>
              </a:solidFill>
              <a:latin typeface="Calibri"/>
              <a:ea typeface="Calibri"/>
              <a:cs typeface="Calibri"/>
              <a:sym typeface="Calibri"/>
            </a:endParaRPr>
          </a:p>
          <a:p>
            <a:pPr marL="457200" lvl="0" indent="-298450" algn="l" rtl="0">
              <a:lnSpc>
                <a:spcPct val="115000"/>
              </a:lnSpc>
              <a:spcBef>
                <a:spcPts val="0"/>
              </a:spcBef>
              <a:spcAft>
                <a:spcPts val="0"/>
              </a:spcAft>
              <a:buClr>
                <a:srgbClr val="073763"/>
              </a:buClr>
              <a:buSzPts val="1100"/>
              <a:buFont typeface="Calibri"/>
              <a:buChar char="●"/>
            </a:pPr>
            <a:r>
              <a:rPr lang="en" sz="1100">
                <a:solidFill>
                  <a:srgbClr val="000000"/>
                </a:solidFill>
                <a:latin typeface="Arial"/>
                <a:ea typeface="Arial"/>
                <a:cs typeface="Arial"/>
                <a:sym typeface="Arial"/>
              </a:rPr>
              <a:t>A Deep Dive into Kubernetes Metrics</a:t>
            </a:r>
            <a:endParaRPr sz="1100">
              <a:solidFill>
                <a:srgbClr val="000000"/>
              </a:solidFill>
              <a:latin typeface="Arial"/>
              <a:ea typeface="Arial"/>
              <a:cs typeface="Arial"/>
              <a:sym typeface="Arial"/>
            </a:endParaRPr>
          </a:p>
          <a:p>
            <a:pPr marL="457200" lvl="0" indent="0" algn="l" rtl="0">
              <a:lnSpc>
                <a:spcPct val="115000"/>
              </a:lnSpc>
              <a:spcBef>
                <a:spcPts val="0"/>
              </a:spcBef>
              <a:spcAft>
                <a:spcPts val="0"/>
              </a:spcAft>
              <a:buNone/>
            </a:pPr>
            <a:r>
              <a:rPr lang="en" sz="1100" u="sng">
                <a:solidFill>
                  <a:srgbClr val="1155CC"/>
                </a:solidFill>
                <a:latin typeface="Calibri"/>
                <a:ea typeface="Calibri"/>
                <a:cs typeface="Calibri"/>
                <a:sym typeface="Calibri"/>
                <a:hlinkClick r:id="rId6"/>
              </a:rPr>
              <a:t>https://blog.freshtracks.io/a-deep-dive-into-kubernetes-metrics-part-2-c869581e9f29</a:t>
            </a:r>
            <a:endParaRPr sz="1100">
              <a:solidFill>
                <a:srgbClr val="073763"/>
              </a:solidFill>
              <a:latin typeface="Calibri"/>
              <a:ea typeface="Calibri"/>
              <a:cs typeface="Calibri"/>
              <a:sym typeface="Calibri"/>
            </a:endParaRPr>
          </a:p>
          <a:p>
            <a:pPr marL="457200" lvl="0" indent="-298450" algn="l" rtl="0">
              <a:lnSpc>
                <a:spcPct val="115000"/>
              </a:lnSpc>
              <a:spcBef>
                <a:spcPts val="0"/>
              </a:spcBef>
              <a:spcAft>
                <a:spcPts val="0"/>
              </a:spcAft>
              <a:buClr>
                <a:srgbClr val="073763"/>
              </a:buClr>
              <a:buSzPts val="1100"/>
              <a:buFont typeface="Calibri"/>
              <a:buChar char="●"/>
            </a:pPr>
            <a:r>
              <a:rPr lang="en" sz="1100">
                <a:solidFill>
                  <a:srgbClr val="000000"/>
                </a:solidFill>
                <a:latin typeface="Arial"/>
                <a:ea typeface="Arial"/>
                <a:cs typeface="Arial"/>
                <a:sym typeface="Arial"/>
              </a:rPr>
              <a:t>Sysbench workload</a:t>
            </a:r>
            <a:endParaRPr sz="1100">
              <a:solidFill>
                <a:srgbClr val="000000"/>
              </a:solidFill>
              <a:latin typeface="Arial"/>
              <a:ea typeface="Arial"/>
              <a:cs typeface="Arial"/>
              <a:sym typeface="Arial"/>
            </a:endParaRPr>
          </a:p>
          <a:p>
            <a:pPr marL="457200" lvl="0" indent="0" algn="l" rtl="0">
              <a:lnSpc>
                <a:spcPct val="115000"/>
              </a:lnSpc>
              <a:spcBef>
                <a:spcPts val="0"/>
              </a:spcBef>
              <a:spcAft>
                <a:spcPts val="0"/>
              </a:spcAft>
              <a:buNone/>
            </a:pPr>
            <a:r>
              <a:rPr lang="en" sz="1100" u="sng">
                <a:solidFill>
                  <a:srgbClr val="1155CC"/>
                </a:solidFill>
                <a:latin typeface="Calibri"/>
                <a:ea typeface="Calibri"/>
                <a:cs typeface="Calibri"/>
                <a:sym typeface="Calibri"/>
                <a:hlinkClick r:id="rId7"/>
              </a:rPr>
              <a:t>https://wiki.gentoo.org/wiki/Sysbench#Using_the_memory_workload</a:t>
            </a:r>
            <a:endParaRPr sz="1100">
              <a:solidFill>
                <a:srgbClr val="000000"/>
              </a:solidFill>
              <a:latin typeface="Calibri"/>
              <a:ea typeface="Calibri"/>
              <a:cs typeface="Calibri"/>
              <a:sym typeface="Calibri"/>
            </a:endParaRPr>
          </a:p>
          <a:p>
            <a:pPr marL="457200" lvl="0" indent="-298450" algn="l" rtl="0">
              <a:lnSpc>
                <a:spcPct val="115000"/>
              </a:lnSpc>
              <a:spcBef>
                <a:spcPts val="0"/>
              </a:spcBef>
              <a:spcAft>
                <a:spcPts val="0"/>
              </a:spcAft>
              <a:buClr>
                <a:srgbClr val="073763"/>
              </a:buClr>
              <a:buSzPts val="1100"/>
              <a:buFont typeface="Calibri"/>
              <a:buChar char="●"/>
            </a:pPr>
            <a:r>
              <a:rPr lang="en" sz="1100">
                <a:solidFill>
                  <a:srgbClr val="000000"/>
                </a:solidFill>
                <a:latin typeface="Arial"/>
                <a:ea typeface="Arial"/>
                <a:cs typeface="Arial"/>
                <a:sym typeface="Arial"/>
              </a:rPr>
              <a:t>Kubernetes Scheduler. Url: </a:t>
            </a:r>
            <a:r>
              <a:rPr lang="en" sz="1100" u="sng">
                <a:solidFill>
                  <a:srgbClr val="1155CC"/>
                </a:solidFill>
                <a:latin typeface="Arial"/>
                <a:ea typeface="Arial"/>
                <a:cs typeface="Arial"/>
                <a:sym typeface="Arial"/>
                <a:hlinkClick r:id="rId8"/>
              </a:rPr>
              <a:t>https://github.com/kubernetes/community/blob/master/contributors/devel/sig-scheduling/scheduler.md</a:t>
            </a:r>
            <a:endParaRPr sz="1100">
              <a:solidFill>
                <a:srgbClr val="073763"/>
              </a:solidFill>
              <a:latin typeface="Calibri"/>
              <a:ea typeface="Calibri"/>
              <a:cs typeface="Calibri"/>
              <a:sym typeface="Calibri"/>
            </a:endParaRPr>
          </a:p>
          <a:p>
            <a:pPr marL="457200" lvl="0" indent="-298450" algn="l" rtl="0">
              <a:lnSpc>
                <a:spcPct val="115000"/>
              </a:lnSpc>
              <a:spcBef>
                <a:spcPts val="0"/>
              </a:spcBef>
              <a:spcAft>
                <a:spcPts val="0"/>
              </a:spcAft>
              <a:buClr>
                <a:srgbClr val="073763"/>
              </a:buClr>
              <a:buSzPts val="1100"/>
              <a:buFont typeface="Calibri"/>
              <a:buChar char="●"/>
            </a:pPr>
            <a:r>
              <a:rPr lang="en" sz="1100">
                <a:solidFill>
                  <a:srgbClr val="000000"/>
                </a:solidFill>
                <a:latin typeface="Arial"/>
                <a:ea typeface="Arial"/>
                <a:cs typeface="Arial"/>
                <a:sym typeface="Arial"/>
              </a:rPr>
              <a:t>Prometheus. Url: </a:t>
            </a:r>
            <a:r>
              <a:rPr lang="en" sz="1100" u="sng">
                <a:solidFill>
                  <a:srgbClr val="1155CC"/>
                </a:solidFill>
                <a:latin typeface="Arial"/>
                <a:ea typeface="Arial"/>
                <a:cs typeface="Arial"/>
                <a:sym typeface="Arial"/>
                <a:hlinkClick r:id="rId9"/>
              </a:rPr>
              <a:t>https://prometheus.io/</a:t>
            </a:r>
            <a:endParaRPr sz="1100">
              <a:solidFill>
                <a:srgbClr val="000000"/>
              </a:solidFill>
              <a:latin typeface="Arial"/>
              <a:ea typeface="Arial"/>
              <a:cs typeface="Arial"/>
              <a:sym typeface="Arial"/>
            </a:endParaRPr>
          </a:p>
          <a:p>
            <a:pPr marL="457200" lvl="0" indent="-298450" algn="l" rtl="0">
              <a:lnSpc>
                <a:spcPct val="115000"/>
              </a:lnSpc>
              <a:spcBef>
                <a:spcPts val="0"/>
              </a:spcBef>
              <a:spcAft>
                <a:spcPts val="0"/>
              </a:spcAft>
              <a:buClr>
                <a:srgbClr val="073763"/>
              </a:buClr>
              <a:buSzPts val="1100"/>
              <a:buFont typeface="Calibri"/>
              <a:buChar char="●"/>
            </a:pPr>
            <a:r>
              <a:rPr lang="en" sz="1100">
                <a:solidFill>
                  <a:srgbClr val="000000"/>
                </a:solidFill>
                <a:latin typeface="Arial"/>
                <a:ea typeface="Arial"/>
                <a:cs typeface="Arial"/>
                <a:sym typeface="Arial"/>
              </a:rPr>
              <a:t>Node Exporter. Url: </a:t>
            </a:r>
            <a:r>
              <a:rPr lang="en" sz="1100" u="sng">
                <a:solidFill>
                  <a:srgbClr val="1155CC"/>
                </a:solidFill>
                <a:latin typeface="Arial"/>
                <a:ea typeface="Arial"/>
                <a:cs typeface="Arial"/>
                <a:sym typeface="Arial"/>
                <a:hlinkClick r:id="rId10"/>
              </a:rPr>
              <a:t>https://prometheus.io/docs/guides/node-exporter/</a:t>
            </a:r>
            <a:endParaRPr sz="1100">
              <a:solidFill>
                <a:srgbClr val="073763"/>
              </a:solidFill>
              <a:latin typeface="Calibri"/>
              <a:ea typeface="Calibri"/>
              <a:cs typeface="Calibri"/>
              <a:sym typeface="Calibri"/>
            </a:endParaRPr>
          </a:p>
          <a:p>
            <a:pPr marL="457200" lvl="0" indent="0" algn="l" rtl="0">
              <a:lnSpc>
                <a:spcPct val="115000"/>
              </a:lnSpc>
              <a:spcBef>
                <a:spcPts val="0"/>
              </a:spcBef>
              <a:spcAft>
                <a:spcPts val="0"/>
              </a:spcAft>
              <a:buNone/>
            </a:pPr>
            <a:endParaRPr sz="1100">
              <a:solidFill>
                <a:srgbClr val="073763"/>
              </a:solidFill>
              <a:latin typeface="Calibri"/>
              <a:ea typeface="Calibri"/>
              <a:cs typeface="Calibri"/>
              <a:sym typeface="Calibri"/>
            </a:endParaRPr>
          </a:p>
          <a:p>
            <a:pPr marL="457200" lvl="0" indent="0" algn="l" rtl="0">
              <a:lnSpc>
                <a:spcPct val="115000"/>
              </a:lnSpc>
              <a:spcBef>
                <a:spcPts val="0"/>
              </a:spcBef>
              <a:spcAft>
                <a:spcPts val="0"/>
              </a:spcAft>
              <a:buNone/>
            </a:pPr>
            <a:endParaRPr sz="1100">
              <a:solidFill>
                <a:srgbClr val="073763"/>
              </a:solidFill>
              <a:latin typeface="Calibri"/>
              <a:ea typeface="Calibri"/>
              <a:cs typeface="Calibri"/>
              <a:sym typeface="Calibri"/>
            </a:endParaRPr>
          </a:p>
          <a:p>
            <a:pPr marL="457200" lvl="0" indent="0" algn="l" rtl="0">
              <a:lnSpc>
                <a:spcPct val="115000"/>
              </a:lnSpc>
              <a:spcBef>
                <a:spcPts val="0"/>
              </a:spcBef>
              <a:spcAft>
                <a:spcPts val="0"/>
              </a:spcAft>
              <a:buNone/>
            </a:pPr>
            <a:endParaRPr sz="1100">
              <a:solidFill>
                <a:srgbClr val="073763"/>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73763"/>
        </a:solidFill>
        <a:effectLst/>
      </p:bgPr>
    </p:bg>
    <p:spTree>
      <p:nvGrpSpPr>
        <p:cNvPr id="1" name="Shape 71"/>
        <p:cNvGrpSpPr/>
        <p:nvPr/>
      </p:nvGrpSpPr>
      <p:grpSpPr>
        <a:xfrm>
          <a:off x="0" y="0"/>
          <a:ext cx="0" cy="0"/>
          <a:chOff x="0" y="0"/>
          <a:chExt cx="0" cy="0"/>
        </a:xfrm>
      </p:grpSpPr>
      <p:sp>
        <p:nvSpPr>
          <p:cNvPr id="72" name="Google Shape;72;p15"/>
          <p:cNvSpPr txBox="1">
            <a:spLocks noGrp="1"/>
          </p:cNvSpPr>
          <p:nvPr>
            <p:ph type="title"/>
          </p:nvPr>
        </p:nvSpPr>
        <p:spPr>
          <a:xfrm>
            <a:off x="671250" y="2141250"/>
            <a:ext cx="7852200" cy="861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FFFF"/>
                </a:solidFill>
                <a:latin typeface="Oswald Regular"/>
                <a:ea typeface="Oswald Regular"/>
                <a:cs typeface="Oswald Regular"/>
                <a:sym typeface="Oswald Regular"/>
              </a:rPr>
              <a:t>Kubernetes Overview + Project Goal</a:t>
            </a:r>
            <a:endParaRPr>
              <a:solidFill>
                <a:srgbClr val="FFFFFF"/>
              </a:solidFill>
              <a:latin typeface="Oswald Regular"/>
              <a:ea typeface="Oswald Regular"/>
              <a:cs typeface="Oswald Regular"/>
              <a:sym typeface="Oswald Regul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76"/>
        <p:cNvGrpSpPr/>
        <p:nvPr/>
      </p:nvGrpSpPr>
      <p:grpSpPr>
        <a:xfrm>
          <a:off x="0" y="0"/>
          <a:ext cx="0" cy="0"/>
          <a:chOff x="0" y="0"/>
          <a:chExt cx="0" cy="0"/>
        </a:xfrm>
      </p:grpSpPr>
      <p:sp>
        <p:nvSpPr>
          <p:cNvPr id="77" name="Google Shape;77;p16"/>
          <p:cNvSpPr txBox="1">
            <a:spLocks noGrp="1"/>
          </p:cNvSpPr>
          <p:nvPr>
            <p:ph type="title"/>
          </p:nvPr>
        </p:nvSpPr>
        <p:spPr>
          <a:xfrm>
            <a:off x="311700" y="27225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073763"/>
                </a:solidFill>
              </a:rPr>
              <a:t>Kubernetes Terminology</a:t>
            </a:r>
            <a:endParaRPr>
              <a:solidFill>
                <a:srgbClr val="073763"/>
              </a:solidFill>
            </a:endParaRPr>
          </a:p>
        </p:txBody>
      </p:sp>
      <p:sp>
        <p:nvSpPr>
          <p:cNvPr id="78" name="Google Shape;78;p16"/>
          <p:cNvSpPr txBox="1">
            <a:spLocks noGrp="1"/>
          </p:cNvSpPr>
          <p:nvPr>
            <p:ph type="body" idx="1"/>
          </p:nvPr>
        </p:nvSpPr>
        <p:spPr>
          <a:xfrm>
            <a:off x="311700" y="898125"/>
            <a:ext cx="8520600" cy="36918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rgbClr val="073763"/>
              </a:buClr>
              <a:buSzPts val="1800"/>
              <a:buFont typeface="Calibri"/>
              <a:buChar char="●"/>
            </a:pPr>
            <a:r>
              <a:rPr lang="en">
                <a:solidFill>
                  <a:srgbClr val="073763"/>
                </a:solidFill>
                <a:latin typeface="Calibri"/>
                <a:ea typeface="Calibri"/>
                <a:cs typeface="Calibri"/>
                <a:sym typeface="Calibri"/>
              </a:rPr>
              <a:t>Kubernetes → Manages containerized applications. </a:t>
            </a:r>
            <a:endParaRPr>
              <a:solidFill>
                <a:srgbClr val="073763"/>
              </a:solidFill>
              <a:latin typeface="Calibri"/>
              <a:ea typeface="Calibri"/>
              <a:cs typeface="Calibri"/>
              <a:sym typeface="Calibri"/>
            </a:endParaRPr>
          </a:p>
          <a:p>
            <a:pPr marL="457200" lvl="0" indent="-342900" algn="l" rtl="0">
              <a:spcBef>
                <a:spcPts val="1000"/>
              </a:spcBef>
              <a:spcAft>
                <a:spcPts val="0"/>
              </a:spcAft>
              <a:buClr>
                <a:srgbClr val="073763"/>
              </a:buClr>
              <a:buSzPts val="1800"/>
              <a:buFont typeface="Calibri"/>
              <a:buChar char="●"/>
            </a:pPr>
            <a:r>
              <a:rPr lang="en">
                <a:solidFill>
                  <a:srgbClr val="073763"/>
                </a:solidFill>
                <a:latin typeface="Calibri"/>
                <a:ea typeface="Calibri"/>
                <a:cs typeface="Calibri"/>
                <a:sym typeface="Calibri"/>
              </a:rPr>
              <a:t>Containers  →  Docker images of applications.</a:t>
            </a:r>
            <a:endParaRPr>
              <a:solidFill>
                <a:srgbClr val="073763"/>
              </a:solidFill>
              <a:latin typeface="Calibri"/>
              <a:ea typeface="Calibri"/>
              <a:cs typeface="Calibri"/>
              <a:sym typeface="Calibri"/>
            </a:endParaRPr>
          </a:p>
          <a:p>
            <a:pPr marL="457200" lvl="0" indent="-342900" algn="l" rtl="0">
              <a:spcBef>
                <a:spcPts val="1000"/>
              </a:spcBef>
              <a:spcAft>
                <a:spcPts val="0"/>
              </a:spcAft>
              <a:buClr>
                <a:srgbClr val="073763"/>
              </a:buClr>
              <a:buSzPts val="1800"/>
              <a:buFont typeface="Calibri"/>
              <a:buChar char="●"/>
            </a:pPr>
            <a:r>
              <a:rPr lang="en">
                <a:solidFill>
                  <a:srgbClr val="073763"/>
                </a:solidFill>
                <a:latin typeface="Calibri"/>
                <a:ea typeface="Calibri"/>
                <a:cs typeface="Calibri"/>
                <a:sym typeface="Calibri"/>
              </a:rPr>
              <a:t>Pod  →  contains 1 or more containers</a:t>
            </a:r>
            <a:endParaRPr>
              <a:solidFill>
                <a:srgbClr val="073763"/>
              </a:solidFill>
              <a:latin typeface="Calibri"/>
              <a:ea typeface="Calibri"/>
              <a:cs typeface="Calibri"/>
              <a:sym typeface="Calibri"/>
            </a:endParaRPr>
          </a:p>
          <a:p>
            <a:pPr marL="457200" lvl="0" indent="-342900" algn="l" rtl="0">
              <a:spcBef>
                <a:spcPts val="1000"/>
              </a:spcBef>
              <a:spcAft>
                <a:spcPts val="0"/>
              </a:spcAft>
              <a:buClr>
                <a:srgbClr val="073763"/>
              </a:buClr>
              <a:buSzPts val="1800"/>
              <a:buFont typeface="Calibri"/>
              <a:buChar char="●"/>
            </a:pPr>
            <a:r>
              <a:rPr lang="en">
                <a:solidFill>
                  <a:srgbClr val="073763"/>
                </a:solidFill>
                <a:latin typeface="Calibri"/>
                <a:ea typeface="Calibri"/>
                <a:cs typeface="Calibri"/>
                <a:sym typeface="Calibri"/>
              </a:rPr>
              <a:t>Node  →  a worker machine (VM / physical machine)</a:t>
            </a:r>
            <a:endParaRPr>
              <a:solidFill>
                <a:srgbClr val="073763"/>
              </a:solidFill>
              <a:latin typeface="Calibri"/>
              <a:ea typeface="Calibri"/>
              <a:cs typeface="Calibri"/>
              <a:sym typeface="Calibri"/>
            </a:endParaRPr>
          </a:p>
          <a:p>
            <a:pPr marL="914400" lvl="1" indent="-317500" algn="l" rtl="0">
              <a:spcBef>
                <a:spcPts val="0"/>
              </a:spcBef>
              <a:spcAft>
                <a:spcPts val="0"/>
              </a:spcAft>
              <a:buClr>
                <a:srgbClr val="073763"/>
              </a:buClr>
              <a:buSzPts val="1400"/>
              <a:buFont typeface="Calibri"/>
              <a:buChar char="○"/>
            </a:pPr>
            <a:r>
              <a:rPr lang="en">
                <a:solidFill>
                  <a:srgbClr val="073763"/>
                </a:solidFill>
                <a:latin typeface="Calibri"/>
                <a:ea typeface="Calibri"/>
                <a:cs typeface="Calibri"/>
                <a:sym typeface="Calibri"/>
              </a:rPr>
              <a:t>kubelet</a:t>
            </a:r>
            <a:endParaRPr>
              <a:solidFill>
                <a:srgbClr val="073763"/>
              </a:solidFill>
              <a:latin typeface="Calibri"/>
              <a:ea typeface="Calibri"/>
              <a:cs typeface="Calibri"/>
              <a:sym typeface="Calibri"/>
            </a:endParaRPr>
          </a:p>
          <a:p>
            <a:pPr marL="914400" lvl="1" indent="-317500" algn="l" rtl="0">
              <a:spcBef>
                <a:spcPts val="0"/>
              </a:spcBef>
              <a:spcAft>
                <a:spcPts val="0"/>
              </a:spcAft>
              <a:buClr>
                <a:srgbClr val="073763"/>
              </a:buClr>
              <a:buSzPts val="1400"/>
              <a:buFont typeface="Calibri"/>
              <a:buChar char="○"/>
            </a:pPr>
            <a:r>
              <a:rPr lang="en">
                <a:solidFill>
                  <a:srgbClr val="073763"/>
                </a:solidFill>
                <a:latin typeface="Calibri"/>
                <a:ea typeface="Calibri"/>
                <a:cs typeface="Calibri"/>
                <a:sym typeface="Calibri"/>
              </a:rPr>
              <a:t>kube-proxy </a:t>
            </a:r>
            <a:endParaRPr>
              <a:solidFill>
                <a:srgbClr val="073763"/>
              </a:solidFill>
              <a:latin typeface="Calibri"/>
              <a:ea typeface="Calibri"/>
              <a:cs typeface="Calibri"/>
              <a:sym typeface="Calibri"/>
            </a:endParaRPr>
          </a:p>
          <a:p>
            <a:pPr marL="914400" lvl="1" indent="-317500" algn="l" rtl="0">
              <a:spcBef>
                <a:spcPts val="0"/>
              </a:spcBef>
              <a:spcAft>
                <a:spcPts val="0"/>
              </a:spcAft>
              <a:buClr>
                <a:srgbClr val="073763"/>
              </a:buClr>
              <a:buSzPts val="1400"/>
              <a:buFont typeface="Calibri"/>
              <a:buChar char="○"/>
            </a:pPr>
            <a:r>
              <a:rPr lang="en">
                <a:solidFill>
                  <a:srgbClr val="073763"/>
                </a:solidFill>
                <a:latin typeface="Calibri"/>
                <a:ea typeface="Calibri"/>
                <a:cs typeface="Calibri"/>
                <a:sym typeface="Calibri"/>
              </a:rPr>
              <a:t>container runtime (e.g. Docker)</a:t>
            </a:r>
            <a:endParaRPr>
              <a:solidFill>
                <a:srgbClr val="073763"/>
              </a:solidFill>
              <a:latin typeface="Calibri"/>
              <a:ea typeface="Calibri"/>
              <a:cs typeface="Calibri"/>
              <a:sym typeface="Calibri"/>
            </a:endParaRPr>
          </a:p>
          <a:p>
            <a:pPr marL="457200" lvl="0" indent="-342900" algn="l" rtl="0">
              <a:spcBef>
                <a:spcPts val="1000"/>
              </a:spcBef>
              <a:spcAft>
                <a:spcPts val="0"/>
              </a:spcAft>
              <a:buClr>
                <a:srgbClr val="073763"/>
              </a:buClr>
              <a:buSzPts val="1800"/>
              <a:buFont typeface="Calibri"/>
              <a:buChar char="●"/>
            </a:pPr>
            <a:r>
              <a:rPr lang="en">
                <a:solidFill>
                  <a:srgbClr val="073763"/>
                </a:solidFill>
                <a:latin typeface="Calibri"/>
                <a:ea typeface="Calibri"/>
                <a:cs typeface="Calibri"/>
                <a:sym typeface="Calibri"/>
              </a:rPr>
              <a:t>Cluster  →  1 or more nodes + Master</a:t>
            </a:r>
            <a:endParaRPr>
              <a:solidFill>
                <a:srgbClr val="073763"/>
              </a:solidFill>
              <a:latin typeface="Calibri"/>
              <a:ea typeface="Calibri"/>
              <a:cs typeface="Calibri"/>
              <a:sym typeface="Calibri"/>
            </a:endParaRPr>
          </a:p>
          <a:p>
            <a:pPr marL="457200" lvl="0" indent="-342900" algn="l" rtl="0">
              <a:spcBef>
                <a:spcPts val="1000"/>
              </a:spcBef>
              <a:spcAft>
                <a:spcPts val="0"/>
              </a:spcAft>
              <a:buClr>
                <a:srgbClr val="073763"/>
              </a:buClr>
              <a:buSzPts val="1800"/>
              <a:buFont typeface="Calibri"/>
              <a:buChar char="●"/>
            </a:pPr>
            <a:r>
              <a:rPr lang="en">
                <a:solidFill>
                  <a:srgbClr val="073763"/>
                </a:solidFill>
                <a:latin typeface="Calibri"/>
                <a:ea typeface="Calibri"/>
                <a:cs typeface="Calibri"/>
                <a:sym typeface="Calibri"/>
              </a:rPr>
              <a:t>Master →  the cluster’s control plane</a:t>
            </a:r>
            <a:endParaRPr>
              <a:solidFill>
                <a:srgbClr val="073763"/>
              </a:solidFill>
              <a:latin typeface="Calibri"/>
              <a:ea typeface="Calibri"/>
              <a:cs typeface="Calibri"/>
              <a:sym typeface="Calibri"/>
            </a:endParaRPr>
          </a:p>
          <a:p>
            <a:pPr marL="914400" lvl="1" indent="-317500" algn="l" rtl="0">
              <a:spcBef>
                <a:spcPts val="0"/>
              </a:spcBef>
              <a:spcAft>
                <a:spcPts val="0"/>
              </a:spcAft>
              <a:buClr>
                <a:srgbClr val="073763"/>
              </a:buClr>
              <a:buSzPts val="1400"/>
              <a:buFont typeface="Calibri"/>
              <a:buChar char="○"/>
            </a:pPr>
            <a:r>
              <a:rPr lang="en">
                <a:solidFill>
                  <a:srgbClr val="073763"/>
                </a:solidFill>
                <a:latin typeface="Calibri"/>
                <a:ea typeface="Calibri"/>
                <a:cs typeface="Calibri"/>
                <a:sym typeface="Calibri"/>
              </a:rPr>
              <a:t>Makes global decisions</a:t>
            </a:r>
            <a:endParaRPr>
              <a:solidFill>
                <a:srgbClr val="073763"/>
              </a:solidFill>
              <a:latin typeface="Calibri"/>
              <a:ea typeface="Calibri"/>
              <a:cs typeface="Calibri"/>
              <a:sym typeface="Calibri"/>
            </a:endParaRPr>
          </a:p>
          <a:p>
            <a:pPr marL="914400" lvl="1" indent="-317500" algn="l" rtl="0">
              <a:spcBef>
                <a:spcPts val="0"/>
              </a:spcBef>
              <a:spcAft>
                <a:spcPts val="0"/>
              </a:spcAft>
              <a:buClr>
                <a:srgbClr val="073763"/>
              </a:buClr>
              <a:buSzPts val="1400"/>
              <a:buFont typeface="Calibri"/>
              <a:buChar char="○"/>
            </a:pPr>
            <a:r>
              <a:rPr lang="en">
                <a:solidFill>
                  <a:srgbClr val="073763"/>
                </a:solidFill>
                <a:latin typeface="Calibri"/>
                <a:ea typeface="Calibri"/>
                <a:cs typeface="Calibri"/>
                <a:sym typeface="Calibri"/>
              </a:rPr>
              <a:t>Includes important components like kube-apiserver (that exposes the Kubernetes API), controller manager, etcd and kube-scheduler.</a:t>
            </a:r>
            <a:endParaRPr>
              <a:solidFill>
                <a:srgbClr val="073763"/>
              </a:solidFill>
              <a:latin typeface="Calibri"/>
              <a:ea typeface="Calibri"/>
              <a:cs typeface="Calibri"/>
              <a:sym typeface="Calibri"/>
            </a:endParaRPr>
          </a:p>
          <a:p>
            <a:pPr marL="0" lvl="0" indent="0" algn="l" rtl="0">
              <a:spcBef>
                <a:spcPts val="1000"/>
              </a:spcBef>
              <a:spcAft>
                <a:spcPts val="0"/>
              </a:spcAft>
              <a:buNone/>
            </a:pPr>
            <a:endParaRPr>
              <a:solidFill>
                <a:srgbClr val="073763"/>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82"/>
        <p:cNvGrpSpPr/>
        <p:nvPr/>
      </p:nvGrpSpPr>
      <p:grpSpPr>
        <a:xfrm>
          <a:off x="0" y="0"/>
          <a:ext cx="0" cy="0"/>
          <a:chOff x="0" y="0"/>
          <a:chExt cx="0" cy="0"/>
        </a:xfrm>
      </p:grpSpPr>
      <p:sp>
        <p:nvSpPr>
          <p:cNvPr id="83" name="Google Shape;83;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073763"/>
                </a:solidFill>
              </a:rPr>
              <a:t>K8s Declarative Model</a:t>
            </a:r>
            <a:endParaRPr>
              <a:solidFill>
                <a:srgbClr val="073763"/>
              </a:solidFill>
            </a:endParaRPr>
          </a:p>
        </p:txBody>
      </p:sp>
      <p:pic>
        <p:nvPicPr>
          <p:cNvPr id="84" name="Google Shape;84;p17"/>
          <p:cNvPicPr preferRelativeResize="0"/>
          <p:nvPr/>
        </p:nvPicPr>
        <p:blipFill>
          <a:blip r:embed="rId3">
            <a:alphaModFix/>
          </a:blip>
          <a:stretch>
            <a:fillRect/>
          </a:stretch>
        </p:blipFill>
        <p:spPr>
          <a:xfrm>
            <a:off x="890925" y="1364039"/>
            <a:ext cx="7354490" cy="2745673"/>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88"/>
        <p:cNvGrpSpPr/>
        <p:nvPr/>
      </p:nvGrpSpPr>
      <p:grpSpPr>
        <a:xfrm>
          <a:off x="0" y="0"/>
          <a:ext cx="0" cy="0"/>
          <a:chOff x="0" y="0"/>
          <a:chExt cx="0" cy="0"/>
        </a:xfrm>
      </p:grpSpPr>
      <p:pic>
        <p:nvPicPr>
          <p:cNvPr id="89" name="Google Shape;89;p18"/>
          <p:cNvPicPr preferRelativeResize="0"/>
          <p:nvPr/>
        </p:nvPicPr>
        <p:blipFill>
          <a:blip r:embed="rId3">
            <a:alphaModFix/>
          </a:blip>
          <a:stretch>
            <a:fillRect/>
          </a:stretch>
        </p:blipFill>
        <p:spPr>
          <a:xfrm>
            <a:off x="898586" y="1352551"/>
            <a:ext cx="7354490" cy="3199201"/>
          </a:xfrm>
          <a:prstGeom prst="rect">
            <a:avLst/>
          </a:prstGeom>
          <a:noFill/>
          <a:ln>
            <a:noFill/>
          </a:ln>
        </p:spPr>
      </p:pic>
      <p:sp>
        <p:nvSpPr>
          <p:cNvPr id="90" name="Google Shape;90;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073763"/>
                </a:solidFill>
              </a:rPr>
              <a:t>K8s Declarative Model</a:t>
            </a:r>
            <a:endParaRPr>
              <a:solidFill>
                <a:srgbClr val="073763"/>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4"/>
        <p:cNvGrpSpPr/>
        <p:nvPr/>
      </p:nvGrpSpPr>
      <p:grpSpPr>
        <a:xfrm>
          <a:off x="0" y="0"/>
          <a:ext cx="0" cy="0"/>
          <a:chOff x="0" y="0"/>
          <a:chExt cx="0" cy="0"/>
        </a:xfrm>
      </p:grpSpPr>
      <p:sp>
        <p:nvSpPr>
          <p:cNvPr id="95" name="Google Shape;95;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073763"/>
                </a:solidFill>
              </a:rPr>
              <a:t>Default Scheduler</a:t>
            </a:r>
            <a:endParaRPr>
              <a:solidFill>
                <a:srgbClr val="073763"/>
              </a:solidFill>
            </a:endParaRPr>
          </a:p>
        </p:txBody>
      </p:sp>
      <p:sp>
        <p:nvSpPr>
          <p:cNvPr id="96" name="Google Shape;96;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marR="0" lvl="0" indent="-342900" algn="l" rtl="0">
              <a:lnSpc>
                <a:spcPct val="115000"/>
              </a:lnSpc>
              <a:spcBef>
                <a:spcPts val="0"/>
              </a:spcBef>
              <a:spcAft>
                <a:spcPts val="0"/>
              </a:spcAft>
              <a:buClr>
                <a:srgbClr val="073763"/>
              </a:buClr>
              <a:buSzPts val="1800"/>
              <a:buFont typeface="Calibri"/>
              <a:buChar char="●"/>
            </a:pPr>
            <a:r>
              <a:rPr lang="en">
                <a:solidFill>
                  <a:srgbClr val="073763"/>
                </a:solidFill>
                <a:latin typeface="Calibri"/>
                <a:ea typeface="Calibri"/>
                <a:cs typeface="Calibri"/>
                <a:sym typeface="Calibri"/>
              </a:rPr>
              <a:t>Predicates (hard constraints)</a:t>
            </a:r>
            <a:endParaRPr>
              <a:solidFill>
                <a:srgbClr val="073763"/>
              </a:solidFill>
              <a:latin typeface="Calibri"/>
              <a:ea typeface="Calibri"/>
              <a:cs typeface="Calibri"/>
              <a:sym typeface="Calibri"/>
            </a:endParaRPr>
          </a:p>
          <a:p>
            <a:pPr marL="914400" marR="0" lvl="1" indent="-317500" algn="l" rtl="0">
              <a:lnSpc>
                <a:spcPct val="115000"/>
              </a:lnSpc>
              <a:spcBef>
                <a:spcPts val="1000"/>
              </a:spcBef>
              <a:spcAft>
                <a:spcPts val="0"/>
              </a:spcAft>
              <a:buClr>
                <a:srgbClr val="073763"/>
              </a:buClr>
              <a:buSzPts val="1400"/>
              <a:buFont typeface="Calibri"/>
              <a:buChar char="○"/>
            </a:pPr>
            <a:r>
              <a:rPr lang="en">
                <a:solidFill>
                  <a:srgbClr val="073763"/>
                </a:solidFill>
                <a:latin typeface="Calibri"/>
                <a:ea typeface="Calibri"/>
                <a:cs typeface="Calibri"/>
                <a:sym typeface="Calibri"/>
              </a:rPr>
              <a:t>System or user supplied, e.g. memory/CPU requests</a:t>
            </a:r>
            <a:endParaRPr>
              <a:solidFill>
                <a:srgbClr val="073763"/>
              </a:solidFill>
              <a:latin typeface="Calibri"/>
              <a:ea typeface="Calibri"/>
              <a:cs typeface="Calibri"/>
              <a:sym typeface="Calibri"/>
            </a:endParaRPr>
          </a:p>
          <a:p>
            <a:pPr marL="914400" marR="0" lvl="1" indent="-317500" algn="l" rtl="0">
              <a:lnSpc>
                <a:spcPct val="115000"/>
              </a:lnSpc>
              <a:spcBef>
                <a:spcPts val="1000"/>
              </a:spcBef>
              <a:spcAft>
                <a:spcPts val="0"/>
              </a:spcAft>
              <a:buClr>
                <a:srgbClr val="073763"/>
              </a:buClr>
              <a:buSzPts val="1400"/>
              <a:buFont typeface="Calibri"/>
              <a:buChar char="○"/>
            </a:pPr>
            <a:r>
              <a:rPr lang="en">
                <a:solidFill>
                  <a:srgbClr val="073763"/>
                </a:solidFill>
                <a:latin typeface="Calibri"/>
                <a:ea typeface="Calibri"/>
                <a:cs typeface="Calibri"/>
                <a:sym typeface="Calibri"/>
              </a:rPr>
              <a:t>Applied first to filter out nodes that don’t have enough available resources</a:t>
            </a:r>
            <a:endParaRPr>
              <a:solidFill>
                <a:srgbClr val="073763"/>
              </a:solidFill>
              <a:latin typeface="Calibri"/>
              <a:ea typeface="Calibri"/>
              <a:cs typeface="Calibri"/>
              <a:sym typeface="Calibri"/>
            </a:endParaRPr>
          </a:p>
          <a:p>
            <a:pPr marL="457200" marR="0" lvl="0" indent="-342900" algn="l" rtl="0">
              <a:lnSpc>
                <a:spcPct val="115000"/>
              </a:lnSpc>
              <a:spcBef>
                <a:spcPts val="1000"/>
              </a:spcBef>
              <a:spcAft>
                <a:spcPts val="0"/>
              </a:spcAft>
              <a:buClr>
                <a:srgbClr val="073763"/>
              </a:buClr>
              <a:buSzPts val="1800"/>
              <a:buFont typeface="Calibri"/>
              <a:buChar char="●"/>
            </a:pPr>
            <a:r>
              <a:rPr lang="en">
                <a:solidFill>
                  <a:srgbClr val="073763"/>
                </a:solidFill>
                <a:latin typeface="Calibri"/>
                <a:ea typeface="Calibri"/>
                <a:cs typeface="Calibri"/>
                <a:sym typeface="Calibri"/>
              </a:rPr>
              <a:t>Priorities (soft constraints)</a:t>
            </a:r>
            <a:endParaRPr>
              <a:solidFill>
                <a:srgbClr val="073763"/>
              </a:solidFill>
              <a:latin typeface="Calibri"/>
              <a:ea typeface="Calibri"/>
              <a:cs typeface="Calibri"/>
              <a:sym typeface="Calibri"/>
            </a:endParaRPr>
          </a:p>
          <a:p>
            <a:pPr marL="914400" marR="0" lvl="1" indent="-317500" algn="l" rtl="0">
              <a:lnSpc>
                <a:spcPct val="115000"/>
              </a:lnSpc>
              <a:spcBef>
                <a:spcPts val="1000"/>
              </a:spcBef>
              <a:spcAft>
                <a:spcPts val="0"/>
              </a:spcAft>
              <a:buClr>
                <a:srgbClr val="073763"/>
              </a:buClr>
              <a:buSzPts val="1400"/>
              <a:buFont typeface="Calibri"/>
              <a:buChar char="○"/>
            </a:pPr>
            <a:r>
              <a:rPr lang="en">
                <a:solidFill>
                  <a:srgbClr val="073763"/>
                </a:solidFill>
                <a:latin typeface="Calibri"/>
                <a:ea typeface="Calibri"/>
                <a:cs typeface="Calibri"/>
                <a:sym typeface="Calibri"/>
              </a:rPr>
              <a:t>Used to rank nodes that weren’t filtered out by the predicate check</a:t>
            </a:r>
            <a:endParaRPr>
              <a:solidFill>
                <a:srgbClr val="073763"/>
              </a:solidFill>
              <a:latin typeface="Calibri"/>
              <a:ea typeface="Calibri"/>
              <a:cs typeface="Calibri"/>
              <a:sym typeface="Calibri"/>
            </a:endParaRPr>
          </a:p>
          <a:p>
            <a:pPr marL="914400" marR="0" lvl="1" indent="-317500" algn="l" rtl="0">
              <a:lnSpc>
                <a:spcPct val="115000"/>
              </a:lnSpc>
              <a:spcBef>
                <a:spcPts val="1000"/>
              </a:spcBef>
              <a:spcAft>
                <a:spcPts val="0"/>
              </a:spcAft>
              <a:buClr>
                <a:srgbClr val="073763"/>
              </a:buClr>
              <a:buSzPts val="1400"/>
              <a:buFont typeface="Calibri"/>
              <a:buChar char="○"/>
            </a:pPr>
            <a:r>
              <a:rPr lang="en">
                <a:solidFill>
                  <a:srgbClr val="073763"/>
                </a:solidFill>
                <a:latin typeface="Calibri"/>
                <a:ea typeface="Calibri"/>
                <a:cs typeface="Calibri"/>
                <a:sym typeface="Calibri"/>
              </a:rPr>
              <a:t>Tries to spread pods across zones and nodes</a:t>
            </a:r>
            <a:endParaRPr>
              <a:solidFill>
                <a:srgbClr val="073763"/>
              </a:solidFill>
              <a:latin typeface="Calibri"/>
              <a:ea typeface="Calibri"/>
              <a:cs typeface="Calibri"/>
              <a:sym typeface="Calibri"/>
            </a:endParaRPr>
          </a:p>
          <a:p>
            <a:pPr marL="914400" lvl="1" indent="-317500" algn="l" rtl="0">
              <a:spcBef>
                <a:spcPts val="1000"/>
              </a:spcBef>
              <a:spcAft>
                <a:spcPts val="0"/>
              </a:spcAft>
              <a:buClr>
                <a:srgbClr val="073763"/>
              </a:buClr>
              <a:buSzPts val="1400"/>
              <a:buFont typeface="Calibri"/>
              <a:buChar char="○"/>
            </a:pPr>
            <a:r>
              <a:rPr lang="en">
                <a:solidFill>
                  <a:srgbClr val="073763"/>
                </a:solidFill>
                <a:latin typeface="Calibri"/>
                <a:ea typeface="Calibri"/>
                <a:cs typeface="Calibri"/>
                <a:sym typeface="Calibri"/>
              </a:rPr>
              <a:t>Favors least-loaded nodes</a:t>
            </a:r>
            <a:endParaRPr>
              <a:solidFill>
                <a:srgbClr val="073763"/>
              </a:solidFill>
              <a:latin typeface="Calibri"/>
              <a:ea typeface="Calibri"/>
              <a:cs typeface="Calibri"/>
              <a:sym typeface="Calibri"/>
            </a:endParaRPr>
          </a:p>
          <a:p>
            <a:pPr marL="1371600" lvl="2" indent="-317500" algn="l" rtl="0">
              <a:spcBef>
                <a:spcPts val="1000"/>
              </a:spcBef>
              <a:spcAft>
                <a:spcPts val="1000"/>
              </a:spcAft>
              <a:buClr>
                <a:srgbClr val="073763"/>
              </a:buClr>
              <a:buSzPts val="1400"/>
              <a:buFont typeface="Calibri"/>
              <a:buChar char="→"/>
            </a:pPr>
            <a:r>
              <a:rPr lang="en">
                <a:solidFill>
                  <a:srgbClr val="073763"/>
                </a:solidFill>
                <a:latin typeface="Calibri"/>
                <a:ea typeface="Calibri"/>
                <a:cs typeface="Calibri"/>
                <a:sym typeface="Calibri"/>
              </a:rPr>
              <a:t>Load = Total resource requests (cpu/memory) for all pods / Node capacity</a:t>
            </a:r>
            <a:endParaRPr>
              <a:solidFill>
                <a:srgbClr val="073763"/>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00"/>
        <p:cNvGrpSpPr/>
        <p:nvPr/>
      </p:nvGrpSpPr>
      <p:grpSpPr>
        <a:xfrm>
          <a:off x="0" y="0"/>
          <a:ext cx="0" cy="0"/>
          <a:chOff x="0" y="0"/>
          <a:chExt cx="0" cy="0"/>
        </a:xfrm>
      </p:grpSpPr>
      <p:sp>
        <p:nvSpPr>
          <p:cNvPr id="101" name="Google Shape;101;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073763"/>
                </a:solidFill>
              </a:rPr>
              <a:t>Our Custom Scheduler Objective</a:t>
            </a:r>
            <a:endParaRPr>
              <a:solidFill>
                <a:srgbClr val="073763"/>
              </a:solidFill>
            </a:endParaRPr>
          </a:p>
        </p:txBody>
      </p:sp>
      <p:sp>
        <p:nvSpPr>
          <p:cNvPr id="102" name="Google Shape;102;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rgbClr val="073763"/>
              </a:buClr>
              <a:buSzPts val="1800"/>
              <a:buFont typeface="Calibri"/>
              <a:buChar char="●"/>
            </a:pPr>
            <a:r>
              <a:rPr lang="en">
                <a:solidFill>
                  <a:srgbClr val="073763"/>
                </a:solidFill>
                <a:latin typeface="Calibri"/>
                <a:ea typeface="Calibri"/>
                <a:cs typeface="Calibri"/>
                <a:sym typeface="Calibri"/>
              </a:rPr>
              <a:t>Optimize memory utilization by finding the node with the most memory available</a:t>
            </a:r>
            <a:endParaRPr>
              <a:solidFill>
                <a:srgbClr val="073763"/>
              </a:solidFill>
              <a:latin typeface="Calibri"/>
              <a:ea typeface="Calibri"/>
              <a:cs typeface="Calibri"/>
              <a:sym typeface="Calibri"/>
            </a:endParaRPr>
          </a:p>
          <a:p>
            <a:pPr marL="457200" lvl="0" indent="-342900" algn="l" rtl="0">
              <a:spcBef>
                <a:spcPts val="1000"/>
              </a:spcBef>
              <a:spcAft>
                <a:spcPts val="0"/>
              </a:spcAft>
              <a:buClr>
                <a:srgbClr val="073763"/>
              </a:buClr>
              <a:buSzPts val="1800"/>
              <a:buFont typeface="Calibri"/>
              <a:buChar char="●"/>
            </a:pPr>
            <a:r>
              <a:rPr lang="en">
                <a:solidFill>
                  <a:srgbClr val="073763"/>
                </a:solidFill>
                <a:latin typeface="Calibri"/>
                <a:ea typeface="Calibri"/>
                <a:cs typeface="Calibri"/>
                <a:sym typeface="Calibri"/>
              </a:rPr>
              <a:t>Metric Used : Node_Memory_memAvailable. </a:t>
            </a:r>
            <a:endParaRPr>
              <a:solidFill>
                <a:srgbClr val="073763"/>
              </a:solidFill>
              <a:latin typeface="Calibri"/>
              <a:ea typeface="Calibri"/>
              <a:cs typeface="Calibri"/>
              <a:sym typeface="Calibri"/>
            </a:endParaRPr>
          </a:p>
          <a:p>
            <a:pPr marL="457200" lvl="0" indent="-342900" algn="l" rtl="0">
              <a:spcBef>
                <a:spcPts val="1000"/>
              </a:spcBef>
              <a:spcAft>
                <a:spcPts val="0"/>
              </a:spcAft>
              <a:buClr>
                <a:srgbClr val="073763"/>
              </a:buClr>
              <a:buSzPts val="1800"/>
              <a:buFont typeface="Calibri"/>
              <a:buChar char="●"/>
            </a:pPr>
            <a:r>
              <a:rPr lang="en">
                <a:solidFill>
                  <a:srgbClr val="073763"/>
                </a:solidFill>
                <a:latin typeface="Calibri"/>
                <a:ea typeface="Calibri"/>
                <a:cs typeface="Calibri"/>
                <a:sym typeface="Calibri"/>
              </a:rPr>
              <a:t>The pod is scheduled on the node with most memory available. </a:t>
            </a:r>
            <a:endParaRPr>
              <a:solidFill>
                <a:srgbClr val="073763"/>
              </a:solidFill>
              <a:latin typeface="Calibri"/>
              <a:ea typeface="Calibri"/>
              <a:cs typeface="Calibri"/>
              <a:sym typeface="Calibri"/>
            </a:endParaRPr>
          </a:p>
          <a:p>
            <a:pPr marL="457200" lvl="0" indent="-342900" algn="l" rtl="0">
              <a:spcBef>
                <a:spcPts val="1000"/>
              </a:spcBef>
              <a:spcAft>
                <a:spcPts val="1000"/>
              </a:spcAft>
              <a:buClr>
                <a:srgbClr val="073763"/>
              </a:buClr>
              <a:buSzPts val="1800"/>
              <a:buFont typeface="Calibri"/>
              <a:buChar char="●"/>
            </a:pPr>
            <a:r>
              <a:rPr lang="en">
                <a:solidFill>
                  <a:srgbClr val="073763"/>
                </a:solidFill>
                <a:latin typeface="Calibri"/>
                <a:ea typeface="Calibri"/>
                <a:cs typeface="Calibri"/>
                <a:sym typeface="Calibri"/>
              </a:rPr>
              <a:t>Ensures proper memory usage across the nodes by avoiding memory intensive pods on the same node. </a:t>
            </a:r>
            <a:endParaRPr>
              <a:solidFill>
                <a:srgbClr val="073763"/>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73763"/>
        </a:solidFill>
        <a:effectLst/>
      </p:bgPr>
    </p:bg>
    <p:spTree>
      <p:nvGrpSpPr>
        <p:cNvPr id="1" name="Shape 106"/>
        <p:cNvGrpSpPr/>
        <p:nvPr/>
      </p:nvGrpSpPr>
      <p:grpSpPr>
        <a:xfrm>
          <a:off x="0" y="0"/>
          <a:ext cx="0" cy="0"/>
          <a:chOff x="0" y="0"/>
          <a:chExt cx="0" cy="0"/>
        </a:xfrm>
      </p:grpSpPr>
      <p:sp>
        <p:nvSpPr>
          <p:cNvPr id="107" name="Google Shape;107;p21"/>
          <p:cNvSpPr txBox="1">
            <a:spLocks noGrp="1"/>
          </p:cNvSpPr>
          <p:nvPr>
            <p:ph type="title"/>
          </p:nvPr>
        </p:nvSpPr>
        <p:spPr>
          <a:xfrm>
            <a:off x="671250" y="2141250"/>
            <a:ext cx="7852200" cy="861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FFFF"/>
                </a:solidFill>
                <a:latin typeface="Oswald Regular"/>
                <a:ea typeface="Oswald Regular"/>
                <a:cs typeface="Oswald Regular"/>
                <a:sym typeface="Oswald Regular"/>
              </a:rPr>
              <a:t>Building the Custom Scheduler</a:t>
            </a:r>
            <a:endParaRPr>
              <a:solidFill>
                <a:srgbClr val="FFFFFF"/>
              </a:solidFill>
              <a:latin typeface="Oswald Regular"/>
              <a:ea typeface="Oswald Regular"/>
              <a:cs typeface="Oswald Regular"/>
              <a:sym typeface="Oswald Regular"/>
            </a:endParaRPr>
          </a:p>
        </p:txBody>
      </p:sp>
    </p:spTree>
  </p:cSld>
  <p:clrMapOvr>
    <a:masterClrMapping/>
  </p:clrMapOvr>
</p:sld>
</file>

<file path=ppt/theme/theme1.xml><?xml version="1.0" encoding="utf-8"?>
<a:theme xmlns:a="http://schemas.openxmlformats.org/drawingml/2006/main"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1234</Words>
  <Application>Microsoft Macintosh PowerPoint</Application>
  <PresentationFormat>On-screen Show (16:9)</PresentationFormat>
  <Paragraphs>141</Paragraphs>
  <Slides>24</Slides>
  <Notes>24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Arial</vt:lpstr>
      <vt:lpstr>Average</vt:lpstr>
      <vt:lpstr>Courier New</vt:lpstr>
      <vt:lpstr>Roboto</vt:lpstr>
      <vt:lpstr>Oswald Regular</vt:lpstr>
      <vt:lpstr>Oswald</vt:lpstr>
      <vt:lpstr>Calibri</vt:lpstr>
      <vt:lpstr>Slate</vt:lpstr>
      <vt:lpstr>  Custom Kubernetes Scheduler                                                                                                                                                   </vt:lpstr>
      <vt:lpstr>We’ll be covering..</vt:lpstr>
      <vt:lpstr>Kubernetes Overview + Project Goal</vt:lpstr>
      <vt:lpstr>Kubernetes Terminology</vt:lpstr>
      <vt:lpstr>K8s Declarative Model</vt:lpstr>
      <vt:lpstr>K8s Declarative Model</vt:lpstr>
      <vt:lpstr>Default Scheduler</vt:lpstr>
      <vt:lpstr>Our Custom Scheduler Objective</vt:lpstr>
      <vt:lpstr>Building the Custom Scheduler</vt:lpstr>
      <vt:lpstr>Methodology</vt:lpstr>
      <vt:lpstr>Tech Stack</vt:lpstr>
      <vt:lpstr>Implementation </vt:lpstr>
      <vt:lpstr>Implementation </vt:lpstr>
      <vt:lpstr>Implementation </vt:lpstr>
      <vt:lpstr>Results</vt:lpstr>
      <vt:lpstr>Test Setup: Custom vs Default Scheduler </vt:lpstr>
      <vt:lpstr>Test Setup: Custom vs Default Scheduler </vt:lpstr>
      <vt:lpstr>Test Setup: Custom vs Default Scheduler </vt:lpstr>
      <vt:lpstr>Scheduling a pod with the Default Scheduler</vt:lpstr>
      <vt:lpstr>Scheduling a pod with the Custom Scheduler</vt:lpstr>
      <vt:lpstr>Conclusion</vt:lpstr>
      <vt:lpstr>Potential improvements</vt:lpstr>
      <vt:lpstr>Challenges faced</vt:lpstr>
      <vt:lpstr>Questions?</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Custom Kubernetes Scheduler                                                                                                                                                   </dc:title>
  <cp:lastModifiedBy>Nithin Udhayakumar</cp:lastModifiedBy>
  <cp:revision>1</cp:revision>
  <dcterms:modified xsi:type="dcterms:W3CDTF">2019-12-02T16:47:18Z</dcterms:modified>
</cp:coreProperties>
</file>