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9" r:id="rId8"/>
    <p:sldId id="262" r:id="rId9"/>
    <p:sldId id="263" r:id="rId10"/>
    <p:sldId id="270" r:id="rId11"/>
    <p:sldId id="271" r:id="rId12"/>
    <p:sldId id="272" r:id="rId13"/>
    <p:sldId id="264" r:id="rId14"/>
    <p:sldId id="265" r:id="rId15"/>
    <p:sldId id="266" r:id="rId16"/>
    <p:sldId id="267" r:id="rId17"/>
    <p:sldId id="268" r:id="rId18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3/18/2025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3/18/2025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3/18/2025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518029" y="461899"/>
            <a:ext cx="7155941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88340" y="1509941"/>
            <a:ext cx="6337300" cy="17824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800" y="1371600"/>
            <a:ext cx="11582400" cy="136768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I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AUTOMATED REQUIREMENT ELICITATION VIA CHATBOT</a:t>
            </a:r>
            <a:endParaRPr lang="en-IN" b="1" u="sng" spc="-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00170" y="3124200"/>
            <a:ext cx="4391660" cy="33624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700" spc="-1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700" spc="-1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RESENTED BY</a:t>
            </a:r>
            <a:r>
              <a:rPr sz="2700" spc="-2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700" spc="-25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lang="en-IN" sz="2700" spc="-2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HARIGOWTHAM. A</a:t>
            </a:r>
          </a:p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lang="en-IN" sz="2700" spc="-2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192324198</a:t>
            </a:r>
            <a:endParaRPr sz="27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080" algn="ctr">
              <a:lnSpc>
                <a:spcPct val="100000"/>
              </a:lnSpc>
            </a:pPr>
            <a:r>
              <a:rPr lang="en-US" sz="2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CSA1018</a:t>
            </a:r>
            <a:r>
              <a:rPr sz="2700" spc="-4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700" spc="-4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080" algn="ctr">
              <a:lnSpc>
                <a:spcPct val="100000"/>
              </a:lnSpc>
            </a:pPr>
            <a:r>
              <a:rPr lang="en-US" sz="2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 ENGINEERING FOR APPLICATION DEVELOPMENT</a:t>
            </a:r>
            <a:r>
              <a:rPr sz="2700" spc="-1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700" spc="-1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080" algn="ctr">
              <a:lnSpc>
                <a:spcPct val="100000"/>
              </a:lnSpc>
            </a:pPr>
            <a:r>
              <a:rPr sz="2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Date:</a:t>
            </a:r>
            <a:r>
              <a:rPr sz="2700" spc="-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00" spc="-1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DD/MM/YYYY</a:t>
            </a:r>
            <a:endParaRPr sz="27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7352" y="191643"/>
            <a:ext cx="1103582" cy="134289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514203" y="191643"/>
            <a:ext cx="1520062" cy="134289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97AC4FB-5222-2A63-6296-EC71F78BA4B2}"/>
              </a:ext>
            </a:extLst>
          </p:cNvPr>
          <p:cNvSpPr txBox="1"/>
          <p:nvPr/>
        </p:nvSpPr>
        <p:spPr>
          <a:xfrm>
            <a:off x="-1" y="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visualization (charts, tables)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Output image">
            <a:extLst>
              <a:ext uri="{FF2B5EF4-FFF2-40B4-BE49-F238E27FC236}">
                <a16:creationId xmlns:a16="http://schemas.microsoft.com/office/drawing/2014/main" id="{D66581A5-FB96-4B53-347A-79974737D1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33400"/>
            <a:ext cx="9401175" cy="6049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62828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D927F8D3-EDB1-67AD-4C5F-FEFC3ECA7B4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1091896" y="0"/>
            <a:ext cx="7155941" cy="69659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61110">
              <a:lnSpc>
                <a:spcPct val="100000"/>
              </a:lnSpc>
              <a:spcBef>
                <a:spcPts val="105"/>
              </a:spcBef>
            </a:pPr>
            <a:r>
              <a:rPr lang="en-US" spc="-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Prototype</a:t>
            </a:r>
            <a:endParaRPr spc="-1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805FD4C-702F-485D-2B57-014DB17CFC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96594"/>
            <a:ext cx="12192000" cy="562800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D24E20D-1E53-41C1-CD5C-A4FE79323211}"/>
              </a:ext>
            </a:extLst>
          </p:cNvPr>
          <p:cNvSpPr txBox="1"/>
          <p:nvPr/>
        </p:nvSpPr>
        <p:spPr>
          <a:xfrm>
            <a:off x="1752600" y="6324600"/>
            <a:ext cx="830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40364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244FB3A-8F1E-BCD6-5695-8979DCE2A7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2000" cy="6248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8E1C729-7F09-16FD-9B59-2A43231D7D6C}"/>
              </a:ext>
            </a:extLst>
          </p:cNvPr>
          <p:cNvSpPr txBox="1"/>
          <p:nvPr/>
        </p:nvSpPr>
        <p:spPr>
          <a:xfrm>
            <a:off x="2057400" y="6248401"/>
            <a:ext cx="830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CHATBOT’S RESPONSE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85158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685800" y="0"/>
            <a:ext cx="7155941" cy="69659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78359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Challenges</a:t>
            </a:r>
            <a:r>
              <a:rPr spc="-9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spc="-9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Limitations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9BDCE3-1A6B-37B6-8AB5-5A064D126B66}"/>
              </a:ext>
            </a:extLst>
          </p:cNvPr>
          <p:cNvSpPr txBox="1"/>
          <p:nvPr/>
        </p:nvSpPr>
        <p:spPr>
          <a:xfrm>
            <a:off x="228600" y="990600"/>
            <a:ext cx="117348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Issues Faced During Development: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Difficulty in accurately understanding and processing ambiguous stakeholder inputs.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Ensuring the chatbot maintains context throughout long conversations.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Integrating the chatbot with external tools like Jira and Confluence.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Handling variations in requirement phrasing across different industries.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Possible Constraints: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Dependency on high-quality training data for accurate requirement elicitation.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Scalability issues when handling multiple concurrent users.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 concerns in processing and storing sensitive project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Limitations in AI’s ability to fully replace human judgment in complex requirements gathering.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1905000" y="152400"/>
            <a:ext cx="7155941" cy="69659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08661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</a:t>
            </a:r>
            <a:r>
              <a:rPr spc="-9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Scope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061D75-38E9-2DB5-E43E-2834DDAC254B}"/>
              </a:ext>
            </a:extLst>
          </p:cNvPr>
          <p:cNvSpPr txBox="1"/>
          <p:nvPr/>
        </p:nvSpPr>
        <p:spPr>
          <a:xfrm>
            <a:off x="0" y="1066800"/>
            <a:ext cx="117348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Enhancements or Improvements: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advanced NLP techniques like transformer-based models for better requirement understanding.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 chatbot context retention for handling multi-turn conversations.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 integration with project management tools for seamless requirement tracking.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a user-friendly dashboard for real-time monitoring and analysis of gathered requirements.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This Project Can Be Extended Further: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Expand support for multiple languages to cater to global teams.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Incorporate voice-based interactions for a more intuitive user experience.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Leverage AI-driven analytics to provide insights and recommendations on gathered requirements.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 the system on cloud platforms for better scalability and accessibility.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2057400" y="0"/>
            <a:ext cx="7155941" cy="69659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335530">
              <a:lnSpc>
                <a:spcPct val="100000"/>
              </a:lnSpc>
              <a:spcBef>
                <a:spcPts val="105"/>
              </a:spcBef>
            </a:pPr>
            <a:r>
              <a:rPr spc="-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B01BA8-8DCF-CF27-6770-E54ADA1713FA}"/>
              </a:ext>
            </a:extLst>
          </p:cNvPr>
          <p:cNvSpPr txBox="1"/>
          <p:nvPr/>
        </p:nvSpPr>
        <p:spPr>
          <a:xfrm>
            <a:off x="152400" y="762000"/>
            <a:ext cx="11811000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sz="200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Summary of the Project: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AI-driven requirement elicitation chatbot automates the process of gathering software requirements, reducing human effort and improving accuracy.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leverages NLP and AI techniques to extract, refine, and document requirements efficiently.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system integrates with project management tools, ensuring seamless workflow integration.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By following industry standards, it enhances software development processes and minimizes requirement-related ambiguities.</a:t>
            </a:r>
          </a:p>
          <a:p>
            <a:pPr algn="l"/>
            <a:endParaRPr lang="en-US" sz="2000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Key Takeaways: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AI-powered chatbots can significantly streamline requirement elicitation.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NLP techniques improve understanding and processing of stakeholder inputs.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Integration with industry tools enhances usability and adoption.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Future advancements can further optimize the system for better accuracy and scalability.</a:t>
            </a:r>
          </a:p>
          <a:p>
            <a:endParaRPr lang="en-I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2133600" y="0"/>
            <a:ext cx="7155941" cy="69659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329180">
              <a:lnSpc>
                <a:spcPct val="100000"/>
              </a:lnSpc>
              <a:spcBef>
                <a:spcPts val="105"/>
              </a:spcBef>
            </a:pPr>
            <a:r>
              <a:rPr spc="-2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9C4FEC-A41E-38E4-C670-E5E391D22DA8}"/>
              </a:ext>
            </a:extLst>
          </p:cNvPr>
          <p:cNvSpPr txBox="1"/>
          <p:nvPr/>
        </p:nvSpPr>
        <p:spPr>
          <a:xfrm>
            <a:off x="228600" y="914400"/>
            <a:ext cx="11734800" cy="44525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Boehm, B. W. (1988). A spiral model of software development and enhancement. </a:t>
            </a:r>
            <a:r>
              <a:rPr lang="en-IN" sz="20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ACM SIGSOFT Software Engineering Notes, 11</a:t>
            </a:r>
            <a:r>
              <a:rPr lang="en-IN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(4), 14-24. https://doi.org/10.1145/12944.12948</a:t>
            </a:r>
            <a:endParaRPr lang="en-IN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Sommerville, I. (2015). </a:t>
            </a:r>
            <a:r>
              <a:rPr lang="en-IN" sz="20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Software Engineering</a:t>
            </a:r>
            <a:r>
              <a:rPr lang="en-IN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(10th ed.). Pearson Education.</a:t>
            </a:r>
            <a:endParaRPr lang="en-IN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Google AI. (2022). Transformer models for conversational AI. </a:t>
            </a:r>
            <a:r>
              <a:rPr lang="en-IN" sz="20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Google AI Research Papers</a:t>
            </a:r>
            <a:r>
              <a:rPr lang="en-IN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Retrieved from https://ai.google/research/pubs/</a:t>
            </a:r>
            <a:endParaRPr lang="en-IN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Pohl, K., Rupp, C., &amp; </a:t>
            </a:r>
            <a:r>
              <a:rPr lang="en-IN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Berenbach</a:t>
            </a:r>
            <a:r>
              <a:rPr lang="en-IN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B. (2011). </a:t>
            </a:r>
            <a:r>
              <a:rPr lang="en-IN" sz="20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Requirements Engineering: Fundamentals, Principles, and Techniques.</a:t>
            </a:r>
            <a:r>
              <a:rPr lang="en-IN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Springer.</a:t>
            </a:r>
            <a:endParaRPr lang="en-IN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Chandrasekaran, M., Miao, H., &amp; Sundaresan, N. (2017). Leveraging AI for software requirement elicitation and analysis. </a:t>
            </a:r>
            <a:r>
              <a:rPr lang="en-IN" sz="20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Proceedings of the 2017 IEEE International Conference on Software Engineering</a:t>
            </a:r>
            <a:r>
              <a:rPr lang="en-IN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573-584. https://doi.org/10.1109/ICSE.2017.58</a:t>
            </a:r>
            <a:endParaRPr lang="en-IN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20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99476" y="685800"/>
            <a:ext cx="2793048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</a:t>
            </a:r>
            <a:r>
              <a:rPr spc="-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5B2656-5B2F-EFE0-F7EA-A42A6774F5FC}"/>
              </a:ext>
            </a:extLst>
          </p:cNvPr>
          <p:cNvSpPr txBox="1"/>
          <p:nvPr/>
        </p:nvSpPr>
        <p:spPr>
          <a:xfrm>
            <a:off x="1066800" y="1905000"/>
            <a:ext cx="112776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Any Questions?</a:t>
            </a:r>
          </a:p>
          <a:p>
            <a:pPr algn="l"/>
            <a:r>
              <a:rPr lang="en-US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Feel free to ask if you have any questions or need further clarifications on: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functionality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– How the AI-driven chatbot gathers and refines requirements.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Technical details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– Tools, frameworks, and implementation methods used.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Challenges &amp; Solutions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– How we overcame development obstacles.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Future Enhancements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– Potential improvements and scalability options.</a:t>
            </a:r>
          </a:p>
          <a:p>
            <a:endParaRPr lang="en-I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" y="0"/>
            <a:ext cx="297180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r>
              <a:rPr lang="en-US" spc="-1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spc="-1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488F2F-3722-26C4-98D6-0A309776825C}"/>
              </a:ext>
            </a:extLst>
          </p:cNvPr>
          <p:cNvSpPr txBox="1"/>
          <p:nvPr/>
        </p:nvSpPr>
        <p:spPr>
          <a:xfrm>
            <a:off x="0" y="645512"/>
            <a:ext cx="1150620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 of the Project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AI-driven chatbot automates requirement elicitation using NLP and machine learning.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Engages stakeholders, asks relevant questions, and extracts structured requirements.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Integrates with Jira, Confluence, and Trello for seamless project management.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Ensures context-aware questioning to refine requirement accuracy.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Enhances scalability by adapting to different project domains and industries.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Traditional requirement gathering is time-consuming and error-prone.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Misinterpretation and incomplete specifications lead to project inefficiencies.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 for an automated system to refine, validate, and structure requirements.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Lack of standardization in requirement documentation affects project consistency.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Difficulty in tracking requirement changes leads to scope creep and project delays.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 of the Project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 efficiency in requirement gathering using AI-driven automation.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 miscommunication and enhance documentation accuracy.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Streamline integration with project management tools for better workflow.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 faster decision-making with real-time requirement analysis.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 collaboration between stakeholders, reducing iteration cycles.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2286000" y="0"/>
            <a:ext cx="7155941" cy="69659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390140" algn="l">
              <a:lnSpc>
                <a:spcPct val="100000"/>
              </a:lnSpc>
              <a:spcBef>
                <a:spcPts val="105"/>
              </a:spcBef>
            </a:pPr>
            <a:r>
              <a:rPr spc="-1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r>
              <a:rPr lang="en-US" spc="-1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spc="-1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5641FA-72BF-DA13-F7A4-6714A90C0B86}"/>
              </a:ext>
            </a:extLst>
          </p:cNvPr>
          <p:cNvSpPr txBox="1"/>
          <p:nvPr/>
        </p:nvSpPr>
        <p:spPr>
          <a:xfrm>
            <a:off x="-17206" y="723633"/>
            <a:ext cx="1150620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 Clear Goals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an AI-driven chatbot for automated requirement elicitation.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 context-aware questioning for refining stakeholder inputs.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 seamless integration with Jira, Confluence, and Trello.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Maintain accuracy and consistency in requirement documentation.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customizable templates for different project types.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 the Problem Statement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Automate requirement gathering to reduce manual effort and errors.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 requirement clarity and reduce misinterpretation risks.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Standardize requirement documentation for better project alignment.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 real-time tracking of changes to prevent scope creep.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 collaboration between technical and non-technical stakeholders.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Expected Outcomes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Faster and more accurate requirement elicitation process.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Improved documentation quality with structured requirements.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Reduced project risks due to clear and well-defined specifications.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Enhanced efficiency in software development lifecycle (SDLC).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Scalable solution adaptable to various industries and project needs.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0"/>
            <a:ext cx="7467600" cy="69659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Literature</a:t>
            </a:r>
            <a:r>
              <a:rPr spc="-11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Review</a:t>
            </a:r>
            <a:r>
              <a:rPr spc="-13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spc="-11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Background</a:t>
            </a:r>
            <a:r>
              <a:rPr lang="en-US" spc="-1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spc="-1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F6E8AA-7511-D412-DA95-141178717F47}"/>
              </a:ext>
            </a:extLst>
          </p:cNvPr>
          <p:cNvSpPr txBox="1"/>
          <p:nvPr/>
        </p:nvSpPr>
        <p:spPr>
          <a:xfrm>
            <a:off x="0" y="723633"/>
            <a:ext cx="12192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 of Existing Research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AI-driven chatbots have been explored for automating customer support and data collection.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NLP techniques like TF-IDF, Named Entity Recognition (NER), and intent detection improve chatbot interactions.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 engineering studies highlight common challenges in manual elicitation, such as ambiguity and misinterpretation.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AI solutions lack domain-specific adaptation for requirement gathering.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Theoretical Foundation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Natural Language Processing (NLP) and Machine Learning (ML) for intelligent conversation.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Follows requirement engineering principles to structure elicitation methods.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Utilizes context-aware AI models for refining stakeholder inputs.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Applies knowledge representation techniques to organize and validate gathered requirements.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Gap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Limited research on AI-driven requirement elicitation chatbots tailored for software engineering.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chatbots focus on generic conversations rather than structured requirement gathering.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Lack of real-time integration with project management tools like Jira and Confluence.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 for a more interactive and adaptive chatbot that understands project-specific requirements.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1828800" y="0"/>
            <a:ext cx="7155941" cy="69659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047239">
              <a:lnSpc>
                <a:spcPct val="100000"/>
              </a:lnSpc>
              <a:spcBef>
                <a:spcPts val="105"/>
              </a:spcBef>
            </a:pPr>
            <a:r>
              <a:rPr spc="-1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r>
              <a:rPr lang="en-US" spc="-1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spc="-1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C2CC57-1C7C-C600-3AB5-7A16581363C8}"/>
              </a:ext>
            </a:extLst>
          </p:cNvPr>
          <p:cNvSpPr txBox="1"/>
          <p:nvPr/>
        </p:nvSpPr>
        <p:spPr>
          <a:xfrm>
            <a:off x="0" y="914400"/>
            <a:ext cx="1219200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 &amp; Frameworks Used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for backend development.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NLTK &amp;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spaCy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Natural Language Processing (NLP).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Flask/Django for chatbot deployment.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TensorFlow/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PyTorch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AI model training.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Approach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Agile methodology with iterative development cycles.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Prototyping-based approach for refining chatbot interactions.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 testing &amp; evaluation to improve chatbot accuracy.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feedback integration to enhance requirement elicitation efficiency.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 (If Applicable)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 documents &amp; project reports for chatbot training.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Stakeholder interviews &amp; surveys for real-world input.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requirement datasets from software engineering repositories.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Feedback logs &amp; chatbot interactions for continuous learning.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152400" y="0"/>
            <a:ext cx="7155941" cy="69659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00355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spc="-145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</a:t>
            </a:r>
            <a:r>
              <a:rPr spc="-12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spc="-12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Architecture</a:t>
            </a:r>
            <a:r>
              <a:rPr lang="en-US" spc="-1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spc="-1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0" y="696594"/>
            <a:ext cx="12192000" cy="842537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9"/>
              </a:spcBef>
              <a:buFont typeface="Wingdings" panose="05000000000000000000" pitchFamily="2" charset="2"/>
              <a:buChar char="q"/>
              <a:tabLst>
                <a:tab pos="354965" algn="l"/>
              </a:tabLst>
            </a:pPr>
            <a:r>
              <a:rPr sz="20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Flowcharts</a:t>
            </a:r>
            <a:r>
              <a:rPr sz="2000" b="1" spc="-35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sz="20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&amp;</a:t>
            </a:r>
            <a:r>
              <a:rPr sz="2000" b="1" spc="-35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sz="20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block</a:t>
            </a:r>
            <a:r>
              <a:rPr sz="2000" b="1" spc="-35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sz="2000" b="1" spc="-1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diagrams</a:t>
            </a:r>
            <a:endParaRPr lang="en-US" sz="2000" b="1" spc="-1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869"/>
              </a:spcBef>
              <a:tabLst>
                <a:tab pos="354965" algn="l"/>
              </a:tabLst>
            </a:pPr>
            <a:endParaRPr sz="20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CA3E7F1-411D-7FDB-953F-3337A45AEA53}"/>
              </a:ext>
            </a:extLst>
          </p:cNvPr>
          <p:cNvSpPr/>
          <p:nvPr/>
        </p:nvSpPr>
        <p:spPr>
          <a:xfrm>
            <a:off x="76200" y="1117862"/>
            <a:ext cx="12039600" cy="566393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4E0A4B9-DC85-3754-06CB-4A91BE5274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4400"/>
            <a:ext cx="12877800" cy="6705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CBC5D6-C154-91B1-F0D4-81DC657DD8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0"/>
            <a:ext cx="12192000" cy="3570208"/>
          </a:xfrm>
        </p:spPr>
        <p:txBody>
          <a:bodyPr/>
          <a:lstStyle/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IN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Technology Stack Used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Frontend:</a:t>
            </a:r>
            <a:r>
              <a:rPr lang="en-IN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HTML, CSS, JavaScript (for chatbot UI).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Backend:</a:t>
            </a:r>
            <a:r>
              <a:rPr lang="en-IN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Python (Flask/Django for API development).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AI/NLP:</a:t>
            </a:r>
            <a:r>
              <a:rPr lang="en-IN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TensorFlow, </a:t>
            </a:r>
            <a:r>
              <a:rPr lang="en-IN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PyTorch</a:t>
            </a:r>
            <a:r>
              <a:rPr lang="en-IN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NLTK, </a:t>
            </a:r>
            <a:r>
              <a:rPr lang="en-IN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spaCy</a:t>
            </a:r>
            <a:r>
              <a:rPr lang="en-IN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for natural language understanding.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Database:</a:t>
            </a:r>
            <a:r>
              <a:rPr lang="en-IN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PostgreSQL/MySQL for storing elicited requirements.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Deployment:</a:t>
            </a:r>
            <a:r>
              <a:rPr lang="en-IN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Docker &amp; cloud services (AWS/Azure) for scalability.</a:t>
            </a:r>
          </a:p>
          <a:p>
            <a:pPr algn="l"/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architecture</a:t>
            </a:r>
          </a:p>
          <a:p>
            <a:pPr algn="l"/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IN" sz="20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E07970-CA96-4B41-6AC4-6F820F7EF6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0245" y="3048000"/>
            <a:ext cx="5731510" cy="331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5415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1600200" y="0"/>
            <a:ext cx="7155941" cy="69659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751330">
              <a:lnSpc>
                <a:spcPct val="100000"/>
              </a:lnSpc>
              <a:spcBef>
                <a:spcPts val="105"/>
              </a:spcBef>
            </a:pPr>
            <a:r>
              <a:rPr lang="en-IN" spc="-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9778D3-AE04-0205-D6F5-AD35BDB75CA2}"/>
              </a:ext>
            </a:extLst>
          </p:cNvPr>
          <p:cNvSpPr txBox="1"/>
          <p:nvPr/>
        </p:nvSpPr>
        <p:spPr>
          <a:xfrm>
            <a:off x="0" y="762000"/>
            <a:ext cx="12192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features &amp; functionalities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AI-powered chatbot for interactive requirement gathering.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Context-aware questioning for refining stakeholder inputs.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Export functionality for Jira, Confluence, and Trello.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NLP-based text processing for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analyzing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user responses.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24E4F5-0364-1D7F-DB79-96C3BECE24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38400"/>
            <a:ext cx="12192000" cy="4419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1091896" y="0"/>
            <a:ext cx="7155941" cy="69659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6111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r>
              <a:rPr spc="-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spc="-114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1012E8-7583-2414-BF46-5B7167E5A215}"/>
              </a:ext>
            </a:extLst>
          </p:cNvPr>
          <p:cNvSpPr txBox="1"/>
          <p:nvPr/>
        </p:nvSpPr>
        <p:spPr>
          <a:xfrm>
            <a:off x="31957" y="673679"/>
            <a:ext cx="1200764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Outcomes of the project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Improved efficiency in gathering software requirements.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Reduced misinterpretation and missing details in requirements.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Automated requirement documentation for seamless integration with project management tools.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Enhanced stakeholder engagement through interactive AI-driven questioning.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Comparison with existing solutions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BEC3F7E-54A6-D9AC-F34E-DC46D0F5BF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573455"/>
              </p:ext>
            </p:extLst>
          </p:nvPr>
        </p:nvGraphicFramePr>
        <p:xfrm>
          <a:off x="304800" y="2895600"/>
          <a:ext cx="11277600" cy="382638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759200">
                  <a:extLst>
                    <a:ext uri="{9D8B030D-6E8A-4147-A177-3AD203B41FA5}">
                      <a16:colId xmlns:a16="http://schemas.microsoft.com/office/drawing/2014/main" val="3233962217"/>
                    </a:ext>
                  </a:extLst>
                </a:gridCol>
                <a:gridCol w="3759200">
                  <a:extLst>
                    <a:ext uri="{9D8B030D-6E8A-4147-A177-3AD203B41FA5}">
                      <a16:colId xmlns:a16="http://schemas.microsoft.com/office/drawing/2014/main" val="1926390702"/>
                    </a:ext>
                  </a:extLst>
                </a:gridCol>
                <a:gridCol w="3759200">
                  <a:extLst>
                    <a:ext uri="{9D8B030D-6E8A-4147-A177-3AD203B41FA5}">
                      <a16:colId xmlns:a16="http://schemas.microsoft.com/office/drawing/2014/main" val="647669658"/>
                    </a:ext>
                  </a:extLst>
                </a:gridCol>
              </a:tblGrid>
              <a:tr h="443411">
                <a:tc>
                  <a:txBody>
                    <a:bodyPr/>
                    <a:lstStyle/>
                    <a:p>
                      <a:pPr fontAlgn="b"/>
                      <a:r>
                        <a:rPr lang="en-IN" sz="16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</a:t>
                      </a:r>
                    </a:p>
                  </a:txBody>
                  <a:tcPr marL="16979" marR="16979" marT="8489" marB="8489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6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Traditional Requirement Elicitation</a:t>
                      </a:r>
                    </a:p>
                  </a:txBody>
                  <a:tcPr marL="16979" marR="16979" marT="8489" marB="8489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6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AI-Driven Requirement Elicitation Chatbot</a:t>
                      </a:r>
                    </a:p>
                  </a:txBody>
                  <a:tcPr marL="16979" marR="16979" marT="8489" marB="8489" anchor="b"/>
                </a:tc>
                <a:extLst>
                  <a:ext uri="{0D108BD9-81ED-4DB2-BD59-A6C34878D82A}">
                    <a16:rowId xmlns:a16="http://schemas.microsoft.com/office/drawing/2014/main" val="2505132261"/>
                  </a:ext>
                </a:extLst>
              </a:tr>
              <a:tr h="341086">
                <a:tc>
                  <a:txBody>
                    <a:bodyPr/>
                    <a:lstStyle/>
                    <a:p>
                      <a:pPr fontAlgn="base"/>
                      <a:r>
                        <a:rPr lang="en-IN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Efficiency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79" marR="16979" marT="8489" marB="8489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Time-consuming, manual process</a:t>
                      </a:r>
                    </a:p>
                  </a:txBody>
                  <a:tcPr marL="16979" marR="16979" marT="8489" marB="8489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Automated, reduces effort &amp; time</a:t>
                      </a:r>
                    </a:p>
                  </a:txBody>
                  <a:tcPr marL="16979" marR="16979" marT="8489" marB="8489" anchor="ctr"/>
                </a:tc>
                <a:extLst>
                  <a:ext uri="{0D108BD9-81ED-4DB2-BD59-A6C34878D82A}">
                    <a16:rowId xmlns:a16="http://schemas.microsoft.com/office/drawing/2014/main" val="2492159875"/>
                  </a:ext>
                </a:extLst>
              </a:tr>
              <a:tr h="443411">
                <a:tc>
                  <a:txBody>
                    <a:bodyPr/>
                    <a:lstStyle/>
                    <a:p>
                      <a:pPr fontAlgn="base"/>
                      <a:r>
                        <a:rPr lang="en-IN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</a:t>
                      </a:r>
                      <a:endParaRPr lang="en-IN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79" marR="16979" marT="8489" marB="8489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Prone to misinterpretation</a:t>
                      </a:r>
                    </a:p>
                  </a:txBody>
                  <a:tcPr marL="16979" marR="16979" marT="8489" marB="8489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Context-aware questioning improves accuracy</a:t>
                      </a:r>
                    </a:p>
                  </a:txBody>
                  <a:tcPr marL="16979" marR="16979" marT="8489" marB="8489" anchor="ctr"/>
                </a:tc>
                <a:extLst>
                  <a:ext uri="{0D108BD9-81ED-4DB2-BD59-A6C34878D82A}">
                    <a16:rowId xmlns:a16="http://schemas.microsoft.com/office/drawing/2014/main" val="2835804255"/>
                  </a:ext>
                </a:extLst>
              </a:tr>
              <a:tr h="341086">
                <a:tc>
                  <a:txBody>
                    <a:bodyPr/>
                    <a:lstStyle/>
                    <a:p>
                      <a:pPr fontAlgn="base"/>
                      <a:r>
                        <a:rPr lang="en-IN" sz="16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Adaptability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79" marR="16979" marT="8489" marB="8489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Static forms, rigid questioning</a:t>
                      </a:r>
                    </a:p>
                  </a:txBody>
                  <a:tcPr marL="16979" marR="16979" marT="8489" marB="8489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Dynamically adjusts based on user input</a:t>
                      </a:r>
                    </a:p>
                  </a:txBody>
                  <a:tcPr marL="16979" marR="16979" marT="8489" marB="8489" anchor="ctr"/>
                </a:tc>
                <a:extLst>
                  <a:ext uri="{0D108BD9-81ED-4DB2-BD59-A6C34878D82A}">
                    <a16:rowId xmlns:a16="http://schemas.microsoft.com/office/drawing/2014/main" val="3406789230"/>
                  </a:ext>
                </a:extLst>
              </a:tr>
              <a:tr h="443411">
                <a:tc>
                  <a:txBody>
                    <a:bodyPr/>
                    <a:lstStyle/>
                    <a:p>
                      <a:pPr fontAlgn="base"/>
                      <a:r>
                        <a:rPr lang="en-IN" sz="16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Scalability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79" marR="16979" marT="8489" marB="8489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Limited to human capacity</a:t>
                      </a:r>
                    </a:p>
                  </a:txBody>
                  <a:tcPr marL="16979" marR="16979" marT="8489" marB="8489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Can handle multiple stakeholders simultaneously</a:t>
                      </a:r>
                    </a:p>
                  </a:txBody>
                  <a:tcPr marL="16979" marR="16979" marT="8489" marB="8489" anchor="ctr"/>
                </a:tc>
                <a:extLst>
                  <a:ext uri="{0D108BD9-81ED-4DB2-BD59-A6C34878D82A}">
                    <a16:rowId xmlns:a16="http://schemas.microsoft.com/office/drawing/2014/main" val="1029082440"/>
                  </a:ext>
                </a:extLst>
              </a:tr>
              <a:tr h="341086">
                <a:tc>
                  <a:txBody>
                    <a:bodyPr/>
                    <a:lstStyle/>
                    <a:p>
                      <a:pPr fontAlgn="base"/>
                      <a:r>
                        <a:rPr lang="en-IN" sz="16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Integration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79" marR="16979" marT="8489" marB="8489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Requires manual documentation entry</a:t>
                      </a:r>
                    </a:p>
                  </a:txBody>
                  <a:tcPr marL="16979" marR="16979" marT="8489" marB="8489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Exports structured data to Jira, Trello, etc.</a:t>
                      </a:r>
                    </a:p>
                  </a:txBody>
                  <a:tcPr marL="16979" marR="16979" marT="8489" marB="8489" anchor="ctr"/>
                </a:tc>
                <a:extLst>
                  <a:ext uri="{0D108BD9-81ED-4DB2-BD59-A6C34878D82A}">
                    <a16:rowId xmlns:a16="http://schemas.microsoft.com/office/drawing/2014/main" val="1479976182"/>
                  </a:ext>
                </a:extLst>
              </a:tr>
              <a:tr h="443411">
                <a:tc>
                  <a:txBody>
                    <a:bodyPr/>
                    <a:lstStyle/>
                    <a:p>
                      <a:pPr fontAlgn="base"/>
                      <a:r>
                        <a:rPr lang="en-IN" sz="16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Stakeholder Engagement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79" marR="16979" marT="8489" marB="8489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One-way communication (interviews, surveys)</a:t>
                      </a:r>
                    </a:p>
                  </a:txBody>
                  <a:tcPr marL="16979" marR="16979" marT="8489" marB="8489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Interactive, AI-driven conversation</a:t>
                      </a:r>
                    </a:p>
                  </a:txBody>
                  <a:tcPr marL="16979" marR="16979" marT="8489" marB="8489" anchor="ctr"/>
                </a:tc>
                <a:extLst>
                  <a:ext uri="{0D108BD9-81ED-4DB2-BD59-A6C34878D82A}">
                    <a16:rowId xmlns:a16="http://schemas.microsoft.com/office/drawing/2014/main" val="16242055"/>
                  </a:ext>
                </a:extLst>
              </a:tr>
              <a:tr h="341086">
                <a:tc>
                  <a:txBody>
                    <a:bodyPr/>
                    <a:lstStyle/>
                    <a:p>
                      <a:pPr fontAlgn="base"/>
                      <a:r>
                        <a:rPr lang="en-IN" sz="16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Cost &amp; Resource Efficiency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79" marR="16979" marT="8489" marB="8489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 human resource dependency</a:t>
                      </a:r>
                    </a:p>
                  </a:txBody>
                  <a:tcPr marL="16979" marR="16979" marT="8489" marB="8489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Reduces need for dedicated analysts</a:t>
                      </a:r>
                    </a:p>
                  </a:txBody>
                  <a:tcPr marL="16979" marR="16979" marT="8489" marB="8489" anchor="ctr"/>
                </a:tc>
                <a:extLst>
                  <a:ext uri="{0D108BD9-81ED-4DB2-BD59-A6C34878D82A}">
                    <a16:rowId xmlns:a16="http://schemas.microsoft.com/office/drawing/2014/main" val="1515669018"/>
                  </a:ext>
                </a:extLst>
              </a:tr>
              <a:tr h="443411">
                <a:tc>
                  <a:txBody>
                    <a:bodyPr/>
                    <a:lstStyle/>
                    <a:p>
                      <a:pPr fontAlgn="base"/>
                      <a:r>
                        <a:rPr lang="en-IN" sz="16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Error Handling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6979" marR="16979" marT="8489" marB="8489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Limited validation of inconsistencies</a:t>
                      </a:r>
                    </a:p>
                  </a:txBody>
                  <a:tcPr marL="16979" marR="16979" marT="8489" marB="8489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Detects contradictions and refines queries</a:t>
                      </a:r>
                    </a:p>
                  </a:txBody>
                  <a:tcPr marL="16979" marR="16979" marT="8489" marB="8489" anchor="ctr"/>
                </a:tc>
                <a:extLst>
                  <a:ext uri="{0D108BD9-81ED-4DB2-BD59-A6C34878D82A}">
                    <a16:rowId xmlns:a16="http://schemas.microsoft.com/office/drawing/2014/main" val="404370303"/>
                  </a:ext>
                </a:extLst>
              </a:tr>
            </a:tbl>
          </a:graphicData>
        </a:graphic>
      </p:graphicFrame>
      <p:sp>
        <p:nvSpPr>
          <p:cNvPr id="10" name="Rectangle 3">
            <a:extLst>
              <a:ext uri="{FF2B5EF4-FFF2-40B4-BE49-F238E27FC236}">
                <a16:creationId xmlns:a16="http://schemas.microsoft.com/office/drawing/2014/main" id="{B8DD5818-0FDE-403A-BFB8-6D4C437281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8980" y="3363586"/>
            <a:ext cx="5352791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</TotalTime>
  <Words>1413</Words>
  <Application>Microsoft Office PowerPoint</Application>
  <PresentationFormat>Widescreen</PresentationFormat>
  <Paragraphs>191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Times New Roman</vt:lpstr>
      <vt:lpstr>Wingdings</vt:lpstr>
      <vt:lpstr>Office Theme</vt:lpstr>
      <vt:lpstr>AUTOMATED REQUIREMENT ELICITATION VIA CHATBOT</vt:lpstr>
      <vt:lpstr>Introduction:</vt:lpstr>
      <vt:lpstr>Objectives:</vt:lpstr>
      <vt:lpstr>Literature Review / Background:</vt:lpstr>
      <vt:lpstr>Methodology:</vt:lpstr>
      <vt:lpstr>System Design / Architecture:</vt:lpstr>
      <vt:lpstr>PowerPoint Presentation</vt:lpstr>
      <vt:lpstr>Implementation</vt:lpstr>
      <vt:lpstr>Results &amp; Discussion</vt:lpstr>
      <vt:lpstr>PowerPoint Presentation</vt:lpstr>
      <vt:lpstr>Prototype</vt:lpstr>
      <vt:lpstr>PowerPoint Presentation</vt:lpstr>
      <vt:lpstr>Challenges &amp; Limitations</vt:lpstr>
      <vt:lpstr>Future Scope</vt:lpstr>
      <vt:lpstr>Conclusion</vt:lpstr>
      <vt:lpstr>References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Title</dc:title>
  <dc:creator>sankar</dc:creator>
  <cp:lastModifiedBy>Harigowtham A</cp:lastModifiedBy>
  <cp:revision>3</cp:revision>
  <dcterms:created xsi:type="dcterms:W3CDTF">2025-02-28T05:15:08Z</dcterms:created>
  <dcterms:modified xsi:type="dcterms:W3CDTF">2025-03-18T05:28:18Z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2025-02-24T00:00:00Z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2025-02-28T00:00:00Z</vt:filetime>
  </property>
  <property fmtid="{D5CDD505-2E9C-101B-9397-08002B2CF9AE}" pid="5" name="Producer">
    <vt:lpwstr>Microsoft® PowerPoint® 2019</vt:lpwstr>
  </property>
</Properties>
</file>