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71" r:id="rId6"/>
    <p:sldId id="259" r:id="rId7"/>
    <p:sldId id="272" r:id="rId8"/>
    <p:sldId id="273" r:id="rId9"/>
    <p:sldId id="275" r:id="rId10"/>
    <p:sldId id="261" r:id="rId11"/>
    <p:sldId id="262" r:id="rId12"/>
    <p:sldId id="276" r:id="rId13"/>
    <p:sldId id="264" r:id="rId14"/>
    <p:sldId id="263" r:id="rId15"/>
    <p:sldId id="277" r:id="rId16"/>
    <p:sldId id="265" r:id="rId17"/>
    <p:sldId id="278" r:id="rId18"/>
    <p:sldId id="268" r:id="rId19"/>
    <p:sldId id="269" r:id="rId20"/>
    <p:sldId id="270" r:id="rId21"/>
    <p:sldId id="28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900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EFC-C6B6-429B-9E09-D6C79458769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1BF9-857A-4EFE-B9FE-4D88F17E65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EFC-C6B6-429B-9E09-D6C79458769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1BF9-857A-4EFE-B9FE-4D88F17E65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EFC-C6B6-429B-9E09-D6C79458769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1BF9-857A-4EFE-B9FE-4D88F17E6510}" type="slidenum">
              <a:rPr lang="en-IN" smtClean="0"/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EFC-C6B6-429B-9E09-D6C79458769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1BF9-857A-4EFE-B9FE-4D88F17E65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EFC-C6B6-429B-9E09-D6C79458769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1BF9-857A-4EFE-B9FE-4D88F17E6510}" type="slidenum">
              <a:rPr lang="en-IN" smtClean="0"/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EFC-C6B6-429B-9E09-D6C79458769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1BF9-857A-4EFE-B9FE-4D88F17E65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EFC-C6B6-429B-9E09-D6C79458769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1BF9-857A-4EFE-B9FE-4D88F17E65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EFC-C6B6-429B-9E09-D6C79458769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1BF9-857A-4EFE-B9FE-4D88F17E65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EFC-C6B6-429B-9E09-D6C79458769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1BF9-857A-4EFE-B9FE-4D88F17E65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EFC-C6B6-429B-9E09-D6C79458769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1BF9-857A-4EFE-B9FE-4D88F17E65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EFC-C6B6-429B-9E09-D6C79458769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1BF9-857A-4EFE-B9FE-4D88F17E65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EFC-C6B6-429B-9E09-D6C79458769C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1BF9-857A-4EFE-B9FE-4D88F17E65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EFC-C6B6-429B-9E09-D6C79458769C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1BF9-857A-4EFE-B9FE-4D88F17E65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EFC-C6B6-429B-9E09-D6C79458769C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1BF9-857A-4EFE-B9FE-4D88F17E65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EFC-C6B6-429B-9E09-D6C79458769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1BF9-857A-4EFE-B9FE-4D88F17E65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1BF9-857A-4EFE-B9FE-4D88F17E6510}" type="slidenum">
              <a:rPr lang="en-IN" smtClean="0"/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EFC-C6B6-429B-9E09-D6C79458769C}" type="datetimeFigureOut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16EFC-C6B6-429B-9E09-D6C79458769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551BF9-857A-4EFE-B9FE-4D88F17E651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mailto:hrihri006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/hojjatk/mnist-dataset" TargetMode="External"/><Relationship Id="rId5" Type="http://schemas.openxmlformats.org/officeDocument/2006/relationships/hyperlink" Target="https://www.sky-learn.com/" TargetMode="External"/><Relationship Id="rId4" Type="http://schemas.openxmlformats.org/officeDocument/2006/relationships/hyperlink" Target="https://matplotlib.org/" TargetMode="External"/><Relationship Id="rId3" Type="http://schemas.openxmlformats.org/officeDocument/2006/relationships/hyperlink" Target="https://numpy.org/" TargetMode="External"/><Relationship Id="rId2" Type="http://schemas.openxmlformats.org/officeDocument/2006/relationships/hyperlink" Target="https://keras.io/" TargetMode="External"/><Relationship Id="rId1" Type="http://schemas.openxmlformats.org/officeDocument/2006/relationships/hyperlink" Target="https://www.tensorflow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7310" y="1224915"/>
            <a:ext cx="8687435" cy="1386840"/>
          </a:xfrm>
        </p:spPr>
        <p:txBody>
          <a:bodyPr/>
          <a:lstStyle/>
          <a:p>
            <a:pPr algn="ctr"/>
            <a:r>
              <a:rPr lang="en-IN" sz="3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CONSUMPTION FORECASTING  USING  AI – MACHINE LEARNING            ALGORITHM.</a:t>
            </a:r>
            <a:endParaRPr lang="en-IN" sz="35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126" y="4378384"/>
            <a:ext cx="7070876" cy="2582642"/>
          </a:xfrm>
        </p:spPr>
        <p:txBody>
          <a:bodyPr>
            <a:normAutofit fontScale="65000" lnSpcReduction="20000"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By:  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HARIHARA MOORTHI.A ,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:9123211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04302,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Branch: III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year ,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department,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Email ID: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hrihri006@gmail.com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Na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mudhalvan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aut22cs302,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Name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SACS MAVMM Engineering College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Madurai.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01599"/>
            <a:ext cx="10672837" cy="754743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DEVELOPMENT APPROACH(</a:t>
            </a:r>
            <a:r>
              <a:rPr lang="en-I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856342"/>
            <a:ext cx="9671352" cy="5834743"/>
          </a:xfrm>
        </p:spPr>
        <p:txBody>
          <a:bodyPr>
            <a:normAutofit lnSpcReduction="20000"/>
          </a:bodyPr>
          <a:lstStyle/>
          <a:p>
            <a:pPr marL="0" indent="0" algn="just">
              <a:buClrTx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REQUIREMENT: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Tx/>
              <a:buNone/>
            </a:pPr>
            <a:endParaRPr lang="en-IN" sz="2000" b="1" u="sng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0" indent="0" algn="just">
              <a:buClrTx/>
              <a:buNone/>
            </a:pPr>
            <a:r>
              <a:rPr lang="en-IN" sz="2000" b="1" dirty="0">
                <a:latin typeface="Abadi" panose="020B0604020104020204" pitchFamily="34" charset="0"/>
                <a:cs typeface="Times New Roman" panose="02020603050405020304" pitchFamily="18" charset="0"/>
              </a:rPr>
              <a:t>Machine Learning Libraries:</a:t>
            </a:r>
            <a:endParaRPr lang="en-IN" sz="2000" b="1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lvl="1" algn="just">
              <a:buClrTx/>
            </a:pPr>
            <a:r>
              <a:rPr lang="en-IN" sz="1770" b="1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IN" sz="1770" dirty="0">
                <a:latin typeface="Abadi" panose="020B0604020104020204" pitchFamily="34" charset="0"/>
                <a:cs typeface="Times New Roman" panose="02020603050405020304" pitchFamily="18" charset="0"/>
              </a:rPr>
              <a:t>Utilize machine learning frameworks and libraries such as </a:t>
            </a:r>
            <a:r>
              <a:rPr lang="en-IN" sz="1770" dirty="0" err="1">
                <a:latin typeface="Abadi" panose="020B0604020104020204" pitchFamily="34" charset="0"/>
                <a:cs typeface="Times New Roman" panose="02020603050405020304" pitchFamily="18" charset="0"/>
              </a:rPr>
              <a:t>TensorFlow</a:t>
            </a:r>
            <a:r>
              <a:rPr lang="en-IN" sz="1770" dirty="0">
                <a:latin typeface="Abadi" panose="020B0604020104020204" pitchFamily="34" charset="0"/>
                <a:cs typeface="Times New Roman" panose="02020603050405020304" pitchFamily="18" charset="0"/>
              </a:rPr>
              <a:t>, </a:t>
            </a:r>
            <a:r>
              <a:rPr lang="en-IN" sz="1770" dirty="0" err="1">
                <a:latin typeface="Abadi" panose="020B0604020104020204" pitchFamily="34" charset="0"/>
                <a:cs typeface="Times New Roman" panose="02020603050405020304" pitchFamily="18" charset="0"/>
              </a:rPr>
              <a:t>PyTorch</a:t>
            </a:r>
            <a:r>
              <a:rPr lang="en-IN" sz="1770" dirty="0">
                <a:latin typeface="Abadi" panose="020B0604020104020204" pitchFamily="34" charset="0"/>
                <a:cs typeface="Times New Roman" panose="02020603050405020304" pitchFamily="18" charset="0"/>
              </a:rPr>
              <a:t>, </a:t>
            </a:r>
            <a:r>
              <a:rPr lang="en-IN" sz="1770" dirty="0" err="1">
                <a:latin typeface="Abadi" panose="020B0604020104020204" pitchFamily="34" charset="0"/>
                <a:cs typeface="Times New Roman" panose="02020603050405020304" pitchFamily="18" charset="0"/>
              </a:rPr>
              <a:t>scikit</a:t>
            </a:r>
            <a:r>
              <a:rPr lang="en-IN" sz="1770" dirty="0">
                <a:latin typeface="Abadi" panose="020B0604020104020204" pitchFamily="34" charset="0"/>
                <a:cs typeface="Times New Roman" panose="02020603050405020304" pitchFamily="18" charset="0"/>
              </a:rPr>
              <a:t>-learn, or </a:t>
            </a:r>
            <a:r>
              <a:rPr lang="en-IN" sz="1770" dirty="0" err="1">
                <a:latin typeface="Abadi" panose="020B0604020104020204" pitchFamily="34" charset="0"/>
                <a:cs typeface="Times New Roman" panose="02020603050405020304" pitchFamily="18" charset="0"/>
              </a:rPr>
              <a:t>Keras</a:t>
            </a:r>
            <a:r>
              <a:rPr lang="en-IN" sz="1770" dirty="0">
                <a:latin typeface="Abadi" panose="020B0604020104020204" pitchFamily="34" charset="0"/>
                <a:cs typeface="Times New Roman" panose="02020603050405020304" pitchFamily="18" charset="0"/>
              </a:rPr>
              <a:t> for developing and training predictive models.</a:t>
            </a:r>
            <a:endParaRPr lang="en-IN" sz="1770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buClrTx/>
              <a:buNone/>
            </a:pPr>
            <a:r>
              <a:rPr lang="en-IN" sz="199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endParaRPr lang="en-IN" sz="1995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buClrTx/>
              <a:buNone/>
            </a:pPr>
            <a:r>
              <a:rPr lang="en-IN" sz="1995" b="1" dirty="0">
                <a:latin typeface="Abadi" panose="020B0604020104020204" pitchFamily="34" charset="0"/>
                <a:cs typeface="Times New Roman" panose="02020603050405020304" pitchFamily="18" charset="0"/>
              </a:rPr>
              <a:t>Data Analysis Tools :</a:t>
            </a:r>
            <a:endParaRPr lang="en-IN" sz="1995" b="1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lvl="1" algn="just">
              <a:buClrTx/>
            </a:pPr>
            <a:r>
              <a:rPr lang="en-IN" sz="1775" dirty="0">
                <a:latin typeface="Abadi" panose="020B0604020104020204" pitchFamily="34" charset="0"/>
                <a:cs typeface="Times New Roman" panose="02020603050405020304" pitchFamily="18" charset="0"/>
              </a:rPr>
              <a:t> Use data analysis and visualization tools such as Pandas, </a:t>
            </a:r>
            <a:r>
              <a:rPr lang="en-IN" sz="1775" dirty="0" err="1">
                <a:latin typeface="Abadi" panose="020B0604020104020204" pitchFamily="34" charset="0"/>
                <a:cs typeface="Times New Roman" panose="02020603050405020304" pitchFamily="18" charset="0"/>
              </a:rPr>
              <a:t>NumPy</a:t>
            </a:r>
            <a:r>
              <a:rPr lang="en-IN" sz="1775" dirty="0">
                <a:latin typeface="Abadi" panose="020B0604020104020204" pitchFamily="34" charset="0"/>
                <a:cs typeface="Times New Roman" panose="02020603050405020304" pitchFamily="18" charset="0"/>
              </a:rPr>
              <a:t>, and </a:t>
            </a:r>
            <a:r>
              <a:rPr lang="en-IN" sz="1775" dirty="0" err="1">
                <a:latin typeface="Abadi" panose="020B0604020104020204" pitchFamily="34" charset="0"/>
                <a:cs typeface="Times New Roman" panose="02020603050405020304" pitchFamily="18" charset="0"/>
              </a:rPr>
              <a:t>Matplotlib</a:t>
            </a:r>
            <a:r>
              <a:rPr lang="en-IN" sz="1775" dirty="0">
                <a:latin typeface="Abadi" panose="020B0604020104020204" pitchFamily="34" charset="0"/>
                <a:cs typeface="Times New Roman" panose="02020603050405020304" pitchFamily="18" charset="0"/>
              </a:rPr>
              <a:t> to explore and </a:t>
            </a:r>
            <a:r>
              <a:rPr lang="en-IN" sz="1775" dirty="0" err="1">
                <a:latin typeface="Abadi" panose="020B0604020104020204" pitchFamily="34" charset="0"/>
                <a:cs typeface="Times New Roman" panose="02020603050405020304" pitchFamily="18" charset="0"/>
              </a:rPr>
              <a:t>analyze</a:t>
            </a:r>
            <a:r>
              <a:rPr lang="en-IN" sz="1775" dirty="0">
                <a:latin typeface="Abadi" panose="020B0604020104020204" pitchFamily="34" charset="0"/>
                <a:cs typeface="Times New Roman" panose="02020603050405020304" pitchFamily="18" charset="0"/>
              </a:rPr>
              <a:t> energy consumption data, extract meaningful insights, and visualize trends and patterns.</a:t>
            </a:r>
            <a:endParaRPr lang="en-IN" sz="1775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buClrTx/>
              <a:buNone/>
            </a:pPr>
            <a:endParaRPr lang="en-IN" sz="1775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0" indent="0" algn="just">
              <a:buClrTx/>
              <a:buNone/>
            </a:pPr>
            <a:r>
              <a:rPr lang="en-IN" sz="2000" b="1" dirty="0">
                <a:latin typeface="Abadi" panose="020B0604020104020204" pitchFamily="34" charset="0"/>
                <a:cs typeface="Times New Roman" panose="02020603050405020304" pitchFamily="18" charset="0"/>
              </a:rPr>
              <a:t>Database Management Systems: </a:t>
            </a:r>
            <a:endParaRPr lang="en-IN" sz="2000" b="1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lvl="1" algn="just">
              <a:buClrTx/>
            </a:pPr>
            <a:r>
              <a:rPr lang="en-IN" sz="1775" b="1" dirty="0">
                <a:latin typeface="Abadi" panose="020B0604020104020204" pitchFamily="34" charset="0"/>
                <a:cs typeface="Times New Roman" panose="02020603050405020304" pitchFamily="18" charset="0"/>
              </a:rPr>
              <a:t>  </a:t>
            </a:r>
            <a:r>
              <a:rPr lang="en-IN" sz="1775" dirty="0">
                <a:latin typeface="Abadi" panose="020B0604020104020204" pitchFamily="34" charset="0"/>
                <a:cs typeface="Times New Roman" panose="02020603050405020304" pitchFamily="18" charset="0"/>
              </a:rPr>
              <a:t>Deploy database management systems (DBMS) such as MySQL, PostgreSQL, or MongoDB for storing and managing large volumes of energy consumption data.</a:t>
            </a:r>
            <a:r>
              <a:rPr lang="en-IN" sz="1775" b="1" dirty="0">
                <a:latin typeface="Abadi" panose="020B0604020104020204" pitchFamily="34" charset="0"/>
                <a:cs typeface="Times New Roman" panose="02020603050405020304" pitchFamily="18" charset="0"/>
              </a:rPr>
              <a:t>
</a:t>
            </a:r>
            <a:endParaRPr lang="en-US" sz="1775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989" y="210610"/>
            <a:ext cx="10734808" cy="1212056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DEVELOPMENT APPROACH(</a:t>
            </a:r>
            <a:r>
              <a:rPr lang="en-I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155" y="1029970"/>
            <a:ext cx="9846310" cy="54743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</a:t>
            </a:r>
            <a:r>
              <a:rPr lang="en-IN" altLang="en-US" sz="3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(CONTD...)</a:t>
            </a: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900" b="1" dirty="0">
                <a:latin typeface="Abadi" panose="020B0604020104020204" pitchFamily="34" charset="0"/>
                <a:cs typeface="Times New Roman" panose="02020603050405020304" pitchFamily="18" charset="0"/>
              </a:rPr>
              <a:t>Real-time Data Processing Platforms: </a:t>
            </a:r>
            <a:endParaRPr lang="en-IN" sz="2900" b="1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en-IN" sz="2570" b="1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IN" sz="2570" dirty="0">
                <a:latin typeface="Abadi" panose="020B0604020104020204" pitchFamily="34" charset="0"/>
                <a:cs typeface="Times New Roman" panose="02020603050405020304" pitchFamily="18" charset="0"/>
              </a:rPr>
              <a:t>Real-time data processing platforms such as Apache </a:t>
            </a:r>
            <a:r>
              <a:rPr lang="en-IN" sz="2570" dirty="0" err="1">
                <a:latin typeface="Abadi" panose="020B0604020104020204" pitchFamily="34" charset="0"/>
                <a:cs typeface="Times New Roman" panose="02020603050405020304" pitchFamily="18" charset="0"/>
              </a:rPr>
              <a:t>Flink</a:t>
            </a:r>
            <a:r>
              <a:rPr lang="en-IN" sz="2570" dirty="0">
                <a:latin typeface="Abadi" panose="020B0604020104020204" pitchFamily="34" charset="0"/>
                <a:cs typeface="Times New Roman" panose="02020603050405020304" pitchFamily="18" charset="0"/>
              </a:rPr>
              <a:t> for ingesting, processing, and </a:t>
            </a:r>
            <a:r>
              <a:rPr lang="en-IN" sz="2570" dirty="0" err="1">
                <a:latin typeface="Abadi" panose="020B0604020104020204" pitchFamily="34" charset="0"/>
                <a:cs typeface="Times New Roman" panose="02020603050405020304" pitchFamily="18" charset="0"/>
              </a:rPr>
              <a:t>analyzing</a:t>
            </a:r>
            <a:r>
              <a:rPr lang="en-IN" sz="2570" dirty="0">
                <a:latin typeface="Abadi" panose="020B0604020104020204" pitchFamily="34" charset="0"/>
                <a:cs typeface="Times New Roman" panose="02020603050405020304" pitchFamily="18" charset="0"/>
              </a:rPr>
              <a:t> streaming data from sensors and </a:t>
            </a:r>
            <a:r>
              <a:rPr lang="en-IN" sz="2570" dirty="0" err="1">
                <a:latin typeface="Abadi" panose="020B0604020104020204" pitchFamily="34" charset="0"/>
                <a:cs typeface="Times New Roman" panose="02020603050405020304" pitchFamily="18" charset="0"/>
              </a:rPr>
              <a:t>IoT</a:t>
            </a:r>
            <a:r>
              <a:rPr lang="en-IN" sz="2570" dirty="0">
                <a:latin typeface="Abadi" panose="020B0604020104020204" pitchFamily="34" charset="0"/>
                <a:cs typeface="Times New Roman" panose="02020603050405020304" pitchFamily="18" charset="0"/>
              </a:rPr>
              <a:t> devices. </a:t>
            </a:r>
            <a:endParaRPr lang="en-IN" sz="2570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IN" sz="2575" b="1" u="sng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900" b="1" dirty="0">
                <a:latin typeface="Abadi" panose="020B0604020104020204" pitchFamily="34" charset="0"/>
              </a:rPr>
              <a:t>Programming Languages:</a:t>
            </a:r>
            <a:endParaRPr lang="en-IN" sz="2900" b="1" dirty="0">
              <a:latin typeface="Abadi" panose="020B0604020104020204" pitchFamily="34" charset="0"/>
            </a:endParaRPr>
          </a:p>
          <a:p>
            <a:pPr lvl="1"/>
            <a:r>
              <a:rPr lang="en-IN" sz="2575" dirty="0">
                <a:latin typeface="Abadi" panose="020B0604020104020204" pitchFamily="34" charset="0"/>
              </a:rPr>
              <a:t> Use programming languages such as Python for energy consumption optimization.</a:t>
            </a:r>
            <a:endParaRPr lang="en-IN" sz="2575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IN" sz="29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IN" sz="2900" b="1" dirty="0" err="1">
                <a:latin typeface="Abadi" panose="020B0604020104020204" pitchFamily="34" charset="0"/>
              </a:rPr>
              <a:t>IoT</a:t>
            </a:r>
            <a:r>
              <a:rPr lang="en-IN" sz="2900" b="1" dirty="0">
                <a:latin typeface="Abadi" panose="020B0604020104020204" pitchFamily="34" charset="0"/>
              </a:rPr>
              <a:t> Platforms: </a:t>
            </a:r>
            <a:endParaRPr lang="en-IN" sz="2900" b="1" dirty="0">
              <a:latin typeface="Abadi" panose="020B0604020104020204" pitchFamily="34" charset="0"/>
            </a:endParaRPr>
          </a:p>
          <a:p>
            <a:pPr lvl="1"/>
            <a:r>
              <a:rPr lang="en-IN" sz="2575" dirty="0">
                <a:latin typeface="Abadi" panose="020B0604020104020204" pitchFamily="34" charset="0"/>
              </a:rPr>
              <a:t> Integrate with </a:t>
            </a:r>
            <a:r>
              <a:rPr lang="en-IN" sz="2575" dirty="0" err="1">
                <a:latin typeface="Abadi" panose="020B0604020104020204" pitchFamily="34" charset="0"/>
              </a:rPr>
              <a:t>IoT</a:t>
            </a:r>
            <a:r>
              <a:rPr lang="en-IN" sz="2575" dirty="0">
                <a:latin typeface="Abadi" panose="020B0604020104020204" pitchFamily="34" charset="0"/>
              </a:rPr>
              <a:t> platforms such as  Google Cloud </a:t>
            </a:r>
            <a:r>
              <a:rPr lang="en-IN" sz="2575" dirty="0" err="1">
                <a:latin typeface="Abadi" panose="020B0604020104020204" pitchFamily="34" charset="0"/>
              </a:rPr>
              <a:t>IoT</a:t>
            </a:r>
            <a:r>
              <a:rPr lang="en-IN" sz="2575" dirty="0">
                <a:latin typeface="Abadi" panose="020B0604020104020204" pitchFamily="34" charset="0"/>
              </a:rPr>
              <a:t>, or Microsoft Azure </a:t>
            </a:r>
            <a:r>
              <a:rPr lang="en-IN" sz="2575" dirty="0" err="1">
                <a:latin typeface="Abadi" panose="020B0604020104020204" pitchFamily="34" charset="0"/>
              </a:rPr>
              <a:t>IoT</a:t>
            </a:r>
            <a:r>
              <a:rPr lang="en-IN" sz="2575" dirty="0">
                <a:latin typeface="Abadi" panose="020B0604020104020204" pitchFamily="34" charset="0"/>
              </a:rPr>
              <a:t> for managing and controlling </a:t>
            </a:r>
            <a:r>
              <a:rPr lang="en-IN" sz="2575" dirty="0" err="1">
                <a:latin typeface="Abadi" panose="020B0604020104020204" pitchFamily="34" charset="0"/>
              </a:rPr>
              <a:t>IoT</a:t>
            </a:r>
            <a:r>
              <a:rPr lang="en-IN" sz="2575" dirty="0">
                <a:latin typeface="Abadi" panose="020B0604020104020204" pitchFamily="34" charset="0"/>
              </a:rPr>
              <a:t> devices, collecting sensor data, and implementing edge computing solutions.</a:t>
            </a:r>
            <a:endParaRPr lang="en-US" sz="2575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275771"/>
            <a:ext cx="10034210" cy="78377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&amp; DEPLOYMENT</a:t>
            </a:r>
            <a:r>
              <a:rPr lang="en-IN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altLang="en-US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59543"/>
            <a:ext cx="9410095" cy="5312228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60000"/>
              </a:lnSpc>
              <a:buClrTx/>
              <a:buNone/>
            </a:pPr>
            <a:r>
              <a:rPr lang="en-IN" sz="2250" b="1" i="0" dirty="0">
                <a:solidFill>
                  <a:srgbClr val="0D0D0D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a.ALGORITHM :</a:t>
            </a:r>
            <a:endParaRPr lang="en-IN" sz="2250" b="1" i="0" dirty="0">
              <a:solidFill>
                <a:srgbClr val="0D0D0D"/>
              </a:solidFill>
              <a:effectLst/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400050" lvl="1" indent="0" algn="just">
              <a:lnSpc>
                <a:spcPct val="160000"/>
              </a:lnSpc>
              <a:buClrTx/>
              <a:buNone/>
            </a:pPr>
            <a:r>
              <a:rPr lang="en-IN" sz="2000" b="1" i="0" dirty="0">
                <a:solidFill>
                  <a:srgbClr val="0D0D0D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Linear Regression: </a:t>
            </a:r>
            <a:endParaRPr lang="en-IN" sz="2000" b="1" i="0" dirty="0">
              <a:solidFill>
                <a:srgbClr val="0D0D0D"/>
              </a:solidFill>
              <a:effectLst/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1085850" lvl="2" indent="-285750" algn="just">
              <a:lnSpc>
                <a:spcPct val="160000"/>
              </a:lnSpc>
              <a:buClrTx/>
              <a:buFont typeface="Wingdings" panose="05000000000000000000" charset="0"/>
              <a:buChar char="Ø"/>
            </a:pPr>
            <a:r>
              <a:rPr lang="en-IN" sz="1750" b="1" dirty="0">
                <a:solidFill>
                  <a:srgbClr val="0D0D0D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  </a:t>
            </a:r>
            <a:r>
              <a:rPr lang="en-IN" sz="1750" i="0" dirty="0">
                <a:solidFill>
                  <a:srgbClr val="0D0D0D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For predicting energy consumption based on historical data and relevant features such as time of day, weather conditions, and building occupancy.</a:t>
            </a:r>
            <a:endParaRPr lang="en-IN" sz="1750" i="0" dirty="0">
              <a:solidFill>
                <a:srgbClr val="0D0D0D"/>
              </a:solidFill>
              <a:effectLst/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342900" lvl="1" indent="0" algn="just">
              <a:lnSpc>
                <a:spcPct val="160000"/>
              </a:lnSpc>
              <a:buClrTx/>
              <a:buFont typeface="Wingdings" panose="05000000000000000000" charset="0"/>
              <a:buNone/>
            </a:pPr>
            <a:r>
              <a:rPr lang="en-IN" sz="2285" b="1" i="0" dirty="0">
                <a:solidFill>
                  <a:srgbClr val="0D0D0D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Time Series Analysis:</a:t>
            </a:r>
            <a:r>
              <a:rPr lang="en-IN" sz="2285" i="0" dirty="0">
                <a:solidFill>
                  <a:srgbClr val="0D0D0D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endParaRPr lang="en-IN" sz="2285" i="0" dirty="0">
              <a:solidFill>
                <a:srgbClr val="0D0D0D"/>
              </a:solidFill>
              <a:effectLst/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60000"/>
              </a:lnSpc>
              <a:buClrTx/>
              <a:buFont typeface="Wingdings" panose="05000000000000000000" charset="0"/>
              <a:buChar char="Ø"/>
            </a:pPr>
            <a:r>
              <a:rPr lang="en-IN" sz="1750" i="0" dirty="0">
                <a:solidFill>
                  <a:srgbClr val="0D0D0D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Techniques like </a:t>
            </a:r>
            <a:r>
              <a:rPr lang="en-IN" sz="1750" i="0" dirty="0" err="1">
                <a:solidFill>
                  <a:srgbClr val="0D0D0D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AutoRegressive</a:t>
            </a:r>
            <a:r>
              <a:rPr lang="en-IN" sz="1750" i="0" dirty="0">
                <a:solidFill>
                  <a:srgbClr val="0D0D0D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 Integrated Moving Average or Long Short-Term Memory neural networks can be used for forecasting energy demand over time, considering seasonality and trend patterns.
</a:t>
            </a:r>
            <a:endParaRPr lang="en-IN" sz="1750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6743"/>
            <a:ext cx="8596668" cy="711200"/>
          </a:xfrm>
        </p:spPr>
        <p:txBody>
          <a:bodyPr/>
          <a:lstStyle/>
          <a:p>
            <a:pPr algn="just"/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&amp; DEPLOYMENT </a:t>
            </a:r>
            <a:endParaRPr lang="en-IN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86972"/>
            <a:ext cx="8596668" cy="5624286"/>
          </a:xfrm>
        </p:spPr>
        <p:txBody>
          <a:bodyPr>
            <a:normAutofit lnSpcReduction="20000"/>
          </a:bodyPr>
          <a:lstStyle/>
          <a:p>
            <a:pPr algn="just">
              <a:buClrTx/>
              <a:buNone/>
            </a:pPr>
            <a:r>
              <a:rPr lang="en-US" sz="2000" b="1" dirty="0">
                <a:solidFill>
                  <a:srgbClr val="0D0D0D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a.</a:t>
            </a:r>
            <a:r>
              <a:rPr lang="en-IN" sz="2000" b="1" dirty="0">
                <a:solidFill>
                  <a:srgbClr val="0D0D0D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>
                <a:solidFill>
                  <a:srgbClr val="0D0D0D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ALGORITHM</a:t>
            </a:r>
            <a:r>
              <a:rPr lang="en-IN" altLang="en-US" sz="2000" b="1" u="sng" dirty="0">
                <a:solidFill>
                  <a:srgbClr val="0D0D0D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(CONTD...):</a:t>
            </a:r>
            <a:endParaRPr lang="en-IN" altLang="en-US" sz="2000" b="1" u="sng" dirty="0">
              <a:solidFill>
                <a:srgbClr val="0D0D0D"/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algn="just">
              <a:buClrTx/>
              <a:buNone/>
            </a:pPr>
            <a:endParaRPr lang="en-IN" altLang="en-US" sz="2000" b="1" u="sng" dirty="0">
              <a:solidFill>
                <a:srgbClr val="0D0D0D"/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buClrTx/>
              <a:buFont typeface="Wingdings" panose="05000000000000000000" charset="0"/>
              <a:buNone/>
            </a:pPr>
            <a:r>
              <a:rPr lang="en-IN" sz="1800" b="1" i="0" dirty="0">
                <a:solidFill>
                  <a:srgbClr val="0D0D0D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Clustering: 
</a:t>
            </a:r>
            <a:endParaRPr lang="en-IN" sz="1800" b="1" i="0" dirty="0">
              <a:solidFill>
                <a:srgbClr val="0D0D0D"/>
              </a:solidFill>
              <a:effectLst/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lvl="1" algn="just">
              <a:buClrTx/>
              <a:buFont typeface="Wingdings" panose="05000000000000000000" charset="0"/>
              <a:buChar char="Ø"/>
            </a:pPr>
            <a:r>
              <a:rPr lang="en-IN" sz="1600" i="0" dirty="0">
                <a:solidFill>
                  <a:srgbClr val="0D0D0D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  Algorithms like K-means clustering can help identify groups of similar energy consumption patterns, which can be used for segmentation and targeted optimization strategies.</a:t>
            </a:r>
            <a:endParaRPr lang="en-IN" sz="1600" i="0" dirty="0">
              <a:solidFill>
                <a:srgbClr val="0D0D0D"/>
              </a:solidFill>
              <a:effectLst/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algn="just">
              <a:buClrTx/>
              <a:buNone/>
            </a:pPr>
            <a:endParaRPr lang="en-IN" sz="1800" i="0" dirty="0">
              <a:solidFill>
                <a:srgbClr val="0D0D0D"/>
              </a:solidFill>
              <a:effectLst/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algn="just">
              <a:buClrTx/>
              <a:buNone/>
            </a:pPr>
            <a:r>
              <a:rPr lang="en-IN" sz="1800" b="1" dirty="0">
                <a:latin typeface="Abadi" panose="020B0604020104020204" pitchFamily="34" charset="0"/>
              </a:rPr>
              <a:t>Anomaly Detection:</a:t>
            </a:r>
            <a:endParaRPr lang="en-IN" sz="1800" b="1" dirty="0">
              <a:latin typeface="Abadi" panose="020B0604020104020204" pitchFamily="34" charset="0"/>
            </a:endParaRPr>
          </a:p>
          <a:p>
            <a:pPr lvl="1" algn="just">
              <a:buClrTx/>
              <a:buFont typeface="Wingdings" panose="05000000000000000000" charset="0"/>
              <a:buChar char="Ø"/>
            </a:pPr>
            <a:r>
              <a:rPr lang="en-IN" sz="1600" dirty="0">
                <a:latin typeface="Abadi" panose="020B0604020104020204" pitchFamily="34" charset="0"/>
              </a:rPr>
              <a:t> Methods such as Isolation Forest or One-Class SVM (Support Vector Machine) can be employed to detect unusual or abnormal energy consumption patterns that may indicate equipment malfunction or inefficiencies.</a:t>
            </a:r>
            <a:endParaRPr lang="en-IN" sz="1600" dirty="0">
              <a:latin typeface="Abadi" panose="020B0604020104020204" pitchFamily="34" charset="0"/>
            </a:endParaRPr>
          </a:p>
          <a:p>
            <a:pPr marL="400050" lvl="1" indent="0">
              <a:buNone/>
            </a:pPr>
            <a:endParaRPr lang="en-IN" sz="1800" dirty="0">
              <a:latin typeface="Abadi" panose="020B0604020104020204" pitchFamily="34" charset="0"/>
            </a:endParaRPr>
          </a:p>
          <a:p>
            <a:pPr marL="-57150" lvl="0" indent="0">
              <a:buNone/>
            </a:pPr>
            <a:r>
              <a:rPr lang="en-IN" sz="2025" b="1" dirty="0">
                <a:latin typeface="Abadi" panose="020B0604020104020204" pitchFamily="34" charset="0"/>
              </a:rPr>
              <a:t>Reinforcement Learning: </a:t>
            </a:r>
            <a:endParaRPr lang="en-IN" sz="2025" b="1" dirty="0">
              <a:latin typeface="Abadi" panose="020B0604020104020204" pitchFamily="34" charset="0"/>
            </a:endParaRPr>
          </a:p>
          <a:p>
            <a:pPr marL="685800" lvl="1" indent="-285750" algn="just">
              <a:buFont typeface="Wingdings" panose="05000000000000000000" charset="0"/>
              <a:buChar char="Ø"/>
            </a:pPr>
            <a:r>
              <a:rPr lang="en-IN" dirty="0">
                <a:latin typeface="Abadi" panose="020B0604020104020204" pitchFamily="34" charset="0"/>
              </a:rPr>
              <a:t>RL algorithms can be used to optimize energy usage in dynamic environments by learning optimal control policies through trial-and-error interactions with the system.</a:t>
            </a:r>
            <a:endParaRPr lang="en-IN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5" y="1125220"/>
            <a:ext cx="8841740" cy="5420360"/>
          </a:xfrm>
        </p:spPr>
        <p:txBody>
          <a:bodyPr>
            <a:normAutofit fontScale="82500"/>
          </a:bodyPr>
          <a:lstStyle/>
          <a:p>
            <a:pPr marL="-57150" lvl="0" indent="0">
              <a:buNone/>
            </a:pPr>
            <a:r>
              <a:rPr lang="en-IN" sz="2475" b="1" u="sng" dirty="0"/>
              <a:t>DEPLOYMENT </a:t>
            </a:r>
            <a:r>
              <a:rPr lang="en-IN" sz="2025" b="1" dirty="0"/>
              <a:t>:</a:t>
            </a:r>
            <a:endParaRPr lang="en-IN" sz="2025" b="1" dirty="0"/>
          </a:p>
          <a:p>
            <a:pPr marL="400050" lvl="1" indent="0" algn="just">
              <a:buNone/>
            </a:pPr>
            <a:endParaRPr lang="en-IN" sz="1800" b="1" dirty="0"/>
          </a:p>
          <a:p>
            <a:pPr marL="-57150" lvl="0" indent="0">
              <a:buNone/>
            </a:pPr>
            <a:r>
              <a:rPr lang="en-IN" sz="2250" b="1" dirty="0">
                <a:latin typeface="Abadi" panose="020B0604020104020204" pitchFamily="34" charset="0"/>
              </a:rPr>
              <a:t>Model Serialization: </a:t>
            </a:r>
            <a:endParaRPr lang="en-IN" sz="2250" b="1" dirty="0">
              <a:latin typeface="Abadi" panose="020B0604020104020204" pitchFamily="34" charset="0"/>
            </a:endParaRPr>
          </a:p>
          <a:p>
            <a:pPr lvl="1" indent="-342900">
              <a:buFont typeface="Wingdings" panose="05000000000000000000" charset="0"/>
              <a:buChar char="Ø"/>
            </a:pPr>
            <a:r>
              <a:rPr lang="en-IN" sz="2000" dirty="0">
                <a:latin typeface="Abadi" panose="020B0604020104020204" pitchFamily="34" charset="0"/>
              </a:rPr>
              <a:t>Serialize the trained ML models into a format suitable for deployment, such as a pickle file in Python or a PMML (Predictive Model </a:t>
            </a:r>
            <a:r>
              <a:rPr lang="en-IN" sz="2000" dirty="0" err="1">
                <a:latin typeface="Abadi" panose="020B0604020104020204" pitchFamily="34" charset="0"/>
              </a:rPr>
              <a:t>Markup</a:t>
            </a:r>
            <a:r>
              <a:rPr lang="en-IN" sz="2000" dirty="0">
                <a:latin typeface="Abadi" panose="020B0604020104020204" pitchFamily="34" charset="0"/>
              </a:rPr>
              <a:t> Language) file for interoperability with other systems.</a:t>
            </a:r>
            <a:r>
              <a:rPr lang="en-IN" sz="2000" b="1" dirty="0">
                <a:latin typeface="Abadi" panose="020B0604020104020204" pitchFamily="34" charset="0"/>
              </a:rPr>
              <a:t>
</a:t>
            </a:r>
            <a:endParaRPr lang="en-IN" sz="2000" b="1" dirty="0">
              <a:latin typeface="Abadi" panose="020B0604020104020204" pitchFamily="34" charset="0"/>
            </a:endParaRPr>
          </a:p>
          <a:p>
            <a:pPr marL="-57150" lvl="0" indent="0">
              <a:buFont typeface="Wingdings" panose="05000000000000000000" charset="0"/>
              <a:buNone/>
            </a:pPr>
            <a:r>
              <a:rPr lang="en-IN" sz="2250" b="1" dirty="0">
                <a:latin typeface="Abadi" panose="020B0604020104020204" pitchFamily="34" charset="0"/>
              </a:rPr>
              <a:t>Integration:</a:t>
            </a:r>
            <a:endParaRPr lang="en-IN" sz="2250" b="1" dirty="0">
              <a:latin typeface="Abadi" panose="020B0604020104020204" pitchFamily="34" charset="0"/>
            </a:endParaRPr>
          </a:p>
          <a:p>
            <a:pPr marL="685800" lvl="1" indent="-285750" algn="just">
              <a:buFont typeface="Wingdings" panose="05000000000000000000" charset="0"/>
              <a:buChar char="Ø"/>
            </a:pPr>
            <a:r>
              <a:rPr lang="en-IN" sz="1940" dirty="0">
                <a:latin typeface="Abadi" panose="020B0604020104020204" pitchFamily="34" charset="0"/>
              </a:rPr>
              <a:t> Integrate the serialized models into the deployment environment, whether it’s a cloud-based platform, edge computing device, or on-premises server.</a:t>
            </a:r>
            <a:r>
              <a:rPr lang="en-IN" sz="1940" b="1" dirty="0">
                <a:latin typeface="Abadi" panose="020B0604020104020204" pitchFamily="34" charset="0"/>
              </a:rPr>
              <a:t>
</a:t>
            </a:r>
            <a:endParaRPr lang="en-IN" sz="1775" b="1" dirty="0">
              <a:latin typeface="Abadi" panose="020B0604020104020204" pitchFamily="34" charset="0"/>
            </a:endParaRPr>
          </a:p>
          <a:p>
            <a:pPr marL="-57150" lvl="0" indent="0">
              <a:buNone/>
            </a:pPr>
            <a:r>
              <a:rPr lang="en-IN" sz="2250" b="1" dirty="0">
                <a:latin typeface="Abadi" panose="020B0604020104020204" pitchFamily="34" charset="0"/>
              </a:rPr>
              <a:t>API Development: </a:t>
            </a:r>
            <a:endParaRPr lang="en-IN" sz="2250" b="1" dirty="0">
              <a:latin typeface="Abadi" panose="020B0604020104020204" pitchFamily="34" charset="0"/>
            </a:endParaRPr>
          </a:p>
          <a:p>
            <a:pPr marL="685800" lvl="1">
              <a:buFont typeface="Wingdings" panose="05000000000000000000" charset="0"/>
              <a:buChar char="Ø"/>
            </a:pPr>
            <a:r>
              <a:rPr lang="en-IN" sz="2000" dirty="0">
                <a:latin typeface="Abadi" panose="020B0604020104020204" pitchFamily="34" charset="0"/>
              </a:rPr>
              <a:t>  Develop APIs (Application Programming Interfaces) or </a:t>
            </a:r>
            <a:r>
              <a:rPr lang="en-IN" sz="2000" dirty="0" err="1">
                <a:latin typeface="Abadi" panose="020B0604020104020204" pitchFamily="34" charset="0"/>
              </a:rPr>
              <a:t>microservices</a:t>
            </a:r>
            <a:r>
              <a:rPr lang="en-IN" sz="2000" dirty="0">
                <a:latin typeface="Abadi" panose="020B0604020104020204" pitchFamily="34" charset="0"/>
              </a:rPr>
              <a:t> to expose the functionality of the ML models, allowing other systems or applications to interact with them for making predictions .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677545" y="198755"/>
            <a:ext cx="9502775" cy="6559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&amp; DEPLOYMENT </a:t>
            </a:r>
            <a:r>
              <a:rPr lang="en-I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(CONTD...)</a:t>
            </a:r>
            <a:endParaRPr lang="en-IN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319313"/>
            <a:ext cx="10426095" cy="870857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&amp; DEPLOYMENT(CONT…) </a:t>
            </a:r>
            <a:r>
              <a:rPr lang="en-IN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IN" altLang="en-US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0457"/>
            <a:ext cx="8596668" cy="456090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IN" sz="2000" b="1" u="sng" dirty="0">
                <a:latin typeface="Abadi" panose="020B0604020104020204" pitchFamily="34" charset="0"/>
              </a:rPr>
              <a:t>DEPLOYMENT</a:t>
            </a:r>
            <a:r>
              <a:rPr lang="en-IN" sz="2000" b="1" dirty="0">
                <a:latin typeface="Abadi" panose="020B0604020104020204" pitchFamily="34" charset="0"/>
              </a:rPr>
              <a:t> (CONTD...) :</a:t>
            </a:r>
            <a:endParaRPr lang="en-IN" sz="2000" b="1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IN" sz="2000" b="1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Abadi" panose="020B0604020104020204" pitchFamily="34" charset="0"/>
              </a:rPr>
              <a:t>Scalability and Performance Optimization: </a:t>
            </a:r>
            <a:endParaRPr lang="en-IN" sz="2000" b="1" dirty="0">
              <a:latin typeface="Abadi" panose="020B0604020104020204" pitchFamily="34" charset="0"/>
            </a:endParaRPr>
          </a:p>
          <a:p>
            <a:pPr lvl="1" algn="just">
              <a:buFont typeface="Wingdings" panose="05000000000000000000" charset="0"/>
              <a:buChar char="Ø"/>
            </a:pPr>
            <a:r>
              <a:rPr lang="en-IN" sz="1775" dirty="0">
                <a:latin typeface="Abadi" panose="020B0604020104020204" pitchFamily="34" charset="0"/>
              </a:rPr>
              <a:t> Ensure that the deployment architecture is scalable and can handle the expected workload efficiently.
</a:t>
            </a:r>
            <a:endParaRPr lang="en-IN" sz="1775" dirty="0">
              <a:latin typeface="Abadi" panose="020B0604020104020204" pitchFamily="34" charset="0"/>
            </a:endParaRPr>
          </a:p>
          <a:p>
            <a:pPr marL="457200" lvl="1" indent="0" algn="just">
              <a:buFont typeface="Wingdings" panose="05000000000000000000" charset="0"/>
              <a:buNone/>
            </a:pPr>
            <a:endParaRPr lang="en-IN" sz="1775" dirty="0">
              <a:latin typeface="Abadi" panose="020B0604020104020204" pitchFamily="34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IN" sz="2000" b="1" dirty="0">
                <a:latin typeface="Abadi" panose="020B0604020104020204" pitchFamily="34" charset="0"/>
              </a:rPr>
              <a:t>Monitoring and Maintenance:</a:t>
            </a:r>
            <a:endParaRPr lang="en-IN" sz="2000" b="1" dirty="0">
              <a:latin typeface="Abadi" panose="020B0604020104020204" pitchFamily="34" charset="0"/>
            </a:endParaRPr>
          </a:p>
          <a:p>
            <a:pPr lvl="1" algn="just">
              <a:buFont typeface="Wingdings" panose="05000000000000000000" charset="0"/>
              <a:buChar char="Ø"/>
            </a:pPr>
            <a:r>
              <a:rPr lang="en-IN" sz="1775" dirty="0">
                <a:latin typeface="Abadi" panose="020B0604020104020204" pitchFamily="34" charset="0"/>
              </a:rPr>
              <a:t>  Implement monitoring tools and logging mechanisms to track the performance of the deployed system, detect any anomalies or errors, and perform regular maintenance tasks.</a:t>
            </a:r>
            <a:endParaRPr lang="en-IN" sz="1775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IN" altLang="en-US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IN" altLang="en-US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1329" y="6048345"/>
            <a:ext cx="695076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dirty="0"/>
              <a:t>Fig.:- Predictions for measurements and verification </a:t>
            </a: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1329" y="1270000"/>
            <a:ext cx="6564780" cy="4587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39" y="290411"/>
            <a:ext cx="8596668" cy="986971"/>
          </a:xfrm>
        </p:spPr>
        <p:txBody>
          <a:bodyPr/>
          <a:lstStyle/>
          <a:p>
            <a:pPr algn="just"/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IN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IN" altLang="en-US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28" y="1277382"/>
            <a:ext cx="8399264" cy="42889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8289" y="5893157"/>
            <a:ext cx="695076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dirty="0"/>
              <a:t>Fig.:- Predictions for measurements and verification </a:t>
            </a:r>
            <a:endParaRPr 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3143"/>
          </a:xfrm>
        </p:spPr>
        <p:txBody>
          <a:bodyPr>
            <a:normAutofit/>
          </a:bodyPr>
          <a:lstStyle/>
          <a:p>
            <a:pPr algn="just"/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IN" altLang="en-US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5" y="1610360"/>
            <a:ext cx="8596630" cy="3095625"/>
          </a:xfrm>
        </p:spPr>
        <p:txBody>
          <a:bodyPr/>
          <a:lstStyle/>
          <a:p>
            <a:pPr algn="just">
              <a:lnSpc>
                <a:spcPct val="150000"/>
              </a:lnSpc>
              <a:buClrTx/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alt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000" i="0" dirty="0">
                <a:solidFill>
                  <a:srgbClr val="0D0D0D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In conclusion, the deployment of an energy consumption optimization system leveraging AI and ML technologies has proven to be a significant step towards achieving greater efficiency, cost savings, and sustainability in various sectors. 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IN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IN" altLang="en-US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035" y="1608455"/>
            <a:ext cx="8596630" cy="2698750"/>
          </a:xfrm>
        </p:spPr>
        <p:txBody>
          <a:bodyPr/>
          <a:lstStyle/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https://www.tensorflow.org/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https://keras.io/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https://numpy.org/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https://matplotlib.org/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https://www.sky-learn.com/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https://www.kaggle.com/datasets/hojjatk/mnist-dataset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Ø"/>
            </a:pP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Ø"/>
            </a:pP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Tx/>
              <a:buFont typeface="Wingdings" panose="05000000000000000000" pitchFamily="2" charset="2"/>
              <a:buNone/>
            </a:pP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Tx/>
              <a:buFont typeface="Wingdings" panose="05000000000000000000" pitchFamily="2" charset="2"/>
              <a:buNone/>
            </a:pP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7490" y="1733948"/>
            <a:ext cx="8596668" cy="411096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sz="2400" b="1" dirty="0">
                <a:latin typeface="Abadi" panose="020B0604020104020204" pitchFamily="34" charset="0"/>
                <a:cs typeface="Times New Roman" panose="02020603050405020304" pitchFamily="18" charset="0"/>
              </a:rPr>
              <a:t>Problem Statement</a:t>
            </a:r>
            <a:endParaRPr lang="en-US" sz="2400" b="1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sz="2400" b="1" dirty="0">
                <a:latin typeface="Abadi" panose="020B0604020104020204" pitchFamily="34" charset="0"/>
                <a:cs typeface="Times New Roman" panose="02020603050405020304" pitchFamily="18" charset="0"/>
              </a:rPr>
              <a:t>Proposed System / Solution</a:t>
            </a:r>
            <a:endParaRPr lang="en-US" sz="2400" b="1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sz="2400" b="1" dirty="0">
                <a:latin typeface="Abadi" panose="020B0604020104020204" pitchFamily="34" charset="0"/>
                <a:cs typeface="Times New Roman" panose="02020603050405020304" pitchFamily="18" charset="0"/>
              </a:rPr>
              <a:t>System Development Approach</a:t>
            </a:r>
            <a:endParaRPr lang="en-US" sz="2400" b="1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sz="2400" b="1" dirty="0">
                <a:latin typeface="Abadi" panose="020B0604020104020204" pitchFamily="34" charset="0"/>
                <a:cs typeface="Times New Roman" panose="02020603050405020304" pitchFamily="18" charset="0"/>
              </a:rPr>
              <a:t>Algorithm &amp; Deployment</a:t>
            </a:r>
            <a:endParaRPr lang="en-US" sz="2400" b="1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sz="2400" b="1" dirty="0">
                <a:latin typeface="Abadi" panose="020B0604020104020204" pitchFamily="34" charset="0"/>
                <a:cs typeface="Times New Roman" panose="02020603050405020304" pitchFamily="18" charset="0"/>
              </a:rPr>
              <a:t>Result</a:t>
            </a:r>
            <a:endParaRPr lang="en-US" sz="2400" b="1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sz="2400" b="1" dirty="0">
                <a:latin typeface="Abadi" panose="020B0604020104020204" pitchFamily="34" charset="0"/>
                <a:cs typeface="Times New Roman" panose="02020603050405020304" pitchFamily="18" charset="0"/>
              </a:rPr>
              <a:t>Conclusion</a:t>
            </a:r>
            <a:endParaRPr lang="en-US" sz="2400" b="1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sz="2400" b="1" dirty="0">
                <a:latin typeface="Abadi" panose="020B0604020104020204" pitchFamily="34" charset="0"/>
                <a:cs typeface="Times New Roman" panose="02020603050405020304" pitchFamily="18" charset="0"/>
              </a:rPr>
              <a:t>Reference</a:t>
            </a:r>
            <a:endParaRPr lang="en-IN" sz="2400" b="1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8520" y="2513965"/>
            <a:ext cx="2854960" cy="783590"/>
          </a:xfrm>
        </p:spPr>
        <p:txBody>
          <a:bodyPr/>
          <a:p>
            <a:r>
              <a:rPr lang="en-IN" altLang="en-GB"/>
              <a:t>THANK YOU</a:t>
            </a:r>
            <a:endParaRPr lang="en-IN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IN" altLang="en-US" sz="4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altLang="en-US" sz="4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5116" y="1697952"/>
            <a:ext cx="9681104" cy="3880773"/>
          </a:xfrm>
        </p:spPr>
        <p:txBody>
          <a:bodyPr>
            <a:normAutofit/>
          </a:bodyPr>
          <a:lstStyle/>
          <a:p>
            <a:pPr marL="800100" lvl="2" indent="0" algn="just">
              <a:buNone/>
            </a:pPr>
            <a:r>
              <a:rPr lang="en-IN" sz="2000" dirty="0"/>
              <a:t>        </a:t>
            </a:r>
            <a:r>
              <a:rPr lang="en-IN" sz="2400" dirty="0">
                <a:latin typeface="Abadi" panose="020B0604020104020204" pitchFamily="34" charset="0"/>
              </a:rPr>
              <a:t>The problem statement for energy consumption optimization using AI and ML involves developing algorithms and models to </a:t>
            </a:r>
            <a:r>
              <a:rPr lang="en-IN" sz="2400" dirty="0" err="1">
                <a:latin typeface="Abadi" panose="020B0604020104020204" pitchFamily="34" charset="0"/>
              </a:rPr>
              <a:t>analyze</a:t>
            </a:r>
            <a:r>
              <a:rPr lang="en-IN" sz="2400" dirty="0">
                <a:latin typeface="Abadi" panose="020B0604020104020204" pitchFamily="34" charset="0"/>
              </a:rPr>
              <a:t> and predict </a:t>
            </a:r>
            <a:r>
              <a:rPr lang="en-IN" sz="2400" dirty="0" err="1">
                <a:latin typeface="Abadi" panose="020B0604020104020204" pitchFamily="34" charset="0"/>
              </a:rPr>
              <a:t>energy.usage</a:t>
            </a:r>
            <a:r>
              <a:rPr lang="en-IN" sz="2400" dirty="0">
                <a:latin typeface="Abadi" panose="020B0604020104020204" pitchFamily="34" charset="0"/>
              </a:rPr>
              <a:t> patterns, identify inefficiencies, and optimize resource allocation in various sectors such as residential, commercial, and industrial. </a:t>
            </a:r>
            <a:endParaRPr lang="en-US" sz="2400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306" y="420915"/>
            <a:ext cx="8596668" cy="653143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/ SOLUTION</a:t>
            </a:r>
            <a:r>
              <a:rPr lang="en-IN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altLang="en-US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05493" y="747486"/>
            <a:ext cx="8596668" cy="53220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sz="2000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IN" sz="2000" dirty="0">
              <a:solidFill>
                <a:srgbClr val="ECECEC"/>
              </a:solidFill>
              <a:latin typeface="Söhne"/>
            </a:endParaRPr>
          </a:p>
          <a:p>
            <a:pPr marL="0" indent="0">
              <a:buNone/>
            </a:pPr>
            <a:r>
              <a:rPr lang="en-IN" sz="2000" b="1" dirty="0">
                <a:latin typeface="Abadi" panose="020B0604020104020204" pitchFamily="34" charset="0"/>
              </a:rPr>
              <a:t>Data Collection</a:t>
            </a:r>
            <a:r>
              <a:rPr lang="en-IN" sz="2000" dirty="0">
                <a:latin typeface="Abadi" panose="020B0604020104020204" pitchFamily="34" charset="0"/>
              </a:rPr>
              <a:t>:</a:t>
            </a:r>
            <a:endParaRPr lang="en-IN" sz="2000" dirty="0">
              <a:latin typeface="Abadi" panose="020B0604020104020204" pitchFamily="34" charset="0"/>
            </a:endParaRPr>
          </a:p>
          <a:p>
            <a:pPr lvl="1" algn="just"/>
            <a:r>
              <a:rPr lang="en-IN" sz="1775" dirty="0">
                <a:latin typeface="Abadi" panose="020B0604020104020204" pitchFamily="34" charset="0"/>
              </a:rPr>
              <a:t>Gather historical energy consumption data from various sources such as smart meters, </a:t>
            </a:r>
            <a:r>
              <a:rPr lang="en-IN" sz="1775" dirty="0" err="1">
                <a:latin typeface="Abadi" panose="020B0604020104020204" pitchFamily="34" charset="0"/>
              </a:rPr>
              <a:t>IoT</a:t>
            </a:r>
            <a:r>
              <a:rPr lang="en-IN" sz="1775" dirty="0">
                <a:latin typeface="Abadi" panose="020B0604020104020204" pitchFamily="34" charset="0"/>
              </a:rPr>
              <a:t> devices, sensors, weather data, and building management systems.</a:t>
            </a:r>
            <a:endParaRPr lang="en-IN" sz="1775" dirty="0">
              <a:latin typeface="Abadi" panose="020B0604020104020204" pitchFamily="34" charset="0"/>
            </a:endParaRPr>
          </a:p>
          <a:p>
            <a:pPr marL="0" indent="0" algn="just">
              <a:buNone/>
            </a:pPr>
            <a:endParaRPr lang="en-IN" sz="20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Abadi" panose="020B0604020104020204" pitchFamily="34" charset="0"/>
              </a:rPr>
              <a:t>Data </a:t>
            </a:r>
            <a:r>
              <a:rPr lang="en-IN" sz="2000" b="1" dirty="0" err="1">
                <a:latin typeface="Abadi" panose="020B0604020104020204" pitchFamily="34" charset="0"/>
              </a:rPr>
              <a:t>Preprocessing</a:t>
            </a:r>
            <a:r>
              <a:rPr lang="en-IN" sz="2000" dirty="0">
                <a:latin typeface="Abadi" panose="020B0604020104020204" pitchFamily="34" charset="0"/>
              </a:rPr>
              <a:t>: </a:t>
            </a:r>
            <a:endParaRPr lang="en-IN" sz="2000" dirty="0">
              <a:latin typeface="Abadi" panose="020B0604020104020204" pitchFamily="34" charset="0"/>
            </a:endParaRPr>
          </a:p>
          <a:p>
            <a:pPr lvl="1" algn="just">
              <a:lnSpc>
                <a:spcPct val="110000"/>
              </a:lnSpc>
            </a:pPr>
            <a:r>
              <a:rPr lang="en-IN" sz="1775" dirty="0">
                <a:latin typeface="Abadi" panose="020B0604020104020204" pitchFamily="34" charset="0"/>
              </a:rPr>
              <a:t> Clean, </a:t>
            </a:r>
            <a:r>
              <a:rPr lang="en-IN" sz="1775" dirty="0" err="1">
                <a:latin typeface="Abadi" panose="020B0604020104020204" pitchFamily="34" charset="0"/>
              </a:rPr>
              <a:t>preprocess</a:t>
            </a:r>
            <a:r>
              <a:rPr lang="en-IN" sz="1775" dirty="0">
                <a:latin typeface="Abadi" panose="020B0604020104020204" pitchFamily="34" charset="0"/>
              </a:rPr>
              <a:t>, and normalize the collected data to ensure consistency and quality.</a:t>
            </a:r>
            <a:endParaRPr lang="en-IN" sz="1775" dirty="0">
              <a:latin typeface="Abadi" panose="020B0604020104020204" pitchFamily="34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IN" sz="20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Abadi" panose="020B0604020104020204" pitchFamily="34" charset="0"/>
              </a:rPr>
              <a:t>Feature Engineering</a:t>
            </a:r>
            <a:r>
              <a:rPr lang="en-IN" sz="2000" dirty="0">
                <a:latin typeface="Abadi" panose="020B0604020104020204" pitchFamily="34" charset="0"/>
              </a:rPr>
              <a:t>:</a:t>
            </a:r>
            <a:endParaRPr lang="en-IN" sz="2000" dirty="0">
              <a:latin typeface="Abadi" panose="020B0604020104020204" pitchFamily="34" charset="0"/>
            </a:endParaRPr>
          </a:p>
          <a:p>
            <a:pPr lvl="1"/>
            <a:r>
              <a:rPr lang="en-IN" sz="1775" dirty="0">
                <a:latin typeface="Abadi" panose="020B0604020104020204" pitchFamily="34" charset="0"/>
              </a:rPr>
              <a:t> Extract relevant features from the </a:t>
            </a:r>
            <a:r>
              <a:rPr lang="en-IN" sz="1775" dirty="0" err="1">
                <a:latin typeface="Abadi" panose="020B0604020104020204" pitchFamily="34" charset="0"/>
              </a:rPr>
              <a:t>preprocessed</a:t>
            </a:r>
            <a:r>
              <a:rPr lang="en-IN" sz="1775" dirty="0">
                <a:latin typeface="Abadi" panose="020B0604020104020204" pitchFamily="34" charset="0"/>
              </a:rPr>
              <a:t> data that can provide insights into energy usage patterns.</a:t>
            </a:r>
            <a:endParaRPr lang="en-US" sz="1775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807" y="243840"/>
            <a:ext cx="9355163" cy="839372"/>
          </a:xfrm>
        </p:spPr>
        <p:txBody>
          <a:bodyPr>
            <a:normAutofit/>
          </a:bodyPr>
          <a:lstStyle/>
          <a:p>
            <a:pPr algn="just"/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/ SOLUTION(CONT…)</a:t>
            </a:r>
            <a:endParaRPr lang="en-IN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8845" y="1217295"/>
            <a:ext cx="8596630" cy="54013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Abadi" panose="020B0604020104020204" pitchFamily="34" charset="0"/>
              </a:rPr>
              <a:t>Model Development</a:t>
            </a:r>
            <a:r>
              <a:rPr lang="en-IN" sz="2000" dirty="0">
                <a:latin typeface="Abadi" panose="020B0604020104020204" pitchFamily="34" charset="0"/>
              </a:rPr>
              <a:t>: </a:t>
            </a:r>
            <a:endParaRPr lang="en-IN" sz="2000" dirty="0">
              <a:latin typeface="Abadi" panose="020B0604020104020204" pitchFamily="34" charset="0"/>
            </a:endParaRPr>
          </a:p>
          <a:p>
            <a:pPr lvl="1" algn="just"/>
            <a:r>
              <a:rPr lang="en-IN" sz="1775" dirty="0">
                <a:latin typeface="Abadi" panose="020B0604020104020204" pitchFamily="34" charset="0"/>
              </a:rPr>
              <a:t> Utilize machine learning algorithms such as regression, time eries analysis, clustering, and neural networks to develop predictive models.</a:t>
            </a:r>
            <a:endParaRPr lang="en-IN" sz="1775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IN" sz="2000" b="1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Abadi" panose="020B0604020104020204" pitchFamily="34" charset="0"/>
              </a:rPr>
              <a:t>Training and Validation:</a:t>
            </a:r>
            <a:endParaRPr lang="en-IN" sz="2000" b="1" dirty="0">
              <a:latin typeface="Abadi" panose="020B0604020104020204" pitchFamily="34" charset="0"/>
            </a:endParaRPr>
          </a:p>
          <a:p>
            <a:pPr lvl="1" algn="just"/>
            <a:r>
              <a:rPr lang="en-IN" sz="1775" dirty="0">
                <a:latin typeface="Abadi" panose="020B0604020104020204" pitchFamily="34" charset="0"/>
              </a:rPr>
              <a:t> Train the machine learning models using historical data and validate their performance using cross-validation techniques to ensure accuracy and reliability.</a:t>
            </a:r>
            <a:endParaRPr lang="en-IN" sz="1775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IN" sz="20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Abadi" panose="020B0604020104020204" pitchFamily="34" charset="0"/>
              </a:rPr>
              <a:t>Real-time Monitoring</a:t>
            </a:r>
            <a:r>
              <a:rPr lang="en-IN" sz="2000" dirty="0">
                <a:latin typeface="Abadi" panose="020B0604020104020204" pitchFamily="34" charset="0"/>
              </a:rPr>
              <a:t>: </a:t>
            </a:r>
            <a:endParaRPr lang="en-IN" sz="2000" dirty="0">
              <a:latin typeface="Abadi" panose="020B0604020104020204" pitchFamily="34" charset="0"/>
            </a:endParaRPr>
          </a:p>
          <a:p>
            <a:pPr lvl="1" algn="just"/>
            <a:r>
              <a:rPr lang="en-IN" sz="1775" dirty="0">
                <a:latin typeface="Abadi" panose="020B0604020104020204" pitchFamily="34" charset="0"/>
              </a:rPr>
              <a:t> Implement a real-time monitoring system that continuously collects data from sensors and devices, applies the trained models to make predictions.</a:t>
            </a:r>
            <a:endParaRPr lang="en-US" sz="1775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677333" y="174171"/>
            <a:ext cx="9729409" cy="827315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/ SOLUTION(CONT…)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4724" y="1340815"/>
            <a:ext cx="8596668" cy="50528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/>
              <a:t>Decision Support System:</a:t>
            </a:r>
            <a:endParaRPr lang="en-IN" sz="2000" b="1" dirty="0"/>
          </a:p>
          <a:p>
            <a:pPr lvl="1" algn="just"/>
            <a:r>
              <a:rPr lang="en-IN" sz="1775" dirty="0"/>
              <a:t>  Integrate the AI and ML models with a decision support system that provides actionable insights and recommendations for optimizing energy consumption, scheduling equipment operations, and adjusting resource allocation based on predicted demand and cost factors.</a:t>
            </a:r>
            <a:endParaRPr lang="en-IN" sz="1775" dirty="0"/>
          </a:p>
          <a:p>
            <a:pPr marL="0" indent="0">
              <a:buNone/>
            </a:pPr>
            <a:r>
              <a:rPr lang="en-IN" sz="2000" dirty="0"/>
              <a:t>
 </a:t>
            </a:r>
            <a:r>
              <a:rPr lang="en-IN" sz="2000" b="1" dirty="0"/>
              <a:t>Feedback Loop: </a:t>
            </a:r>
            <a:endParaRPr lang="en-IN" sz="2000" b="1" dirty="0"/>
          </a:p>
          <a:p>
            <a:pPr lvl="1" algn="just"/>
            <a:r>
              <a:rPr lang="en-IN" sz="1775" dirty="0"/>
              <a:t>  Incorporate a feedback loop mechanism to update the models over time with new data and insights, enabling continuous improvement and adaptation to changing conditions and requirements.</a:t>
            </a:r>
            <a:endParaRPr lang="en-US" sz="177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549143"/>
            <a:ext cx="9645385" cy="1415387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DEVELOPMENT APPROACH</a:t>
            </a:r>
            <a:r>
              <a:rPr lang="en-IN"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(CONT...)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640" y="1964690"/>
            <a:ext cx="8596630" cy="40932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i="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Networking Equipment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: </a:t>
            </a:r>
            <a:endParaRPr lang="en-IN" sz="20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lvl="1"/>
            <a:r>
              <a:rPr lang="en-IN" sz="1775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en-GB" sz="1775" b="0" i="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Reliable networking infrastructure is essential for connecting sensors, devices, servers, and other components of the energy optimization system. </a:t>
            </a:r>
            <a:endParaRPr lang="en-GB" sz="1775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457200" lvl="1" indent="0">
              <a:buNone/>
            </a:pPr>
            <a:endParaRPr lang="en-GB" sz="1775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lvl="0" indent="0">
              <a:buNone/>
            </a:pPr>
            <a:r>
              <a:rPr lang="en-IN" altLang="en-GB" sz="2240" b="1" i="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E</a:t>
            </a:r>
            <a:r>
              <a:rPr lang="en-GB" sz="2530" b="1" i="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dge Computing Devices:</a:t>
            </a:r>
            <a:endParaRPr lang="en-IN" sz="2530" b="1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lvl="1"/>
            <a:r>
              <a:rPr lang="en-IN" sz="1775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en-GB" sz="1775" b="0" i="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In some cases, edge computing devices may be deployed at the site of energy consumption to perform real-time data processing and analysis locally, reducing latency and bandwidth requirements. </a:t>
            </a:r>
            <a:endParaRPr lang="en-GB" sz="1775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135" y="1930573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b="1" i="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Security Infrastructure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: </a:t>
            </a:r>
            <a:endParaRPr lang="en-GB" sz="2000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lvl="1"/>
            <a:r>
              <a:rPr lang="en-GB" sz="1775" b="0" i="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Implement robust security measures to protect sensitive energy consumption data from unauthorized access, tampering, or cyber-attacks. </a:t>
            </a:r>
            <a:endParaRPr lang="en-GB" sz="1775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indent="0" algn="just">
              <a:buNone/>
            </a:pPr>
            <a:endParaRPr lang="en-GB" sz="2000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GB" sz="2000" b="1" i="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Backup and Redundancy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: </a:t>
            </a:r>
            <a:endParaRPr lang="en-GB" sz="2000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lvl="1" algn="just"/>
            <a:r>
              <a:rPr lang="en-GB" sz="1775" b="0" i="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Implement backup and redundancy mechanisms to ensure data integrity and system availability in case of hardware failures or disasters.</a:t>
            </a:r>
            <a:endParaRPr lang="en-GB" sz="1775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9359636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DEVELOPMENT APPROACH</a:t>
            </a:r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</a:t>
            </a:r>
            <a:r>
              <a:rPr lang="en-IN"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...)</a:t>
            </a: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443"/>
            <a:ext cx="8596668" cy="860586"/>
          </a:xfrm>
        </p:spPr>
        <p:txBody>
          <a:bodyPr/>
          <a:lstStyle/>
          <a:p>
            <a:pPr algn="just"/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DEVELOPMENT APPROACH</a:t>
            </a:r>
            <a:r>
              <a:rPr lang="en-IN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altLang="en-US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899886"/>
            <a:ext cx="9538229" cy="5958114"/>
          </a:xfrm>
        </p:spPr>
        <p:txBody>
          <a:bodyPr>
            <a:normAutofit lnSpcReduction="10000"/>
          </a:bodyPr>
          <a:lstStyle/>
          <a:p>
            <a:pPr marL="0" indent="0" algn="thaiDist">
              <a:buClrTx/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HARDWARE REQUIREMENT: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thaiDist">
              <a:buClrTx/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thaiDist">
              <a:buClrTx/>
              <a:buNone/>
            </a:pPr>
            <a:r>
              <a:rPr lang="en-IN" sz="2475" b="1" i="0" dirty="0">
                <a:solidFill>
                  <a:srgbClr val="0D0D0D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Servers or Cloud Infrastructure:</a:t>
            </a:r>
            <a:endParaRPr lang="en-IN" sz="2475" b="1" i="0" dirty="0">
              <a:solidFill>
                <a:srgbClr val="0D0D0D"/>
              </a:solidFill>
              <a:effectLst/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lvl="2" algn="just">
              <a:buClrTx/>
            </a:pPr>
            <a:r>
              <a:rPr lang="en-IN" sz="1710" b="1" i="0" dirty="0">
                <a:solidFill>
                  <a:srgbClr val="0D0D0D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IN" sz="1710" i="0" dirty="0">
                <a:solidFill>
                  <a:srgbClr val="0D0D0D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Powerful servers or cloud computing resources are needed to train machine learning models, perform data </a:t>
            </a:r>
            <a:r>
              <a:rPr lang="en-IN" sz="1710" i="0" dirty="0" err="1">
                <a:solidFill>
                  <a:srgbClr val="0D0D0D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preprocessing</a:t>
            </a:r>
            <a:r>
              <a:rPr lang="en-IN" sz="1710" i="0" dirty="0">
                <a:solidFill>
                  <a:srgbClr val="0D0D0D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, and run predictive analytics algorithms. </a:t>
            </a:r>
            <a:endParaRPr lang="en-IN" sz="1710" i="0" dirty="0">
              <a:solidFill>
                <a:srgbClr val="0D0D0D"/>
              </a:solidFill>
              <a:effectLst/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0" lvl="0" indent="0" algn="thaiDist">
              <a:buClrTx/>
              <a:buNone/>
            </a:pPr>
            <a:r>
              <a:rPr lang="en-IN" sz="2475" b="1" i="0" dirty="0">
                <a:solidFill>
                  <a:srgbClr val="0D0D0D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
Data Storage</a:t>
            </a:r>
            <a:r>
              <a:rPr lang="en-IN" sz="2475" i="0" dirty="0">
                <a:solidFill>
                  <a:srgbClr val="0D0D0D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: </a:t>
            </a:r>
            <a:endParaRPr lang="en-IN" sz="2475" i="0" dirty="0">
              <a:solidFill>
                <a:srgbClr val="0D0D0D"/>
              </a:solidFill>
              <a:effectLst/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lvl="2" algn="just">
              <a:buClrTx/>
            </a:pPr>
            <a:r>
              <a:rPr lang="en-IN" sz="1925" i="0" dirty="0">
                <a:solidFill>
                  <a:srgbClr val="0D0D0D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 High-capacity storage systems are required to store historical energy consumption data, sensor readings, weather data, and other relevant information.</a:t>
            </a:r>
            <a:endParaRPr lang="en-IN" sz="1925" i="0" dirty="0">
              <a:solidFill>
                <a:srgbClr val="0D0D0D"/>
              </a:solidFill>
              <a:effectLst/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914400" lvl="2" indent="0" algn="just">
              <a:buClrTx/>
              <a:buNone/>
            </a:pPr>
            <a:endParaRPr lang="en-IN" sz="1925" i="0" dirty="0">
              <a:solidFill>
                <a:srgbClr val="0D0D0D"/>
              </a:solidFill>
              <a:effectLst/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0" lvl="0" indent="0" algn="thaiDist">
              <a:buClrTx/>
              <a:buNone/>
            </a:pPr>
            <a:r>
              <a:rPr lang="en-IN" sz="2475" b="1" i="0" dirty="0">
                <a:solidFill>
                  <a:srgbClr val="0D0D0D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Sensors and </a:t>
            </a:r>
            <a:r>
              <a:rPr lang="en-IN" sz="2475" b="1" i="0" dirty="0" err="1">
                <a:solidFill>
                  <a:srgbClr val="0D0D0D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IoT</a:t>
            </a:r>
            <a:r>
              <a:rPr lang="en-IN" sz="2475" b="1" i="0" dirty="0">
                <a:solidFill>
                  <a:srgbClr val="0D0D0D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 Devices: </a:t>
            </a:r>
            <a:endParaRPr lang="en-IN" sz="2475" b="1" i="0" dirty="0">
              <a:solidFill>
                <a:srgbClr val="0D0D0D"/>
              </a:solidFill>
              <a:effectLst/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lvl="1" algn="just">
              <a:buClrTx/>
            </a:pPr>
            <a:r>
              <a:rPr lang="en-IN" sz="1955" b="1" i="0" dirty="0">
                <a:solidFill>
                  <a:srgbClr val="0D0D0D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  </a:t>
            </a:r>
            <a:r>
              <a:rPr lang="en-IN" sz="1955" i="0" dirty="0">
                <a:solidFill>
                  <a:srgbClr val="0D0D0D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Deploy sensors and </a:t>
            </a:r>
            <a:r>
              <a:rPr lang="en-IN" sz="1955" i="0" dirty="0" err="1">
                <a:solidFill>
                  <a:srgbClr val="0D0D0D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IoT</a:t>
            </a:r>
            <a:r>
              <a:rPr lang="en-IN" sz="1955" i="0" dirty="0">
                <a:solidFill>
                  <a:srgbClr val="0D0D0D"/>
                </a:solidFill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 devices to collect real-time data on energy usage, building occupancy, equipment status, and environmental conditions.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7517</Words>
  <Application>WPS Presentation</Application>
  <PresentationFormat>Widescreen</PresentationFormat>
  <Paragraphs>180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41" baseType="lpstr">
      <vt:lpstr>Arial</vt:lpstr>
      <vt:lpstr>SimSun</vt:lpstr>
      <vt:lpstr>Wingdings</vt:lpstr>
      <vt:lpstr>Wingdings 3</vt:lpstr>
      <vt:lpstr>Arial</vt:lpstr>
      <vt:lpstr>Times New Roman</vt:lpstr>
      <vt:lpstr>Abadi</vt:lpstr>
      <vt:lpstr>Segoe Print</vt:lpstr>
      <vt:lpstr>Söhne</vt:lpstr>
      <vt:lpstr>Trebuchet MS</vt:lpstr>
      <vt:lpstr>Microsoft YaHei</vt:lpstr>
      <vt:lpstr>Arial Unicode MS</vt:lpstr>
      <vt:lpstr>Calibri</vt:lpstr>
      <vt:lpstr>Segoe UI Black</vt:lpstr>
      <vt:lpstr>Franklin Gothic Heavy</vt:lpstr>
      <vt:lpstr>Agency FB</vt:lpstr>
      <vt:lpstr>Arial Black</vt:lpstr>
      <vt:lpstr>Arial Narrow</vt:lpstr>
      <vt:lpstr>Algerian</vt:lpstr>
      <vt:lpstr>Wingdings</vt:lpstr>
      <vt:lpstr>Facet</vt:lpstr>
      <vt:lpstr>ENERGY CONSUMPTION FORECASTING  USING  AI – MACHINE LEARNING ALG.</vt:lpstr>
      <vt:lpstr>OUTLINE</vt:lpstr>
      <vt:lpstr>PROBLEM STATEMENT</vt:lpstr>
      <vt:lpstr>PROPOSED SYSTEM / SOLUTION</vt:lpstr>
      <vt:lpstr>PROPOSED SYSTEM / SOLUTION(CONT…)</vt:lpstr>
      <vt:lpstr>PROPOSED SYSTEM / SOLUTION(CONT…)</vt:lpstr>
      <vt:lpstr>SYSTEM DEVELOPMENT APPROACH(CONT...)</vt:lpstr>
      <vt:lpstr>SYSTEM DEVELOPMENT APPROACH(CONT...)</vt:lpstr>
      <vt:lpstr>SYSTEM DEVELOPMENT APPROACH</vt:lpstr>
      <vt:lpstr>SYSTEM DEVELOPMENT APPROACH(CONTD…)</vt:lpstr>
      <vt:lpstr>SYSTEM DEVELOPMENT APPROACH(CONTD…)</vt:lpstr>
      <vt:lpstr>ALGORITHM &amp; DEPLOYMENT</vt:lpstr>
      <vt:lpstr>ALGORITHM &amp; DEPLOYMENT </vt:lpstr>
      <vt:lpstr>ALGORITHM &amp; DEPLOYMENT (CONTD...)</vt:lpstr>
      <vt:lpstr>ALGORITHM &amp; DEPLOYMENT(CONT…) </vt:lpstr>
      <vt:lpstr>RESULT</vt:lpstr>
      <vt:lpstr>RESULT</vt:lpstr>
      <vt:lpstr>CONCLUSION</vt:lpstr>
      <vt:lpstr>REFERENCE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WRITTEN DIGITAL RECOGNITION USING CNN</dc:title>
  <dc:creator>SamuAmmu</dc:creator>
  <cp:lastModifiedBy>Manoj</cp:lastModifiedBy>
  <cp:revision>63</cp:revision>
  <dcterms:created xsi:type="dcterms:W3CDTF">2024-03-24T13:10:00Z</dcterms:created>
  <dcterms:modified xsi:type="dcterms:W3CDTF">2024-04-05T09:12:45Z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C33DF88B23264F80BF4A3441F382706F_12</vt:lpwstr>
  </property>
  <property fmtid="{D5CDD505-2E9C-101B-9397-08002B2CF9AE}" pid="3" name="KSOProductBuildVer">
    <vt:lpwstr>2057-12.2.0.13431</vt:lpwstr>
  </property>
</Properties>
</file>