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7"/>
  </p:notesMasterIdLst>
  <p:sldIdLst>
    <p:sldId id="257" r:id="rId2"/>
    <p:sldId id="259" r:id="rId3"/>
    <p:sldId id="268" r:id="rId4"/>
    <p:sldId id="337" r:id="rId5"/>
    <p:sldId id="306" r:id="rId6"/>
    <p:sldId id="271" r:id="rId7"/>
    <p:sldId id="307" r:id="rId8"/>
    <p:sldId id="275" r:id="rId9"/>
    <p:sldId id="277" r:id="rId10"/>
    <p:sldId id="266" r:id="rId11"/>
    <p:sldId id="267" r:id="rId12"/>
    <p:sldId id="338" r:id="rId13"/>
    <p:sldId id="278" r:id="rId14"/>
    <p:sldId id="309" r:id="rId15"/>
    <p:sldId id="288" r:id="rId16"/>
    <p:sldId id="289" r:id="rId17"/>
    <p:sldId id="290" r:id="rId18"/>
    <p:sldId id="291" r:id="rId19"/>
    <p:sldId id="292" r:id="rId20"/>
    <p:sldId id="293" r:id="rId21"/>
    <p:sldId id="294" r:id="rId22"/>
    <p:sldId id="295" r:id="rId23"/>
    <p:sldId id="296" r:id="rId24"/>
    <p:sldId id="297" r:id="rId25"/>
    <p:sldId id="283" r:id="rId26"/>
    <p:sldId id="310" r:id="rId27"/>
    <p:sldId id="312" r:id="rId28"/>
    <p:sldId id="298" r:id="rId29"/>
    <p:sldId id="300" r:id="rId30"/>
    <p:sldId id="301" r:id="rId31"/>
    <p:sldId id="302" r:id="rId32"/>
    <p:sldId id="303" r:id="rId33"/>
    <p:sldId id="304" r:id="rId34"/>
    <p:sldId id="305" r:id="rId35"/>
    <p:sldId id="334" r:id="rId36"/>
    <p:sldId id="313" r:id="rId37"/>
    <p:sldId id="314" r:id="rId38"/>
    <p:sldId id="315" r:id="rId39"/>
    <p:sldId id="316" r:id="rId40"/>
    <p:sldId id="317" r:id="rId41"/>
    <p:sldId id="318" r:id="rId42"/>
    <p:sldId id="321" r:id="rId43"/>
    <p:sldId id="319" r:id="rId44"/>
    <p:sldId id="322" r:id="rId45"/>
    <p:sldId id="320" r:id="rId46"/>
    <p:sldId id="323" r:id="rId47"/>
    <p:sldId id="324" r:id="rId48"/>
    <p:sldId id="325" r:id="rId49"/>
    <p:sldId id="326" r:id="rId50"/>
    <p:sldId id="327" r:id="rId51"/>
    <p:sldId id="328" r:id="rId52"/>
    <p:sldId id="329" r:id="rId53"/>
    <p:sldId id="330" r:id="rId54"/>
    <p:sldId id="335" r:id="rId55"/>
    <p:sldId id="336" r:id="rId5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286" autoAdjust="0"/>
  </p:normalViewPr>
  <p:slideViewPr>
    <p:cSldViewPr>
      <p:cViewPr varScale="1">
        <p:scale>
          <a:sx n="63" d="100"/>
          <a:sy n="63" d="100"/>
        </p:scale>
        <p:origin x="1512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791753-CACA-4713-A5B1-E06F62776D66}" type="datetimeFigureOut">
              <a:rPr lang="en-US" smtClean="0"/>
              <a:pPr/>
              <a:t>11/14/2022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52411E-92F5-4D49-9BD3-7F0FA90FFD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0176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52411E-92F5-4D49-9BD3-7F0FA90FFD7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2815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52411E-92F5-4D49-9BD3-7F0FA90FFD7C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7863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AADE8-1041-4845-9EB9-3FE0E9AB37E6}" type="datetime4">
              <a:rPr lang="en-US" smtClean="0"/>
              <a:pPr/>
              <a:t>November 14,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 Basics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26AA2-14D7-4C58-9522-0A6B89A267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82BBE-DF25-4000-94AF-76147BB72197}" type="datetime4">
              <a:rPr lang="en-US" smtClean="0"/>
              <a:pPr/>
              <a:t>November 14,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 Basics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26AA2-14D7-4C58-9522-0A6B89A267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28CEF-2945-4114-BDBD-531E4C5FD8D1}" type="datetime4">
              <a:rPr lang="en-US" smtClean="0"/>
              <a:pPr/>
              <a:t>November 14,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 Basics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26AA2-14D7-4C58-9522-0A6B89A267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45539-E404-4C26-B452-5C022F9ED583}" type="datetime4">
              <a:rPr lang="en-US" smtClean="0"/>
              <a:pPr/>
              <a:t>November 14,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 Basics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26AA2-14D7-4C58-9522-0A6B89A267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E63B9-739E-4EB3-8C6E-CA7FBBC5A00F}" type="datetime4">
              <a:rPr lang="en-US" smtClean="0"/>
              <a:pPr/>
              <a:t>November 14,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 Basics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26AA2-14D7-4C58-9522-0A6B89A267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03E26-23B1-4F12-A72E-711C07C10A0C}" type="datetime4">
              <a:rPr lang="en-US" smtClean="0"/>
              <a:pPr/>
              <a:t>November 14,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 Basics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26AA2-14D7-4C58-9522-0A6B89A267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3E0A8-8485-4374-96B7-8F661A3F7C64}" type="datetime4">
              <a:rPr lang="en-US" smtClean="0"/>
              <a:pPr/>
              <a:t>November 14, 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 Basics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26AA2-14D7-4C58-9522-0A6B89A267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1D45D-A4F6-4BB3-8B4E-1754858A1045}" type="datetime4">
              <a:rPr lang="en-US" smtClean="0"/>
              <a:pPr/>
              <a:t>November 14, 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 Basics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26AA2-14D7-4C58-9522-0A6B89A267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52AE0-B4FE-4DB7-8859-5CFF58650A1D}" type="datetime4">
              <a:rPr lang="en-US" smtClean="0"/>
              <a:pPr/>
              <a:t>November 14, 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 Basics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26AA2-14D7-4C58-9522-0A6B89A267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C7FD8-5365-4AF8-9148-86E0C5628244}" type="datetime4">
              <a:rPr lang="en-US" smtClean="0"/>
              <a:pPr/>
              <a:t>November 14,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 Basics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26AA2-14D7-4C58-9522-0A6B89A267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FF5BC-4D37-42E2-A354-D29EC21A3925}" type="datetime4">
              <a:rPr lang="en-US" smtClean="0"/>
              <a:pPr/>
              <a:t>November 14,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 Basics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26AA2-14D7-4C58-9522-0A6B89A267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5DB2B6-8770-4658-92CD-D71ABB81A5B4}" type="datetime4">
              <a:rPr lang="en-US" smtClean="0"/>
              <a:pPr/>
              <a:t>November 14,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R Basics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826AA2-14D7-4C58-9522-0A6B89A267E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85800" y="533400"/>
            <a:ext cx="7772400" cy="1470025"/>
          </a:xfrm>
        </p:spPr>
        <p:txBody>
          <a:bodyPr/>
          <a:lstStyle/>
          <a:p>
            <a:r>
              <a:rPr lang="en-US" dirty="0" smtClean="0"/>
              <a:t>Unit – 4 – R Programming</a:t>
            </a:r>
            <a:endParaRPr lang="en-US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990600" y="2362200"/>
            <a:ext cx="7010400" cy="1752600"/>
          </a:xfrm>
        </p:spPr>
        <p:txBody>
          <a:bodyPr>
            <a:noAutofit/>
          </a:bodyPr>
          <a:lstStyle/>
          <a:p>
            <a:pPr algn="just"/>
            <a:r>
              <a:rPr lang="en-US" sz="2800" dirty="0">
                <a:solidFill>
                  <a:schemeClr val="tx1"/>
                </a:solidFill>
              </a:rPr>
              <a:t>Basics of R – Vectors – Operations – Filtering - Matrices and Arrays – Matrix Operations - Lists – List Operations – List Components and values - Data Frames – Creation and Merging - Tables – Structures – Control Structures – Functions – Recursions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Used to </a:t>
            </a:r>
            <a:r>
              <a:rPr lang="en-US" dirty="0" smtClean="0">
                <a:solidFill>
                  <a:srgbClr val="FF0000"/>
                </a:solidFill>
              </a:rPr>
              <a:t>store numbers, words, matrices,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rgbClr val="FF0000"/>
                </a:solidFill>
              </a:rPr>
              <a:t>tables. </a:t>
            </a:r>
          </a:p>
          <a:p>
            <a:pPr>
              <a:buNone/>
            </a:pPr>
            <a:r>
              <a:rPr lang="en-US" b="1" dirty="0" smtClean="0"/>
              <a:t>Valid Variables</a:t>
            </a:r>
          </a:p>
          <a:p>
            <a:r>
              <a:rPr lang="en-US" dirty="0" smtClean="0"/>
              <a:t>Contain letters, numbers, and only dot or underscore characters.</a:t>
            </a:r>
          </a:p>
          <a:p>
            <a:r>
              <a:rPr lang="en-US" dirty="0" smtClean="0"/>
              <a:t>Not to start with a number (</a:t>
            </a:r>
            <a:r>
              <a:rPr lang="en-US" dirty="0" err="1" smtClean="0"/>
              <a:t>eg</a:t>
            </a:r>
            <a:r>
              <a:rPr lang="en-US" dirty="0" smtClean="0"/>
              <a:t>:- 2x)</a:t>
            </a:r>
          </a:p>
          <a:p>
            <a:r>
              <a:rPr lang="en-US" dirty="0" smtClean="0"/>
              <a:t>Not to start with a dot followed by a number   (</a:t>
            </a:r>
            <a:r>
              <a:rPr lang="en-US" dirty="0" err="1" smtClean="0"/>
              <a:t>eg</a:t>
            </a:r>
            <a:r>
              <a:rPr lang="en-US" dirty="0" smtClean="0"/>
              <a:t>:- .2x)</a:t>
            </a:r>
          </a:p>
          <a:p>
            <a:r>
              <a:rPr lang="en-US" dirty="0" smtClean="0"/>
              <a:t>Not to start with an underscore (</a:t>
            </a:r>
            <a:r>
              <a:rPr lang="en-US" dirty="0" err="1" smtClean="0"/>
              <a:t>eg</a:t>
            </a:r>
            <a:r>
              <a:rPr lang="en-US" dirty="0" smtClean="0"/>
              <a:t>:- _x)</a:t>
            </a:r>
          </a:p>
          <a:p>
            <a:r>
              <a:rPr lang="en-US" dirty="0" smtClean="0"/>
              <a:t>Not be a reserved keyword.</a:t>
            </a:r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54247-934A-4E13-AB1A-BD4A1DC35979}" type="datetime4">
              <a:rPr lang="en-US" smtClean="0"/>
              <a:pPr/>
              <a:t>November 14, 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26AA2-14D7-4C58-9522-0A6B89A267E8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 Basics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Variables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3719777"/>
              </p:ext>
            </p:extLst>
          </p:nvPr>
        </p:nvGraphicFramePr>
        <p:xfrm>
          <a:off x="457200" y="1219200"/>
          <a:ext cx="3962400" cy="274320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396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/>
                        <a:t>Valid identifiers in R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Total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Sum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.fine.with.dot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/>
                        <a:t>this_is_acceptable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Number5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982726"/>
              </p:ext>
            </p:extLst>
          </p:nvPr>
        </p:nvGraphicFramePr>
        <p:xfrm>
          <a:off x="4800600" y="3276600"/>
          <a:ext cx="3886200" cy="2743200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388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Invalid identifiers in R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/>
                        <a:t>tot@l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5um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_fine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TRUE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.0ne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3062A-4FD8-4E13-83AF-ADC9D7249300}" type="datetime4">
              <a:rPr lang="en-US" smtClean="0"/>
              <a:pPr/>
              <a:t>November 14, 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26AA2-14D7-4C58-9522-0A6B89A267E8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 Basics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Variable Assignment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94CE0-FF4D-460E-BF53-165B8C4EB429}" type="datetime4">
              <a:rPr lang="en-US" smtClean="0"/>
              <a:pPr/>
              <a:t>November 14, 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26AA2-14D7-4C58-9522-0A6B89A267E8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 Basics</a:t>
            </a:r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682112" y="1306559"/>
            <a:ext cx="5779776" cy="1076889"/>
            <a:chOff x="312420" y="71159"/>
            <a:chExt cx="5779776" cy="1076889"/>
          </a:xfrm>
        </p:grpSpPr>
        <p:sp>
          <p:nvSpPr>
            <p:cNvPr id="15" name="Rounded Rectangle 14"/>
            <p:cNvSpPr/>
            <p:nvPr/>
          </p:nvSpPr>
          <p:spPr>
            <a:xfrm>
              <a:off x="312420" y="71159"/>
              <a:ext cx="5779776" cy="1076889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Rounded Rectangle 4"/>
            <p:cNvSpPr txBox="1"/>
            <p:nvPr/>
          </p:nvSpPr>
          <p:spPr>
            <a:xfrm>
              <a:off x="364989" y="123728"/>
              <a:ext cx="5674638" cy="97175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65322" tIns="0" rIns="165322" bIns="0" numCol="1" spcCol="1270" anchor="ctr" anchorCtr="0">
              <a:noAutofit/>
            </a:bodyPr>
            <a:lstStyle/>
            <a:p>
              <a:pPr lvl="0" algn="l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200" kern="1200" dirty="0" smtClean="0"/>
                <a:t>Assignment Operator: “=“</a:t>
              </a:r>
            </a:p>
            <a:p>
              <a:pPr lvl="0" algn="l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200" kern="1200" dirty="0" smtClean="0"/>
                <a:t>Example: x=20</a:t>
              </a:r>
              <a:endParaRPr lang="en-US" sz="3200" kern="12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682112" y="2779449"/>
            <a:ext cx="5771422" cy="1234496"/>
            <a:chOff x="312420" y="1544049"/>
            <a:chExt cx="5771422" cy="1234496"/>
          </a:xfrm>
        </p:grpSpPr>
        <p:sp>
          <p:nvSpPr>
            <p:cNvPr id="13" name="Rounded Rectangle 12"/>
            <p:cNvSpPr/>
            <p:nvPr/>
          </p:nvSpPr>
          <p:spPr>
            <a:xfrm>
              <a:off x="312420" y="1544049"/>
              <a:ext cx="5771422" cy="1234496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4966938"/>
                <a:satOff val="19906"/>
                <a:lumOff val="4314"/>
                <a:alphaOff val="0"/>
              </a:schemeClr>
            </a:fillRef>
            <a:effectRef idx="0">
              <a:schemeClr val="accent5">
                <a:hueOff val="-4966938"/>
                <a:satOff val="19906"/>
                <a:lumOff val="4314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Rounded Rectangle 6"/>
            <p:cNvSpPr txBox="1"/>
            <p:nvPr/>
          </p:nvSpPr>
          <p:spPr>
            <a:xfrm>
              <a:off x="372683" y="1604312"/>
              <a:ext cx="5650896" cy="111397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65322" tIns="0" rIns="165322" bIns="0" numCol="1" spcCol="1270" anchor="ctr" anchorCtr="0">
              <a:noAutofit/>
            </a:bodyPr>
            <a:lstStyle/>
            <a:p>
              <a:pPr lvl="0" algn="l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200" kern="1200" dirty="0" smtClean="0"/>
                <a:t>Leftwards Operator: “&lt;-”</a:t>
              </a:r>
            </a:p>
            <a:p>
              <a:pPr lvl="0" algn="l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200" kern="1200" dirty="0" smtClean="0"/>
                <a:t>Example: x&lt;-”Computer”</a:t>
              </a:r>
              <a:endParaRPr lang="en-US" sz="3200" kern="1200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682112" y="4409946"/>
            <a:ext cx="5771422" cy="1141494"/>
            <a:chOff x="312420" y="3174546"/>
            <a:chExt cx="5771422" cy="1141494"/>
          </a:xfrm>
        </p:grpSpPr>
        <p:sp>
          <p:nvSpPr>
            <p:cNvPr id="11" name="Rounded Rectangle 10"/>
            <p:cNvSpPr/>
            <p:nvPr/>
          </p:nvSpPr>
          <p:spPr>
            <a:xfrm>
              <a:off x="312420" y="3174546"/>
              <a:ext cx="5771422" cy="114149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9933876"/>
                <a:satOff val="39811"/>
                <a:lumOff val="8628"/>
                <a:alphaOff val="0"/>
              </a:schemeClr>
            </a:fillRef>
            <a:effectRef idx="0">
              <a:schemeClr val="accent5">
                <a:hueOff val="-9933876"/>
                <a:satOff val="39811"/>
                <a:lumOff val="8628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Rounded Rectangle 8"/>
            <p:cNvSpPr txBox="1"/>
            <p:nvPr/>
          </p:nvSpPr>
          <p:spPr>
            <a:xfrm>
              <a:off x="368143" y="3230269"/>
              <a:ext cx="5659976" cy="103004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65322" tIns="0" rIns="165322" bIns="0" numCol="1" spcCol="1270" anchor="ctr" anchorCtr="0">
              <a:noAutofit/>
            </a:bodyPr>
            <a:lstStyle/>
            <a:p>
              <a:pPr lvl="0" algn="l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200" kern="1200" dirty="0" smtClean="0"/>
                <a:t>Rightwards Operator: “-&gt;”</a:t>
              </a:r>
            </a:p>
            <a:p>
              <a:pPr lvl="0" algn="l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200" kern="1200" dirty="0" smtClean="0"/>
                <a:t>Example: 856-&gt;x</a:t>
              </a:r>
              <a:endParaRPr lang="en-US" sz="32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722667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3400" y="304800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Constants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066800"/>
            <a:ext cx="8229600" cy="5181600"/>
          </a:xfrm>
        </p:spPr>
        <p:txBody>
          <a:bodyPr>
            <a:normAutofit/>
          </a:bodyPr>
          <a:lstStyle/>
          <a:p>
            <a:r>
              <a:rPr lang="en-US" dirty="0" smtClean="0"/>
              <a:t>Values are fixed </a:t>
            </a:r>
          </a:p>
          <a:p>
            <a:pPr>
              <a:buNone/>
            </a:pP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990600" y="1798321"/>
          <a:ext cx="7620000" cy="298915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434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76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6411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 smtClean="0"/>
                        <a:t>Numeric Constants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 smtClean="0"/>
                        <a:t>Character Constants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411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Integer, double, or complex </a:t>
                      </a:r>
                      <a:endParaRPr lang="en-US" sz="28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Represented by single (‘) or double (“) quotes called delimiters.</a:t>
                      </a:r>
                    </a:p>
                    <a:p>
                      <a:pPr algn="l"/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15185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Followed by ‘L’ and ‘</a:t>
                      </a:r>
                      <a:r>
                        <a:rPr lang="en-US" sz="2800" dirty="0" err="1" smtClean="0"/>
                        <a:t>i</a:t>
                      </a:r>
                      <a:r>
                        <a:rPr lang="en-US" sz="2800" dirty="0" smtClean="0"/>
                        <a:t>’ are considered as integer and complex respectively</a:t>
                      </a:r>
                      <a:endParaRPr lang="en-US" sz="28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B9EED-EB33-44F3-BE2D-4FD75066034E}" type="datetime4">
              <a:rPr lang="en-US" smtClean="0"/>
              <a:pPr/>
              <a:t>November 14, 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26AA2-14D7-4C58-9522-0A6B89A267E8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 Basics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b="1" dirty="0"/>
              <a:t>Built-in </a:t>
            </a:r>
            <a:r>
              <a:rPr lang="en-US" b="1" dirty="0" smtClean="0"/>
              <a:t>Constants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90043-E413-4C89-85D1-E0C3A88EF03B}" type="datetime4">
              <a:rPr lang="en-US" smtClean="0"/>
              <a:pPr/>
              <a:t>November 14, 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26AA2-14D7-4C58-9522-0A6B89A267E8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 Basics</a:t>
            </a:r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33400" y="1371601"/>
          <a:ext cx="7924800" cy="464820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8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9563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/>
                        <a:t>&gt; LETTERS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“A” “B” “C”………..”Z”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563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/>
                        <a:t>&gt; letters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“a” “b” “c”………….”z”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563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/>
                        <a:t>&gt; pi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3.141593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656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/>
                        <a:t>&gt; month.name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"January" "February" "March" …..”December”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9563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/>
                        <a:t>&gt; month.abb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"Jan" "Feb" "Mar" ….”Dec”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3794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3865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 - Operators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28650" y="1976718"/>
            <a:ext cx="7886700" cy="4200245"/>
          </a:xfrm>
        </p:spPr>
        <p:txBody>
          <a:bodyPr>
            <a:normAutofit/>
          </a:bodyPr>
          <a:lstStyle/>
          <a:p>
            <a:r>
              <a:rPr lang="en-US" sz="3600" dirty="0" smtClean="0"/>
              <a:t>Arithmetic Operators</a:t>
            </a:r>
          </a:p>
          <a:p>
            <a:r>
              <a:rPr lang="en-US" sz="3600" dirty="0" smtClean="0"/>
              <a:t>Relational Operators</a:t>
            </a:r>
          </a:p>
          <a:p>
            <a:r>
              <a:rPr lang="en-US" sz="3600" dirty="0" smtClean="0"/>
              <a:t>Logical Operators</a:t>
            </a:r>
          </a:p>
          <a:p>
            <a:r>
              <a:rPr lang="en-US" sz="3600" dirty="0" smtClean="0"/>
              <a:t>Assignment Operators</a:t>
            </a:r>
          </a:p>
          <a:p>
            <a:r>
              <a:rPr lang="en-US" sz="3600" dirty="0" smtClean="0"/>
              <a:t>Miscellaneous Operators</a:t>
            </a:r>
            <a:endParaRPr lang="en-US" sz="36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7400" y="4800600"/>
            <a:ext cx="1950244" cy="68243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8800" y="1905000"/>
            <a:ext cx="2914440" cy="7810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1200" y="2590800"/>
            <a:ext cx="2228850" cy="8286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43600" y="3352800"/>
            <a:ext cx="1950244" cy="6762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48400" y="3962400"/>
            <a:ext cx="1650206" cy="714375"/>
          </a:xfrm>
          <a:prstGeom prst="rect">
            <a:avLst/>
          </a:prstGeom>
        </p:spPr>
      </p:pic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0EF30-BF77-449E-A95E-BBF5D1939918}" type="datetime4">
              <a:rPr lang="en-US" smtClean="0"/>
              <a:pPr/>
              <a:t>November 14, 2022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26AA2-14D7-4C58-9522-0A6B89A267E8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 Basics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256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7886700" cy="47307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Arithmetic Operators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726074"/>
              </p:ext>
            </p:extLst>
          </p:nvPr>
        </p:nvGraphicFramePr>
        <p:xfrm>
          <a:off x="762000" y="1066800"/>
          <a:ext cx="7886700" cy="5343104"/>
        </p:xfrm>
        <a:graphic>
          <a:graphicData uri="http://schemas.openxmlformats.org/drawingml/2006/table">
            <a:tbl>
              <a:tblPr firstRow="1" bandRow="1">
                <a:tableStyleId>{8FD4443E-F989-4FC4-A0C8-D5A2AF1F390B}</a:tableStyleId>
              </a:tblPr>
              <a:tblGrid>
                <a:gridCol w="11564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38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247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71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603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Operator</a:t>
                      </a:r>
                      <a:endParaRPr lang="en-US" dirty="0"/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Meaning</a:t>
                      </a:r>
                      <a:endParaRPr lang="en-US" dirty="0"/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Example</a:t>
                      </a:r>
                      <a:endParaRPr lang="en-US" dirty="0"/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60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+</a:t>
                      </a:r>
                      <a:endParaRPr lang="en-US" sz="2000" dirty="0"/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Addition</a:t>
                      </a:r>
                      <a:endParaRPr lang="en-US" sz="2000" dirty="0"/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Addition of two operands</a:t>
                      </a:r>
                      <a:endParaRPr lang="en-US" sz="2000" dirty="0"/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x</a:t>
                      </a:r>
                      <a:r>
                        <a:rPr lang="en-US" sz="2000" baseline="0" dirty="0" smtClean="0"/>
                        <a:t> + y</a:t>
                      </a:r>
                      <a:endParaRPr lang="en-US" sz="2000" dirty="0"/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225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-</a:t>
                      </a:r>
                      <a:endParaRPr lang="en-US" sz="2000" dirty="0"/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Subtraction</a:t>
                      </a:r>
                      <a:endParaRPr lang="en-US" sz="2000" dirty="0"/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Subtraction of second operand from first</a:t>
                      </a:r>
                      <a:endParaRPr lang="en-US" sz="2000" dirty="0"/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x – y</a:t>
                      </a:r>
                      <a:endParaRPr lang="en-US" sz="2000" dirty="0"/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225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*</a:t>
                      </a:r>
                      <a:endParaRPr lang="en-US" sz="2000" dirty="0"/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Multiplication</a:t>
                      </a:r>
                      <a:endParaRPr lang="en-US" sz="2000" dirty="0"/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Multiplication of two operands</a:t>
                      </a:r>
                      <a:endParaRPr lang="en-US" sz="2000" dirty="0"/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x * y</a:t>
                      </a:r>
                      <a:endParaRPr lang="en-US" sz="2000" dirty="0"/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225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/</a:t>
                      </a:r>
                      <a:endParaRPr lang="en-US" sz="2000" dirty="0"/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Division</a:t>
                      </a:r>
                      <a:endParaRPr lang="en-US" sz="2000" dirty="0"/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Division of first operand with second</a:t>
                      </a:r>
                      <a:endParaRPr lang="en-US" sz="2000" dirty="0"/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x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dirty="0" smtClean="0"/>
                        <a:t>/ y</a:t>
                      </a:r>
                      <a:endParaRPr lang="en-US" sz="2000" dirty="0"/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225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^</a:t>
                      </a:r>
                      <a:endParaRPr lang="en-US" sz="2000" dirty="0"/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Exponent</a:t>
                      </a:r>
                      <a:endParaRPr lang="en-US" sz="2000" dirty="0"/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First operand raised to the power of  second operand</a:t>
                      </a:r>
                      <a:endParaRPr lang="en-US" sz="2000" dirty="0"/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x ^</a:t>
                      </a:r>
                      <a:r>
                        <a:rPr lang="en-US" sz="2000" baseline="0" dirty="0" smtClean="0"/>
                        <a:t> y</a:t>
                      </a:r>
                      <a:endParaRPr lang="en-US" sz="2000" dirty="0"/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3584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%%</a:t>
                      </a:r>
                      <a:endParaRPr lang="en-US" sz="2000" dirty="0"/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Modulus (Remainder from division)</a:t>
                      </a:r>
                      <a:endParaRPr lang="en-US" sz="2000" dirty="0"/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Remainder from division of first operand with second</a:t>
                      </a:r>
                      <a:endParaRPr lang="en-US" sz="2000" dirty="0"/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x %% y</a:t>
                      </a:r>
                      <a:endParaRPr lang="en-US" sz="2000" dirty="0"/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5225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%/%</a:t>
                      </a:r>
                      <a:endParaRPr lang="en-US" sz="2000" dirty="0"/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Integer Division</a:t>
                      </a:r>
                      <a:endParaRPr lang="en-US" sz="2000" dirty="0"/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Quotient from</a:t>
                      </a:r>
                      <a:r>
                        <a:rPr lang="en-US" sz="2000" baseline="0" dirty="0" smtClean="0"/>
                        <a:t> division of first operand with second</a:t>
                      </a:r>
                      <a:endParaRPr lang="en-US" sz="2000" dirty="0"/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x %/%y</a:t>
                      </a:r>
                      <a:endParaRPr lang="en-US" sz="2000" dirty="0"/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FC314-40FC-4644-82F4-E8BC6173E7F3}" type="datetime4">
              <a:rPr lang="en-US" smtClean="0"/>
              <a:pPr/>
              <a:t>November 14, 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26AA2-14D7-4C58-9522-0A6B89A267E8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 Basics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099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7886700" cy="381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Relational Operators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6853991"/>
              </p:ext>
            </p:extLst>
          </p:nvPr>
        </p:nvGraphicFramePr>
        <p:xfrm>
          <a:off x="685800" y="762000"/>
          <a:ext cx="7886701" cy="5486400"/>
        </p:xfrm>
        <a:graphic>
          <a:graphicData uri="http://schemas.openxmlformats.org/drawingml/2006/table">
            <a:tbl>
              <a:tblPr firstRow="1" bandRow="1">
                <a:tableStyleId>{AF606853-7671-496A-8E4F-DF71F8EC918B}</a:tableStyleId>
              </a:tblPr>
              <a:tblGrid>
                <a:gridCol w="14091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398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660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71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052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Operator</a:t>
                      </a:r>
                      <a:endParaRPr lang="en-US" dirty="0"/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Meaning</a:t>
                      </a:r>
                      <a:endParaRPr lang="en-US" dirty="0"/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Example</a:t>
                      </a:r>
                      <a:endParaRPr lang="en-US" dirty="0"/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183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&lt;</a:t>
                      </a:r>
                      <a:endParaRPr lang="en-US" sz="2000" dirty="0"/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Less than</a:t>
                      </a:r>
                      <a:endParaRPr lang="en-US" sz="2000" dirty="0"/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Is first operand less</a:t>
                      </a:r>
                      <a:r>
                        <a:rPr lang="en-US" sz="2000" baseline="0" dirty="0" smtClean="0"/>
                        <a:t> than second operand</a:t>
                      </a:r>
                      <a:endParaRPr lang="en-US" sz="2000" dirty="0"/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x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dirty="0" smtClean="0"/>
                        <a:t>&lt; y</a:t>
                      </a:r>
                      <a:endParaRPr lang="en-US" sz="2000" dirty="0"/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183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&gt;</a:t>
                      </a:r>
                      <a:endParaRPr lang="en-US" sz="2000" dirty="0"/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Greater than</a:t>
                      </a:r>
                      <a:endParaRPr lang="en-US" sz="2000" dirty="0"/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Is first operand greater than second</a:t>
                      </a:r>
                      <a:r>
                        <a:rPr lang="en-US" sz="2000" baseline="0" dirty="0" smtClean="0"/>
                        <a:t> operand</a:t>
                      </a:r>
                      <a:endParaRPr lang="en-US" sz="2000" dirty="0"/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X &gt; y</a:t>
                      </a:r>
                      <a:endParaRPr lang="en-US" sz="2000" dirty="0"/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183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&lt;=</a:t>
                      </a:r>
                      <a:endParaRPr lang="en-US" sz="2000" dirty="0"/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Less than or</a:t>
                      </a:r>
                      <a:r>
                        <a:rPr lang="en-US" sz="2000" baseline="0" dirty="0" smtClean="0"/>
                        <a:t> equal to</a:t>
                      </a:r>
                      <a:endParaRPr lang="en-US" sz="2000" dirty="0"/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Is first operand equal to second</a:t>
                      </a:r>
                      <a:r>
                        <a:rPr lang="en-US" sz="2000" baseline="0" dirty="0" smtClean="0"/>
                        <a:t> operand</a:t>
                      </a:r>
                      <a:endParaRPr lang="en-US" sz="2000" dirty="0"/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X == y</a:t>
                      </a:r>
                      <a:endParaRPr lang="en-US" sz="2000" dirty="0"/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6393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&gt;=</a:t>
                      </a:r>
                      <a:endParaRPr lang="en-US" sz="2000" dirty="0"/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Greater than or equal to</a:t>
                      </a:r>
                      <a:endParaRPr lang="en-US" sz="2000" dirty="0"/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Is first operand less than or equal to second operand</a:t>
                      </a:r>
                      <a:endParaRPr lang="en-US" sz="2000" dirty="0"/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X &lt;= y</a:t>
                      </a:r>
                      <a:endParaRPr lang="en-US" sz="2000" dirty="0"/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6393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==</a:t>
                      </a:r>
                      <a:endParaRPr lang="en-US" sz="2000" dirty="0"/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Equal to</a:t>
                      </a:r>
                      <a:endParaRPr lang="en-US" sz="2000" dirty="0"/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Is first operand greater than or equal</a:t>
                      </a:r>
                      <a:r>
                        <a:rPr lang="en-US" sz="2000" baseline="0" dirty="0" smtClean="0"/>
                        <a:t> to second operand</a:t>
                      </a:r>
                      <a:endParaRPr lang="en-US" sz="2000" dirty="0"/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X &gt;= y</a:t>
                      </a:r>
                      <a:endParaRPr lang="en-US" sz="2000" dirty="0"/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6393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!=</a:t>
                      </a:r>
                      <a:endParaRPr lang="en-US" sz="2000" dirty="0"/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Not equal</a:t>
                      </a:r>
                      <a:r>
                        <a:rPr lang="en-US" sz="2000" baseline="0" dirty="0" smtClean="0"/>
                        <a:t> to</a:t>
                      </a:r>
                      <a:endParaRPr lang="en-US" sz="2000" dirty="0"/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Is first operand not equal to second operand</a:t>
                      </a:r>
                      <a:endParaRPr lang="en-US" sz="2000" dirty="0"/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X != y</a:t>
                      </a:r>
                      <a:endParaRPr lang="en-US" sz="2000" dirty="0"/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AC827-827E-465B-9865-83D0E4A9145D}" type="datetime4">
              <a:rPr lang="en-US" smtClean="0"/>
              <a:pPr/>
              <a:t>November 14, 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26AA2-14D7-4C58-9522-0A6B89A267E8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 Basics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669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886700" cy="62547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Logical Operators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1615044"/>
              </p:ext>
            </p:extLst>
          </p:nvPr>
        </p:nvGraphicFramePr>
        <p:xfrm>
          <a:off x="762000" y="1143000"/>
          <a:ext cx="7886700" cy="5046835"/>
        </p:xfrm>
        <a:graphic>
          <a:graphicData uri="http://schemas.openxmlformats.org/drawingml/2006/table">
            <a:tbl>
              <a:tblPr firstRow="1" bandRow="1">
                <a:tableStyleId>{37CE84F3-28C3-443E-9E96-99CF82512B78}</a:tableStyleId>
              </a:tblPr>
              <a:tblGrid>
                <a:gridCol w="13480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36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305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71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812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Operator</a:t>
                      </a:r>
                      <a:endParaRPr lang="en-US" dirty="0"/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Meaning</a:t>
                      </a:r>
                      <a:endParaRPr lang="en-US" dirty="0"/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Example</a:t>
                      </a:r>
                      <a:endParaRPr lang="en-US" dirty="0"/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3621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&amp;</a:t>
                      </a:r>
                      <a:endParaRPr lang="en-US" sz="2000" dirty="0"/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Element-wise</a:t>
                      </a:r>
                      <a:r>
                        <a:rPr lang="en-US" sz="2000" baseline="0" dirty="0" smtClean="0"/>
                        <a:t> logical AND</a:t>
                      </a:r>
                      <a:endParaRPr lang="en-US" sz="2000" dirty="0" smtClean="0"/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Element wise logical AND operation</a:t>
                      </a:r>
                      <a:endParaRPr lang="en-US" sz="2000" dirty="0"/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x &amp; y</a:t>
                      </a:r>
                      <a:endParaRPr lang="en-US" sz="2000" dirty="0"/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3621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|</a:t>
                      </a:r>
                      <a:endParaRPr lang="en-US" sz="2000" dirty="0"/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Element-wise logical OR</a:t>
                      </a:r>
                      <a:endParaRPr lang="en-US" sz="2000" dirty="0"/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Element wise logical OR operation</a:t>
                      </a:r>
                      <a:endParaRPr lang="en-US" sz="2000" dirty="0"/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X | y</a:t>
                      </a:r>
                      <a:endParaRPr lang="en-US" sz="2000" dirty="0"/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3621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!</a:t>
                      </a:r>
                      <a:endParaRPr lang="en-US" sz="2000" dirty="0"/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Logical</a:t>
                      </a:r>
                      <a:r>
                        <a:rPr lang="en-US" sz="2000" baseline="0" dirty="0" smtClean="0"/>
                        <a:t> NOT</a:t>
                      </a:r>
                      <a:endParaRPr lang="en-US" sz="2000" dirty="0"/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Element wise logical NOT operation</a:t>
                      </a:r>
                      <a:endParaRPr lang="en-US" sz="2000" dirty="0"/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!x</a:t>
                      </a:r>
                      <a:endParaRPr lang="en-US" sz="2000" dirty="0"/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3621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&amp;&amp;</a:t>
                      </a:r>
                      <a:endParaRPr lang="en-US" sz="2000" dirty="0"/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Logical AND</a:t>
                      </a:r>
                    </a:p>
                    <a:p>
                      <a:endParaRPr lang="en-US" sz="2000" dirty="0"/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Operand wise logical</a:t>
                      </a:r>
                      <a:r>
                        <a:rPr lang="en-US" sz="2000" baseline="0" dirty="0" smtClean="0"/>
                        <a:t> AND operation</a:t>
                      </a:r>
                      <a:endParaRPr lang="en-US" sz="2000" dirty="0"/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X &amp;&amp; y</a:t>
                      </a:r>
                      <a:endParaRPr lang="en-US" sz="2000" dirty="0"/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3621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||</a:t>
                      </a:r>
                      <a:endParaRPr lang="en-US" sz="2000" dirty="0"/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Logical OR</a:t>
                      </a:r>
                      <a:endParaRPr lang="en-US" sz="2000" dirty="0"/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Operand wise logical OR operation</a:t>
                      </a:r>
                      <a:endParaRPr lang="en-US" sz="2000" dirty="0"/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X || y</a:t>
                      </a:r>
                      <a:endParaRPr lang="en-US" sz="2000" dirty="0"/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59CE0-3FC4-4281-8A9B-526CEF5F485F}" type="datetime4">
              <a:rPr lang="en-US" smtClean="0"/>
              <a:pPr/>
              <a:t>November 14, 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26AA2-14D7-4C58-9522-0A6B89A267E8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 Basics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386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7886700" cy="48204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Assignment Operators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39250649"/>
              </p:ext>
            </p:extLst>
          </p:nvPr>
        </p:nvGraphicFramePr>
        <p:xfrm>
          <a:off x="914400" y="838201"/>
          <a:ext cx="7590865" cy="5424951"/>
        </p:xfrm>
        <a:graphic>
          <a:graphicData uri="http://schemas.openxmlformats.org/drawingml/2006/table">
            <a:tbl>
              <a:tblPr firstRow="1" bandRow="1">
                <a:tableStyleId>{E929F9F4-4A8F-4326-A1B4-22849713DDAB}</a:tableStyleId>
              </a:tblPr>
              <a:tblGrid>
                <a:gridCol w="16781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70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879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97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575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Operator</a:t>
                      </a:r>
                      <a:endParaRPr lang="en-US" sz="1600" dirty="0"/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Meaning</a:t>
                      </a:r>
                      <a:endParaRPr lang="en-US" sz="1600" dirty="0"/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Description</a:t>
                      </a:r>
                      <a:endParaRPr lang="en-US" sz="1600" dirty="0"/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Example</a:t>
                      </a:r>
                      <a:endParaRPr lang="en-US" sz="1600" dirty="0"/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193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=</a:t>
                      </a:r>
                      <a:endParaRPr lang="en-US" sz="2000" dirty="0"/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Leftwards assignment</a:t>
                      </a:r>
                      <a:endParaRPr lang="en-US" sz="2000" dirty="0"/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Assigns right side value to left side operand</a:t>
                      </a:r>
                      <a:endParaRPr lang="en-US" sz="2000" dirty="0"/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x = 10</a:t>
                      </a:r>
                      <a:endParaRPr lang="en-US" sz="2000" dirty="0"/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4193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&lt;-</a:t>
                      </a:r>
                      <a:endParaRPr lang="en-US" sz="2000" dirty="0"/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Leftwards assignment</a:t>
                      </a:r>
                      <a:endParaRPr lang="en-US" sz="2000" dirty="0"/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Assigns right side value to left side operand</a:t>
                      </a:r>
                      <a:endParaRPr lang="en-US" sz="2000" dirty="0"/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x &lt;- 7</a:t>
                      </a:r>
                      <a:endParaRPr lang="en-US" sz="2000" dirty="0"/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4193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&lt;&lt;-</a:t>
                      </a:r>
                      <a:endParaRPr lang="en-US" sz="2000" dirty="0"/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Leftwards assignment</a:t>
                      </a:r>
                      <a:endParaRPr lang="en-US" sz="2000" dirty="0"/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Assigns right side value to left side operand</a:t>
                      </a:r>
                      <a:endParaRPr lang="en-US" sz="2000" dirty="0"/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x&lt;&lt; - 9.3</a:t>
                      </a:r>
                      <a:endParaRPr lang="en-US" sz="2000" dirty="0"/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4193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-&gt;</a:t>
                      </a:r>
                      <a:endParaRPr lang="en-US" sz="2000" dirty="0"/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Rightwards</a:t>
                      </a:r>
                      <a:r>
                        <a:rPr lang="en-US" sz="2000" baseline="0" dirty="0" smtClean="0"/>
                        <a:t> assignment</a:t>
                      </a:r>
                      <a:endParaRPr lang="en-US" sz="2000" dirty="0"/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Assigns left side value to right side operand</a:t>
                      </a:r>
                      <a:endParaRPr lang="en-US" sz="2000" dirty="0"/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6</a:t>
                      </a:r>
                      <a:r>
                        <a:rPr lang="en-US" sz="2000" baseline="0" dirty="0" smtClean="0"/>
                        <a:t> -&gt; x</a:t>
                      </a:r>
                      <a:endParaRPr lang="en-US" sz="2000" dirty="0"/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4193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-&gt;&gt;</a:t>
                      </a:r>
                      <a:endParaRPr lang="en-US" sz="2000" dirty="0"/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Rightwards</a:t>
                      </a:r>
                      <a:r>
                        <a:rPr lang="en-US" sz="2000" baseline="0" dirty="0" smtClean="0"/>
                        <a:t> assignment</a:t>
                      </a:r>
                      <a:endParaRPr lang="en-US" sz="2000" dirty="0"/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Assigns left side value to right side operand</a:t>
                      </a:r>
                      <a:endParaRPr lang="en-US" sz="2000" dirty="0"/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y(1,2) -&gt;&gt; x</a:t>
                      </a:r>
                      <a:endParaRPr lang="en-US" sz="2000" dirty="0"/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5E6CB-7A57-4AF6-81FB-EE645F1388DE}" type="datetime4">
              <a:rPr lang="en-US" smtClean="0"/>
              <a:pPr/>
              <a:t>November 14, 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26AA2-14D7-4C58-9522-0A6B89A267E8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 Basics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748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1806" y="376518"/>
            <a:ext cx="7200900" cy="476344"/>
          </a:xfrm>
        </p:spPr>
        <p:txBody>
          <a:bodyPr>
            <a:noAutofit/>
          </a:bodyPr>
          <a:lstStyle/>
          <a:p>
            <a:pPr algn="ctr"/>
            <a:r>
              <a:rPr lang="en-US" sz="4000" dirty="0" smtClean="0"/>
              <a:t>Fundamentals of R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3999"/>
            <a:ext cx="8077200" cy="4631065"/>
          </a:xfrm>
        </p:spPr>
        <p:txBody>
          <a:bodyPr>
            <a:noAutofit/>
          </a:bodyPr>
          <a:lstStyle/>
          <a:p>
            <a:r>
              <a:rPr lang="en-US" sz="2200" dirty="0" smtClean="0"/>
              <a:t>R is a </a:t>
            </a:r>
            <a:r>
              <a:rPr lang="en-US" sz="2200" dirty="0" smtClean="0">
                <a:solidFill>
                  <a:srgbClr val="FF0000"/>
                </a:solidFill>
              </a:rPr>
              <a:t>programming language </a:t>
            </a:r>
            <a:r>
              <a:rPr lang="en-US" sz="2200" dirty="0" smtClean="0"/>
              <a:t>and an </a:t>
            </a:r>
            <a:r>
              <a:rPr lang="en-US" sz="2200" dirty="0" smtClean="0">
                <a:solidFill>
                  <a:srgbClr val="FF0000"/>
                </a:solidFill>
              </a:rPr>
              <a:t>analytics tool</a:t>
            </a:r>
          </a:p>
          <a:p>
            <a:r>
              <a:rPr lang="en-US" sz="2200" dirty="0" smtClean="0"/>
              <a:t>Developed by </a:t>
            </a:r>
            <a:r>
              <a:rPr lang="en-US" sz="2200" dirty="0" smtClean="0">
                <a:solidFill>
                  <a:srgbClr val="FF0000"/>
                </a:solidFill>
              </a:rPr>
              <a:t>Ross </a:t>
            </a:r>
            <a:r>
              <a:rPr lang="en-US" sz="2200" dirty="0" err="1" smtClean="0">
                <a:solidFill>
                  <a:srgbClr val="FF0000"/>
                </a:solidFill>
              </a:rPr>
              <a:t>Ihaka</a:t>
            </a:r>
            <a:r>
              <a:rPr lang="en-US" sz="2200" dirty="0" smtClean="0">
                <a:solidFill>
                  <a:srgbClr val="FF0000"/>
                </a:solidFill>
              </a:rPr>
              <a:t> and Robert Gentleman </a:t>
            </a:r>
            <a:r>
              <a:rPr lang="en-US" sz="2200" dirty="0" smtClean="0"/>
              <a:t>in 1993, University of Auckland, New Zealand</a:t>
            </a:r>
          </a:p>
          <a:p>
            <a:r>
              <a:rPr lang="en-US" sz="2200" dirty="0" smtClean="0"/>
              <a:t>Broad </a:t>
            </a:r>
            <a:r>
              <a:rPr lang="en-US" sz="2200" dirty="0" smtClean="0">
                <a:solidFill>
                  <a:srgbClr val="FF0000"/>
                </a:solidFill>
              </a:rPr>
              <a:t>collection of statistical </a:t>
            </a:r>
            <a:r>
              <a:rPr lang="en-US" sz="2200" dirty="0" smtClean="0"/>
              <a:t>and </a:t>
            </a:r>
            <a:r>
              <a:rPr lang="en-US" sz="2200" dirty="0" smtClean="0">
                <a:solidFill>
                  <a:srgbClr val="FF0000"/>
                </a:solidFill>
              </a:rPr>
              <a:t>graphical</a:t>
            </a:r>
            <a:r>
              <a:rPr lang="en-US" sz="2200" dirty="0" smtClean="0"/>
              <a:t> methods </a:t>
            </a:r>
          </a:p>
          <a:p>
            <a:pPr marL="0" indent="0">
              <a:buNone/>
            </a:pPr>
            <a:r>
              <a:rPr lang="en-US" sz="2200" dirty="0" smtClean="0"/>
              <a:t>	- Machine Learning Algorithms</a:t>
            </a:r>
          </a:p>
          <a:p>
            <a:pPr marL="0" indent="0">
              <a:buNone/>
            </a:pPr>
            <a:r>
              <a:rPr lang="en-US" sz="2200" dirty="0"/>
              <a:t>	</a:t>
            </a:r>
            <a:r>
              <a:rPr lang="en-US" sz="2200" dirty="0" smtClean="0"/>
              <a:t>- Linear Regression</a:t>
            </a:r>
          </a:p>
          <a:p>
            <a:pPr marL="0" indent="0">
              <a:buNone/>
            </a:pPr>
            <a:r>
              <a:rPr lang="en-US" sz="2200" dirty="0"/>
              <a:t>	</a:t>
            </a:r>
            <a:r>
              <a:rPr lang="en-US" sz="2200" dirty="0" smtClean="0"/>
              <a:t>- Time Series</a:t>
            </a:r>
          </a:p>
          <a:p>
            <a:pPr marL="0" indent="0">
              <a:buNone/>
            </a:pPr>
            <a:r>
              <a:rPr lang="en-US" sz="2200" dirty="0"/>
              <a:t>	</a:t>
            </a:r>
            <a:r>
              <a:rPr lang="en-US" sz="2200" dirty="0" smtClean="0"/>
              <a:t>- Statistical Inference</a:t>
            </a:r>
          </a:p>
          <a:p>
            <a:r>
              <a:rPr lang="en-US" sz="2200" dirty="0" smtClean="0"/>
              <a:t>R libraries are written in </a:t>
            </a:r>
            <a:r>
              <a:rPr lang="en-US" sz="2200" dirty="0" smtClean="0">
                <a:solidFill>
                  <a:srgbClr val="FF0000"/>
                </a:solidFill>
              </a:rPr>
              <a:t>R, C, C++, </a:t>
            </a:r>
            <a:r>
              <a:rPr lang="en-US" sz="2200" dirty="0" err="1" smtClean="0">
                <a:solidFill>
                  <a:srgbClr val="FF0000"/>
                </a:solidFill>
              </a:rPr>
              <a:t>.Net</a:t>
            </a:r>
            <a:r>
              <a:rPr lang="en-US" sz="2200" dirty="0" smtClean="0">
                <a:solidFill>
                  <a:srgbClr val="FF0000"/>
                </a:solidFill>
              </a:rPr>
              <a:t>, Python </a:t>
            </a:r>
            <a:r>
              <a:rPr lang="en-US" sz="2200" dirty="0" smtClean="0"/>
              <a:t>and</a:t>
            </a:r>
            <a:r>
              <a:rPr lang="en-US" sz="2200" dirty="0" smtClean="0">
                <a:solidFill>
                  <a:srgbClr val="FF0000"/>
                </a:solidFill>
              </a:rPr>
              <a:t> Fortran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5E5A1-E50E-44EA-A5E8-E458DF43CFAB}" type="datetime4">
              <a:rPr lang="en-US" smtClean="0"/>
              <a:pPr/>
              <a:t>November 14, 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26AA2-14D7-4C58-9522-0A6B89A267E8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 Basics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133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7119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Miscellaneous Operators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838200" y="1447800"/>
          <a:ext cx="7620000" cy="4092787"/>
        </p:xfrm>
        <a:graphic>
          <a:graphicData uri="http://schemas.openxmlformats.org/drawingml/2006/table">
            <a:tbl>
              <a:tblPr firstRow="1" bandRow="1">
                <a:tableStyleId>{D03447BB-5D67-496B-8E87-E561075AD55C}</a:tableStyleId>
              </a:tblPr>
              <a:tblGrid>
                <a:gridCol w="18534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265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9238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Operator</a:t>
                      </a:r>
                    </a:p>
                    <a:p>
                      <a:pPr algn="ctr"/>
                      <a:endParaRPr lang="en-US" sz="2400" dirty="0"/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Description</a:t>
                      </a:r>
                    </a:p>
                    <a:p>
                      <a:pPr algn="ctr"/>
                      <a:endParaRPr lang="en-US" sz="2400" dirty="0"/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Example</a:t>
                      </a:r>
                    </a:p>
                    <a:p>
                      <a:pPr algn="ctr"/>
                      <a:endParaRPr lang="en-US" sz="2400" dirty="0"/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1741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:</a:t>
                      </a:r>
                      <a:endParaRPr lang="en-US" sz="2400" dirty="0"/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Colon operator. </a:t>
                      </a:r>
                      <a:r>
                        <a:rPr lang="en-US" sz="2400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create the series of numbers in sequence for a vector.</a:t>
                      </a:r>
                      <a:endParaRPr lang="en-US" sz="2400" dirty="0"/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x:y</a:t>
                      </a:r>
                      <a:endParaRPr lang="en-US" sz="2400" dirty="0"/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906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%in%</a:t>
                      </a:r>
                      <a:endParaRPr lang="en-US" sz="2400" dirty="0"/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to identify if an element belongs to a vector.</a:t>
                      </a:r>
                      <a:endParaRPr lang="en-US" sz="2400" dirty="0"/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x %in% y</a:t>
                      </a:r>
                      <a:endParaRPr lang="en-US" sz="2400" dirty="0"/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9238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%*%</a:t>
                      </a:r>
                      <a:endParaRPr lang="en-US" sz="2400" dirty="0"/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multiply a matrix with its transpose</a:t>
                      </a:r>
                      <a:endParaRPr lang="en-US" sz="2400" dirty="0"/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x%*%t(x)</a:t>
                      </a:r>
                      <a:endParaRPr lang="en-US" sz="2400" dirty="0"/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381BF-D4C0-4545-8A73-7897DD8ECAE1}" type="datetime4">
              <a:rPr lang="en-US" smtClean="0"/>
              <a:pPr/>
              <a:t>November 14, 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26AA2-14D7-4C58-9522-0A6B89A267E8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 Basics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875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6272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Decision Making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85800" y="1295400"/>
            <a:ext cx="7886700" cy="47674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r>
              <a:rPr lang="en-US" sz="4000" dirty="0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Four </a:t>
            </a:r>
            <a:r>
              <a:rPr lang="en-US" sz="4000" dirty="0">
                <a:solidFill>
                  <a:srgbClr val="000000"/>
                </a:solidFill>
                <a:latin typeface="+mj-lt"/>
                <a:cs typeface="Times New Roman" pitchFamily="18" charset="0"/>
              </a:rPr>
              <a:t>decision making </a:t>
            </a:r>
            <a:r>
              <a:rPr lang="en-US" sz="4000" dirty="0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statements in R. </a:t>
            </a:r>
          </a:p>
          <a:p>
            <a:pPr marL="0" indent="0" algn="just" fontAlgn="base">
              <a:buNone/>
            </a:pPr>
            <a:endParaRPr lang="en-US" sz="1050" dirty="0" smtClean="0">
              <a:solidFill>
                <a:srgbClr val="000000"/>
              </a:solidFill>
              <a:latin typeface="+mj-lt"/>
              <a:cs typeface="Times New Roman" pitchFamily="18" charset="0"/>
            </a:endParaRPr>
          </a:p>
          <a:p>
            <a:pPr marL="0" indent="0" algn="just" fontAlgn="base">
              <a:buNone/>
            </a:pPr>
            <a:r>
              <a:rPr lang="en-US" sz="4400" dirty="0" smtClean="0">
                <a:solidFill>
                  <a:srgbClr val="35960F"/>
                </a:solidFill>
                <a:latin typeface="+mj-lt"/>
                <a:cs typeface="Times New Roman" pitchFamily="18" charset="0"/>
              </a:rPr>
              <a:t>	 if </a:t>
            </a:r>
            <a:r>
              <a:rPr lang="en-US" sz="4400" dirty="0">
                <a:solidFill>
                  <a:srgbClr val="35960F"/>
                </a:solidFill>
                <a:latin typeface="+mj-lt"/>
                <a:cs typeface="Times New Roman" pitchFamily="18" charset="0"/>
              </a:rPr>
              <a:t>statement</a:t>
            </a:r>
            <a:r>
              <a:rPr lang="en-US" sz="4400" dirty="0">
                <a:solidFill>
                  <a:srgbClr val="000000"/>
                </a:solidFill>
                <a:latin typeface="+mj-lt"/>
                <a:cs typeface="Times New Roman" pitchFamily="18" charset="0"/>
              </a:rPr>
              <a:t> </a:t>
            </a:r>
            <a:endParaRPr lang="en-US" sz="4400" dirty="0" smtClean="0">
              <a:solidFill>
                <a:srgbClr val="000000"/>
              </a:solidFill>
              <a:latin typeface="+mj-lt"/>
              <a:cs typeface="Times New Roman" pitchFamily="18" charset="0"/>
            </a:endParaRPr>
          </a:p>
          <a:p>
            <a:pPr marL="0" indent="0" fontAlgn="base">
              <a:buNone/>
            </a:pPr>
            <a:r>
              <a:rPr lang="en-US" sz="4400" dirty="0" smtClean="0">
                <a:solidFill>
                  <a:srgbClr val="35960F"/>
                </a:solidFill>
                <a:latin typeface="+mj-lt"/>
                <a:cs typeface="Times New Roman" pitchFamily="18" charset="0"/>
              </a:rPr>
              <a:t>	 if…else </a:t>
            </a:r>
            <a:r>
              <a:rPr lang="en-US" sz="4400" dirty="0">
                <a:solidFill>
                  <a:srgbClr val="35960F"/>
                </a:solidFill>
                <a:latin typeface="+mj-lt"/>
                <a:cs typeface="Times New Roman" pitchFamily="18" charset="0"/>
              </a:rPr>
              <a:t>statement</a:t>
            </a:r>
            <a:r>
              <a:rPr lang="en-US" sz="4400" dirty="0">
                <a:solidFill>
                  <a:srgbClr val="000000"/>
                </a:solidFill>
                <a:latin typeface="+mj-lt"/>
                <a:cs typeface="Times New Roman" pitchFamily="18" charset="0"/>
              </a:rPr>
              <a:t> </a:t>
            </a:r>
            <a:endParaRPr lang="en-US" sz="4400" dirty="0" smtClean="0">
              <a:solidFill>
                <a:srgbClr val="000000"/>
              </a:solidFill>
              <a:latin typeface="+mj-lt"/>
              <a:cs typeface="Times New Roman" pitchFamily="18" charset="0"/>
            </a:endParaRPr>
          </a:p>
          <a:p>
            <a:pPr marL="0" indent="0" fontAlgn="base">
              <a:buNone/>
            </a:pPr>
            <a:r>
              <a:rPr lang="en-US" sz="4400" dirty="0" smtClean="0">
                <a:solidFill>
                  <a:srgbClr val="35960F"/>
                </a:solidFill>
                <a:latin typeface="+mj-lt"/>
                <a:cs typeface="Times New Roman" pitchFamily="18" charset="0"/>
              </a:rPr>
              <a:t>	 if…else </a:t>
            </a:r>
            <a:r>
              <a:rPr lang="en-US" sz="4400" dirty="0">
                <a:solidFill>
                  <a:srgbClr val="35960F"/>
                </a:solidFill>
                <a:latin typeface="+mj-lt"/>
                <a:cs typeface="Times New Roman" pitchFamily="18" charset="0"/>
              </a:rPr>
              <a:t>if…else statement</a:t>
            </a:r>
            <a:r>
              <a:rPr lang="en-US" sz="4400" dirty="0">
                <a:solidFill>
                  <a:srgbClr val="000000"/>
                </a:solidFill>
                <a:latin typeface="+mj-lt"/>
                <a:cs typeface="Times New Roman" pitchFamily="18" charset="0"/>
              </a:rPr>
              <a:t> </a:t>
            </a:r>
            <a:endParaRPr lang="en-US" sz="4400" dirty="0" smtClean="0">
              <a:solidFill>
                <a:srgbClr val="000000"/>
              </a:solidFill>
              <a:latin typeface="+mj-lt"/>
              <a:cs typeface="Times New Roman" pitchFamily="18" charset="0"/>
            </a:endParaRPr>
          </a:p>
          <a:p>
            <a:pPr marL="0" indent="0" fontAlgn="base">
              <a:buNone/>
            </a:pPr>
            <a:r>
              <a:rPr lang="en-US" sz="4400" dirty="0" smtClean="0">
                <a:solidFill>
                  <a:srgbClr val="35960F"/>
                </a:solidFill>
                <a:latin typeface="+mj-lt"/>
                <a:cs typeface="Times New Roman" pitchFamily="18" charset="0"/>
              </a:rPr>
              <a:t>	 switch </a:t>
            </a:r>
            <a:r>
              <a:rPr lang="en-US" sz="4400" dirty="0">
                <a:solidFill>
                  <a:srgbClr val="35960F"/>
                </a:solidFill>
                <a:latin typeface="+mj-lt"/>
                <a:cs typeface="Times New Roman" pitchFamily="18" charset="0"/>
              </a:rPr>
              <a:t>statement</a:t>
            </a:r>
            <a:r>
              <a:rPr lang="en-US" sz="4400" dirty="0">
                <a:solidFill>
                  <a:srgbClr val="000000"/>
                </a:solidFill>
                <a:latin typeface="+mj-lt"/>
                <a:cs typeface="Times New Roman" pitchFamily="18" charset="0"/>
              </a:rPr>
              <a:t> </a:t>
            </a:r>
            <a:endParaRPr lang="en-US" sz="4400" b="0" i="0" dirty="0">
              <a:solidFill>
                <a:srgbClr val="000000"/>
              </a:solidFill>
              <a:effectLst/>
              <a:latin typeface="+mj-lt"/>
              <a:cs typeface="Times New Roman" pitchFamily="18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F4B39-E382-4423-8A3E-572B70EA21D5}" type="datetime4">
              <a:rPr lang="en-US" smtClean="0"/>
              <a:pPr/>
              <a:t>November 14, 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26AA2-14D7-4C58-9522-0A6B89A267E8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 Basics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443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6272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Decision Making</a:t>
            </a:r>
            <a:endParaRPr lang="en-US" b="1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733425" y="986771"/>
            <a:ext cx="8058150" cy="54045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fontAlgn="base">
              <a:spcAft>
                <a:spcPts val="1200"/>
              </a:spcAft>
              <a:buNone/>
            </a:pPr>
            <a:r>
              <a:rPr lang="en-US" sz="4800" dirty="0" smtClean="0">
                <a:solidFill>
                  <a:srgbClr val="35960F"/>
                </a:solidFill>
                <a:latin typeface="+mj-lt"/>
              </a:rPr>
              <a:t>if statement</a:t>
            </a:r>
            <a:r>
              <a:rPr lang="en-US" dirty="0" smtClean="0">
                <a:solidFill>
                  <a:srgbClr val="000000"/>
                </a:solidFill>
                <a:latin typeface="+mj-lt"/>
              </a:rPr>
              <a:t> </a:t>
            </a:r>
          </a:p>
          <a:p>
            <a:pPr marL="0" indent="0" fontAlgn="base">
              <a:spcAft>
                <a:spcPts val="1200"/>
              </a:spcAft>
              <a:buNone/>
            </a:pPr>
            <a:r>
              <a:rPr lang="en-US" sz="2400" b="1" dirty="0" smtClean="0">
                <a:solidFill>
                  <a:srgbClr val="000000"/>
                </a:solidFill>
                <a:latin typeface="+mj-lt"/>
              </a:rPr>
              <a:t>Syntax</a:t>
            </a:r>
          </a:p>
          <a:p>
            <a:pPr marL="0" indent="0" fontAlgn="base">
              <a:spcAft>
                <a:spcPts val="120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+mj-lt"/>
              </a:rPr>
              <a:t>	</a:t>
            </a:r>
            <a:endParaRPr lang="en-US" dirty="0" smtClean="0">
              <a:solidFill>
                <a:srgbClr val="000000"/>
              </a:solidFill>
              <a:latin typeface="+mj-lt"/>
            </a:endParaRPr>
          </a:p>
          <a:p>
            <a:pPr marL="0" indent="0" fontAlgn="base">
              <a:buNone/>
            </a:pPr>
            <a:r>
              <a:rPr lang="en-US" dirty="0" smtClean="0">
                <a:solidFill>
                  <a:srgbClr val="000000"/>
                </a:solidFill>
                <a:latin typeface="+mj-lt"/>
              </a:rPr>
              <a:t>  </a:t>
            </a:r>
          </a:p>
          <a:p>
            <a:pPr marL="401638" indent="-401638" fontAlgn="base"/>
            <a:r>
              <a:rPr lang="en-US" sz="2800" dirty="0" smtClean="0">
                <a:solidFill>
                  <a:srgbClr val="000000"/>
                </a:solidFill>
                <a:latin typeface="+mj-lt"/>
              </a:rPr>
              <a:t>A </a:t>
            </a:r>
            <a:r>
              <a:rPr lang="en-US" sz="2800" dirty="0" err="1">
                <a:solidFill>
                  <a:srgbClr val="000000"/>
                </a:solidFill>
                <a:latin typeface="+mj-lt"/>
              </a:rPr>
              <a:t>boolean</a:t>
            </a:r>
            <a:r>
              <a:rPr lang="en-US" sz="2800" dirty="0">
                <a:solidFill>
                  <a:srgbClr val="000000"/>
                </a:solidFill>
                <a:latin typeface="+mj-lt"/>
              </a:rPr>
              <a:t> expression is evaluated and </a:t>
            </a:r>
            <a:r>
              <a:rPr lang="en-US" sz="2800" dirty="0" smtClean="0">
                <a:solidFill>
                  <a:srgbClr val="000000"/>
                </a:solidFill>
                <a:latin typeface="+mj-lt"/>
              </a:rPr>
              <a:t>it is TRUE</a:t>
            </a:r>
            <a:r>
              <a:rPr lang="en-US" sz="2800" dirty="0">
                <a:solidFill>
                  <a:srgbClr val="000000"/>
                </a:solidFill>
                <a:latin typeface="+mj-lt"/>
              </a:rPr>
              <a:t>, a block of statements are </a:t>
            </a:r>
            <a:r>
              <a:rPr lang="en-US" sz="2800" dirty="0" smtClean="0">
                <a:solidFill>
                  <a:srgbClr val="000000"/>
                </a:solidFill>
                <a:latin typeface="+mj-lt"/>
              </a:rPr>
              <a:t>executed. 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0000"/>
                </a:solidFill>
                <a:latin typeface="+mj-lt"/>
              </a:rPr>
              <a:t>Otherwise, </a:t>
            </a:r>
            <a:r>
              <a:rPr lang="en-US" sz="2800" dirty="0">
                <a:solidFill>
                  <a:srgbClr val="000000"/>
                </a:solidFill>
                <a:latin typeface="+mj-lt"/>
              </a:rPr>
              <a:t>the execution flow continues with the execution of statements after if statement</a:t>
            </a:r>
            <a:r>
              <a:rPr lang="en-US" sz="2400" dirty="0" smtClean="0">
                <a:solidFill>
                  <a:srgbClr val="000000"/>
                </a:solidFill>
                <a:latin typeface="+mj-lt"/>
              </a:rPr>
              <a:t>.</a:t>
            </a:r>
          </a:p>
          <a:p>
            <a:pPr fontAlgn="base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Quattrocento San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14400" y="2643061"/>
            <a:ext cx="76962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if (</a:t>
            </a:r>
            <a:r>
              <a:rPr lang="en-US" sz="3200" dirty="0" err="1" smtClean="0">
                <a:solidFill>
                  <a:srgbClr val="FF0000"/>
                </a:solidFill>
              </a:rPr>
              <a:t>boolean_expression</a:t>
            </a:r>
            <a:r>
              <a:rPr lang="en-US" sz="3200" dirty="0" smtClean="0">
                <a:solidFill>
                  <a:srgbClr val="FF0000"/>
                </a:solidFill>
              </a:rPr>
              <a:t>) {statement 1, statement 2, …….statement N} 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836B6-6E6C-41FA-BFD0-B098F5DB3E7F}" type="datetime4">
              <a:rPr lang="en-US" smtClean="0"/>
              <a:pPr/>
              <a:t>November 14, 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26AA2-14D7-4C58-9522-0A6B89A267E8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 Basics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604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9600" y="228600"/>
            <a:ext cx="7886700" cy="56272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Decision Making</a:t>
            </a:r>
            <a:endParaRPr lang="en-US" b="1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762000" y="990600"/>
            <a:ext cx="7886700" cy="54230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fontAlgn="base">
              <a:buNone/>
            </a:pPr>
            <a:r>
              <a:rPr lang="en-US" b="1" dirty="0" smtClean="0">
                <a:solidFill>
                  <a:srgbClr val="35960F"/>
                </a:solidFill>
                <a:latin typeface="+mj-lt"/>
              </a:rPr>
              <a:t>if…else </a:t>
            </a:r>
            <a:r>
              <a:rPr lang="en-US" b="1" dirty="0">
                <a:solidFill>
                  <a:srgbClr val="35960F"/>
                </a:solidFill>
                <a:latin typeface="+mj-lt"/>
              </a:rPr>
              <a:t>statement</a:t>
            </a:r>
            <a:r>
              <a:rPr lang="en-US" sz="2400" b="1" dirty="0">
                <a:solidFill>
                  <a:srgbClr val="000000"/>
                </a:solidFill>
                <a:latin typeface="+mj-lt"/>
              </a:rPr>
              <a:t> </a:t>
            </a:r>
            <a:endParaRPr lang="en-US" sz="2400" b="1" dirty="0" smtClean="0">
              <a:solidFill>
                <a:srgbClr val="000000"/>
              </a:solidFill>
              <a:latin typeface="+mj-lt"/>
            </a:endParaRPr>
          </a:p>
          <a:p>
            <a:pPr marL="0" indent="0" fontAlgn="base">
              <a:buNone/>
            </a:pPr>
            <a:r>
              <a:rPr lang="en-US" sz="2400" b="1" dirty="0" smtClean="0">
                <a:solidFill>
                  <a:srgbClr val="000000"/>
                </a:solidFill>
                <a:latin typeface="+mj-lt"/>
              </a:rPr>
              <a:t>Syntax:</a:t>
            </a:r>
          </a:p>
          <a:p>
            <a:pPr marL="0" indent="0" fontAlgn="base">
              <a:buNone/>
            </a:pPr>
            <a:r>
              <a:rPr lang="en-US" sz="2800" dirty="0" smtClean="0">
                <a:solidFill>
                  <a:schemeClr val="accent2"/>
                </a:solidFill>
                <a:latin typeface="+mj-lt"/>
              </a:rPr>
              <a:t>   </a:t>
            </a:r>
            <a:r>
              <a:rPr lang="en-US" sz="2800" dirty="0" smtClean="0">
                <a:solidFill>
                  <a:srgbClr val="FF0000"/>
                </a:solidFill>
                <a:latin typeface="+mj-lt"/>
              </a:rPr>
              <a:t>if </a:t>
            </a:r>
            <a:r>
              <a:rPr lang="en-US" sz="2800" dirty="0">
                <a:solidFill>
                  <a:srgbClr val="FF0000"/>
                </a:solidFill>
                <a:latin typeface="+mj-lt"/>
              </a:rPr>
              <a:t>(</a:t>
            </a:r>
            <a:r>
              <a:rPr lang="en-US" sz="2800" dirty="0" err="1">
                <a:solidFill>
                  <a:srgbClr val="FF0000"/>
                </a:solidFill>
                <a:latin typeface="+mj-lt"/>
              </a:rPr>
              <a:t>boolean_expression</a:t>
            </a:r>
            <a:r>
              <a:rPr lang="en-US" sz="2800" dirty="0">
                <a:solidFill>
                  <a:srgbClr val="FF0000"/>
                </a:solidFill>
                <a:latin typeface="+mj-lt"/>
              </a:rPr>
              <a:t>) </a:t>
            </a:r>
            <a:endParaRPr lang="en-US" sz="2800" dirty="0" smtClean="0">
              <a:solidFill>
                <a:srgbClr val="FF0000"/>
              </a:solidFill>
              <a:latin typeface="+mj-lt"/>
            </a:endParaRPr>
          </a:p>
          <a:p>
            <a:pPr marL="0" indent="0" fontAlgn="base">
              <a:buNone/>
            </a:pPr>
            <a:r>
              <a:rPr lang="en-US" sz="2800" dirty="0">
                <a:solidFill>
                  <a:srgbClr val="FF0000"/>
                </a:solidFill>
                <a:latin typeface="+mj-lt"/>
              </a:rPr>
              <a:t> </a:t>
            </a:r>
            <a:r>
              <a:rPr lang="en-US" sz="2800" dirty="0" smtClean="0">
                <a:solidFill>
                  <a:srgbClr val="FF0000"/>
                </a:solidFill>
                <a:latin typeface="+mj-lt"/>
              </a:rPr>
              <a:t>    {</a:t>
            </a:r>
            <a:r>
              <a:rPr lang="en-US" sz="2800" dirty="0">
                <a:solidFill>
                  <a:srgbClr val="FF0000"/>
                </a:solidFill>
                <a:latin typeface="+mj-lt"/>
              </a:rPr>
              <a:t>statement 1, statement 2,…….statement N} </a:t>
            </a:r>
            <a:endParaRPr lang="en-US" sz="2800" dirty="0" smtClean="0">
              <a:solidFill>
                <a:srgbClr val="FF0000"/>
              </a:solidFill>
              <a:latin typeface="+mj-lt"/>
            </a:endParaRPr>
          </a:p>
          <a:p>
            <a:pPr marL="0" indent="0" fontAlgn="base">
              <a:buNone/>
            </a:pPr>
            <a:r>
              <a:rPr lang="en-US" sz="2800" dirty="0">
                <a:solidFill>
                  <a:srgbClr val="FF0000"/>
                </a:solidFill>
                <a:latin typeface="+mj-lt"/>
              </a:rPr>
              <a:t> </a:t>
            </a:r>
            <a:r>
              <a:rPr lang="en-US" sz="2800" dirty="0" smtClean="0">
                <a:solidFill>
                  <a:srgbClr val="FF0000"/>
                </a:solidFill>
                <a:latin typeface="+mj-lt"/>
              </a:rPr>
              <a:t>  else</a:t>
            </a:r>
          </a:p>
          <a:p>
            <a:pPr marL="0" indent="0" fontAlgn="base">
              <a:buNone/>
            </a:pPr>
            <a:r>
              <a:rPr lang="en-US" sz="2800" dirty="0" smtClean="0">
                <a:solidFill>
                  <a:srgbClr val="FF0000"/>
                </a:solidFill>
                <a:latin typeface="+mj-lt"/>
              </a:rPr>
              <a:t>     {statement 1, statement 2,…….statement N} 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+mj-lt"/>
              </a:rPr>
              <a:t> A </a:t>
            </a:r>
            <a:r>
              <a:rPr lang="en-US" sz="2800" dirty="0" err="1">
                <a:solidFill>
                  <a:srgbClr val="000000"/>
                </a:solidFill>
                <a:latin typeface="+mj-lt"/>
              </a:rPr>
              <a:t>boolean</a:t>
            </a:r>
            <a:r>
              <a:rPr lang="en-US" sz="2800" dirty="0">
                <a:solidFill>
                  <a:srgbClr val="000000"/>
                </a:solidFill>
                <a:latin typeface="+mj-lt"/>
              </a:rPr>
              <a:t> expression is evaluated and if </a:t>
            </a:r>
            <a:r>
              <a:rPr lang="en-US" sz="2800" dirty="0" smtClean="0">
                <a:solidFill>
                  <a:srgbClr val="000000"/>
                </a:solidFill>
                <a:latin typeface="+mj-lt"/>
              </a:rPr>
              <a:t>TRUE</a:t>
            </a:r>
            <a:r>
              <a:rPr lang="en-US" sz="2800" dirty="0">
                <a:solidFill>
                  <a:srgbClr val="000000"/>
                </a:solidFill>
                <a:latin typeface="+mj-lt"/>
              </a:rPr>
              <a:t>, </a:t>
            </a:r>
            <a:r>
              <a:rPr lang="en-US" sz="2800" dirty="0" smtClean="0">
                <a:solidFill>
                  <a:srgbClr val="000000"/>
                </a:solidFill>
                <a:latin typeface="+mj-lt"/>
              </a:rPr>
              <a:t>     a </a:t>
            </a:r>
            <a:r>
              <a:rPr lang="en-US" sz="2800" dirty="0">
                <a:solidFill>
                  <a:srgbClr val="000000"/>
                </a:solidFill>
                <a:latin typeface="+mj-lt"/>
              </a:rPr>
              <a:t>block of statements are executed </a:t>
            </a:r>
            <a:endParaRPr lang="en-US" sz="2800" dirty="0" smtClean="0">
              <a:solidFill>
                <a:srgbClr val="000000"/>
              </a:solidFill>
              <a:latin typeface="+mj-lt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0000"/>
                </a:solidFill>
                <a:latin typeface="+mj-lt"/>
              </a:rPr>
              <a:t>else </a:t>
            </a:r>
            <a:r>
              <a:rPr lang="en-US" sz="2800" dirty="0">
                <a:solidFill>
                  <a:srgbClr val="000000"/>
                </a:solidFill>
                <a:latin typeface="+mj-lt"/>
              </a:rPr>
              <a:t>another block of statements are executed, then the execution flow continues with the execution of statements after if statement</a:t>
            </a:r>
            <a:r>
              <a:rPr lang="en-US" sz="2400" dirty="0" smtClean="0">
                <a:solidFill>
                  <a:srgbClr val="000000"/>
                </a:solidFill>
                <a:latin typeface="+mj-lt"/>
              </a:rPr>
              <a:t>.</a:t>
            </a:r>
            <a:endParaRPr lang="en-US" sz="2400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663DC-AE52-47BF-BEBA-E5FE04B193A7}" type="datetime4">
              <a:rPr lang="en-US" smtClean="0"/>
              <a:pPr/>
              <a:t>November 14, 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26AA2-14D7-4C58-9522-0A6B89A267E8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 Basics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305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466725"/>
            <a:ext cx="7886700" cy="60733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Decision Making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35315"/>
            <a:ext cx="7886700" cy="506548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35960F"/>
                </a:solidFill>
                <a:latin typeface="+mj-lt"/>
              </a:rPr>
              <a:t>if…else if…else statement</a:t>
            </a:r>
            <a:r>
              <a:rPr lang="en-US" dirty="0" smtClean="0">
                <a:solidFill>
                  <a:srgbClr val="000000"/>
                </a:solidFill>
                <a:latin typeface="+mj-lt"/>
              </a:rPr>
              <a:t> </a:t>
            </a: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	</a:t>
            </a:r>
            <a:endParaRPr lang="en-US" dirty="0" smtClean="0">
              <a:solidFill>
                <a:srgbClr val="000000"/>
              </a:solidFill>
              <a:latin typeface="+mj-lt"/>
            </a:endParaRPr>
          </a:p>
          <a:p>
            <a:endParaRPr lang="en-US" dirty="0" smtClean="0">
              <a:solidFill>
                <a:srgbClr val="000000"/>
              </a:solidFill>
              <a:latin typeface="+mj-lt"/>
            </a:endParaRPr>
          </a:p>
          <a:p>
            <a:endParaRPr lang="en-US" dirty="0" smtClean="0">
              <a:solidFill>
                <a:srgbClr val="000000"/>
              </a:solidFill>
              <a:latin typeface="+mj-lt"/>
            </a:endParaRPr>
          </a:p>
          <a:p>
            <a:endParaRPr lang="en-US" dirty="0" smtClean="0">
              <a:solidFill>
                <a:srgbClr val="000000"/>
              </a:solidFill>
              <a:latin typeface="+mj-lt"/>
            </a:endParaRPr>
          </a:p>
          <a:p>
            <a:r>
              <a:rPr lang="en-US" sz="3000" dirty="0" smtClean="0">
                <a:solidFill>
                  <a:srgbClr val="000000"/>
                </a:solidFill>
                <a:latin typeface="+mj-lt"/>
              </a:rPr>
              <a:t>A </a:t>
            </a:r>
            <a:r>
              <a:rPr lang="en-US" sz="3000" dirty="0" err="1" smtClean="0">
                <a:solidFill>
                  <a:srgbClr val="000000"/>
                </a:solidFill>
                <a:latin typeface="+mj-lt"/>
              </a:rPr>
              <a:t>boolean</a:t>
            </a:r>
            <a:r>
              <a:rPr lang="en-US" sz="3000" dirty="0" smtClean="0">
                <a:solidFill>
                  <a:srgbClr val="000000"/>
                </a:solidFill>
                <a:latin typeface="+mj-lt"/>
              </a:rPr>
              <a:t> expression is evaluated and if TRUE, a block of statements are executed else the next if else block is executed and the process continues till the end of if…else if…else .. statement.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38200" y="1905000"/>
            <a:ext cx="775879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66738" indent="-566738"/>
            <a:r>
              <a:rPr lang="en-US" sz="2400" b="1" dirty="0" smtClean="0">
                <a:solidFill>
                  <a:srgbClr val="FF0000"/>
                </a:solidFill>
              </a:rPr>
              <a:t>if (</a:t>
            </a:r>
            <a:r>
              <a:rPr lang="en-US" sz="2400" b="1" dirty="0" err="1" smtClean="0">
                <a:solidFill>
                  <a:srgbClr val="FF0000"/>
                </a:solidFill>
              </a:rPr>
              <a:t>boolean_expression</a:t>
            </a:r>
            <a:r>
              <a:rPr lang="en-US" sz="2400" b="1" dirty="0" smtClean="0">
                <a:solidFill>
                  <a:srgbClr val="FF0000"/>
                </a:solidFill>
              </a:rPr>
              <a:t>) {</a:t>
            </a:r>
            <a:r>
              <a:rPr lang="en-US" sz="2400" b="1" dirty="0" err="1" smtClean="0">
                <a:solidFill>
                  <a:srgbClr val="FF0000"/>
                </a:solidFill>
              </a:rPr>
              <a:t>if_block_statements</a:t>
            </a:r>
            <a:r>
              <a:rPr lang="en-US" sz="2400" b="1" dirty="0" smtClean="0">
                <a:solidFill>
                  <a:srgbClr val="FF0000"/>
                </a:solidFill>
              </a:rPr>
              <a:t>} else </a:t>
            </a:r>
          </a:p>
          <a:p>
            <a:pPr marL="625475" indent="-625475"/>
            <a:r>
              <a:rPr lang="en-US" sz="2400" b="1" dirty="0" smtClean="0">
                <a:solidFill>
                  <a:srgbClr val="FF0000"/>
                </a:solidFill>
              </a:rPr>
              <a:t>     if (boolean_expression_1) {if_block_1_statements } else        if (boolean_expression_1) { if_block_2_statements } . . else 				{</a:t>
            </a:r>
            <a:r>
              <a:rPr lang="en-US" sz="2400" b="1" dirty="0" err="1" smtClean="0">
                <a:solidFill>
                  <a:srgbClr val="FF0000"/>
                </a:solidFill>
              </a:rPr>
              <a:t>else_block_statements</a:t>
            </a:r>
            <a:r>
              <a:rPr lang="en-US" sz="2400" b="1" dirty="0" smtClean="0">
                <a:solidFill>
                  <a:srgbClr val="FF0000"/>
                </a:solidFill>
              </a:rPr>
              <a:t> }</a:t>
            </a:r>
            <a:endParaRPr lang="en-US" sz="2400" b="1" dirty="0" smtClean="0">
              <a:solidFill>
                <a:srgbClr val="FF0000"/>
              </a:solidFill>
              <a:latin typeface="Quattrocento Sans"/>
            </a:endParaRPr>
          </a:p>
          <a:p>
            <a:endParaRPr lang="en-US" dirty="0" smtClean="0">
              <a:solidFill>
                <a:srgbClr val="000000"/>
              </a:solidFill>
              <a:latin typeface="Quattrocento Sans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089E-EB99-4FEB-B03C-14747D501C37}" type="datetime4">
              <a:rPr lang="en-US" smtClean="0"/>
              <a:pPr/>
              <a:t>November 14, 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26AA2-14D7-4C58-9522-0A6B89A267E8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 Basics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459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Decision Making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>
                <a:solidFill>
                  <a:srgbClr val="35960F"/>
                </a:solidFill>
                <a:cs typeface="Times New Roman" pitchFamily="18" charset="0"/>
              </a:rPr>
              <a:t>s</a:t>
            </a:r>
            <a:r>
              <a:rPr lang="en-US" dirty="0" smtClean="0">
                <a:solidFill>
                  <a:srgbClr val="35960F"/>
                </a:solidFill>
                <a:cs typeface="Times New Roman" pitchFamily="18" charset="0"/>
              </a:rPr>
              <a:t>witch statement</a:t>
            </a:r>
            <a:r>
              <a:rPr lang="en-US" dirty="0" smtClean="0">
                <a:solidFill>
                  <a:srgbClr val="000000"/>
                </a:solidFill>
                <a:cs typeface="Times New Roman" pitchFamily="18" charset="0"/>
              </a:rPr>
              <a:t> </a:t>
            </a:r>
          </a:p>
          <a:p>
            <a:r>
              <a:rPr lang="en-US" dirty="0" smtClean="0">
                <a:solidFill>
                  <a:srgbClr val="000000"/>
                </a:solidFill>
                <a:cs typeface="Times New Roman" pitchFamily="18" charset="0"/>
              </a:rPr>
              <a:t>Provides </a:t>
            </a:r>
            <a:r>
              <a:rPr lang="en-US" dirty="0" smtClean="0">
                <a:solidFill>
                  <a:srgbClr val="FF0000"/>
                </a:solidFill>
                <a:cs typeface="Times New Roman" pitchFamily="18" charset="0"/>
              </a:rPr>
              <a:t>decision making </a:t>
            </a:r>
            <a:r>
              <a:rPr lang="en-US" dirty="0" smtClean="0">
                <a:solidFill>
                  <a:srgbClr val="000000"/>
                </a:solidFill>
                <a:cs typeface="Times New Roman" pitchFamily="18" charset="0"/>
              </a:rPr>
              <a:t>capability</a:t>
            </a:r>
          </a:p>
          <a:p>
            <a:r>
              <a:rPr lang="en-US" dirty="0" smtClean="0">
                <a:solidFill>
                  <a:srgbClr val="000000"/>
                </a:solidFill>
                <a:cs typeface="Times New Roman" pitchFamily="18" charset="0"/>
              </a:rPr>
              <a:t>Allows to </a:t>
            </a:r>
            <a:r>
              <a:rPr lang="en-US" dirty="0" smtClean="0">
                <a:solidFill>
                  <a:srgbClr val="FF0000"/>
                </a:solidFill>
                <a:cs typeface="Times New Roman" pitchFamily="18" charset="0"/>
              </a:rPr>
              <a:t>select one of the cases </a:t>
            </a:r>
            <a:r>
              <a:rPr lang="en-US" dirty="0" smtClean="0">
                <a:solidFill>
                  <a:srgbClr val="000000"/>
                </a:solidFill>
                <a:cs typeface="Times New Roman" pitchFamily="18" charset="0"/>
              </a:rPr>
              <a:t>based on the </a:t>
            </a:r>
            <a:r>
              <a:rPr lang="en-US" dirty="0" smtClean="0">
                <a:solidFill>
                  <a:srgbClr val="FF0000"/>
                </a:solidFill>
                <a:cs typeface="Times New Roman" pitchFamily="18" charset="0"/>
              </a:rPr>
              <a:t>value of an expression</a:t>
            </a:r>
          </a:p>
          <a:p>
            <a:r>
              <a:rPr lang="en-US" dirty="0" smtClean="0">
                <a:solidFill>
                  <a:srgbClr val="000000"/>
                </a:solidFill>
                <a:cs typeface="Times New Roman" pitchFamily="18" charset="0"/>
              </a:rPr>
              <a:t>Cases are selected in two ways</a:t>
            </a:r>
          </a:p>
          <a:p>
            <a:pPr marL="514350" indent="-514350">
              <a:buAutoNum type="arabicPeriod"/>
            </a:pPr>
            <a:r>
              <a:rPr lang="en-US" dirty="0" smtClean="0">
                <a:solidFill>
                  <a:srgbClr val="000000"/>
                </a:solidFill>
                <a:cs typeface="Times New Roman" pitchFamily="18" charset="0"/>
              </a:rPr>
              <a:t>Based on Index</a:t>
            </a:r>
          </a:p>
          <a:p>
            <a:pPr marL="514350" indent="-514350">
              <a:buAutoNum type="arabicPeriod"/>
            </a:pPr>
            <a:r>
              <a:rPr lang="en-US" dirty="0" smtClean="0">
                <a:solidFill>
                  <a:srgbClr val="000000"/>
                </a:solidFill>
                <a:cs typeface="Times New Roman" pitchFamily="18" charset="0"/>
              </a:rPr>
              <a:t>Based on Matching Value</a:t>
            </a:r>
          </a:p>
          <a:p>
            <a:pPr marL="0" indent="0">
              <a:buNone/>
            </a:pPr>
            <a:endParaRPr lang="en-US" dirty="0" smtClean="0">
              <a:solidFill>
                <a:srgbClr val="000000"/>
              </a:solidFill>
              <a:cs typeface="Times New Roman" pitchFamily="18" charset="0"/>
            </a:endParaRPr>
          </a:p>
          <a:p>
            <a:pPr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9CA16-2F6E-4665-9F70-40345B395B8E}" type="datetime4">
              <a:rPr lang="en-US" smtClean="0"/>
              <a:pPr/>
              <a:t>November 14, 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26AA2-14D7-4C58-9522-0A6B89A267E8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 Basics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Decision Making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dirty="0" smtClean="0">
                <a:solidFill>
                  <a:srgbClr val="000000"/>
                </a:solidFill>
                <a:cs typeface="Times New Roman" pitchFamily="18" charset="0"/>
              </a:rPr>
              <a:t>Based on Index</a:t>
            </a:r>
          </a:p>
          <a:p>
            <a:r>
              <a:rPr lang="en-US" dirty="0" smtClean="0">
                <a:solidFill>
                  <a:srgbClr val="000000"/>
                </a:solidFill>
                <a:cs typeface="Times New Roman" pitchFamily="18" charset="0"/>
              </a:rPr>
              <a:t>If the cases are just </a:t>
            </a:r>
            <a:r>
              <a:rPr lang="en-US" dirty="0" smtClean="0">
                <a:solidFill>
                  <a:srgbClr val="FF0000"/>
                </a:solidFill>
                <a:cs typeface="Times New Roman" pitchFamily="18" charset="0"/>
              </a:rPr>
              <a:t>values</a:t>
            </a:r>
            <a:r>
              <a:rPr lang="en-US" dirty="0" smtClean="0">
                <a:solidFill>
                  <a:srgbClr val="000000"/>
                </a:solidFill>
                <a:cs typeface="Times New Roman" pitchFamily="18" charset="0"/>
              </a:rPr>
              <a:t> (like a character vector), and if the </a:t>
            </a:r>
            <a:r>
              <a:rPr lang="en-US" dirty="0" smtClean="0">
                <a:solidFill>
                  <a:srgbClr val="FF0000"/>
                </a:solidFill>
                <a:cs typeface="Times New Roman" pitchFamily="18" charset="0"/>
              </a:rPr>
              <a:t>expression is evaluated </a:t>
            </a:r>
            <a:r>
              <a:rPr lang="en-US" dirty="0" smtClean="0">
                <a:solidFill>
                  <a:srgbClr val="000000"/>
                </a:solidFill>
                <a:cs typeface="Times New Roman" pitchFamily="18" charset="0"/>
              </a:rPr>
              <a:t>to a </a:t>
            </a:r>
            <a:r>
              <a:rPr lang="en-US" dirty="0" smtClean="0">
                <a:solidFill>
                  <a:srgbClr val="FF0000"/>
                </a:solidFill>
                <a:cs typeface="Times New Roman" pitchFamily="18" charset="0"/>
              </a:rPr>
              <a:t>number</a:t>
            </a:r>
            <a:r>
              <a:rPr lang="en-US" dirty="0" smtClean="0">
                <a:solidFill>
                  <a:srgbClr val="000000"/>
                </a:solidFill>
                <a:cs typeface="Times New Roman" pitchFamily="18" charset="0"/>
              </a:rPr>
              <a:t>, then the </a:t>
            </a:r>
            <a:r>
              <a:rPr lang="en-US" dirty="0" smtClean="0">
                <a:solidFill>
                  <a:srgbClr val="FF0000"/>
                </a:solidFill>
                <a:cs typeface="Times New Roman" pitchFamily="18" charset="0"/>
              </a:rPr>
              <a:t>result of the expression </a:t>
            </a:r>
            <a:r>
              <a:rPr lang="en-US" dirty="0" smtClean="0">
                <a:solidFill>
                  <a:srgbClr val="000000"/>
                </a:solidFill>
                <a:cs typeface="Times New Roman" pitchFamily="18" charset="0"/>
              </a:rPr>
              <a:t>is the </a:t>
            </a:r>
            <a:r>
              <a:rPr lang="en-US" dirty="0" smtClean="0">
                <a:solidFill>
                  <a:srgbClr val="FF0000"/>
                </a:solidFill>
                <a:cs typeface="Times New Roman" pitchFamily="18" charset="0"/>
              </a:rPr>
              <a:t>index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cs typeface="Times New Roman" pitchFamily="18" charset="0"/>
              </a:rPr>
              <a:t>Syntax: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cs typeface="Times New Roman" pitchFamily="18" charset="0"/>
              </a:rPr>
              <a:t>   switch(</a:t>
            </a:r>
            <a:r>
              <a:rPr lang="en-US" dirty="0" err="1" smtClean="0">
                <a:solidFill>
                  <a:srgbClr val="000000"/>
                </a:solidFill>
                <a:cs typeface="Times New Roman" pitchFamily="18" charset="0"/>
              </a:rPr>
              <a:t>expression,list</a:t>
            </a:r>
            <a:r>
              <a:rPr lang="en-US" dirty="0" smtClean="0">
                <a:solidFill>
                  <a:srgbClr val="000000"/>
                </a:solidFill>
                <a:cs typeface="Times New Roman" pitchFamily="18" charset="0"/>
              </a:rPr>
              <a:t>)</a:t>
            </a:r>
          </a:p>
          <a:p>
            <a:pPr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9CA16-2F6E-4665-9F70-40345B395B8E}" type="datetime4">
              <a:rPr lang="en-US" smtClean="0"/>
              <a:pPr/>
              <a:t>November 14, 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26AA2-14D7-4C58-9522-0A6B89A267E8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 Basics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452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Decision Making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b="1" dirty="0" smtClean="0"/>
              <a:t>2. Based </a:t>
            </a:r>
            <a:r>
              <a:rPr lang="en-US" b="1" dirty="0"/>
              <a:t>on Matching Value</a:t>
            </a:r>
          </a:p>
          <a:p>
            <a:r>
              <a:rPr lang="en-US" dirty="0"/>
              <a:t> If the cases have both </a:t>
            </a:r>
            <a:r>
              <a:rPr lang="en-US" dirty="0">
                <a:solidFill>
                  <a:srgbClr val="FF0000"/>
                </a:solidFill>
              </a:rPr>
              <a:t>case value </a:t>
            </a:r>
            <a:r>
              <a:rPr lang="en-US" dirty="0"/>
              <a:t>and </a:t>
            </a:r>
            <a:r>
              <a:rPr lang="en-US" dirty="0">
                <a:solidFill>
                  <a:srgbClr val="FF0000"/>
                </a:solidFill>
              </a:rPr>
              <a:t>output value </a:t>
            </a:r>
            <a:r>
              <a:rPr lang="en-US" dirty="0"/>
              <a:t>like [“case_1″=”value1”], then the </a:t>
            </a:r>
            <a:r>
              <a:rPr lang="en-US" dirty="0">
                <a:solidFill>
                  <a:srgbClr val="FF0000"/>
                </a:solidFill>
              </a:rPr>
              <a:t>expression value is matched </a:t>
            </a:r>
            <a:r>
              <a:rPr lang="en-US" dirty="0"/>
              <a:t>against </a:t>
            </a:r>
            <a:r>
              <a:rPr lang="en-US" dirty="0">
                <a:solidFill>
                  <a:srgbClr val="FF0000"/>
                </a:solidFill>
              </a:rPr>
              <a:t>case values</a:t>
            </a:r>
            <a:r>
              <a:rPr lang="en-US" dirty="0"/>
              <a:t>. When there is a match with the case, the corresponding value is the output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cs typeface="Times New Roman" pitchFamily="18" charset="0"/>
              </a:rPr>
              <a:t>Syntax:</a:t>
            </a:r>
          </a:p>
          <a:p>
            <a:pPr marL="1379538" indent="-1379538">
              <a:buNone/>
            </a:pPr>
            <a:r>
              <a:rPr lang="en-US" dirty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cs typeface="Times New Roman" pitchFamily="18" charset="0"/>
              </a:rPr>
              <a:t>   </a:t>
            </a:r>
            <a:r>
              <a:rPr lang="en-US" sz="2800" dirty="0"/>
              <a:t>switch(expression, case1=value1, </a:t>
            </a:r>
            <a:r>
              <a:rPr lang="en-US" sz="2800" dirty="0" smtClean="0"/>
              <a:t>case2=value2</a:t>
            </a:r>
            <a:r>
              <a:rPr lang="en-US" sz="2800" dirty="0"/>
              <a:t>, …, </a:t>
            </a:r>
            <a:r>
              <a:rPr lang="en-US" sz="2800" dirty="0" smtClean="0"/>
              <a:t> </a:t>
            </a:r>
            <a:r>
              <a:rPr lang="en-US" sz="2800" dirty="0" err="1" smtClean="0"/>
              <a:t>caseN</a:t>
            </a:r>
            <a:r>
              <a:rPr lang="en-US" sz="2800" dirty="0" smtClean="0"/>
              <a:t>=</a:t>
            </a:r>
            <a:r>
              <a:rPr lang="en-US" sz="2800" dirty="0" err="1" smtClean="0"/>
              <a:t>valueN</a:t>
            </a:r>
            <a:r>
              <a:rPr lang="en-US" sz="2800" dirty="0"/>
              <a:t>)</a:t>
            </a:r>
            <a:endParaRPr lang="en-US" sz="2800" dirty="0" smtClean="0">
              <a:solidFill>
                <a:srgbClr val="000000"/>
              </a:solidFill>
              <a:cs typeface="Times New Roman" pitchFamily="18" charset="0"/>
            </a:endParaRPr>
          </a:p>
          <a:p>
            <a:pPr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9CA16-2F6E-4665-9F70-40345B395B8E}" type="datetime4">
              <a:rPr lang="en-US" smtClean="0"/>
              <a:pPr/>
              <a:t>November 14, 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26AA2-14D7-4C58-9522-0A6B89A267E8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 Basics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607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Looping statements are used to </a:t>
            </a:r>
            <a:r>
              <a:rPr lang="en-US" dirty="0" smtClean="0">
                <a:solidFill>
                  <a:srgbClr val="FF0000"/>
                </a:solidFill>
              </a:rPr>
              <a:t>execute a block of code several times</a:t>
            </a:r>
          </a:p>
          <a:p>
            <a:r>
              <a:rPr lang="en-US" dirty="0" smtClean="0"/>
              <a:t>Provide various control structures that allow for </a:t>
            </a:r>
            <a:r>
              <a:rPr lang="en-US" dirty="0" smtClean="0">
                <a:solidFill>
                  <a:srgbClr val="FF0000"/>
                </a:solidFill>
              </a:rPr>
              <a:t>more complicated execution paths </a:t>
            </a:r>
            <a:r>
              <a:rPr lang="en-US" dirty="0" smtClean="0"/>
              <a:t>than a usual sequential execution.</a:t>
            </a:r>
          </a:p>
          <a:p>
            <a:r>
              <a:rPr lang="en-US" dirty="0" smtClean="0"/>
              <a:t>Three types of looping statements in R</a:t>
            </a:r>
          </a:p>
          <a:p>
            <a:pPr>
              <a:buNone/>
            </a:pPr>
            <a:r>
              <a:rPr lang="en-US" dirty="0" smtClean="0"/>
              <a:t>		- repeat loop</a:t>
            </a:r>
          </a:p>
          <a:p>
            <a:pPr>
              <a:buNone/>
            </a:pPr>
            <a:r>
              <a:rPr lang="en-US" dirty="0" smtClean="0"/>
              <a:t>		- while loop</a:t>
            </a:r>
          </a:p>
          <a:p>
            <a:pPr>
              <a:buNone/>
            </a:pPr>
            <a:r>
              <a:rPr lang="en-US" dirty="0" smtClean="0"/>
              <a:t>		- for loop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7E158-006D-4CE4-A8BD-10A03BF3ACCF}" type="datetime4">
              <a:rPr lang="en-US" smtClean="0"/>
              <a:pPr/>
              <a:t>November 14, 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26AA2-14D7-4C58-9522-0A6B89A267E8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 Basics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pPr>
              <a:buNone/>
            </a:pPr>
            <a:r>
              <a:rPr lang="en-US" b="1" dirty="0" smtClean="0"/>
              <a:t>Repeat loop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Executes a set of statements </a:t>
            </a:r>
            <a:r>
              <a:rPr lang="en-US" dirty="0" smtClean="0"/>
              <a:t>in a loop </a:t>
            </a:r>
            <a:r>
              <a:rPr lang="en-US" dirty="0" smtClean="0">
                <a:solidFill>
                  <a:srgbClr val="FF0000"/>
                </a:solidFill>
              </a:rPr>
              <a:t>until </a:t>
            </a:r>
            <a:r>
              <a:rPr lang="en-US" dirty="0" smtClean="0"/>
              <a:t>a </a:t>
            </a:r>
            <a:r>
              <a:rPr lang="en-US" dirty="0" smtClean="0">
                <a:solidFill>
                  <a:srgbClr val="FF0000"/>
                </a:solidFill>
              </a:rPr>
              <a:t>break condition </a:t>
            </a:r>
            <a:r>
              <a:rPr lang="en-US" dirty="0" smtClean="0"/>
              <a:t>is met.</a:t>
            </a:r>
          </a:p>
          <a:p>
            <a:pPr>
              <a:buNone/>
            </a:pPr>
            <a:r>
              <a:rPr lang="en-US" b="1" dirty="0" smtClean="0"/>
              <a:t>Syntax of Repeat Loop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FF0000"/>
                </a:solidFill>
              </a:rPr>
              <a:t>repeat 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      { statements 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         if (</a:t>
            </a:r>
            <a:r>
              <a:rPr lang="en-US" dirty="0" err="1" smtClean="0">
                <a:solidFill>
                  <a:srgbClr val="FF0000"/>
                </a:solidFill>
              </a:rPr>
              <a:t>test_condition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            {  break } }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5C57A-A2F1-4699-B8D7-5DB467C09E9D}" type="datetime4">
              <a:rPr lang="en-US" smtClean="0"/>
              <a:pPr/>
              <a:t>November 14, 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26AA2-14D7-4C58-9522-0A6B89A267E8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 Basics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Fundamentals of 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66800"/>
            <a:ext cx="8001000" cy="4525963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Widely used by </a:t>
            </a:r>
            <a:r>
              <a:rPr lang="en-US" dirty="0" smtClean="0">
                <a:solidFill>
                  <a:srgbClr val="FF0000"/>
                </a:solidFill>
              </a:rPr>
              <a:t>Software Programmers, Statisticians, Data Scientists, </a:t>
            </a:r>
            <a:r>
              <a:rPr lang="en-US" dirty="0" smtClean="0"/>
              <a:t>and</a:t>
            </a:r>
            <a:r>
              <a:rPr lang="en-US" dirty="0" smtClean="0">
                <a:solidFill>
                  <a:srgbClr val="FF0000"/>
                </a:solidFill>
              </a:rPr>
              <a:t> Data Miners</a:t>
            </a:r>
            <a:r>
              <a:rPr lang="en-US" dirty="0" smtClean="0"/>
              <a:t>. </a:t>
            </a:r>
          </a:p>
          <a:p>
            <a:r>
              <a:rPr lang="en-US" dirty="0" smtClean="0"/>
              <a:t>Most popular </a:t>
            </a:r>
            <a:r>
              <a:rPr lang="en-US" dirty="0" smtClean="0">
                <a:solidFill>
                  <a:srgbClr val="FF0000"/>
                </a:solidFill>
              </a:rPr>
              <a:t>analytics tool </a:t>
            </a:r>
            <a:r>
              <a:rPr lang="en-US" dirty="0" smtClean="0"/>
              <a:t>used in </a:t>
            </a:r>
            <a:r>
              <a:rPr lang="en-US" dirty="0" smtClean="0">
                <a:solidFill>
                  <a:srgbClr val="FF0000"/>
                </a:solidFill>
              </a:rPr>
              <a:t>Data Analytics </a:t>
            </a:r>
            <a:r>
              <a:rPr lang="en-US" dirty="0" smtClean="0"/>
              <a:t>and</a:t>
            </a:r>
            <a:r>
              <a:rPr lang="en-US" dirty="0" smtClean="0">
                <a:solidFill>
                  <a:srgbClr val="FF0000"/>
                </a:solidFill>
              </a:rPr>
              <a:t> Business Analytics</a:t>
            </a:r>
            <a:r>
              <a:rPr lang="en-US" dirty="0" smtClean="0"/>
              <a:t>. </a:t>
            </a:r>
          </a:p>
          <a:p>
            <a:r>
              <a:rPr lang="en-US" dirty="0" smtClean="0"/>
              <a:t>Numerous applications in domains like </a:t>
            </a:r>
            <a:r>
              <a:rPr lang="en-US" dirty="0" smtClean="0">
                <a:solidFill>
                  <a:srgbClr val="FF0000"/>
                </a:solidFill>
              </a:rPr>
              <a:t>healthcare, academics, consulting, finance, media</a:t>
            </a:r>
            <a:r>
              <a:rPr lang="en-US" dirty="0" smtClean="0"/>
              <a:t>, and many more</a:t>
            </a:r>
          </a:p>
          <a:p>
            <a:r>
              <a:rPr lang="en-US" dirty="0" smtClean="0"/>
              <a:t>Vast applicability in </a:t>
            </a:r>
            <a:r>
              <a:rPr lang="en-US" dirty="0" smtClean="0">
                <a:solidFill>
                  <a:srgbClr val="FF0000"/>
                </a:solidFill>
              </a:rPr>
              <a:t>Statistics, Data Visualization, </a:t>
            </a:r>
            <a:r>
              <a:rPr lang="en-US" dirty="0" smtClean="0"/>
              <a:t>and</a:t>
            </a:r>
            <a:r>
              <a:rPr lang="en-US" dirty="0" smtClean="0">
                <a:solidFill>
                  <a:srgbClr val="FF0000"/>
                </a:solidFill>
              </a:rPr>
              <a:t> Machine Learning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08375-3A2D-4D47-AFFD-E4D3EE96A345}" type="datetime4">
              <a:rPr lang="en-US" smtClean="0"/>
              <a:pPr/>
              <a:t>November 14, 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26AA2-14D7-4C58-9522-0A6B89A267E8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 Basics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/>
              <a:t>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the </a:t>
            </a:r>
            <a:r>
              <a:rPr lang="en-US" b="1" dirty="0" smtClean="0"/>
              <a:t>break statement</a:t>
            </a:r>
            <a:r>
              <a:rPr lang="en-US" dirty="0" smtClean="0"/>
              <a:t> is encountered inside a loop, the loop is </a:t>
            </a:r>
            <a:r>
              <a:rPr lang="en-US" dirty="0" smtClean="0">
                <a:solidFill>
                  <a:srgbClr val="FF0000"/>
                </a:solidFill>
              </a:rPr>
              <a:t>immediately terminated</a:t>
            </a:r>
            <a:r>
              <a:rPr lang="en-US" dirty="0" smtClean="0"/>
              <a:t> and program control resumes at the next </a:t>
            </a:r>
            <a:r>
              <a:rPr lang="en-US" b="1" dirty="0" smtClean="0"/>
              <a:t>statement</a:t>
            </a:r>
            <a:r>
              <a:rPr lang="en-US" dirty="0" smtClean="0"/>
              <a:t> following the loop.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9AEE1-728A-4228-8C45-7C19BBA701AD}" type="datetime4">
              <a:rPr lang="en-US" smtClean="0"/>
              <a:pPr/>
              <a:t>November 14, 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26AA2-14D7-4C58-9522-0A6B89A267E8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 Basics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While loop </a:t>
            </a:r>
          </a:p>
          <a:p>
            <a:r>
              <a:rPr lang="en-US" dirty="0" smtClean="0"/>
              <a:t>Executes a set of statements </a:t>
            </a:r>
            <a:r>
              <a:rPr lang="en-US" dirty="0" smtClean="0">
                <a:solidFill>
                  <a:srgbClr val="FF0000"/>
                </a:solidFill>
              </a:rPr>
              <a:t>repeatedly</a:t>
            </a:r>
            <a:r>
              <a:rPr lang="en-US" dirty="0" smtClean="0"/>
              <a:t> in a loop as long as the </a:t>
            </a:r>
            <a:r>
              <a:rPr lang="en-US" dirty="0" smtClean="0">
                <a:solidFill>
                  <a:srgbClr val="FF0000"/>
                </a:solidFill>
              </a:rPr>
              <a:t>condition is satisfied</a:t>
            </a:r>
          </a:p>
          <a:p>
            <a:pPr>
              <a:buNone/>
            </a:pPr>
            <a:r>
              <a:rPr lang="en-US" b="1" dirty="0" smtClean="0"/>
              <a:t>Syntax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1295400" y="3962400"/>
            <a:ext cx="4572000" cy="206210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while (</a:t>
            </a:r>
            <a:r>
              <a:rPr lang="en-US" sz="3200" dirty="0" err="1" smtClean="0">
                <a:solidFill>
                  <a:srgbClr val="FF0000"/>
                </a:solidFill>
              </a:rPr>
              <a:t>test_expression</a:t>
            </a:r>
            <a:r>
              <a:rPr lang="en-US" sz="3200" dirty="0" smtClean="0">
                <a:solidFill>
                  <a:srgbClr val="FF0000"/>
                </a:solidFill>
              </a:rPr>
              <a:t>)</a:t>
            </a:r>
          </a:p>
          <a:p>
            <a:r>
              <a:rPr lang="en-US" sz="3200" dirty="0" smtClean="0">
                <a:solidFill>
                  <a:srgbClr val="FF0000"/>
                </a:solidFill>
              </a:rPr>
              <a:t> {  </a:t>
            </a:r>
          </a:p>
          <a:p>
            <a:r>
              <a:rPr lang="en-US" sz="3200" dirty="0" smtClean="0">
                <a:solidFill>
                  <a:srgbClr val="FF0000"/>
                </a:solidFill>
              </a:rPr>
              <a:t>   statement  </a:t>
            </a:r>
          </a:p>
          <a:p>
            <a:r>
              <a:rPr lang="en-US" sz="3200" dirty="0" smtClean="0">
                <a:solidFill>
                  <a:srgbClr val="FF0000"/>
                </a:solidFill>
              </a:rPr>
              <a:t>}  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ABE59-B424-4326-9D6C-ED18C6D34B47}" type="datetime4">
              <a:rPr lang="en-US" smtClean="0"/>
              <a:pPr/>
              <a:t>November 14, 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26AA2-14D7-4C58-9522-0A6B89A267E8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 Basics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14400"/>
            <a:ext cx="8229600" cy="51816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dirty="0" smtClean="0"/>
              <a:t>For Loop</a:t>
            </a:r>
          </a:p>
          <a:p>
            <a:r>
              <a:rPr lang="en-US" dirty="0" smtClean="0"/>
              <a:t>A for loop is the most </a:t>
            </a:r>
            <a:r>
              <a:rPr lang="en-US" dirty="0" smtClean="0">
                <a:solidFill>
                  <a:srgbClr val="FF0000"/>
                </a:solidFill>
              </a:rPr>
              <a:t>popular control flow statement</a:t>
            </a:r>
            <a:r>
              <a:rPr lang="en-US" dirty="0" smtClean="0"/>
              <a:t>. A for loop is used to </a:t>
            </a:r>
            <a:r>
              <a:rPr lang="en-US" dirty="0" smtClean="0">
                <a:solidFill>
                  <a:srgbClr val="FF0000"/>
                </a:solidFill>
              </a:rPr>
              <a:t>iterate a vector.</a:t>
            </a:r>
          </a:p>
          <a:p>
            <a:pPr>
              <a:buNone/>
            </a:pPr>
            <a:r>
              <a:rPr lang="en-US" b="1" dirty="0" smtClean="0"/>
              <a:t>Syntax</a:t>
            </a:r>
          </a:p>
          <a:p>
            <a:pPr marL="0" indent="0">
              <a:buNone/>
            </a:pPr>
            <a:r>
              <a:rPr lang="en-US" b="1" dirty="0" smtClean="0"/>
              <a:t>	for</a:t>
            </a:r>
            <a:r>
              <a:rPr lang="en-US" dirty="0"/>
              <a:t> (value in vector) {  </a:t>
            </a:r>
          </a:p>
          <a:p>
            <a:pPr marL="0" indent="0">
              <a:buNone/>
            </a:pPr>
            <a:r>
              <a:rPr lang="en-US" dirty="0"/>
              <a:t>   </a:t>
            </a:r>
            <a:r>
              <a:rPr lang="en-US" dirty="0" smtClean="0"/>
              <a:t>		statements</a:t>
            </a:r>
            <a:r>
              <a:rPr lang="en-US" dirty="0"/>
              <a:t>  </a:t>
            </a:r>
          </a:p>
          <a:p>
            <a:pPr marL="0" indent="0">
              <a:buNone/>
            </a:pPr>
            <a:r>
              <a:rPr lang="en-US" dirty="0" smtClean="0"/>
              <a:t>	}</a:t>
            </a:r>
            <a:r>
              <a:rPr lang="en-US" dirty="0"/>
              <a:t>  </a:t>
            </a:r>
            <a:endParaRPr lang="en-US" dirty="0" smtClean="0"/>
          </a:p>
          <a:p>
            <a:r>
              <a:rPr lang="en-US" dirty="0"/>
              <a:t>A </a:t>
            </a:r>
            <a:r>
              <a:rPr lang="en-US" b="1" dirty="0"/>
              <a:t>For loop</a:t>
            </a:r>
            <a:r>
              <a:rPr lang="en-US" dirty="0"/>
              <a:t> could be broken using </a:t>
            </a:r>
            <a:r>
              <a:rPr lang="en-US" dirty="0">
                <a:solidFill>
                  <a:srgbClr val="FF0000"/>
                </a:solidFill>
              </a:rPr>
              <a:t>break statement</a:t>
            </a:r>
            <a:r>
              <a:rPr lang="en-US" dirty="0"/>
              <a:t> intentionally inside the for loop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FAC27-C5CA-4BCE-84F2-7CDD2C50F0C0}" type="datetime4">
              <a:rPr lang="en-US" smtClean="0"/>
              <a:pPr/>
              <a:t>November 14, 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26AA2-14D7-4C58-9522-0A6B89A267E8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 Basics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1430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Next</a:t>
            </a:r>
          </a:p>
          <a:p>
            <a:r>
              <a:rPr lang="en-US" dirty="0" smtClean="0"/>
              <a:t>A </a:t>
            </a:r>
            <a:r>
              <a:rPr lang="en-US" dirty="0"/>
              <a:t>next statement is one of the control statements in R programming </a:t>
            </a:r>
            <a:endParaRPr lang="en-US" dirty="0" smtClean="0"/>
          </a:p>
          <a:p>
            <a:r>
              <a:rPr lang="en-US" dirty="0" smtClean="0"/>
              <a:t>Used </a:t>
            </a:r>
            <a:r>
              <a:rPr lang="en-US" dirty="0"/>
              <a:t>to </a:t>
            </a:r>
            <a:r>
              <a:rPr lang="en-US" dirty="0">
                <a:solidFill>
                  <a:srgbClr val="FF0000"/>
                </a:solidFill>
              </a:rPr>
              <a:t>skip the current iteration </a:t>
            </a:r>
            <a:r>
              <a:rPr lang="en-US" dirty="0"/>
              <a:t>of a loop </a:t>
            </a:r>
            <a:r>
              <a:rPr lang="en-US" dirty="0">
                <a:solidFill>
                  <a:srgbClr val="FF0000"/>
                </a:solidFill>
              </a:rPr>
              <a:t>without terminating </a:t>
            </a:r>
            <a:r>
              <a:rPr lang="en-US" dirty="0"/>
              <a:t>the loop. </a:t>
            </a:r>
            <a:endParaRPr lang="en-US" dirty="0" smtClean="0"/>
          </a:p>
          <a:p>
            <a:r>
              <a:rPr lang="en-US" dirty="0" smtClean="0"/>
              <a:t>Whenever </a:t>
            </a:r>
            <a:r>
              <a:rPr lang="en-US" dirty="0"/>
              <a:t>a next statement is encountered, further </a:t>
            </a:r>
            <a:r>
              <a:rPr lang="en-US" dirty="0">
                <a:solidFill>
                  <a:srgbClr val="FF0000"/>
                </a:solidFill>
              </a:rPr>
              <a:t>evaluation of the code is skipped </a:t>
            </a:r>
            <a:r>
              <a:rPr lang="en-US" dirty="0"/>
              <a:t>and the </a:t>
            </a:r>
            <a:r>
              <a:rPr lang="en-US" dirty="0">
                <a:solidFill>
                  <a:srgbClr val="FF0000"/>
                </a:solidFill>
              </a:rPr>
              <a:t>next iteration of the loop starts</a:t>
            </a:r>
            <a:r>
              <a:rPr lang="en-US" dirty="0"/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98BC9-9EA8-4CC8-952A-61152F41A58D}" type="datetime4">
              <a:rPr lang="en-US" smtClean="0"/>
              <a:pPr/>
              <a:t>November 14, 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26AA2-14D7-4C58-9522-0A6B89A267E8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 Basics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25963"/>
          </a:xfrm>
        </p:spPr>
        <p:txBody>
          <a:bodyPr>
            <a:normAutofit/>
          </a:bodyPr>
          <a:lstStyle/>
          <a:p>
            <a:r>
              <a:rPr lang="en-US" sz="4000" dirty="0"/>
              <a:t>The string is </a:t>
            </a:r>
            <a:r>
              <a:rPr lang="en-US" sz="4000" dirty="0">
                <a:solidFill>
                  <a:srgbClr val="FF0000"/>
                </a:solidFill>
              </a:rPr>
              <a:t>any value </a:t>
            </a:r>
            <a:r>
              <a:rPr lang="en-US" sz="4000" dirty="0"/>
              <a:t>written either in a </a:t>
            </a:r>
            <a:r>
              <a:rPr lang="en-US" sz="4000" dirty="0">
                <a:solidFill>
                  <a:srgbClr val="FF0000"/>
                </a:solidFill>
              </a:rPr>
              <a:t>single quote </a:t>
            </a:r>
            <a:r>
              <a:rPr lang="en-US" sz="4000" dirty="0"/>
              <a:t>or </a:t>
            </a:r>
            <a:r>
              <a:rPr lang="en-US" sz="4000" dirty="0">
                <a:solidFill>
                  <a:srgbClr val="FF0000"/>
                </a:solidFill>
              </a:rPr>
              <a:t>double quote</a:t>
            </a:r>
            <a:r>
              <a:rPr lang="en-US" sz="4000" dirty="0"/>
              <a:t>. </a:t>
            </a:r>
            <a:endParaRPr lang="en-US" sz="4000" dirty="0" smtClean="0"/>
          </a:p>
          <a:p>
            <a:endParaRPr lang="en-US" sz="4000" dirty="0" smtClean="0"/>
          </a:p>
          <a:p>
            <a:r>
              <a:rPr lang="en-US" sz="4000" dirty="0" smtClean="0"/>
              <a:t>Internally </a:t>
            </a:r>
            <a:r>
              <a:rPr lang="en-US" sz="4000" dirty="0"/>
              <a:t>R takes </a:t>
            </a:r>
            <a:r>
              <a:rPr lang="en-US" sz="4000" dirty="0">
                <a:solidFill>
                  <a:srgbClr val="FF0000"/>
                </a:solidFill>
              </a:rPr>
              <a:t>single quotes as double quotes </a:t>
            </a:r>
            <a:r>
              <a:rPr lang="en-US" sz="4000" dirty="0"/>
              <a:t>only</a:t>
            </a:r>
            <a:r>
              <a:rPr lang="en-US" sz="4000" dirty="0" smtClean="0"/>
              <a:t>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06FE-3B31-44F5-B5B0-2447B307CF99}" type="datetime4">
              <a:rPr lang="en-US" smtClean="0"/>
              <a:pPr/>
              <a:t>November 14, 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26AA2-14D7-4C58-9522-0A6B89A267E8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R Basics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19200"/>
            <a:ext cx="8229600" cy="50292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Rules </a:t>
            </a:r>
            <a:r>
              <a:rPr lang="en-US" dirty="0"/>
              <a:t>Applied in String Construction</a:t>
            </a:r>
          </a:p>
          <a:p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quotes</a:t>
            </a:r>
            <a:r>
              <a:rPr lang="en-US" dirty="0"/>
              <a:t> at the </a:t>
            </a:r>
            <a:r>
              <a:rPr lang="en-US" dirty="0">
                <a:solidFill>
                  <a:srgbClr val="FF0000"/>
                </a:solidFill>
              </a:rPr>
              <a:t>beginning</a:t>
            </a:r>
            <a:r>
              <a:rPr lang="en-US" dirty="0"/>
              <a:t> and </a:t>
            </a:r>
            <a:r>
              <a:rPr lang="en-US" dirty="0">
                <a:solidFill>
                  <a:srgbClr val="FF0000"/>
                </a:solidFill>
              </a:rPr>
              <a:t>end</a:t>
            </a:r>
            <a:r>
              <a:rPr lang="en-US" dirty="0"/>
              <a:t> of a string should be </a:t>
            </a:r>
            <a:r>
              <a:rPr lang="en-US" dirty="0">
                <a:solidFill>
                  <a:srgbClr val="FF0000"/>
                </a:solidFill>
              </a:rPr>
              <a:t>both double quotes </a:t>
            </a:r>
            <a:r>
              <a:rPr lang="en-US" dirty="0"/>
              <a:t>or </a:t>
            </a:r>
            <a:r>
              <a:rPr lang="en-US" dirty="0">
                <a:solidFill>
                  <a:srgbClr val="FF0000"/>
                </a:solidFill>
              </a:rPr>
              <a:t>both single quote</a:t>
            </a:r>
            <a:r>
              <a:rPr lang="en-US" dirty="0"/>
              <a:t>. They </a:t>
            </a:r>
            <a:r>
              <a:rPr lang="en-US" dirty="0">
                <a:solidFill>
                  <a:srgbClr val="FF0000"/>
                </a:solidFill>
              </a:rPr>
              <a:t>can not be mixed</a:t>
            </a:r>
            <a:r>
              <a:rPr lang="en-US" dirty="0"/>
              <a:t>.</a:t>
            </a:r>
          </a:p>
          <a:p>
            <a:r>
              <a:rPr lang="en-US" dirty="0">
                <a:solidFill>
                  <a:srgbClr val="FF0000"/>
                </a:solidFill>
              </a:rPr>
              <a:t>Double quotes </a:t>
            </a:r>
            <a:r>
              <a:rPr lang="en-US" dirty="0"/>
              <a:t>can be </a:t>
            </a:r>
            <a:r>
              <a:rPr lang="en-US" dirty="0">
                <a:solidFill>
                  <a:srgbClr val="FF0000"/>
                </a:solidFill>
              </a:rPr>
              <a:t>inserted</a:t>
            </a:r>
            <a:r>
              <a:rPr lang="en-US" dirty="0"/>
              <a:t> into a </a:t>
            </a:r>
            <a:r>
              <a:rPr lang="en-US" dirty="0">
                <a:solidFill>
                  <a:srgbClr val="FF0000"/>
                </a:solidFill>
              </a:rPr>
              <a:t>string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starting</a:t>
            </a:r>
            <a:r>
              <a:rPr lang="en-US" dirty="0"/>
              <a:t> and </a:t>
            </a:r>
            <a:r>
              <a:rPr lang="en-US" dirty="0">
                <a:solidFill>
                  <a:srgbClr val="FF0000"/>
                </a:solidFill>
              </a:rPr>
              <a:t>ending</a:t>
            </a:r>
            <a:r>
              <a:rPr lang="en-US" dirty="0"/>
              <a:t> with </a:t>
            </a:r>
            <a:r>
              <a:rPr lang="en-US" dirty="0">
                <a:solidFill>
                  <a:srgbClr val="FF0000"/>
                </a:solidFill>
              </a:rPr>
              <a:t>single quote</a:t>
            </a:r>
            <a:r>
              <a:rPr lang="en-US" dirty="0"/>
              <a:t>.</a:t>
            </a:r>
          </a:p>
          <a:p>
            <a:r>
              <a:rPr lang="en-US" dirty="0">
                <a:solidFill>
                  <a:srgbClr val="FF0000"/>
                </a:solidFill>
              </a:rPr>
              <a:t>Single quote </a:t>
            </a:r>
            <a:r>
              <a:rPr lang="en-US" dirty="0"/>
              <a:t>can be </a:t>
            </a:r>
            <a:r>
              <a:rPr lang="en-US" dirty="0">
                <a:solidFill>
                  <a:srgbClr val="FF0000"/>
                </a:solidFill>
              </a:rPr>
              <a:t>inserted</a:t>
            </a:r>
            <a:r>
              <a:rPr lang="en-US" dirty="0"/>
              <a:t> into a </a:t>
            </a:r>
            <a:r>
              <a:rPr lang="en-US" dirty="0">
                <a:solidFill>
                  <a:srgbClr val="FF0000"/>
                </a:solidFill>
              </a:rPr>
              <a:t>string starting </a:t>
            </a:r>
            <a:r>
              <a:rPr lang="en-US" dirty="0"/>
              <a:t>and </a:t>
            </a:r>
            <a:r>
              <a:rPr lang="en-US" dirty="0">
                <a:solidFill>
                  <a:srgbClr val="FF0000"/>
                </a:solidFill>
              </a:rPr>
              <a:t>ending</a:t>
            </a:r>
            <a:r>
              <a:rPr lang="en-US" dirty="0"/>
              <a:t> with </a:t>
            </a:r>
            <a:r>
              <a:rPr lang="en-US" dirty="0">
                <a:solidFill>
                  <a:srgbClr val="FF0000"/>
                </a:solidFill>
              </a:rPr>
              <a:t>double quotes</a:t>
            </a:r>
            <a:r>
              <a:rPr lang="en-US" dirty="0"/>
              <a:t>.</a:t>
            </a:r>
          </a:p>
          <a:p>
            <a:r>
              <a:rPr lang="en-US" dirty="0">
                <a:solidFill>
                  <a:srgbClr val="FF0000"/>
                </a:solidFill>
              </a:rPr>
              <a:t>Double quotes </a:t>
            </a:r>
            <a:r>
              <a:rPr lang="en-US" dirty="0" smtClean="0">
                <a:solidFill>
                  <a:srgbClr val="FF0000"/>
                </a:solidFill>
              </a:rPr>
              <a:t>cannot </a:t>
            </a:r>
            <a:r>
              <a:rPr lang="en-US" dirty="0">
                <a:solidFill>
                  <a:srgbClr val="FF0000"/>
                </a:solidFill>
              </a:rPr>
              <a:t>be inserted </a:t>
            </a:r>
            <a:r>
              <a:rPr lang="en-US" dirty="0"/>
              <a:t>into a string </a:t>
            </a:r>
            <a:r>
              <a:rPr lang="en-US" dirty="0">
                <a:solidFill>
                  <a:srgbClr val="FF0000"/>
                </a:solidFill>
              </a:rPr>
              <a:t>starting </a:t>
            </a:r>
            <a:r>
              <a:rPr lang="en-US" dirty="0"/>
              <a:t>and </a:t>
            </a:r>
            <a:r>
              <a:rPr lang="en-US" dirty="0">
                <a:solidFill>
                  <a:srgbClr val="FF0000"/>
                </a:solidFill>
              </a:rPr>
              <a:t>ending</a:t>
            </a:r>
            <a:r>
              <a:rPr lang="en-US" dirty="0"/>
              <a:t> with </a:t>
            </a:r>
            <a:r>
              <a:rPr lang="en-US" dirty="0">
                <a:solidFill>
                  <a:srgbClr val="FF0000"/>
                </a:solidFill>
              </a:rPr>
              <a:t>double quotes</a:t>
            </a:r>
            <a:r>
              <a:rPr lang="en-US" dirty="0"/>
              <a:t>.</a:t>
            </a:r>
          </a:p>
          <a:p>
            <a:r>
              <a:rPr lang="en-US" dirty="0">
                <a:solidFill>
                  <a:srgbClr val="FF0000"/>
                </a:solidFill>
              </a:rPr>
              <a:t>Single quote </a:t>
            </a:r>
            <a:r>
              <a:rPr lang="en-US" dirty="0" smtClean="0">
                <a:solidFill>
                  <a:srgbClr val="FF0000"/>
                </a:solidFill>
              </a:rPr>
              <a:t>cannot </a:t>
            </a:r>
            <a:r>
              <a:rPr lang="en-US" dirty="0">
                <a:solidFill>
                  <a:srgbClr val="FF0000"/>
                </a:solidFill>
              </a:rPr>
              <a:t>be inserted </a:t>
            </a:r>
            <a:r>
              <a:rPr lang="en-US" dirty="0"/>
              <a:t>into a string </a:t>
            </a:r>
            <a:r>
              <a:rPr lang="en-US" dirty="0">
                <a:solidFill>
                  <a:srgbClr val="FF0000"/>
                </a:solidFill>
              </a:rPr>
              <a:t>starting </a:t>
            </a:r>
            <a:r>
              <a:rPr lang="en-US" dirty="0"/>
              <a:t>and</a:t>
            </a:r>
            <a:r>
              <a:rPr lang="en-US" dirty="0">
                <a:solidFill>
                  <a:srgbClr val="FF0000"/>
                </a:solidFill>
              </a:rPr>
              <a:t> ending </a:t>
            </a:r>
            <a:r>
              <a:rPr lang="en-US" dirty="0"/>
              <a:t>with</a:t>
            </a:r>
            <a:r>
              <a:rPr lang="en-US" dirty="0">
                <a:solidFill>
                  <a:srgbClr val="FF0000"/>
                </a:solidFill>
              </a:rPr>
              <a:t> single quote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06FE-3B31-44F5-B5B0-2447B307CF99}" type="datetime4">
              <a:rPr lang="en-US" smtClean="0"/>
              <a:pPr/>
              <a:t>November 14, 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26AA2-14D7-4C58-9522-0A6B89A267E8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 Basics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8229600" cy="808038"/>
          </a:xfrm>
        </p:spPr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609600" y="1447800"/>
          <a:ext cx="4724400" cy="19703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72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035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Valid Strings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788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/>
                        <a:t>x='Single Quote-Example’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29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/>
                        <a:t>y="Double Quote-Example”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29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/>
                        <a:t>z="Single quote ' in between double quotes”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29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/>
                        <a:t>p='Double quote " in between single quote’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45539-E404-4C26-B452-5C022F9ED583}" type="datetime4">
              <a:rPr lang="en-US" smtClean="0"/>
              <a:pPr/>
              <a:t>November 14,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 Basics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26AA2-14D7-4C58-9522-0A6B89A267E8}" type="slidenum">
              <a:rPr lang="en-US" smtClean="0"/>
              <a:pPr/>
              <a:t>36</a:t>
            </a:fld>
            <a:endParaRPr lang="en-US"/>
          </a:p>
        </p:txBody>
      </p:sp>
      <p:graphicFrame>
        <p:nvGraphicFramePr>
          <p:cNvPr id="9" name="Content Placeholder 6"/>
          <p:cNvGraphicFramePr>
            <a:graphicFrameLocks/>
          </p:cNvGraphicFramePr>
          <p:nvPr/>
        </p:nvGraphicFramePr>
        <p:xfrm>
          <a:off x="4038600" y="3810000"/>
          <a:ext cx="4724400" cy="155740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472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035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Invalid Strings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788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/>
                        <a:t> x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&lt;- 'Mixed quotes"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29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/>
                        <a:t> </a:t>
                      </a:r>
                      <a:r>
                        <a:rPr lang="it-IT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y &lt;- 'Single quote ' inside single quote'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29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/>
                        <a:t> </a:t>
                      </a:r>
                      <a:r>
                        <a:rPr lang="fr-F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z &lt;- "Double </a:t>
                      </a:r>
                      <a:r>
                        <a:rPr lang="fr-FR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quotes</a:t>
                      </a:r>
                      <a:r>
                        <a:rPr lang="fr-F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" </a:t>
                      </a:r>
                      <a:r>
                        <a:rPr lang="fr-FR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inside</a:t>
                      </a:r>
                      <a:r>
                        <a:rPr lang="fr-F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double </a:t>
                      </a:r>
                      <a:r>
                        <a:rPr lang="fr-FR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quotes</a:t>
                      </a:r>
                      <a:r>
                        <a:rPr lang="fr-F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3477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>
              <a:buNone/>
            </a:pPr>
            <a:r>
              <a:rPr lang="en-US" b="1" dirty="0" smtClean="0"/>
              <a:t>Length of a String</a:t>
            </a:r>
          </a:p>
          <a:p>
            <a:r>
              <a:rPr lang="en-US" dirty="0" err="1" smtClean="0"/>
              <a:t>nchar</a:t>
            </a:r>
            <a:r>
              <a:rPr lang="en-US" dirty="0" smtClean="0"/>
              <a:t>() function</a:t>
            </a:r>
          </a:p>
          <a:p>
            <a:pPr>
              <a:buNone/>
            </a:pPr>
            <a:r>
              <a:rPr lang="en-US" dirty="0" smtClean="0"/>
              <a:t>Syntax</a:t>
            </a:r>
          </a:p>
          <a:p>
            <a:pPr>
              <a:buNone/>
            </a:pPr>
            <a:r>
              <a:rPr lang="en-US" b="1" dirty="0" smtClean="0"/>
              <a:t>	</a:t>
            </a:r>
            <a:r>
              <a:rPr lang="en-US" b="1" dirty="0" err="1" smtClean="0"/>
              <a:t>nchar</a:t>
            </a:r>
            <a:r>
              <a:rPr lang="en-US" b="1" dirty="0" smtClean="0"/>
              <a:t>(x)</a:t>
            </a:r>
          </a:p>
          <a:p>
            <a:r>
              <a:rPr lang="en-US" dirty="0" smtClean="0"/>
              <a:t>This function </a:t>
            </a:r>
            <a:r>
              <a:rPr lang="en-US" dirty="0" smtClean="0">
                <a:solidFill>
                  <a:srgbClr val="FF0000"/>
                </a:solidFill>
              </a:rPr>
              <a:t>counts the number of characters </a:t>
            </a:r>
            <a:r>
              <a:rPr lang="en-US" dirty="0" smtClean="0"/>
              <a:t>including spaces in a string.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45539-E404-4C26-B452-5C022F9ED583}" type="datetime4">
              <a:rPr lang="en-US" smtClean="0"/>
              <a:pPr/>
              <a:t>November 14,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 Basics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26AA2-14D7-4C58-9522-0A6B89A267E8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762000"/>
            <a:ext cx="8229600" cy="5105400"/>
          </a:xfrm>
        </p:spPr>
        <p:txBody>
          <a:bodyPr/>
          <a:lstStyle/>
          <a:p>
            <a:pPr>
              <a:buNone/>
            </a:pPr>
            <a:r>
              <a:rPr lang="en-US" i="1" dirty="0" smtClean="0"/>
              <a:t>Concatenate Strings</a:t>
            </a:r>
          </a:p>
          <a:p>
            <a:r>
              <a:rPr lang="en-US" dirty="0" smtClean="0"/>
              <a:t>paste() function</a:t>
            </a:r>
          </a:p>
          <a:p>
            <a:pPr>
              <a:buNone/>
            </a:pPr>
            <a:r>
              <a:rPr lang="en-US" dirty="0" smtClean="0"/>
              <a:t>Syntax  </a:t>
            </a:r>
          </a:p>
          <a:p>
            <a:pPr>
              <a:buNone/>
            </a:pPr>
            <a:r>
              <a:rPr lang="en-US" b="1" dirty="0" smtClean="0"/>
              <a:t>	paste(…, sep="", collapse=NULL)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45539-E404-4C26-B452-5C022F9ED583}" type="datetime4">
              <a:rPr lang="en-US" smtClean="0"/>
              <a:pPr/>
              <a:t>November 14,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 Basics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26AA2-14D7-4C58-9522-0A6B89A267E8}" type="slidenum">
              <a:rPr lang="en-US" smtClean="0"/>
              <a:pPr/>
              <a:t>38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066800" y="3200400"/>
          <a:ext cx="7239000" cy="292608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3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kern="1200" dirty="0" smtClean="0"/>
                        <a:t>paste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kern="1200" dirty="0" smtClean="0"/>
                        <a:t>is the keyword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….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kern="1200" dirty="0" smtClean="0"/>
                        <a:t>input strings separated by comma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sep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kern="1200" dirty="0" smtClean="0"/>
                        <a:t>is a character that would be appended between two adjacent strings and acts as a separator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collapse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kern="1200" dirty="0" smtClean="0"/>
                        <a:t>is an optional character to separate the results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b="1" dirty="0" smtClean="0"/>
              <a:t>Extract Substring from a String in R</a:t>
            </a:r>
          </a:p>
          <a:p>
            <a:r>
              <a:rPr lang="en-US" dirty="0" smtClean="0"/>
              <a:t>To </a:t>
            </a:r>
            <a:r>
              <a:rPr lang="en-US" dirty="0" smtClean="0">
                <a:solidFill>
                  <a:srgbClr val="FF0000"/>
                </a:solidFill>
              </a:rPr>
              <a:t>extract Substring </a:t>
            </a:r>
            <a:r>
              <a:rPr lang="en-US" dirty="0" smtClean="0"/>
              <a:t>from a </a:t>
            </a:r>
            <a:r>
              <a:rPr lang="en-US" dirty="0" smtClean="0">
                <a:solidFill>
                  <a:srgbClr val="FF0000"/>
                </a:solidFill>
              </a:rPr>
              <a:t>String</a:t>
            </a:r>
            <a:r>
              <a:rPr lang="en-US" dirty="0" smtClean="0"/>
              <a:t> in R using </a:t>
            </a:r>
            <a:r>
              <a:rPr lang="en-US" dirty="0" smtClean="0">
                <a:solidFill>
                  <a:srgbClr val="FF0000"/>
                </a:solidFill>
              </a:rPr>
              <a:t>substring() </a:t>
            </a:r>
            <a:r>
              <a:rPr lang="en-US" dirty="0" smtClean="0"/>
              <a:t>function.</a:t>
            </a:r>
          </a:p>
          <a:p>
            <a:pPr>
              <a:buNone/>
            </a:pPr>
            <a:r>
              <a:rPr lang="en-US" b="1" dirty="0" smtClean="0"/>
              <a:t>Syntax</a:t>
            </a:r>
          </a:p>
          <a:p>
            <a:r>
              <a:rPr lang="en-US" i="1" dirty="0" smtClean="0"/>
              <a:t>substring</a:t>
            </a:r>
            <a:r>
              <a:rPr lang="en-US" dirty="0" smtClean="0"/>
              <a:t>(c, first, last)</a:t>
            </a:r>
          </a:p>
          <a:p>
            <a:pPr fontAlgn="base">
              <a:buNone/>
            </a:pPr>
            <a:r>
              <a:rPr lang="en-US" dirty="0" smtClean="0"/>
              <a:t>where </a:t>
            </a:r>
          </a:p>
          <a:p>
            <a:pPr fontAlgn="base"/>
            <a:r>
              <a:rPr lang="en-US" b="1" i="1" dirty="0" smtClean="0"/>
              <a:t>c</a:t>
            </a:r>
            <a:r>
              <a:rPr lang="en-US" dirty="0" smtClean="0"/>
              <a:t> is the string</a:t>
            </a:r>
          </a:p>
          <a:p>
            <a:pPr fontAlgn="base"/>
            <a:r>
              <a:rPr lang="en-US" b="1" i="1" dirty="0" smtClean="0"/>
              <a:t>first</a:t>
            </a:r>
            <a:r>
              <a:rPr lang="en-US" dirty="0" smtClean="0"/>
              <a:t> is the </a:t>
            </a:r>
            <a:r>
              <a:rPr lang="en-US" dirty="0" smtClean="0">
                <a:solidFill>
                  <a:srgbClr val="FF0000"/>
                </a:solidFill>
              </a:rPr>
              <a:t>starting position of substring </a:t>
            </a:r>
            <a:r>
              <a:rPr lang="en-US" dirty="0" smtClean="0"/>
              <a:t>(in the main string) to be extracted</a:t>
            </a:r>
          </a:p>
          <a:p>
            <a:pPr fontAlgn="base"/>
            <a:r>
              <a:rPr lang="en-US" b="1" i="1" dirty="0" smtClean="0"/>
              <a:t>last</a:t>
            </a:r>
            <a:r>
              <a:rPr lang="en-US" dirty="0" smtClean="0"/>
              <a:t> is the </a:t>
            </a:r>
            <a:r>
              <a:rPr lang="en-US" dirty="0" smtClean="0">
                <a:solidFill>
                  <a:srgbClr val="FF0000"/>
                </a:solidFill>
              </a:rPr>
              <a:t>ending position of substring </a:t>
            </a:r>
            <a:r>
              <a:rPr lang="en-US" dirty="0" smtClean="0"/>
              <a:t>(in the main string) to be extracted. This is optional, in which case last is taken as whole length of the string.</a:t>
            </a:r>
          </a:p>
          <a:p>
            <a:endParaRPr lang="en-US" b="1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45539-E404-4C26-B452-5C022F9ED583}" type="datetime4">
              <a:rPr lang="en-US" smtClean="0"/>
              <a:pPr/>
              <a:t>November 14,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 Basics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26AA2-14D7-4C58-9522-0A6B89A267E8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960" y="349251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Features of R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A22FB-DBE1-44F9-969F-703EAC50D7F0}" type="datetime4">
              <a:rPr lang="en-US" smtClean="0"/>
              <a:pPr/>
              <a:t>November 14, 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26AA2-14D7-4C58-9522-0A6B89A267E8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 Basics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06963"/>
          </a:xfrm>
        </p:spPr>
        <p:txBody>
          <a:bodyPr>
            <a:normAutofit fontScale="55000" lnSpcReduction="20000"/>
          </a:bodyPr>
          <a:lstStyle/>
          <a:p>
            <a:pPr lvl="0"/>
            <a:r>
              <a:rPr lang="en-US" b="1" dirty="0"/>
              <a:t>Open Source</a:t>
            </a:r>
          </a:p>
          <a:p>
            <a:pPr lvl="0"/>
            <a:r>
              <a:rPr lang="en-US" b="1" dirty="0"/>
              <a:t>Integrated collection of tools for data analysis</a:t>
            </a:r>
            <a:endParaRPr lang="en-US" dirty="0"/>
          </a:p>
          <a:p>
            <a:pPr lvl="0"/>
            <a:r>
              <a:rPr lang="en-US" b="1" dirty="0"/>
              <a:t>Effective data management and storage facility</a:t>
            </a:r>
          </a:p>
          <a:p>
            <a:pPr lvl="0"/>
            <a:r>
              <a:rPr lang="en-US" b="1" dirty="0"/>
              <a:t>Strong Graphical Capabilities</a:t>
            </a:r>
          </a:p>
          <a:p>
            <a:pPr lvl="0"/>
            <a:r>
              <a:rPr lang="en-US" b="1" dirty="0"/>
              <a:t>Wide Selection of Packages</a:t>
            </a:r>
          </a:p>
          <a:p>
            <a:pPr lvl="0"/>
            <a:r>
              <a:rPr lang="en-US" b="1" dirty="0"/>
              <a:t>Highly Active Community</a:t>
            </a:r>
          </a:p>
          <a:p>
            <a:pPr lvl="0"/>
            <a:r>
              <a:rPr lang="en-US" b="1" dirty="0"/>
              <a:t>Comprehensive Environment</a:t>
            </a:r>
          </a:p>
          <a:p>
            <a:pPr lvl="0"/>
            <a:r>
              <a:rPr lang="en-US" b="1" dirty="0"/>
              <a:t>Complex Statistical Calculations</a:t>
            </a:r>
          </a:p>
          <a:p>
            <a:pPr lvl="0"/>
            <a:r>
              <a:rPr lang="en-US" b="1" dirty="0"/>
              <a:t>Distributed Computing</a:t>
            </a:r>
          </a:p>
          <a:p>
            <a:pPr lvl="0"/>
            <a:r>
              <a:rPr lang="en-US" b="1" dirty="0"/>
              <a:t>Interfacing with Databases</a:t>
            </a:r>
          </a:p>
          <a:p>
            <a:pPr lvl="0"/>
            <a:r>
              <a:rPr lang="en-US" b="1" dirty="0"/>
              <a:t>Data Variety</a:t>
            </a:r>
          </a:p>
          <a:p>
            <a:pPr lvl="0"/>
            <a:r>
              <a:rPr lang="en-US" b="1" dirty="0"/>
              <a:t>Cross-platform Support</a:t>
            </a:r>
          </a:p>
          <a:p>
            <a:pPr lvl="0"/>
            <a:r>
              <a:rPr lang="en-US" b="1" dirty="0"/>
              <a:t>Flexible Code</a:t>
            </a:r>
          </a:p>
          <a:p>
            <a:pPr lvl="0"/>
            <a:r>
              <a:rPr lang="en-US" b="1" dirty="0"/>
              <a:t>Compatible with other  programming languages</a:t>
            </a:r>
          </a:p>
          <a:p>
            <a:pPr lvl="0"/>
            <a:r>
              <a:rPr lang="en-US" b="1" dirty="0"/>
              <a:t>Vector Arithmetic</a:t>
            </a:r>
          </a:p>
          <a:p>
            <a:pPr lvl="0"/>
            <a:r>
              <a:rPr lang="en-US" b="1" dirty="0"/>
              <a:t>Compatibility with Other Data Processing Technologies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2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14400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en-US" b="1" dirty="0" smtClean="0"/>
              <a:t>Case Conversion</a:t>
            </a:r>
          </a:p>
          <a:p>
            <a:r>
              <a:rPr lang="en-US" dirty="0" err="1" smtClean="0"/>
              <a:t>toupper</a:t>
            </a:r>
            <a:r>
              <a:rPr lang="en-US" dirty="0" smtClean="0"/>
              <a:t>() – Converts all the characters to uppercase</a:t>
            </a:r>
          </a:p>
          <a:p>
            <a:r>
              <a:rPr lang="en-US" dirty="0" smtClean="0"/>
              <a:t> </a:t>
            </a:r>
            <a:r>
              <a:rPr lang="en-US" dirty="0" err="1" smtClean="0"/>
              <a:t>tolower</a:t>
            </a:r>
            <a:r>
              <a:rPr lang="en-US" dirty="0" smtClean="0"/>
              <a:t>() - Converts all the characters to lower case</a:t>
            </a:r>
          </a:p>
          <a:p>
            <a:r>
              <a:rPr lang="en-US" dirty="0" err="1" smtClean="0"/>
              <a:t>casefold</a:t>
            </a:r>
            <a:r>
              <a:rPr lang="en-US" dirty="0" smtClean="0"/>
              <a:t>(..., upper=TRUE/FALSE) which converts on the basis of the value specified to the upper argument.</a:t>
            </a:r>
          </a:p>
          <a:p>
            <a:endParaRPr lang="en-US" b="1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45539-E404-4C26-B452-5C022F9ED583}" type="datetime4">
              <a:rPr lang="en-US" smtClean="0"/>
              <a:pPr/>
              <a:t>November 14,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 Basics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26AA2-14D7-4C58-9522-0A6B89A267E8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/>
          </a:bodyPr>
          <a:lstStyle/>
          <a:p>
            <a:pPr fontAlgn="base"/>
            <a:r>
              <a:rPr lang="en-US" sz="3600" dirty="0" smtClean="0"/>
              <a:t>Set </a:t>
            </a:r>
            <a:r>
              <a:rPr lang="en-US" sz="3600" dirty="0"/>
              <a:t>of instructions to perform a </a:t>
            </a:r>
            <a:r>
              <a:rPr lang="en-US" sz="3600" dirty="0">
                <a:solidFill>
                  <a:srgbClr val="FF0000"/>
                </a:solidFill>
              </a:rPr>
              <a:t>specific task</a:t>
            </a:r>
            <a:r>
              <a:rPr lang="en-US" sz="3600" dirty="0"/>
              <a:t>. </a:t>
            </a:r>
            <a:endParaRPr lang="en-US" sz="3600" dirty="0" smtClean="0"/>
          </a:p>
          <a:p>
            <a:pPr fontAlgn="base"/>
            <a:r>
              <a:rPr lang="en-US" sz="3600" dirty="0" smtClean="0"/>
              <a:t>Two </a:t>
            </a:r>
            <a:r>
              <a:rPr lang="en-US" sz="3600" dirty="0"/>
              <a:t>types of functions in R language. </a:t>
            </a:r>
          </a:p>
          <a:p>
            <a:pPr marL="0" indent="0" fontAlgn="base">
              <a:buNone/>
            </a:pPr>
            <a:r>
              <a:rPr lang="en-US" sz="3600" dirty="0" smtClean="0"/>
              <a:t>	- Built-in </a:t>
            </a:r>
            <a:r>
              <a:rPr lang="en-US" sz="3600" dirty="0"/>
              <a:t>R functions</a:t>
            </a:r>
          </a:p>
          <a:p>
            <a:pPr marL="0" indent="0" fontAlgn="base">
              <a:buNone/>
            </a:pPr>
            <a:r>
              <a:rPr lang="en-US" sz="3600" dirty="0" smtClean="0"/>
              <a:t>	- User </a:t>
            </a:r>
            <a:r>
              <a:rPr lang="en-US" sz="3600" dirty="0"/>
              <a:t>defined R </a:t>
            </a:r>
            <a:r>
              <a:rPr lang="en-US" sz="3600" dirty="0" smtClean="0"/>
              <a:t>functions</a:t>
            </a:r>
          </a:p>
          <a:p>
            <a:pPr fontAlgn="base"/>
            <a:r>
              <a:rPr lang="en-US" sz="3600" dirty="0"/>
              <a:t>R has a large number of </a:t>
            </a:r>
            <a:r>
              <a:rPr lang="en-US" sz="3600" dirty="0">
                <a:solidFill>
                  <a:srgbClr val="FF0000"/>
                </a:solidFill>
              </a:rPr>
              <a:t>in-built functions </a:t>
            </a:r>
            <a:r>
              <a:rPr lang="en-US" sz="3600" dirty="0"/>
              <a:t>and </a:t>
            </a:r>
            <a:r>
              <a:rPr lang="en-US" sz="3600" dirty="0">
                <a:solidFill>
                  <a:srgbClr val="FF0000"/>
                </a:solidFill>
              </a:rPr>
              <a:t>the user </a:t>
            </a:r>
            <a:r>
              <a:rPr lang="en-US" sz="3600" dirty="0"/>
              <a:t>can </a:t>
            </a:r>
            <a:r>
              <a:rPr lang="en-US" sz="3600" dirty="0">
                <a:solidFill>
                  <a:srgbClr val="FF0000"/>
                </a:solidFill>
              </a:rPr>
              <a:t>create</a:t>
            </a:r>
            <a:r>
              <a:rPr lang="en-US" sz="3600" dirty="0"/>
              <a:t> their </a:t>
            </a:r>
            <a:r>
              <a:rPr lang="en-US" sz="3600" dirty="0">
                <a:solidFill>
                  <a:srgbClr val="FF0000"/>
                </a:solidFill>
              </a:rPr>
              <a:t>own functions</a:t>
            </a:r>
            <a:r>
              <a:rPr lang="en-US" sz="3600" dirty="0"/>
              <a:t>.</a:t>
            </a:r>
          </a:p>
          <a:p>
            <a:pPr fontAlgn="base"/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45539-E404-4C26-B452-5C022F9ED583}" type="datetime4">
              <a:rPr lang="en-US" smtClean="0"/>
              <a:pPr/>
              <a:t>November 14,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 Basics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26AA2-14D7-4C58-9522-0A6B89A267E8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Built-in Function</a:t>
            </a:r>
          </a:p>
          <a:p>
            <a:r>
              <a:rPr lang="en-US" dirty="0"/>
              <a:t>Simple examples of in-built functions are </a:t>
            </a:r>
            <a:endParaRPr lang="en-US" dirty="0" smtClean="0"/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b="1" dirty="0" err="1" smtClean="0"/>
              <a:t>seq</a:t>
            </a:r>
            <a:r>
              <a:rPr lang="en-US" b="1" dirty="0" smtClean="0"/>
              <a:t>(), </a:t>
            </a:r>
            <a:r>
              <a:rPr lang="en-US" dirty="0"/>
              <a:t> </a:t>
            </a:r>
            <a:r>
              <a:rPr lang="en-US" b="1" dirty="0"/>
              <a:t>mean</a:t>
            </a:r>
            <a:r>
              <a:rPr lang="en-US" b="1" dirty="0" smtClean="0"/>
              <a:t>(), </a:t>
            </a:r>
            <a:r>
              <a:rPr lang="en-US" dirty="0"/>
              <a:t> </a:t>
            </a:r>
            <a:r>
              <a:rPr lang="en-US" b="1" dirty="0"/>
              <a:t>max</a:t>
            </a:r>
            <a:r>
              <a:rPr lang="en-US" b="1" dirty="0" smtClean="0"/>
              <a:t>(), </a:t>
            </a:r>
            <a:r>
              <a:rPr lang="en-US" dirty="0"/>
              <a:t> </a:t>
            </a:r>
            <a:r>
              <a:rPr lang="en-US" b="1" dirty="0"/>
              <a:t>sum(x</a:t>
            </a:r>
            <a:r>
              <a:rPr lang="en-US" b="1" dirty="0" smtClean="0"/>
              <a:t>), </a:t>
            </a:r>
            <a:r>
              <a:rPr lang="en-US" i="1" dirty="0" err="1"/>
              <a:t>cos</a:t>
            </a:r>
            <a:r>
              <a:rPr lang="en-US" dirty="0"/>
              <a:t>(x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i="1" dirty="0" smtClean="0"/>
              <a:t>sin</a:t>
            </a:r>
            <a:r>
              <a:rPr lang="en-US" dirty="0" smtClean="0"/>
              <a:t>(x</a:t>
            </a:r>
            <a:r>
              <a:rPr lang="en-US" dirty="0"/>
              <a:t>), </a:t>
            </a:r>
            <a:r>
              <a:rPr lang="en-US" i="1" dirty="0"/>
              <a:t>tan</a:t>
            </a:r>
            <a:r>
              <a:rPr lang="en-US" dirty="0"/>
              <a:t>(x), </a:t>
            </a:r>
            <a:r>
              <a:rPr lang="en-US" i="1" dirty="0"/>
              <a:t>sum</a:t>
            </a:r>
            <a:r>
              <a:rPr lang="en-US" dirty="0"/>
              <a:t>(range), </a:t>
            </a:r>
            <a:r>
              <a:rPr lang="en-US" i="1" dirty="0"/>
              <a:t>mean</a:t>
            </a:r>
            <a:r>
              <a:rPr lang="en-US" dirty="0"/>
              <a:t>(range)  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 smtClean="0"/>
              <a:t>paste</a:t>
            </a:r>
            <a:r>
              <a:rPr lang="en-US" b="1" dirty="0"/>
              <a:t>(...)</a:t>
            </a:r>
            <a:r>
              <a:rPr lang="en-US" dirty="0"/>
              <a:t> etc. </a:t>
            </a:r>
            <a:endParaRPr lang="en-US" dirty="0" smtClean="0"/>
          </a:p>
          <a:p>
            <a:r>
              <a:rPr lang="en-US" dirty="0" smtClean="0"/>
              <a:t>They </a:t>
            </a:r>
            <a:r>
              <a:rPr lang="en-US" dirty="0"/>
              <a:t>are </a:t>
            </a:r>
            <a:r>
              <a:rPr lang="en-US" dirty="0">
                <a:solidFill>
                  <a:srgbClr val="FF0000"/>
                </a:solidFill>
              </a:rPr>
              <a:t>directly called </a:t>
            </a:r>
            <a:r>
              <a:rPr lang="en-US" dirty="0"/>
              <a:t>by </a:t>
            </a:r>
            <a:r>
              <a:rPr lang="en-US" dirty="0">
                <a:solidFill>
                  <a:srgbClr val="FF0000"/>
                </a:solidFill>
              </a:rPr>
              <a:t>user written programs.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45539-E404-4C26-B452-5C022F9ED583}" type="datetime4">
              <a:rPr lang="en-US" smtClean="0"/>
              <a:pPr/>
              <a:t>November 14,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 Basics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26AA2-14D7-4C58-9522-0A6B89A267E8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402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458200" cy="5821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User-defined Function</a:t>
            </a:r>
          </a:p>
          <a:p>
            <a:r>
              <a:rPr lang="en-US" dirty="0" smtClean="0"/>
              <a:t>In R, we create </a:t>
            </a:r>
            <a:r>
              <a:rPr lang="en-US" dirty="0">
                <a:solidFill>
                  <a:srgbClr val="FF0000"/>
                </a:solidFill>
              </a:rPr>
              <a:t>user-defined </a:t>
            </a:r>
            <a:r>
              <a:rPr lang="en-US" dirty="0" smtClean="0">
                <a:solidFill>
                  <a:srgbClr val="FF0000"/>
                </a:solidFill>
              </a:rPr>
              <a:t>functions</a:t>
            </a:r>
          </a:p>
          <a:p>
            <a:r>
              <a:rPr lang="en-US" dirty="0" smtClean="0"/>
              <a:t>Specific </a:t>
            </a:r>
            <a:r>
              <a:rPr lang="en-US" dirty="0"/>
              <a:t>to what a user </a:t>
            </a:r>
            <a:r>
              <a:rPr lang="en-US" dirty="0" smtClean="0"/>
              <a:t>wants</a:t>
            </a:r>
          </a:p>
          <a:p>
            <a:r>
              <a:rPr lang="en-US" dirty="0" smtClean="0"/>
              <a:t>Once </a:t>
            </a:r>
            <a:r>
              <a:rPr lang="en-US" dirty="0"/>
              <a:t>created </a:t>
            </a:r>
            <a:r>
              <a:rPr lang="en-US" dirty="0" smtClean="0"/>
              <a:t>it </a:t>
            </a:r>
            <a:r>
              <a:rPr lang="en-US" dirty="0"/>
              <a:t>can be used like the built-in functions</a:t>
            </a:r>
          </a:p>
          <a:p>
            <a:pPr marL="0" indent="0">
              <a:buNone/>
            </a:pPr>
            <a:r>
              <a:rPr lang="en-US" b="1" dirty="0"/>
              <a:t>Function Definition</a:t>
            </a:r>
          </a:p>
          <a:p>
            <a:r>
              <a:rPr lang="en-US" dirty="0" smtClean="0"/>
              <a:t>R </a:t>
            </a:r>
            <a:r>
              <a:rPr lang="en-US" dirty="0"/>
              <a:t>function is created by using the </a:t>
            </a:r>
            <a:r>
              <a:rPr lang="en-US" dirty="0" smtClean="0"/>
              <a:t>keyword</a:t>
            </a:r>
            <a:r>
              <a:rPr lang="en-US" dirty="0"/>
              <a:t> </a:t>
            </a:r>
            <a:r>
              <a:rPr lang="en-US" b="1" dirty="0">
                <a:solidFill>
                  <a:srgbClr val="FF0000"/>
                </a:solidFill>
              </a:rPr>
              <a:t>function</a:t>
            </a:r>
            <a:r>
              <a:rPr lang="en-US" dirty="0"/>
              <a:t>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Syntax </a:t>
            </a:r>
          </a:p>
          <a:p>
            <a:pPr marL="0" indent="0">
              <a:buNone/>
            </a:pPr>
            <a:r>
              <a:rPr lang="en-US" sz="2400" b="1" dirty="0" smtClean="0">
                <a:cs typeface="Courier New" panose="02070309020205020404" pitchFamily="49" charset="0"/>
              </a:rPr>
              <a:t>     </a:t>
            </a:r>
            <a:r>
              <a:rPr lang="en-US" sz="2400" b="1" dirty="0" err="1" smtClean="0">
                <a:cs typeface="Courier New" panose="02070309020205020404" pitchFamily="49" charset="0"/>
              </a:rPr>
              <a:t>function_name</a:t>
            </a:r>
            <a:r>
              <a:rPr lang="en-US" sz="2400" b="1" dirty="0" smtClean="0">
                <a:cs typeface="Courier New" panose="02070309020205020404" pitchFamily="49" charset="0"/>
              </a:rPr>
              <a:t> </a:t>
            </a:r>
            <a:r>
              <a:rPr lang="en-US" sz="2400" b="1" dirty="0">
                <a:cs typeface="Courier New" panose="02070309020205020404" pitchFamily="49" charset="0"/>
              </a:rPr>
              <a:t>&lt;- function(arg_1, arg_2, ...) { Function body }</a:t>
            </a:r>
            <a:r>
              <a:rPr lang="en-US" sz="2400" b="1" dirty="0"/>
              <a:t> 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45539-E404-4C26-B452-5C022F9ED583}" type="datetime4">
              <a:rPr lang="en-US" smtClean="0"/>
              <a:pPr/>
              <a:t>November 14,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 Basics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26AA2-14D7-4C58-9522-0A6B89A267E8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1012" y="457200"/>
            <a:ext cx="8229600" cy="56388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4100" b="1" dirty="0"/>
              <a:t>Function Components</a:t>
            </a:r>
          </a:p>
          <a:p>
            <a:r>
              <a:rPr lang="en-US" sz="3500" b="1" dirty="0" smtClean="0"/>
              <a:t>Function </a:t>
            </a:r>
            <a:r>
              <a:rPr lang="en-US" sz="3500" b="1" dirty="0"/>
              <a:t>Name</a:t>
            </a:r>
            <a:r>
              <a:rPr lang="en-US" sz="3500" dirty="0"/>
              <a:t> − </a:t>
            </a:r>
            <a:r>
              <a:rPr lang="en-US" sz="3500" dirty="0" smtClean="0"/>
              <a:t>Actual </a:t>
            </a:r>
            <a:r>
              <a:rPr lang="en-US" sz="3500" dirty="0"/>
              <a:t>name of the function. It is stored in R environment as an object with this name.</a:t>
            </a:r>
          </a:p>
          <a:p>
            <a:r>
              <a:rPr lang="en-US" sz="3500" b="1" dirty="0"/>
              <a:t>Arguments</a:t>
            </a:r>
            <a:r>
              <a:rPr lang="en-US" sz="3500" dirty="0"/>
              <a:t> − An argument is a placeholder. When a function is invoked, you pass a value to the argument. Arguments are optional; that is, a function may contain no arguments. Also arguments can have default values.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45539-E404-4C26-B452-5C022F9ED583}" type="datetime4">
              <a:rPr lang="en-US" smtClean="0"/>
              <a:pPr/>
              <a:t>November 14,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 Basics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26AA2-14D7-4C58-9522-0A6B89A267E8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546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>
            <a:normAutofit lnSpcReduction="10000"/>
          </a:bodyPr>
          <a:lstStyle/>
          <a:p>
            <a:r>
              <a:rPr lang="en-US" b="1" dirty="0" smtClean="0"/>
              <a:t>Function Body</a:t>
            </a:r>
            <a:r>
              <a:rPr lang="en-US" dirty="0" smtClean="0"/>
              <a:t> − Contains a collection of statements that defines what the function does.</a:t>
            </a:r>
          </a:p>
          <a:p>
            <a:r>
              <a:rPr lang="en-US" b="1" dirty="0" smtClean="0"/>
              <a:t>Return Value</a:t>
            </a:r>
            <a:r>
              <a:rPr lang="en-US" dirty="0" smtClean="0"/>
              <a:t> − The return value of a function is the last expression in the function body to be evaluated</a:t>
            </a:r>
            <a:r>
              <a:rPr lang="en-US" sz="2800" dirty="0" smtClean="0"/>
              <a:t>.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	# R Function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add = function(</a:t>
            </a:r>
            <a:r>
              <a:rPr lang="en-US" dirty="0" err="1" smtClean="0"/>
              <a:t>x,y</a:t>
            </a:r>
            <a:r>
              <a:rPr lang="en-US" dirty="0" smtClean="0"/>
              <a:t>) 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return (</a:t>
            </a:r>
            <a:r>
              <a:rPr lang="en-US" dirty="0" err="1" smtClean="0"/>
              <a:t>x+y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}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45539-E404-4C26-B452-5C022F9ED583}" type="datetime4">
              <a:rPr lang="en-US" smtClean="0"/>
              <a:pPr/>
              <a:t>November 14,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 Basics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26AA2-14D7-4C58-9522-0A6B89A267E8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/>
          <a:lstStyle/>
          <a:p>
            <a:pPr fontAlgn="base">
              <a:buNone/>
            </a:pPr>
            <a:r>
              <a:rPr lang="en-US" b="1" dirty="0"/>
              <a:t>C</a:t>
            </a:r>
            <a:r>
              <a:rPr lang="en-US" b="1" dirty="0" smtClean="0"/>
              <a:t>alling </a:t>
            </a:r>
            <a:r>
              <a:rPr lang="en-US" b="1" dirty="0"/>
              <a:t>a function</a:t>
            </a:r>
          </a:p>
          <a:p>
            <a:pPr fontAlgn="base"/>
            <a:r>
              <a:rPr lang="en-US" dirty="0"/>
              <a:t>Once a function is defined, you may call it from other part of R script file. </a:t>
            </a:r>
            <a:endParaRPr lang="en-US" dirty="0" smtClean="0"/>
          </a:p>
          <a:p>
            <a:pPr fontAlgn="base"/>
            <a:r>
              <a:rPr lang="en-US" dirty="0" smtClean="0"/>
              <a:t>To </a:t>
            </a:r>
            <a:r>
              <a:rPr lang="en-US" dirty="0"/>
              <a:t>call a function in the following scenarios :</a:t>
            </a:r>
          </a:p>
          <a:p>
            <a:pPr marL="0" lvl="0" indent="0" fontAlgn="base">
              <a:buNone/>
            </a:pPr>
            <a:r>
              <a:rPr lang="en-US" dirty="0" smtClean="0"/>
              <a:t>	- r </a:t>
            </a:r>
            <a:r>
              <a:rPr lang="en-US" dirty="0"/>
              <a:t>function that has no arguments</a:t>
            </a:r>
          </a:p>
          <a:p>
            <a:pPr marL="0" lvl="0" indent="0" fontAlgn="base">
              <a:buNone/>
            </a:pPr>
            <a:r>
              <a:rPr lang="en-US" dirty="0" smtClean="0"/>
              <a:t>	- r </a:t>
            </a:r>
            <a:r>
              <a:rPr lang="en-US" dirty="0"/>
              <a:t>function that has arguments</a:t>
            </a:r>
          </a:p>
          <a:p>
            <a:pPr marL="0" lvl="0" indent="0" fontAlgn="base">
              <a:buNone/>
            </a:pPr>
            <a:r>
              <a:rPr lang="en-US" dirty="0" smtClean="0"/>
              <a:t>	- r </a:t>
            </a:r>
            <a:r>
              <a:rPr lang="en-US" dirty="0"/>
              <a:t>function that returns a value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45539-E404-4C26-B452-5C022F9ED583}" type="datetime4">
              <a:rPr lang="en-US" smtClean="0"/>
              <a:pPr/>
              <a:t>November 14,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 Basics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26AA2-14D7-4C58-9522-0A6B89A267E8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259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R</a:t>
            </a:r>
            <a:r>
              <a:rPr lang="en-US" b="1" dirty="0"/>
              <a:t> function that has no </a:t>
            </a:r>
            <a:r>
              <a:rPr lang="en-US" b="1" dirty="0" smtClean="0"/>
              <a:t>arguments</a:t>
            </a:r>
          </a:p>
          <a:p>
            <a:pPr fontAlgn="base">
              <a:buNone/>
            </a:pPr>
            <a:r>
              <a:rPr lang="en-US" dirty="0" smtClean="0"/>
              <a:t>       # </a:t>
            </a:r>
            <a:r>
              <a:rPr lang="en-US" dirty="0"/>
              <a:t>R function with no arguments</a:t>
            </a:r>
          </a:p>
          <a:p>
            <a:pPr fontAlgn="base">
              <a:buNone/>
            </a:pPr>
            <a:r>
              <a:rPr lang="en-US" dirty="0" smtClean="0"/>
              <a:t>       x </a:t>
            </a:r>
            <a:r>
              <a:rPr lang="en-US" dirty="0"/>
              <a:t>= function</a:t>
            </a:r>
            <a:r>
              <a:rPr lang="en-US" dirty="0" smtClean="0"/>
              <a:t>() {</a:t>
            </a:r>
            <a:endParaRPr lang="en-US" dirty="0"/>
          </a:p>
          <a:p>
            <a:pPr fontAlgn="base">
              <a:buNone/>
            </a:pPr>
            <a:r>
              <a:rPr lang="en-US" dirty="0" smtClean="0"/>
              <a:t>      print</a:t>
            </a:r>
            <a:r>
              <a:rPr lang="en-US" dirty="0"/>
              <a:t>("Hello !")</a:t>
            </a:r>
          </a:p>
          <a:p>
            <a:pPr fontAlgn="base">
              <a:buNone/>
            </a:pPr>
            <a:r>
              <a:rPr lang="en-US" dirty="0" smtClean="0"/>
              <a:t>       }</a:t>
            </a:r>
            <a:endParaRPr lang="en-US" dirty="0"/>
          </a:p>
          <a:p>
            <a:pPr>
              <a:buNone/>
            </a:pPr>
            <a:r>
              <a:rPr lang="en-US" dirty="0" smtClean="0"/>
              <a:t>     x</a:t>
            </a:r>
            <a:r>
              <a:rPr lang="en-US" dirty="0"/>
              <a:t>()</a:t>
            </a:r>
          </a:p>
          <a:p>
            <a:pPr>
              <a:buNone/>
            </a:pPr>
            <a:endParaRPr lang="en-US" b="1" dirty="0"/>
          </a:p>
          <a:p>
            <a:r>
              <a:rPr lang="en-US" dirty="0"/>
              <a:t>The function </a:t>
            </a:r>
            <a:r>
              <a:rPr lang="en-US" dirty="0" smtClean="0"/>
              <a:t>x() has </a:t>
            </a:r>
            <a:r>
              <a:rPr lang="en-US" dirty="0"/>
              <a:t>no arguments.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45539-E404-4C26-B452-5C022F9ED583}" type="datetime4">
              <a:rPr lang="en-US" smtClean="0"/>
              <a:pPr/>
              <a:t>November 14,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 Basics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26AA2-14D7-4C58-9522-0A6B89A267E8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164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/>
          <a:lstStyle/>
          <a:p>
            <a:pPr>
              <a:buNone/>
            </a:pPr>
            <a:r>
              <a:rPr lang="en-US" b="1" dirty="0" smtClean="0"/>
              <a:t>R</a:t>
            </a:r>
            <a:r>
              <a:rPr lang="en-US" b="1" dirty="0"/>
              <a:t> function that has arguments</a:t>
            </a:r>
          </a:p>
          <a:p>
            <a:pPr>
              <a:buNone/>
            </a:pPr>
            <a:r>
              <a:rPr lang="en-US" dirty="0" smtClean="0"/>
              <a:t>	# </a:t>
            </a:r>
            <a:r>
              <a:rPr lang="en-US" dirty="0"/>
              <a:t>R function with arguments</a:t>
            </a:r>
          </a:p>
          <a:p>
            <a:pPr>
              <a:buNone/>
            </a:pPr>
            <a:r>
              <a:rPr lang="en-US" dirty="0" smtClean="0"/>
              <a:t>	add </a:t>
            </a:r>
            <a:r>
              <a:rPr lang="en-US" dirty="0"/>
              <a:t>= function(</a:t>
            </a:r>
            <a:r>
              <a:rPr lang="en-US" dirty="0" err="1"/>
              <a:t>x,y,z</a:t>
            </a:r>
            <a:r>
              <a:rPr lang="en-US" dirty="0"/>
              <a:t>){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/>
              <a:t>print(</a:t>
            </a:r>
            <a:r>
              <a:rPr lang="en-US" dirty="0" err="1"/>
              <a:t>x+y+z</a:t>
            </a:r>
            <a:r>
              <a:rPr lang="en-US" dirty="0"/>
              <a:t>)</a:t>
            </a:r>
          </a:p>
          <a:p>
            <a:pPr>
              <a:buNone/>
            </a:pPr>
            <a:r>
              <a:rPr lang="en-US" dirty="0" smtClean="0"/>
              <a:t>    }</a:t>
            </a:r>
            <a:endParaRPr lang="en-US" dirty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/>
              <a:t> </a:t>
            </a:r>
          </a:p>
          <a:p>
            <a:pPr>
              <a:buNone/>
            </a:pPr>
            <a:r>
              <a:rPr lang="en-US" dirty="0" smtClean="0"/>
              <a:t>	add(5,10,15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45539-E404-4C26-B452-5C022F9ED583}" type="datetime4">
              <a:rPr lang="en-US" smtClean="0"/>
              <a:pPr/>
              <a:t>November 14,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 Basics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26AA2-14D7-4C58-9522-0A6B89A267E8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501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b="1" dirty="0"/>
              <a:t> R function that returns a value</a:t>
            </a:r>
          </a:p>
          <a:p>
            <a:pPr>
              <a:buNone/>
            </a:pPr>
            <a:r>
              <a:rPr lang="en-US" dirty="0"/>
              <a:t> </a:t>
            </a:r>
          </a:p>
          <a:p>
            <a:pPr>
              <a:buNone/>
            </a:pPr>
            <a:r>
              <a:rPr lang="en-US" dirty="0" smtClean="0"/>
              <a:t>     # </a:t>
            </a:r>
            <a:r>
              <a:rPr lang="en-US" dirty="0"/>
              <a:t>R function with arguments and return value</a:t>
            </a:r>
          </a:p>
          <a:p>
            <a:pPr>
              <a:buNone/>
            </a:pPr>
            <a:r>
              <a:rPr lang="en-US" dirty="0" smtClean="0"/>
              <a:t>     add </a:t>
            </a:r>
            <a:r>
              <a:rPr lang="en-US" dirty="0"/>
              <a:t>= function(</a:t>
            </a:r>
            <a:r>
              <a:rPr lang="en-US" dirty="0" err="1"/>
              <a:t>x,y,z</a:t>
            </a:r>
            <a:r>
              <a:rPr lang="en-US" dirty="0"/>
              <a:t>){</a:t>
            </a:r>
          </a:p>
          <a:p>
            <a:pPr>
              <a:buNone/>
            </a:pPr>
            <a:r>
              <a:rPr lang="en-US" dirty="0"/>
              <a:t>  </a:t>
            </a:r>
            <a:r>
              <a:rPr lang="en-US" dirty="0" smtClean="0"/>
              <a:t>   return </a:t>
            </a:r>
            <a:r>
              <a:rPr lang="en-US" dirty="0"/>
              <a:t>(</a:t>
            </a:r>
            <a:r>
              <a:rPr lang="en-US" dirty="0" err="1"/>
              <a:t>x+y+z</a:t>
            </a:r>
            <a:r>
              <a:rPr lang="en-US" dirty="0"/>
              <a:t>)</a:t>
            </a:r>
          </a:p>
          <a:p>
            <a:pPr>
              <a:buNone/>
            </a:pPr>
            <a:r>
              <a:rPr lang="en-US" dirty="0" smtClean="0"/>
              <a:t>     }</a:t>
            </a:r>
            <a:endParaRPr lang="en-US" dirty="0"/>
          </a:p>
          <a:p>
            <a:pPr>
              <a:buNone/>
            </a:pPr>
            <a:r>
              <a:rPr lang="en-US" dirty="0"/>
              <a:t> </a:t>
            </a:r>
          </a:p>
          <a:p>
            <a:pPr>
              <a:buNone/>
            </a:pPr>
            <a:r>
              <a:rPr lang="en-US" dirty="0" smtClean="0"/>
              <a:t>     p </a:t>
            </a:r>
            <a:r>
              <a:rPr lang="en-US" dirty="0"/>
              <a:t>= add(4,15,6)</a:t>
            </a:r>
          </a:p>
          <a:p>
            <a:pPr>
              <a:buNone/>
            </a:pPr>
            <a:r>
              <a:rPr lang="en-US" dirty="0"/>
              <a:t> </a:t>
            </a:r>
          </a:p>
          <a:p>
            <a:pPr>
              <a:buNone/>
            </a:pPr>
            <a:r>
              <a:rPr lang="en-US" dirty="0" smtClean="0"/>
              <a:t>     print(p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45539-E404-4C26-B452-5C022F9ED583}" type="datetime4">
              <a:rPr lang="en-US" smtClean="0"/>
              <a:pPr/>
              <a:t>November 14,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 Basics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26AA2-14D7-4C58-9522-0A6B89A267E8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452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 and </a:t>
            </a:r>
            <a:r>
              <a:rPr lang="en-US" dirty="0" err="1" smtClean="0"/>
              <a:t>RStudio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r>
              <a:rPr lang="en-US" b="1" dirty="0" smtClean="0"/>
              <a:t>R</a:t>
            </a:r>
            <a:r>
              <a:rPr lang="en-US" dirty="0" smtClean="0"/>
              <a:t> is a programming language used for </a:t>
            </a:r>
            <a:r>
              <a:rPr lang="en-US" dirty="0" smtClean="0">
                <a:solidFill>
                  <a:srgbClr val="FF0000"/>
                </a:solidFill>
              </a:rPr>
              <a:t>statistical computing </a:t>
            </a:r>
            <a:r>
              <a:rPr lang="en-US" dirty="0" smtClean="0"/>
              <a:t>while </a:t>
            </a:r>
            <a:r>
              <a:rPr lang="en-US" b="1" dirty="0" err="1" smtClean="0"/>
              <a:t>RStudio</a:t>
            </a:r>
            <a:r>
              <a:rPr lang="en-US" dirty="0" smtClean="0"/>
              <a:t> uses the </a:t>
            </a:r>
            <a:r>
              <a:rPr lang="en-US" b="1" dirty="0" smtClean="0">
                <a:solidFill>
                  <a:srgbClr val="FF0000"/>
                </a:solidFill>
              </a:rPr>
              <a:t>R</a:t>
            </a:r>
            <a:r>
              <a:rPr lang="en-US" dirty="0" smtClean="0">
                <a:solidFill>
                  <a:srgbClr val="FF0000"/>
                </a:solidFill>
              </a:rPr>
              <a:t> language </a:t>
            </a:r>
            <a:r>
              <a:rPr lang="en-US" dirty="0" smtClean="0"/>
              <a:t>to </a:t>
            </a:r>
            <a:r>
              <a:rPr lang="en-US" dirty="0" smtClean="0">
                <a:solidFill>
                  <a:srgbClr val="FF0000"/>
                </a:solidFill>
              </a:rPr>
              <a:t>develop statistical </a:t>
            </a:r>
            <a:r>
              <a:rPr lang="en-US" dirty="0" smtClean="0"/>
              <a:t>programs. </a:t>
            </a:r>
          </a:p>
          <a:p>
            <a:r>
              <a:rPr lang="en-US" dirty="0" smtClean="0"/>
              <a:t>In </a:t>
            </a:r>
            <a:r>
              <a:rPr lang="en-US" b="1" dirty="0" smtClean="0"/>
              <a:t>R</a:t>
            </a:r>
            <a:r>
              <a:rPr lang="en-US" dirty="0" smtClean="0"/>
              <a:t>, we can write a </a:t>
            </a:r>
            <a:r>
              <a:rPr lang="en-US" dirty="0" smtClean="0">
                <a:solidFill>
                  <a:srgbClr val="FF0000"/>
                </a:solidFill>
              </a:rPr>
              <a:t>program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FF0000"/>
                </a:solidFill>
              </a:rPr>
              <a:t>run the code independently</a:t>
            </a:r>
            <a:r>
              <a:rPr lang="en-US" dirty="0" smtClean="0"/>
              <a:t> of any other computer program. </a:t>
            </a:r>
          </a:p>
          <a:p>
            <a:r>
              <a:rPr lang="en-US" b="1" dirty="0" smtClean="0"/>
              <a:t>R</a:t>
            </a:r>
            <a:r>
              <a:rPr lang="en-US" dirty="0" smtClean="0"/>
              <a:t> may be </a:t>
            </a:r>
            <a:r>
              <a:rPr lang="en-US" dirty="0" smtClean="0">
                <a:solidFill>
                  <a:srgbClr val="FF0000"/>
                </a:solidFill>
              </a:rPr>
              <a:t>used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without </a:t>
            </a:r>
            <a:r>
              <a:rPr lang="en-US" b="1" dirty="0" err="1" smtClean="0">
                <a:solidFill>
                  <a:srgbClr val="FF0000"/>
                </a:solidFill>
              </a:rPr>
              <a:t>RStudio</a:t>
            </a:r>
            <a:r>
              <a:rPr lang="en-US" dirty="0" smtClean="0"/>
              <a:t>, but </a:t>
            </a:r>
            <a:r>
              <a:rPr lang="en-US" b="1" dirty="0" err="1" smtClean="0"/>
              <a:t>RStudio</a:t>
            </a:r>
            <a:r>
              <a:rPr lang="en-US" dirty="0" smtClean="0"/>
              <a:t> may </a:t>
            </a:r>
            <a:r>
              <a:rPr lang="en-US" dirty="0" smtClean="0">
                <a:solidFill>
                  <a:srgbClr val="FF0000"/>
                </a:solidFill>
              </a:rPr>
              <a:t>not be used without </a:t>
            </a:r>
            <a:r>
              <a:rPr lang="en-US" b="1" dirty="0" smtClean="0">
                <a:solidFill>
                  <a:srgbClr val="FF0000"/>
                </a:solidFill>
              </a:rPr>
              <a:t>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1A8B2-84EE-4476-9594-A5FAA80C06AA}" type="datetime4">
              <a:rPr lang="en-US" smtClean="0"/>
              <a:pPr/>
              <a:t>November 14, 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26AA2-14D7-4C58-9522-0A6B89A267E8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 Basics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126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Input-Output Features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b="1" dirty="0"/>
              <a:t>1. Accessing the Keyboard and Monitor</a:t>
            </a:r>
          </a:p>
          <a:p>
            <a:pPr fontAlgn="base"/>
            <a:r>
              <a:rPr lang="en-US" dirty="0" smtClean="0"/>
              <a:t>Functions </a:t>
            </a:r>
            <a:r>
              <a:rPr lang="en-US" dirty="0"/>
              <a:t>that can be used to request an input from the </a:t>
            </a:r>
            <a:r>
              <a:rPr lang="en-US" dirty="0" smtClean="0"/>
              <a:t>user and displays the output are</a:t>
            </a:r>
          </a:p>
          <a:p>
            <a:pPr fontAlgn="base">
              <a:buNone/>
            </a:pPr>
            <a:r>
              <a:rPr lang="en-US" dirty="0" smtClean="0"/>
              <a:t>	</a:t>
            </a:r>
            <a:r>
              <a:rPr lang="en-US" dirty="0"/>
              <a:t> </a:t>
            </a:r>
            <a:r>
              <a:rPr lang="en-US" i="1" dirty="0" err="1">
                <a:solidFill>
                  <a:srgbClr val="FF0000"/>
                </a:solidFill>
              </a:rPr>
              <a:t>readline</a:t>
            </a:r>
            <a:r>
              <a:rPr lang="en-US" i="1" dirty="0" smtClean="0">
                <a:solidFill>
                  <a:srgbClr val="FF0000"/>
                </a:solidFill>
              </a:rPr>
              <a:t>()</a:t>
            </a:r>
          </a:p>
          <a:p>
            <a:pPr fontAlgn="base">
              <a:buNone/>
            </a:pPr>
            <a:r>
              <a:rPr lang="en-US" i="1" dirty="0" smtClean="0">
                <a:solidFill>
                  <a:srgbClr val="FF0000"/>
                </a:solidFill>
              </a:rPr>
              <a:t>	 scan()</a:t>
            </a:r>
          </a:p>
          <a:p>
            <a:pPr fontAlgn="base">
              <a:buNone/>
            </a:pPr>
            <a:r>
              <a:rPr lang="en-US" i="1" dirty="0" smtClean="0">
                <a:solidFill>
                  <a:srgbClr val="FF0000"/>
                </a:solidFill>
              </a:rPr>
              <a:t>	print()</a:t>
            </a:r>
          </a:p>
          <a:p>
            <a:pPr fontAlgn="base">
              <a:buNone/>
            </a:pPr>
            <a:r>
              <a:rPr lang="en-US" i="1" dirty="0" smtClean="0">
                <a:solidFill>
                  <a:srgbClr val="FF0000"/>
                </a:solidFill>
              </a:rPr>
              <a:t>	cat()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45539-E404-4C26-B452-5C022F9ED583}" type="datetime4">
              <a:rPr lang="en-US" smtClean="0"/>
              <a:pPr/>
              <a:t>November 14,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 Basics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26AA2-14D7-4C58-9522-0A6B89A267E8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205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14400"/>
            <a:ext cx="8229600" cy="4525963"/>
          </a:xfrm>
        </p:spPr>
        <p:txBody>
          <a:bodyPr>
            <a:normAutofit fontScale="92500" lnSpcReduction="10000"/>
          </a:bodyPr>
          <a:lstStyle/>
          <a:p>
            <a:pPr marL="0" indent="0" fontAlgn="base">
              <a:buNone/>
            </a:pPr>
            <a:r>
              <a:rPr lang="en-US" b="1" dirty="0"/>
              <a:t>scan()</a:t>
            </a:r>
            <a:endParaRPr lang="en-US" dirty="0"/>
          </a:p>
          <a:p>
            <a:pPr fontAlgn="base"/>
            <a:r>
              <a:rPr lang="en-US" i="1" dirty="0"/>
              <a:t>Read Data Values:</a:t>
            </a:r>
            <a:r>
              <a:rPr lang="en-US" dirty="0"/>
              <a:t> This is used for reading data into the input vector or an input list from the environment console or file</a:t>
            </a:r>
            <a:r>
              <a:rPr lang="en-US" dirty="0" smtClean="0"/>
              <a:t>.</a:t>
            </a:r>
          </a:p>
          <a:p>
            <a:pPr marL="0" indent="0" fontAlgn="base">
              <a:buNone/>
            </a:pPr>
            <a:r>
              <a:rPr lang="en-US" dirty="0" smtClean="0"/>
              <a:t>&gt; x=scan()</a:t>
            </a:r>
          </a:p>
          <a:p>
            <a:pPr marL="0" indent="0" fontAlgn="base">
              <a:buNone/>
            </a:pPr>
            <a:r>
              <a:rPr lang="en-US" dirty="0" smtClean="0"/>
              <a:t>1: 10 20 30</a:t>
            </a:r>
          </a:p>
          <a:p>
            <a:pPr marL="0" indent="0" fontAlgn="base">
              <a:buNone/>
            </a:pPr>
            <a:r>
              <a:rPr lang="en-US" dirty="0" smtClean="0"/>
              <a:t>4: 50</a:t>
            </a:r>
          </a:p>
          <a:p>
            <a:pPr marL="0" indent="0" fontAlgn="base">
              <a:buNone/>
            </a:pPr>
            <a:r>
              <a:rPr lang="en-US" dirty="0" smtClean="0"/>
              <a:t>&gt; x</a:t>
            </a:r>
          </a:p>
          <a:p>
            <a:pPr marL="0" indent="0" fontAlgn="base">
              <a:buNone/>
            </a:pPr>
            <a:r>
              <a:rPr lang="en-US" dirty="0" smtClean="0"/>
              <a:t>[1] 10 20 30 50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45539-E404-4C26-B452-5C022F9ED583}" type="datetime4">
              <a:rPr lang="en-US" smtClean="0"/>
              <a:pPr/>
              <a:t>November 14,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 Basics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26AA2-14D7-4C58-9522-0A6B89A267E8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856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364163"/>
          </a:xfrm>
        </p:spPr>
        <p:txBody>
          <a:bodyPr>
            <a:normAutofit fontScale="92500" lnSpcReduction="10000"/>
          </a:bodyPr>
          <a:lstStyle/>
          <a:p>
            <a:pPr fontAlgn="base">
              <a:buNone/>
            </a:pPr>
            <a:r>
              <a:rPr lang="en-US" b="1" dirty="0" err="1"/>
              <a:t>readline</a:t>
            </a:r>
            <a:r>
              <a:rPr lang="en-US" b="1" dirty="0"/>
              <a:t>()</a:t>
            </a:r>
            <a:endParaRPr lang="en-US" dirty="0"/>
          </a:p>
          <a:p>
            <a:pPr fontAlgn="base"/>
            <a:r>
              <a:rPr lang="en-US" dirty="0"/>
              <a:t>With </a:t>
            </a:r>
            <a:r>
              <a:rPr lang="en-US" dirty="0" err="1"/>
              <a:t>readline</a:t>
            </a:r>
            <a:r>
              <a:rPr lang="en-US" dirty="0"/>
              <a:t>(), we read multiple lines from a connection.</a:t>
            </a:r>
          </a:p>
          <a:p>
            <a:pPr fontAlgn="base"/>
            <a:r>
              <a:rPr lang="en-US" dirty="0" smtClean="0"/>
              <a:t>We </a:t>
            </a:r>
            <a:r>
              <a:rPr lang="en-US" dirty="0"/>
              <a:t>can use </a:t>
            </a:r>
            <a:r>
              <a:rPr lang="en-US" dirty="0" err="1"/>
              <a:t>readline</a:t>
            </a:r>
            <a:r>
              <a:rPr lang="en-US" dirty="0"/>
              <a:t>() for </a:t>
            </a:r>
            <a:r>
              <a:rPr lang="en-US" dirty="0" err="1"/>
              <a:t>inputing</a:t>
            </a:r>
            <a:r>
              <a:rPr lang="en-US" dirty="0"/>
              <a:t> a line from the keyboard in the form of a string</a:t>
            </a:r>
            <a:r>
              <a:rPr lang="en-US" dirty="0" smtClean="0"/>
              <a:t>:</a:t>
            </a:r>
          </a:p>
          <a:p>
            <a:pPr fontAlgn="base">
              <a:buNone/>
            </a:pPr>
            <a:r>
              <a:rPr lang="en-US" dirty="0" smtClean="0"/>
              <a:t>	x=</a:t>
            </a:r>
            <a:r>
              <a:rPr lang="en-US" dirty="0" err="1" smtClean="0"/>
              <a:t>readline</a:t>
            </a:r>
            <a:r>
              <a:rPr lang="en-US" dirty="0" smtClean="0"/>
              <a:t>()</a:t>
            </a:r>
          </a:p>
          <a:p>
            <a:pPr fontAlgn="base">
              <a:buNone/>
            </a:pPr>
            <a:r>
              <a:rPr lang="en-US" dirty="0" smtClean="0"/>
              <a:t>	x</a:t>
            </a:r>
          </a:p>
          <a:p>
            <a:pPr fontAlgn="base">
              <a:buNone/>
            </a:pPr>
            <a:r>
              <a:rPr lang="en-US" dirty="0" smtClean="0"/>
              <a:t>	name </a:t>
            </a:r>
            <a:r>
              <a:rPr lang="en-US" dirty="0"/>
              <a:t>&lt;- </a:t>
            </a:r>
            <a:r>
              <a:rPr lang="en-US" dirty="0" err="1"/>
              <a:t>readline</a:t>
            </a:r>
            <a:r>
              <a:rPr lang="en-US" dirty="0"/>
              <a:t>(prompt="Enter your name: </a:t>
            </a:r>
            <a:r>
              <a:rPr lang="en-US" dirty="0" smtClean="0"/>
              <a:t>")</a:t>
            </a:r>
          </a:p>
          <a:p>
            <a:pPr fontAlgn="base">
              <a:buNone/>
            </a:pPr>
            <a:r>
              <a:rPr lang="en-US" dirty="0" smtClean="0"/>
              <a:t>	Enter your name: </a:t>
            </a:r>
            <a:r>
              <a:rPr lang="en-US" dirty="0" err="1" smtClean="0"/>
              <a:t>Viji</a:t>
            </a:r>
            <a:endParaRPr lang="en-US" dirty="0" smtClean="0"/>
          </a:p>
          <a:p>
            <a:pPr fontAlgn="base">
              <a:buNone/>
            </a:pPr>
            <a:r>
              <a:rPr lang="en-US" dirty="0" smtClean="0"/>
              <a:t>	print(name)</a:t>
            </a:r>
          </a:p>
          <a:p>
            <a:pPr fontAlgn="base">
              <a:buNone/>
            </a:pPr>
            <a:r>
              <a:rPr lang="en-US" dirty="0" smtClean="0"/>
              <a:t>	[1] “</a:t>
            </a:r>
            <a:r>
              <a:rPr lang="en-US" dirty="0" err="1" smtClean="0"/>
              <a:t>Viji</a:t>
            </a:r>
            <a:r>
              <a:rPr lang="en-US" dirty="0" smtClean="0"/>
              <a:t>”</a:t>
            </a:r>
          </a:p>
          <a:p>
            <a:pPr fontAlgn="base"/>
            <a:endParaRPr lang="en-US" dirty="0" smtClean="0"/>
          </a:p>
          <a:p>
            <a:pPr fontAlgn="base"/>
            <a:endParaRPr lang="en-US" dirty="0"/>
          </a:p>
          <a:p>
            <a:pPr fontAlgn="base"/>
            <a:endParaRPr lang="en-US" dirty="0" smtClean="0"/>
          </a:p>
          <a:p>
            <a:pPr fontAlgn="base"/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45539-E404-4C26-B452-5C022F9ED583}" type="datetime4">
              <a:rPr lang="en-US" smtClean="0"/>
              <a:pPr/>
              <a:t>November 14,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 Basics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26AA2-14D7-4C58-9522-0A6B89A267E8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705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>
            <a:normAutofit/>
          </a:bodyPr>
          <a:lstStyle/>
          <a:p>
            <a:pPr fontAlgn="base">
              <a:buNone/>
            </a:pPr>
            <a:r>
              <a:rPr lang="en-US" b="1" dirty="0"/>
              <a:t>print()</a:t>
            </a:r>
            <a:endParaRPr lang="en-US" dirty="0"/>
          </a:p>
          <a:p>
            <a:pPr fontAlgn="base"/>
            <a:r>
              <a:rPr lang="en-US" dirty="0" smtClean="0"/>
              <a:t>Displays </a:t>
            </a:r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contents </a:t>
            </a:r>
            <a:r>
              <a:rPr lang="en-US" dirty="0"/>
              <a:t>of its </a:t>
            </a:r>
            <a:r>
              <a:rPr lang="en-US" dirty="0">
                <a:solidFill>
                  <a:srgbClr val="FF0000"/>
                </a:solidFill>
              </a:rPr>
              <a:t>argument object</a:t>
            </a:r>
            <a:r>
              <a:rPr lang="en-US" dirty="0"/>
              <a:t>. </a:t>
            </a:r>
            <a:endParaRPr lang="en-US" dirty="0" smtClean="0"/>
          </a:p>
          <a:p>
            <a:pPr fontAlgn="base"/>
            <a:r>
              <a:rPr lang="en-US" dirty="0" smtClean="0"/>
              <a:t>New </a:t>
            </a:r>
            <a:r>
              <a:rPr lang="en-US" dirty="0"/>
              <a:t>printing methods can be easily added for new classes through this generic function</a:t>
            </a:r>
            <a:r>
              <a:rPr lang="en-US" dirty="0" smtClean="0"/>
              <a:t>.</a:t>
            </a:r>
          </a:p>
          <a:p>
            <a:pPr fontAlgn="base"/>
            <a:r>
              <a:rPr lang="en-US" b="1" i="1" dirty="0"/>
              <a:t>Printing to the screen:</a:t>
            </a:r>
            <a:r>
              <a:rPr lang="en-US" dirty="0"/>
              <a:t> In interactive mode, one can print the value of the variable by just </a:t>
            </a:r>
            <a:r>
              <a:rPr lang="en-US" dirty="0">
                <a:solidFill>
                  <a:srgbClr val="FF0000"/>
                </a:solidFill>
              </a:rPr>
              <a:t>typing the variable name </a:t>
            </a:r>
            <a:r>
              <a:rPr lang="en-US" dirty="0"/>
              <a:t>or expression.</a:t>
            </a:r>
            <a:r>
              <a:rPr lang="en-US" i="1" dirty="0"/>
              <a:t> </a:t>
            </a:r>
            <a:endParaRPr lang="en-US" i="1" dirty="0" smtClean="0"/>
          </a:p>
          <a:p>
            <a:pPr fontAlgn="base"/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45539-E404-4C26-B452-5C022F9ED583}" type="datetime4">
              <a:rPr lang="en-US" smtClean="0"/>
              <a:pPr/>
              <a:t>November 14,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 Basics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26AA2-14D7-4C58-9522-0A6B89A267E8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022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>
            <a:normAutofit/>
          </a:bodyPr>
          <a:lstStyle/>
          <a:p>
            <a:pPr fontAlgn="base"/>
            <a:r>
              <a:rPr lang="en-US" i="1" dirty="0" smtClean="0"/>
              <a:t>print()</a:t>
            </a:r>
            <a:r>
              <a:rPr lang="en-US" dirty="0" smtClean="0"/>
              <a:t> function can be used in the batch mode as:</a:t>
            </a:r>
          </a:p>
          <a:p>
            <a:pPr marL="0" indent="0" fontAlgn="base">
              <a:buNone/>
            </a:pPr>
            <a:r>
              <a:rPr lang="en-US" i="1" dirty="0" smtClean="0"/>
              <a:t>		print(x)</a:t>
            </a:r>
            <a:endParaRPr lang="en-US" dirty="0" smtClean="0"/>
          </a:p>
          <a:p>
            <a:pPr fontAlgn="base"/>
            <a:r>
              <a:rPr lang="en-US" dirty="0" smtClean="0"/>
              <a:t>The argument might be an object. </a:t>
            </a:r>
          </a:p>
          <a:p>
            <a:pPr fontAlgn="base"/>
            <a:r>
              <a:rPr lang="en-US" dirty="0" smtClean="0"/>
              <a:t>So it is better to use </a:t>
            </a:r>
            <a:r>
              <a:rPr lang="en-US" i="1" dirty="0" smtClean="0"/>
              <a:t>cat()</a:t>
            </a:r>
            <a:r>
              <a:rPr lang="en-US" dirty="0" smtClean="0"/>
              <a:t> instead of </a:t>
            </a:r>
            <a:r>
              <a:rPr lang="en-US" i="1" dirty="0" smtClean="0"/>
              <a:t>print()</a:t>
            </a:r>
            <a:endParaRPr lang="en-US" dirty="0" smtClean="0"/>
          </a:p>
          <a:p>
            <a:pPr fontAlgn="base"/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45539-E404-4C26-B452-5C022F9ED583}" type="datetime4">
              <a:rPr lang="en-US" smtClean="0"/>
              <a:pPr/>
              <a:t>November 14,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 Basics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26AA2-14D7-4C58-9522-0A6B89A267E8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022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440363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b="1" dirty="0" smtClean="0"/>
              <a:t>cat()</a:t>
            </a:r>
          </a:p>
          <a:p>
            <a:r>
              <a:rPr lang="en-US" dirty="0" smtClean="0"/>
              <a:t> Converts its arguments to character strings, concatenates them, separating them by the given sep= string, and then prints them. </a:t>
            </a:r>
          </a:p>
          <a:p>
            <a:r>
              <a:rPr lang="en-US" dirty="0" smtClean="0"/>
              <a:t>No linefeeds are printed unless explicitly requested by "\n" or if generated by filling (if argument fill is TRUE or numeric.) </a:t>
            </a:r>
          </a:p>
          <a:p>
            <a:r>
              <a:rPr lang="en-US" b="1" dirty="0" smtClean="0"/>
              <a:t>cat</a:t>
            </a:r>
            <a:r>
              <a:rPr lang="en-US" dirty="0" smtClean="0"/>
              <a:t> is useful for producing output in user defined functions.</a:t>
            </a:r>
          </a:p>
          <a:p>
            <a:pPr>
              <a:buNone/>
            </a:pPr>
            <a:r>
              <a:rPr lang="en-US" dirty="0" smtClean="0"/>
              <a:t>	# print an informative message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iter</a:t>
            </a:r>
            <a:r>
              <a:rPr lang="en-US" dirty="0" smtClean="0"/>
              <a:t>=5</a:t>
            </a:r>
          </a:p>
          <a:p>
            <a:pPr>
              <a:buNone/>
            </a:pPr>
            <a:r>
              <a:rPr lang="en-US" dirty="0" smtClean="0"/>
              <a:t>	cat("iteration = ", </a:t>
            </a:r>
            <a:r>
              <a:rPr lang="en-US" dirty="0" err="1" smtClean="0"/>
              <a:t>iter</a:t>
            </a:r>
            <a:r>
              <a:rPr lang="en-US" dirty="0" smtClean="0"/>
              <a:t> &lt;- </a:t>
            </a:r>
            <a:r>
              <a:rPr lang="en-US" dirty="0" err="1" smtClean="0"/>
              <a:t>iter</a:t>
            </a:r>
            <a:r>
              <a:rPr lang="en-US" dirty="0" smtClean="0"/>
              <a:t> + 1, "\n")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45539-E404-4C26-B452-5C022F9ED583}" type="datetime4">
              <a:rPr lang="en-US" smtClean="0"/>
              <a:pPr/>
              <a:t>November 14,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 Basics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26AA2-14D7-4C58-9522-0A6B89A267E8}" type="slidenum">
              <a:rPr lang="en-US" smtClean="0"/>
              <a:pPr/>
              <a:t>55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 and </a:t>
            </a:r>
            <a:r>
              <a:rPr lang="en-US" dirty="0" err="1" smtClean="0"/>
              <a:t>RStudio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 fontScale="85000" lnSpcReduction="10000"/>
          </a:bodyPr>
          <a:lstStyle/>
          <a:p>
            <a:r>
              <a:rPr lang="en-US" dirty="0" err="1" smtClean="0"/>
              <a:t>RStudio</a:t>
            </a:r>
            <a:r>
              <a:rPr lang="en-US" dirty="0" smtClean="0"/>
              <a:t> is a </a:t>
            </a:r>
            <a:r>
              <a:rPr lang="en-US" dirty="0" smtClean="0">
                <a:solidFill>
                  <a:srgbClr val="FF0000"/>
                </a:solidFill>
              </a:rPr>
              <a:t>free and open-source IDE </a:t>
            </a:r>
            <a:r>
              <a:rPr lang="en-US" dirty="0" smtClean="0"/>
              <a:t>(integrated development environment) for programming in R.</a:t>
            </a:r>
          </a:p>
          <a:p>
            <a:r>
              <a:rPr lang="en-US" dirty="0" smtClean="0"/>
              <a:t>It makes it </a:t>
            </a:r>
            <a:r>
              <a:rPr lang="en-US" dirty="0" smtClean="0">
                <a:solidFill>
                  <a:srgbClr val="FF0000"/>
                </a:solidFill>
              </a:rPr>
              <a:t>easier to write scripts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0000"/>
                </a:solidFill>
              </a:rPr>
              <a:t>interact with objects </a:t>
            </a:r>
            <a:r>
              <a:rPr lang="en-US" dirty="0" smtClean="0"/>
              <a:t>in the R environment, </a:t>
            </a:r>
            <a:r>
              <a:rPr lang="en-US" dirty="0" smtClean="0">
                <a:solidFill>
                  <a:srgbClr val="FF0000"/>
                </a:solidFill>
              </a:rPr>
              <a:t>access files</a:t>
            </a:r>
            <a:r>
              <a:rPr lang="en-US" dirty="0" smtClean="0"/>
              <a:t>, and make </a:t>
            </a:r>
            <a:r>
              <a:rPr lang="en-US" dirty="0" smtClean="0">
                <a:solidFill>
                  <a:srgbClr val="FF0000"/>
                </a:solidFill>
              </a:rPr>
              <a:t>graphics more accessible</a:t>
            </a:r>
            <a:r>
              <a:rPr lang="en-US" dirty="0" smtClean="0"/>
              <a:t> to a casual user.</a:t>
            </a:r>
          </a:p>
          <a:p>
            <a:pPr marL="0" indent="0"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It is available in two versions:</a:t>
            </a:r>
          </a:p>
          <a:p>
            <a:r>
              <a:rPr lang="en-US" b="1" dirty="0" err="1" smtClean="0"/>
              <a:t>RStudio</a:t>
            </a:r>
            <a:r>
              <a:rPr lang="en-US" b="1" dirty="0" smtClean="0"/>
              <a:t> Desktop edition</a:t>
            </a:r>
            <a:r>
              <a:rPr lang="en-US" dirty="0" smtClean="0"/>
              <a:t>, where a </a:t>
            </a:r>
            <a:r>
              <a:rPr lang="en-US" dirty="0" smtClean="0">
                <a:solidFill>
                  <a:srgbClr val="FF0000"/>
                </a:solidFill>
              </a:rPr>
              <a:t>program runs locally</a:t>
            </a:r>
            <a:r>
              <a:rPr lang="en-US" dirty="0" smtClean="0"/>
              <a:t> as a regular desktop application.</a:t>
            </a:r>
          </a:p>
          <a:p>
            <a:r>
              <a:rPr lang="en-US" b="1" dirty="0" err="1" smtClean="0"/>
              <a:t>RStudio</a:t>
            </a:r>
            <a:r>
              <a:rPr lang="en-US" b="1" dirty="0" smtClean="0"/>
              <a:t> Server edition</a:t>
            </a:r>
            <a:r>
              <a:rPr lang="en-US" dirty="0" smtClean="0"/>
              <a:t>, which allows a </a:t>
            </a:r>
            <a:r>
              <a:rPr lang="en-US" dirty="0" smtClean="0">
                <a:solidFill>
                  <a:srgbClr val="FF0000"/>
                </a:solidFill>
              </a:rPr>
              <a:t>user to access </a:t>
            </a:r>
            <a:r>
              <a:rPr lang="en-US" dirty="0" err="1" smtClean="0">
                <a:solidFill>
                  <a:srgbClr val="FF0000"/>
                </a:solidFill>
              </a:rPr>
              <a:t>RStudio</a:t>
            </a:r>
            <a:r>
              <a:rPr lang="en-US" dirty="0" smtClean="0"/>
              <a:t> using a web browser while it runs on a remote server.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39B26-DB01-40E7-96F2-5B29CF0AC38B}" type="datetime4">
              <a:rPr lang="en-US" smtClean="0"/>
              <a:pPr/>
              <a:t>November 14, 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26AA2-14D7-4C58-9522-0A6B89A267E8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 Basics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RStudio</a:t>
            </a:r>
            <a:endParaRPr lang="en-US" dirty="0"/>
          </a:p>
        </p:txBody>
      </p:sp>
      <p:pic>
        <p:nvPicPr>
          <p:cNvPr id="1026" name="Picture 2" descr="https://nnswlhd.health.nsw.gov.au/wp-content/uploads/r-studio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838200"/>
            <a:ext cx="8229600" cy="533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832C4-E684-48F2-87DD-94073931D5B6}" type="datetime4">
              <a:rPr lang="en-US" smtClean="0"/>
              <a:pPr/>
              <a:t>November 14, 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26AA2-14D7-4C58-9522-0A6B89A267E8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 Basics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542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486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Basic Syntax in R</a:t>
            </a:r>
          </a:p>
          <a:p>
            <a:r>
              <a:rPr lang="en-US" dirty="0" smtClean="0"/>
              <a:t>Two ways to write code in </a:t>
            </a:r>
            <a:r>
              <a:rPr lang="en-US" dirty="0" err="1" smtClean="0"/>
              <a:t>Rstudio</a:t>
            </a:r>
            <a:endParaRPr lang="en-US" dirty="0" smtClean="0"/>
          </a:p>
          <a:p>
            <a:pPr marL="514350" indent="-514350">
              <a:buAutoNum type="arabicPeriod"/>
            </a:pPr>
            <a:r>
              <a:rPr lang="en-US" dirty="0" smtClean="0"/>
              <a:t>In the command prompt </a:t>
            </a:r>
          </a:p>
          <a:p>
            <a:pPr marL="514350" indent="-514350">
              <a:buAutoNum type="arabicPeriod"/>
            </a:pPr>
            <a:r>
              <a:rPr lang="en-US" dirty="0" smtClean="0"/>
              <a:t>In the R script file. 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75874-0256-40C7-9202-83E8F1FC5DC7}" type="datetime4">
              <a:rPr lang="en-US" smtClean="0"/>
              <a:pPr/>
              <a:t>November 14, 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26AA2-14D7-4C58-9522-0A6B89A267E8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 Basics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 – Data Types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890586"/>
              </p:ext>
            </p:extLst>
          </p:nvPr>
        </p:nvGraphicFramePr>
        <p:xfrm>
          <a:off x="762000" y="1600200"/>
          <a:ext cx="7848600" cy="381000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28540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945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16146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Data Type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Example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6146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Numeric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56.4, 767, 6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270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Integer 	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5L, 44L, 0L 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614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Complex 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 + 3i 	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614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Logical 	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TRUE , FALSE 	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7270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Character 	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‘x' , “Hello", "TRUE", ‘18.7‘ 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EFC28-174E-4819-BAB0-836D882CD0D8}" type="datetime4">
              <a:rPr lang="en-US" smtClean="0"/>
              <a:pPr/>
              <a:t>November 14, 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26AA2-14D7-4C58-9522-0A6B89A267E8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 Basics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1969</TotalTime>
  <Words>1872</Words>
  <Application>Microsoft Office PowerPoint</Application>
  <PresentationFormat>On-screen Show (4:3)</PresentationFormat>
  <Paragraphs>649</Paragraphs>
  <Slides>55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1" baseType="lpstr">
      <vt:lpstr>Arial</vt:lpstr>
      <vt:lpstr>Calibri</vt:lpstr>
      <vt:lpstr>Courier New</vt:lpstr>
      <vt:lpstr>Quattrocento Sans</vt:lpstr>
      <vt:lpstr>Times New Roman</vt:lpstr>
      <vt:lpstr>Office Theme</vt:lpstr>
      <vt:lpstr>Unit – 4 – R Programming</vt:lpstr>
      <vt:lpstr>Fundamentals of R</vt:lpstr>
      <vt:lpstr>Fundamentals of R</vt:lpstr>
      <vt:lpstr>Features of R</vt:lpstr>
      <vt:lpstr>R and RStudio</vt:lpstr>
      <vt:lpstr>R and RStudio</vt:lpstr>
      <vt:lpstr>RStudio</vt:lpstr>
      <vt:lpstr>Introduction</vt:lpstr>
      <vt:lpstr>R – Data Types</vt:lpstr>
      <vt:lpstr>Variables</vt:lpstr>
      <vt:lpstr>Variables</vt:lpstr>
      <vt:lpstr>Variable Assignment</vt:lpstr>
      <vt:lpstr>Constants</vt:lpstr>
      <vt:lpstr>Built-in Constants</vt:lpstr>
      <vt:lpstr>R - Operators</vt:lpstr>
      <vt:lpstr>Arithmetic Operators</vt:lpstr>
      <vt:lpstr>Relational Operators</vt:lpstr>
      <vt:lpstr>Logical Operators</vt:lpstr>
      <vt:lpstr>Assignment Operators</vt:lpstr>
      <vt:lpstr>Miscellaneous Operators</vt:lpstr>
      <vt:lpstr>Decision Making</vt:lpstr>
      <vt:lpstr>Decision Making</vt:lpstr>
      <vt:lpstr>Decision Making</vt:lpstr>
      <vt:lpstr>Decision Making</vt:lpstr>
      <vt:lpstr>Decision Making</vt:lpstr>
      <vt:lpstr>Decision Making</vt:lpstr>
      <vt:lpstr>Decision Making</vt:lpstr>
      <vt:lpstr>Loops</vt:lpstr>
      <vt:lpstr>Loops</vt:lpstr>
      <vt:lpstr>Loops</vt:lpstr>
      <vt:lpstr>Loops</vt:lpstr>
      <vt:lpstr>Loops</vt:lpstr>
      <vt:lpstr>Loops</vt:lpstr>
      <vt:lpstr>Strings</vt:lpstr>
      <vt:lpstr>Strings</vt:lpstr>
      <vt:lpstr>Strings</vt:lpstr>
      <vt:lpstr>Strings</vt:lpstr>
      <vt:lpstr>Strings</vt:lpstr>
      <vt:lpstr>Strings</vt:lpstr>
      <vt:lpstr>Strings</vt:lpstr>
      <vt:lpstr>Functions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Input-Output Features 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Programming : A Simple Learning</dc:title>
  <dc:creator>vijimohan</dc:creator>
  <cp:lastModifiedBy>Dr.S.Vijayarani</cp:lastModifiedBy>
  <cp:revision>174</cp:revision>
  <dcterms:created xsi:type="dcterms:W3CDTF">2020-05-30T14:03:59Z</dcterms:created>
  <dcterms:modified xsi:type="dcterms:W3CDTF">2022-11-14T06:50:41Z</dcterms:modified>
</cp:coreProperties>
</file>