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9"/>
  </p:notesMasterIdLst>
  <p:sldIdLst>
    <p:sldId id="280" r:id="rId2"/>
    <p:sldId id="323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2" r:id="rId19"/>
    <p:sldId id="283" r:id="rId20"/>
    <p:sldId id="274" r:id="rId21"/>
    <p:sldId id="275" r:id="rId22"/>
    <p:sldId id="276" r:id="rId23"/>
    <p:sldId id="277" r:id="rId24"/>
    <p:sldId id="278" r:id="rId25"/>
    <p:sldId id="285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27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20" r:id="rId53"/>
    <p:sldId id="313" r:id="rId54"/>
    <p:sldId id="314" r:id="rId55"/>
    <p:sldId id="315" r:id="rId56"/>
    <p:sldId id="316" r:id="rId57"/>
    <p:sldId id="317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2FC7D-4E4E-4314-A501-9E24B27CC0FE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E0D26-6D87-41C3-9EA2-0738C31A27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62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CBCB-E300-4083-81F0-7160275BC851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4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36E-2798-4C95-ACC3-3BD96739EDC3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F151-33E7-434E-AD1C-3426415B26A6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5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5592-2536-45B2-8460-3C5583BC9D0F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3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C1C1-FFC5-42CD-92D8-A39675A383CA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3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CE2DC-D9FC-491A-A635-4B808A954762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0466-4209-4DD5-849A-81C3BE910D3A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2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B966B-6F86-46E7-A089-8692C5754FD5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10DE-983F-48CE-A3F4-02B306619DE8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4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49C1-4DB9-4B52-BE92-0D479E8ABD7F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0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51F4-DE4D-4BA2-8BD0-5919F64EEF44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9DC16-7762-477F-B1D1-DA406EFFEA37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R: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52CDA-37E7-4C59-A10F-EB92B6EEAA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3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769659" y="2673990"/>
            <a:ext cx="9144000" cy="64241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 – Data Structures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183" y="533078"/>
            <a:ext cx="10515600" cy="41480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Atomic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522" y="1244774"/>
            <a:ext cx="10515600" cy="5025496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 smtClean="0"/>
              <a:t>3. Character vector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3600" b="1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00000"/>
                </a:solidFill>
              </a:rPr>
              <a:t>A character is held as a </a:t>
            </a:r>
            <a:r>
              <a:rPr lang="en-US" sz="3600" dirty="0">
                <a:solidFill>
                  <a:srgbClr val="FF0000"/>
                </a:solidFill>
              </a:rPr>
              <a:t>one-byte integer </a:t>
            </a:r>
            <a:r>
              <a:rPr lang="en-US" sz="3600" dirty="0">
                <a:solidFill>
                  <a:srgbClr val="000000"/>
                </a:solidFill>
              </a:rPr>
              <a:t>in memory. </a:t>
            </a:r>
            <a:endParaRPr lang="en-US" sz="3600" dirty="0" smtClean="0">
              <a:solidFill>
                <a:srgbClr val="000000"/>
              </a:solidFill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3600" dirty="0" smtClean="0">
              <a:solidFill>
                <a:srgbClr val="000000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rgbClr val="000000"/>
                </a:solidFill>
              </a:rPr>
              <a:t>In </a:t>
            </a:r>
            <a:r>
              <a:rPr lang="en-US" sz="3600" dirty="0">
                <a:solidFill>
                  <a:srgbClr val="000000"/>
                </a:solidFill>
              </a:rPr>
              <a:t>R, there are </a:t>
            </a:r>
            <a:r>
              <a:rPr lang="en-US" sz="3600" dirty="0">
                <a:solidFill>
                  <a:srgbClr val="FF0000"/>
                </a:solidFill>
              </a:rPr>
              <a:t>two different ways </a:t>
            </a:r>
            <a:r>
              <a:rPr lang="en-US" sz="3600" dirty="0">
                <a:solidFill>
                  <a:srgbClr val="000000"/>
                </a:solidFill>
              </a:rPr>
              <a:t>to create a character data type </a:t>
            </a:r>
            <a:r>
              <a:rPr lang="en-US" sz="3600" dirty="0" smtClean="0">
                <a:solidFill>
                  <a:srgbClr val="000000"/>
                </a:solidFill>
              </a:rPr>
              <a:t>value</a:t>
            </a:r>
            <a:endParaRPr lang="en-US" sz="3600" dirty="0">
              <a:solidFill>
                <a:srgbClr val="000000"/>
              </a:solidFill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3600" dirty="0" smtClean="0">
              <a:solidFill>
                <a:srgbClr val="000000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rgbClr val="000000"/>
                </a:solidFill>
              </a:rPr>
              <a:t>Using </a:t>
            </a:r>
            <a:r>
              <a:rPr lang="en-US" sz="3600" dirty="0" err="1">
                <a:solidFill>
                  <a:srgbClr val="FF0000"/>
                </a:solidFill>
              </a:rPr>
              <a:t>as.character</a:t>
            </a:r>
            <a:r>
              <a:rPr lang="en-US" sz="3600" dirty="0">
                <a:solidFill>
                  <a:srgbClr val="FF0000"/>
                </a:solidFill>
              </a:rPr>
              <a:t>() </a:t>
            </a:r>
            <a:r>
              <a:rPr lang="en-US" sz="3600" dirty="0">
                <a:solidFill>
                  <a:srgbClr val="000000"/>
                </a:solidFill>
              </a:rPr>
              <a:t>function and by typing string between </a:t>
            </a:r>
            <a:r>
              <a:rPr lang="en-US" sz="3600" dirty="0">
                <a:solidFill>
                  <a:srgbClr val="FF0000"/>
                </a:solidFill>
              </a:rPr>
              <a:t>double quotes("") </a:t>
            </a:r>
            <a:r>
              <a:rPr lang="en-US" sz="3600" dirty="0">
                <a:solidFill>
                  <a:srgbClr val="000000"/>
                </a:solidFill>
              </a:rPr>
              <a:t>or </a:t>
            </a:r>
            <a:r>
              <a:rPr lang="en-US" sz="3600" dirty="0">
                <a:solidFill>
                  <a:srgbClr val="FF0000"/>
                </a:solidFill>
              </a:rPr>
              <a:t>single quotes</a:t>
            </a:r>
            <a:r>
              <a:rPr lang="en-US" sz="3600" dirty="0" smtClean="0">
                <a:solidFill>
                  <a:srgbClr val="FF0000"/>
                </a:solidFill>
              </a:rPr>
              <a:t>(''</a:t>
            </a:r>
            <a:r>
              <a:rPr lang="en-US" sz="3600" dirty="0" smtClean="0">
                <a:solidFill>
                  <a:srgbClr val="000000"/>
                </a:solidFill>
              </a:rPr>
              <a:t>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 smtClean="0">
              <a:solidFill>
                <a:srgbClr val="000000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rgbClr val="000000"/>
                </a:solidFill>
              </a:rPr>
              <a:t>A vector which contains </a:t>
            </a:r>
            <a:r>
              <a:rPr lang="en-US" sz="3600" dirty="0" smtClean="0">
                <a:solidFill>
                  <a:srgbClr val="FF0000"/>
                </a:solidFill>
              </a:rPr>
              <a:t>character elements </a:t>
            </a:r>
            <a:r>
              <a:rPr lang="en-US" sz="3600" dirty="0" smtClean="0">
                <a:solidFill>
                  <a:srgbClr val="000000"/>
                </a:solidFill>
              </a:rPr>
              <a:t>is known as </a:t>
            </a:r>
            <a:r>
              <a:rPr lang="en-US" sz="3600" dirty="0" smtClean="0">
                <a:solidFill>
                  <a:srgbClr val="FF0000"/>
                </a:solidFill>
              </a:rPr>
              <a:t>character vector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8E32-5C58-4E7B-92E1-309B980703AF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2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+mn-lt"/>
              </a:rPr>
              <a:t>Atomic Vectors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6996"/>
            <a:ext cx="10515600" cy="5019967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900" b="1" dirty="0" smtClean="0">
                <a:ea typeface="Verdana" pitchFamily="34" charset="0"/>
                <a:cs typeface="Verdana" pitchFamily="34" charset="0"/>
              </a:rPr>
              <a:t>4. Logical Vector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3900" b="1" dirty="0" smtClean="0">
              <a:ea typeface="Verdana" pitchFamily="34" charset="0"/>
              <a:cs typeface="Verdana" pitchFamily="34" charset="0"/>
            </a:endParaRPr>
          </a:p>
          <a:p>
            <a:pPr marL="522288" indent="-522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900" dirty="0" smtClean="0">
                <a:solidFill>
                  <a:srgbClr val="000000"/>
                </a:solidFill>
              </a:rPr>
              <a:t>The </a:t>
            </a:r>
            <a:r>
              <a:rPr lang="en-US" sz="3900" dirty="0">
                <a:solidFill>
                  <a:srgbClr val="000000"/>
                </a:solidFill>
              </a:rPr>
              <a:t>logical data types have only two values i.e., </a:t>
            </a:r>
            <a:r>
              <a:rPr lang="en-US" sz="3900" dirty="0">
                <a:solidFill>
                  <a:srgbClr val="FF0000"/>
                </a:solidFill>
              </a:rPr>
              <a:t>True or False</a:t>
            </a:r>
            <a:r>
              <a:rPr lang="en-US" sz="3900" dirty="0">
                <a:solidFill>
                  <a:srgbClr val="000000"/>
                </a:solidFill>
              </a:rPr>
              <a:t>. </a:t>
            </a:r>
            <a:endParaRPr lang="en-US" sz="3900" dirty="0" smtClean="0">
              <a:solidFill>
                <a:srgbClr val="000000"/>
              </a:solidFill>
            </a:endParaRPr>
          </a:p>
          <a:p>
            <a:pPr marL="522288" indent="-522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900" dirty="0" smtClean="0">
              <a:solidFill>
                <a:srgbClr val="000000"/>
              </a:solidFill>
            </a:endParaRPr>
          </a:p>
          <a:p>
            <a:pPr marL="522288" indent="-522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900" dirty="0" smtClean="0">
                <a:solidFill>
                  <a:srgbClr val="000000"/>
                </a:solidFill>
              </a:rPr>
              <a:t>These </a:t>
            </a:r>
            <a:r>
              <a:rPr lang="en-US" sz="3900" dirty="0">
                <a:solidFill>
                  <a:srgbClr val="000000"/>
                </a:solidFill>
              </a:rPr>
              <a:t>values are based on which </a:t>
            </a:r>
            <a:r>
              <a:rPr lang="en-US" sz="3900" dirty="0">
                <a:solidFill>
                  <a:srgbClr val="FF0000"/>
                </a:solidFill>
              </a:rPr>
              <a:t>condition is satisfied</a:t>
            </a:r>
            <a:r>
              <a:rPr lang="en-US" sz="3900" dirty="0">
                <a:solidFill>
                  <a:srgbClr val="000000"/>
                </a:solidFill>
              </a:rPr>
              <a:t>. </a:t>
            </a:r>
            <a:endParaRPr lang="en-US" sz="3900" dirty="0" smtClean="0">
              <a:solidFill>
                <a:srgbClr val="000000"/>
              </a:solidFill>
            </a:endParaRPr>
          </a:p>
          <a:p>
            <a:pPr marL="522288" indent="-522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900" dirty="0" smtClean="0">
              <a:solidFill>
                <a:srgbClr val="000000"/>
              </a:solidFill>
            </a:endParaRPr>
          </a:p>
          <a:p>
            <a:pPr marL="522288" indent="-522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900" dirty="0" smtClean="0">
                <a:solidFill>
                  <a:srgbClr val="000000"/>
                </a:solidFill>
              </a:rPr>
              <a:t>A </a:t>
            </a:r>
            <a:r>
              <a:rPr lang="en-US" sz="3900" dirty="0">
                <a:solidFill>
                  <a:srgbClr val="000000"/>
                </a:solidFill>
              </a:rPr>
              <a:t>vector which contains </a:t>
            </a:r>
            <a:r>
              <a:rPr lang="en-US" sz="3900" dirty="0">
                <a:solidFill>
                  <a:srgbClr val="FF0000"/>
                </a:solidFill>
              </a:rPr>
              <a:t>Boolean values </a:t>
            </a:r>
            <a:r>
              <a:rPr lang="en-US" sz="3900" dirty="0">
                <a:solidFill>
                  <a:srgbClr val="000000"/>
                </a:solidFill>
              </a:rPr>
              <a:t>is known as the </a:t>
            </a:r>
            <a:r>
              <a:rPr lang="en-US" sz="3900" dirty="0">
                <a:solidFill>
                  <a:srgbClr val="FF0000"/>
                </a:solidFill>
              </a:rPr>
              <a:t>logical vector</a:t>
            </a:r>
            <a:r>
              <a:rPr lang="en-US" sz="3900" dirty="0">
                <a:solidFill>
                  <a:srgbClr val="000000"/>
                </a:solidFill>
              </a:rPr>
              <a:t>.</a:t>
            </a:r>
            <a:endParaRPr lang="en-US" sz="39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03D6-33C4-430D-BC7E-DE03EB2C0267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1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861" y="514414"/>
            <a:ext cx="10515600" cy="77787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Accessing </a:t>
            </a:r>
            <a:r>
              <a:rPr lang="en-US" sz="4000" b="1" dirty="0" smtClean="0">
                <a:latin typeface="+mn-lt"/>
              </a:rPr>
              <a:t>Elements </a:t>
            </a:r>
            <a:r>
              <a:rPr lang="en-US" sz="4000" b="1" dirty="0">
                <a:latin typeface="+mn-lt"/>
              </a:rPr>
              <a:t>of V</a:t>
            </a:r>
            <a:r>
              <a:rPr lang="en-US" sz="4000" b="1" dirty="0" smtClean="0">
                <a:latin typeface="+mn-lt"/>
              </a:rPr>
              <a:t>ectors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5494"/>
            <a:ext cx="10515600" cy="4198775"/>
          </a:xfrm>
        </p:spPr>
        <p:txBody>
          <a:bodyPr/>
          <a:lstStyle/>
          <a:p>
            <a:r>
              <a:rPr lang="en-US" sz="4000" dirty="0" smtClean="0"/>
              <a:t>Elements </a:t>
            </a:r>
            <a:r>
              <a:rPr lang="en-US" sz="4000" dirty="0"/>
              <a:t>of a </a:t>
            </a:r>
            <a:r>
              <a:rPr lang="en-US" sz="4000" dirty="0">
                <a:solidFill>
                  <a:srgbClr val="FF0000"/>
                </a:solidFill>
              </a:rPr>
              <a:t>vector </a:t>
            </a:r>
            <a:r>
              <a:rPr lang="en-US" sz="4000" dirty="0" smtClean="0">
                <a:solidFill>
                  <a:srgbClr val="FF0000"/>
                </a:solidFill>
              </a:rPr>
              <a:t>is accessed </a:t>
            </a:r>
            <a:r>
              <a:rPr lang="en-US" sz="4000" dirty="0" smtClean="0"/>
              <a:t>with </a:t>
            </a:r>
            <a:r>
              <a:rPr lang="en-US" sz="4000" dirty="0"/>
              <a:t>the help of </a:t>
            </a:r>
            <a:r>
              <a:rPr lang="en-US" sz="4000" dirty="0">
                <a:solidFill>
                  <a:srgbClr val="FF0000"/>
                </a:solidFill>
              </a:rPr>
              <a:t>vector indexing</a:t>
            </a:r>
            <a:r>
              <a:rPr lang="en-US" sz="4000" dirty="0"/>
              <a:t>. </a:t>
            </a:r>
            <a:endParaRPr lang="en-US" sz="4000" dirty="0" smtClean="0"/>
          </a:p>
          <a:p>
            <a:r>
              <a:rPr lang="en-US" sz="4000" dirty="0" smtClean="0"/>
              <a:t>Indexing </a:t>
            </a:r>
            <a:r>
              <a:rPr lang="en-US" sz="4000" dirty="0"/>
              <a:t>denotes the </a:t>
            </a:r>
            <a:r>
              <a:rPr lang="en-US" sz="4000" dirty="0">
                <a:solidFill>
                  <a:srgbClr val="FF0000"/>
                </a:solidFill>
              </a:rPr>
              <a:t>position</a:t>
            </a:r>
            <a:r>
              <a:rPr lang="en-US" sz="4000" dirty="0"/>
              <a:t> where the </a:t>
            </a:r>
            <a:r>
              <a:rPr lang="en-US" sz="4000" dirty="0">
                <a:solidFill>
                  <a:srgbClr val="FF0000"/>
                </a:solidFill>
              </a:rPr>
              <a:t>value in a vector is stored</a:t>
            </a:r>
            <a:r>
              <a:rPr lang="en-US" sz="4000" dirty="0"/>
              <a:t>. </a:t>
            </a:r>
            <a:endParaRPr lang="en-US" sz="4000" dirty="0" smtClean="0"/>
          </a:p>
          <a:p>
            <a:r>
              <a:rPr lang="en-US" sz="4000" dirty="0" smtClean="0"/>
              <a:t>Indexing </a:t>
            </a:r>
            <a:r>
              <a:rPr lang="en-US" sz="4000" dirty="0"/>
              <a:t>will be performed with the help of </a:t>
            </a:r>
            <a:r>
              <a:rPr lang="en-US" sz="4000" dirty="0">
                <a:solidFill>
                  <a:srgbClr val="FF0000"/>
                </a:solidFill>
              </a:rPr>
              <a:t>integer, character, or logic</a:t>
            </a:r>
            <a:r>
              <a:rPr lang="en-US" sz="4000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C6A8-5F5B-4F32-9BD2-F67A588D38B6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184" y="487680"/>
            <a:ext cx="10515600" cy="5707847"/>
          </a:xfrm>
        </p:spPr>
        <p:txBody>
          <a:bodyPr>
            <a:normAutofit/>
          </a:bodyPr>
          <a:lstStyle/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arenR"/>
            </a:pPr>
            <a:r>
              <a:rPr lang="en-US" sz="3200" b="1" dirty="0" smtClean="0"/>
              <a:t>Indexing </a:t>
            </a:r>
            <a:r>
              <a:rPr lang="en-US" sz="3200" b="1" dirty="0"/>
              <a:t>with integer </a:t>
            </a:r>
            <a:r>
              <a:rPr lang="en-US" sz="3200" b="1" dirty="0" smtClean="0"/>
              <a:t>vector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000000"/>
                </a:solidFill>
              </a:rPr>
              <a:t>In R, the </a:t>
            </a:r>
            <a:r>
              <a:rPr lang="en-US" sz="3200" dirty="0" smtClean="0">
                <a:solidFill>
                  <a:srgbClr val="FF0000"/>
                </a:solidFill>
              </a:rPr>
              <a:t>indexing starts from 1</a:t>
            </a:r>
            <a:r>
              <a:rPr lang="en-US" sz="3200" dirty="0" smtClean="0">
                <a:solidFill>
                  <a:srgbClr val="000000"/>
                </a:solidFill>
              </a:rPr>
              <a:t>, whereas in C, C++ and java the indexing starts from 0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000000"/>
                </a:solidFill>
              </a:rPr>
              <a:t>Perform </a:t>
            </a:r>
            <a:r>
              <a:rPr lang="en-US" sz="3200" dirty="0">
                <a:solidFill>
                  <a:srgbClr val="000000"/>
                </a:solidFill>
              </a:rPr>
              <a:t>indexing by </a:t>
            </a:r>
            <a:r>
              <a:rPr lang="en-US" sz="3200" dirty="0">
                <a:solidFill>
                  <a:srgbClr val="FF0000"/>
                </a:solidFill>
              </a:rPr>
              <a:t>specifying an integer value </a:t>
            </a:r>
            <a:r>
              <a:rPr lang="en-US" sz="3200" dirty="0">
                <a:solidFill>
                  <a:srgbClr val="000000"/>
                </a:solidFill>
              </a:rPr>
              <a:t>in square braces </a:t>
            </a:r>
            <a:r>
              <a:rPr lang="en-US" sz="3200" dirty="0">
                <a:solidFill>
                  <a:srgbClr val="FF0000"/>
                </a:solidFill>
              </a:rPr>
              <a:t>[]</a:t>
            </a:r>
            <a:r>
              <a:rPr lang="en-US" sz="3200" dirty="0">
                <a:solidFill>
                  <a:srgbClr val="000000"/>
                </a:solidFill>
              </a:rPr>
              <a:t> next to our vector.</a:t>
            </a:r>
            <a:endParaRPr lang="en-US" sz="3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200" b="1" dirty="0">
                <a:solidFill>
                  <a:srgbClr val="000000"/>
                </a:solidFill>
              </a:rPr>
              <a:t>Example:</a:t>
            </a:r>
            <a:endParaRPr lang="en-US" sz="3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200" dirty="0" smtClean="0">
                <a:solidFill>
                  <a:srgbClr val="000000"/>
                </a:solidFill>
              </a:rPr>
              <a:t>	</a:t>
            </a:r>
            <a:r>
              <a:rPr lang="en-US" sz="3200" dirty="0" err="1" smtClean="0">
                <a:solidFill>
                  <a:srgbClr val="000000"/>
                </a:solidFill>
              </a:rPr>
              <a:t>seq_vec</a:t>
            </a:r>
            <a:r>
              <a:rPr lang="en-US" sz="3200" b="1" dirty="0" smtClean="0">
                <a:solidFill>
                  <a:srgbClr val="006699"/>
                </a:solidFill>
              </a:rPr>
              <a:t>&lt;-</a:t>
            </a:r>
            <a:r>
              <a:rPr lang="en-US" sz="3200" b="1" dirty="0" err="1" smtClean="0">
                <a:solidFill>
                  <a:srgbClr val="006699"/>
                </a:solidFill>
              </a:rPr>
              <a:t>seq</a:t>
            </a:r>
            <a:r>
              <a:rPr lang="en-US" sz="3200" dirty="0" smtClean="0">
                <a:solidFill>
                  <a:srgbClr val="000000"/>
                </a:solidFill>
              </a:rPr>
              <a:t>(1,4,</a:t>
            </a:r>
            <a:r>
              <a:rPr lang="en-US" sz="3200" dirty="0" smtClean="0">
                <a:solidFill>
                  <a:srgbClr val="FF0000"/>
                </a:solidFill>
              </a:rPr>
              <a:t>length.out</a:t>
            </a:r>
            <a:r>
              <a:rPr lang="en-US" sz="3200" dirty="0" smtClean="0">
                <a:solidFill>
                  <a:srgbClr val="000000"/>
                </a:solidFill>
              </a:rPr>
              <a:t>=</a:t>
            </a:r>
            <a:r>
              <a:rPr lang="en-US" sz="3200" dirty="0" smtClean="0">
                <a:solidFill>
                  <a:srgbClr val="0000FF"/>
                </a:solidFill>
              </a:rPr>
              <a:t>6</a:t>
            </a:r>
            <a:r>
              <a:rPr lang="en-US" sz="3200" dirty="0" smtClean="0">
                <a:solidFill>
                  <a:srgbClr val="000000"/>
                </a:solidFill>
              </a:rPr>
              <a:t>) 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200" dirty="0" smtClean="0">
                <a:solidFill>
                  <a:srgbClr val="000000"/>
                </a:solidFill>
              </a:rPr>
              <a:t>	</a:t>
            </a:r>
            <a:r>
              <a:rPr lang="en-US" sz="3200" dirty="0" err="1" smtClean="0">
                <a:solidFill>
                  <a:srgbClr val="000000"/>
                </a:solidFill>
              </a:rPr>
              <a:t>seq_vec</a:t>
            </a:r>
            <a:r>
              <a:rPr lang="en-US" sz="3200" dirty="0" smtClean="0">
                <a:solidFill>
                  <a:srgbClr val="000000"/>
                </a:solidFill>
              </a:rPr>
              <a:t> 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200" dirty="0" smtClean="0">
                <a:solidFill>
                  <a:srgbClr val="000000"/>
                </a:solidFill>
              </a:rPr>
              <a:t>	</a:t>
            </a:r>
            <a:r>
              <a:rPr lang="en-US" sz="3200" dirty="0" err="1" smtClean="0">
                <a:solidFill>
                  <a:srgbClr val="000000"/>
                </a:solidFill>
              </a:rPr>
              <a:t>seq_vec</a:t>
            </a:r>
            <a:r>
              <a:rPr lang="en-US" sz="3200" dirty="0" smtClean="0">
                <a:solidFill>
                  <a:srgbClr val="000000"/>
                </a:solidFill>
              </a:rPr>
              <a:t>[2</a:t>
            </a:r>
            <a:r>
              <a:rPr lang="en-US" sz="3200" dirty="0">
                <a:solidFill>
                  <a:srgbClr val="000000"/>
                </a:solidFill>
              </a:rPr>
              <a:t>] 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200" b="1" dirty="0">
                <a:solidFill>
                  <a:srgbClr val="000000"/>
                </a:solidFill>
              </a:rPr>
              <a:t>Output</a:t>
            </a:r>
            <a:endParaRPr lang="en-US" sz="3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200" dirty="0">
                <a:solidFill>
                  <a:srgbClr val="000000"/>
                </a:solidFill>
              </a:rPr>
              <a:t>[1] 1.0 1.6 2.2 2.8 3.4 4.0 [1] 1.6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76E3-443E-4522-9144-BC2001FA155F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7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/>
              <a:t>2) Indexing with a character </a:t>
            </a:r>
            <a:r>
              <a:rPr lang="en-US" sz="4000" b="1" dirty="0" smtClean="0"/>
              <a:t>vector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500" dirty="0">
                <a:solidFill>
                  <a:srgbClr val="000000"/>
                </a:solidFill>
              </a:rPr>
              <a:t>In character vector indexing, we </a:t>
            </a:r>
            <a:r>
              <a:rPr lang="en-US" sz="3500" dirty="0">
                <a:solidFill>
                  <a:srgbClr val="FF0000"/>
                </a:solidFill>
              </a:rPr>
              <a:t>assign a unique key </a:t>
            </a:r>
            <a:r>
              <a:rPr lang="en-US" sz="3500" dirty="0">
                <a:solidFill>
                  <a:srgbClr val="000000"/>
                </a:solidFill>
              </a:rPr>
              <a:t>to </a:t>
            </a:r>
            <a:r>
              <a:rPr lang="en-US" sz="3500" dirty="0">
                <a:solidFill>
                  <a:srgbClr val="FF0000"/>
                </a:solidFill>
              </a:rPr>
              <a:t>each element </a:t>
            </a:r>
            <a:r>
              <a:rPr lang="en-US" sz="3500" dirty="0">
                <a:solidFill>
                  <a:srgbClr val="000000"/>
                </a:solidFill>
              </a:rPr>
              <a:t>of the vector. </a:t>
            </a:r>
            <a:endParaRPr lang="en-US" sz="3500" dirty="0" smtClean="0">
              <a:solidFill>
                <a:srgbClr val="000000"/>
              </a:solidFill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3500" dirty="0" smtClean="0">
              <a:solidFill>
                <a:srgbClr val="000000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500" dirty="0" smtClean="0">
                <a:solidFill>
                  <a:srgbClr val="000000"/>
                </a:solidFill>
              </a:rPr>
              <a:t>These </a:t>
            </a:r>
            <a:r>
              <a:rPr lang="en-US" sz="3500" dirty="0">
                <a:solidFill>
                  <a:srgbClr val="000000"/>
                </a:solidFill>
              </a:rPr>
              <a:t>keys are </a:t>
            </a:r>
            <a:r>
              <a:rPr lang="en-US" sz="3500" dirty="0">
                <a:solidFill>
                  <a:srgbClr val="FF0000"/>
                </a:solidFill>
              </a:rPr>
              <a:t>uniquely defined </a:t>
            </a:r>
            <a:r>
              <a:rPr lang="en-US" sz="3500" dirty="0">
                <a:solidFill>
                  <a:srgbClr val="000000"/>
                </a:solidFill>
              </a:rPr>
              <a:t>as each element and can be accessed very easily. </a:t>
            </a:r>
            <a:r>
              <a:rPr lang="en-US" sz="3500" dirty="0" smtClean="0">
                <a:solidFill>
                  <a:srgbClr val="000000"/>
                </a:solidFill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Example: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/>
              <a:t>	</a:t>
            </a:r>
            <a:r>
              <a:rPr lang="en-US" sz="3800" dirty="0" err="1" smtClean="0"/>
              <a:t>char_vec</a:t>
            </a:r>
            <a:r>
              <a:rPr lang="en-US" sz="3800" b="1" dirty="0" smtClean="0"/>
              <a:t>&lt;-c</a:t>
            </a:r>
            <a:r>
              <a:rPr lang="en-US" sz="3800" dirty="0" smtClean="0"/>
              <a:t>("Ram"=25,"Arun"=23,"Raja"=30) 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dirty="0" smtClean="0"/>
              <a:t>	</a:t>
            </a:r>
            <a:r>
              <a:rPr lang="en-US" sz="3800" dirty="0" err="1" smtClean="0"/>
              <a:t>char_vec</a:t>
            </a:r>
            <a:r>
              <a:rPr lang="en-US" sz="3800" dirty="0" smtClean="0"/>
              <a:t> 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dirty="0" smtClean="0"/>
              <a:t>	</a:t>
            </a:r>
            <a:r>
              <a:rPr lang="en-US" sz="3800" dirty="0" err="1" smtClean="0"/>
              <a:t>char_vec</a:t>
            </a:r>
            <a:r>
              <a:rPr lang="en-US" sz="3800" dirty="0" smtClean="0"/>
              <a:t>["</a:t>
            </a:r>
            <a:r>
              <a:rPr lang="en-US" sz="3800" dirty="0" err="1" smtClean="0"/>
              <a:t>Arun</a:t>
            </a:r>
            <a:r>
              <a:rPr lang="en-US" sz="3800" dirty="0" smtClean="0"/>
              <a:t>"]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/>
              <a:t>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 smtClean="0"/>
              <a:t>Output</a:t>
            </a:r>
            <a:r>
              <a:rPr lang="en-US" dirty="0" smtClean="0"/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/>
              <a:t>	</a:t>
            </a:r>
            <a:r>
              <a:rPr lang="en-US" sz="3600" dirty="0" smtClean="0"/>
              <a:t>Ram </a:t>
            </a:r>
            <a:r>
              <a:rPr lang="en-US" sz="3600" dirty="0" err="1" smtClean="0"/>
              <a:t>Arun</a:t>
            </a:r>
            <a:r>
              <a:rPr lang="en-US" sz="3600" dirty="0" smtClean="0"/>
              <a:t> Raja 25 23 30 </a:t>
            </a:r>
            <a:r>
              <a:rPr lang="en-US" sz="3600" dirty="0" err="1" smtClean="0"/>
              <a:t>Arun</a:t>
            </a:r>
            <a:r>
              <a:rPr lang="en-US" sz="3600" dirty="0" smtClean="0"/>
              <a:t> 23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2B1F-02D0-4203-9BE3-0FC6AA16918C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3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6518"/>
            <a:ext cx="10515600" cy="5800445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/>
              <a:t>3) Indexing with a logical vector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rgbClr val="000000"/>
                </a:solidFill>
              </a:rPr>
              <a:t>In </a:t>
            </a:r>
            <a:r>
              <a:rPr lang="en-US" sz="3600" dirty="0">
                <a:solidFill>
                  <a:srgbClr val="000000"/>
                </a:solidFill>
              </a:rPr>
              <a:t>logical indexing, it returns the </a:t>
            </a:r>
            <a:r>
              <a:rPr lang="en-US" sz="3600" dirty="0">
                <a:solidFill>
                  <a:srgbClr val="FF0000"/>
                </a:solidFill>
              </a:rPr>
              <a:t>values</a:t>
            </a:r>
            <a:r>
              <a:rPr lang="en-US" sz="3600" dirty="0">
                <a:solidFill>
                  <a:srgbClr val="000000"/>
                </a:solidFill>
              </a:rPr>
              <a:t> of those </a:t>
            </a:r>
            <a:r>
              <a:rPr lang="en-US" sz="3600" dirty="0">
                <a:solidFill>
                  <a:srgbClr val="FF0000"/>
                </a:solidFill>
              </a:rPr>
              <a:t>positions</a:t>
            </a:r>
            <a:r>
              <a:rPr lang="en-US" sz="3600" dirty="0">
                <a:solidFill>
                  <a:srgbClr val="000000"/>
                </a:solidFill>
              </a:rPr>
              <a:t> whose corresponding position has a </a:t>
            </a:r>
            <a:r>
              <a:rPr lang="en-US" sz="3600" dirty="0">
                <a:solidFill>
                  <a:srgbClr val="FF0000"/>
                </a:solidFill>
              </a:rPr>
              <a:t>logical vector TRUE</a:t>
            </a:r>
            <a:r>
              <a:rPr lang="en-US" sz="3600" dirty="0">
                <a:solidFill>
                  <a:srgbClr val="000000"/>
                </a:solidFill>
              </a:rPr>
              <a:t>. </a:t>
            </a:r>
            <a:endParaRPr lang="en-US" sz="3600" dirty="0" smtClean="0">
              <a:solidFill>
                <a:srgbClr val="0000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</a:rPr>
              <a:t>Example:</a:t>
            </a:r>
            <a:endParaRPr lang="en-US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dirty="0" smtClean="0">
                <a:solidFill>
                  <a:srgbClr val="000000"/>
                </a:solidFill>
              </a:rPr>
              <a:t>	a</a:t>
            </a:r>
            <a:r>
              <a:rPr lang="en-US" sz="3600" b="1" dirty="0">
                <a:solidFill>
                  <a:srgbClr val="006699"/>
                </a:solidFill>
              </a:rPr>
              <a:t>&lt;-c</a:t>
            </a:r>
            <a:r>
              <a:rPr lang="en-US" sz="3600" dirty="0">
                <a:solidFill>
                  <a:srgbClr val="000000"/>
                </a:solidFill>
              </a:rPr>
              <a:t>(1,2,3,4,5,6) 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dirty="0" smtClean="0">
                <a:solidFill>
                  <a:srgbClr val="000000"/>
                </a:solidFill>
              </a:rPr>
              <a:t>	a[c(TRUE,FALSE,TRUE,TRUE,FALSE,TRUE</a:t>
            </a:r>
            <a:r>
              <a:rPr lang="en-US" sz="3600" dirty="0">
                <a:solidFill>
                  <a:srgbClr val="000000"/>
                </a:solidFill>
              </a:rPr>
              <a:t>)] </a:t>
            </a:r>
            <a:endParaRPr lang="en-US" sz="3600" dirty="0" smtClean="0">
              <a:solidFill>
                <a:srgbClr val="000000"/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dirty="0">
                <a:solidFill>
                  <a:srgbClr val="000000"/>
                </a:solidFill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00"/>
                </a:solidFill>
              </a:rPr>
              <a:t>Output</a:t>
            </a:r>
            <a:endParaRPr lang="en-US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dirty="0" smtClean="0">
                <a:solidFill>
                  <a:srgbClr val="000000"/>
                </a:solidFill>
              </a:rPr>
              <a:t>	[</a:t>
            </a:r>
            <a:r>
              <a:rPr lang="en-US" sz="3600" dirty="0">
                <a:solidFill>
                  <a:srgbClr val="000000"/>
                </a:solidFill>
              </a:rPr>
              <a:t>1] 1 3 4 6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C647-9281-4469-86F0-36D70DD21A93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2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408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Vector operations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6788"/>
            <a:ext cx="10515600" cy="4980175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/>
              <a:t>1) Combining vectors</a:t>
            </a:r>
          </a:p>
          <a:p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c() function </a:t>
            </a:r>
            <a:r>
              <a:rPr lang="en-US" dirty="0">
                <a:solidFill>
                  <a:srgbClr val="000000"/>
                </a:solidFill>
              </a:rPr>
              <a:t>is not only used to create a vector, but also </a:t>
            </a:r>
            <a:r>
              <a:rPr lang="en-US" dirty="0" smtClean="0">
                <a:solidFill>
                  <a:srgbClr val="000000"/>
                </a:solidFill>
              </a:rPr>
              <a:t>used </a:t>
            </a:r>
            <a:r>
              <a:rPr lang="en-US" dirty="0">
                <a:solidFill>
                  <a:srgbClr val="000000"/>
                </a:solidFill>
              </a:rPr>
              <a:t>to </a:t>
            </a:r>
            <a:r>
              <a:rPr lang="en-US" dirty="0">
                <a:solidFill>
                  <a:srgbClr val="FF0000"/>
                </a:solidFill>
              </a:rPr>
              <a:t>combine two vectors</a:t>
            </a:r>
            <a:r>
              <a:rPr lang="en-US" dirty="0">
                <a:solidFill>
                  <a:srgbClr val="000000"/>
                </a:solidFill>
              </a:rPr>
              <a:t>.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By </a:t>
            </a:r>
            <a:r>
              <a:rPr lang="en-US" dirty="0">
                <a:solidFill>
                  <a:srgbClr val="000000"/>
                </a:solidFill>
              </a:rPr>
              <a:t>combining one or more vectors, it forms a </a:t>
            </a:r>
            <a:r>
              <a:rPr lang="en-US" dirty="0">
                <a:solidFill>
                  <a:srgbClr val="FF0000"/>
                </a:solidFill>
              </a:rPr>
              <a:t>new vector </a:t>
            </a:r>
            <a:r>
              <a:rPr lang="en-US" dirty="0">
                <a:solidFill>
                  <a:srgbClr val="000000"/>
                </a:solidFill>
              </a:rPr>
              <a:t>which contains </a:t>
            </a:r>
            <a:r>
              <a:rPr lang="en-US" dirty="0">
                <a:solidFill>
                  <a:srgbClr val="FF0000"/>
                </a:solidFill>
              </a:rPr>
              <a:t>all the elements of each vector</a:t>
            </a:r>
            <a:r>
              <a:rPr lang="en-US" dirty="0">
                <a:solidFill>
                  <a:srgbClr val="000000"/>
                </a:solidFill>
              </a:rPr>
              <a:t>. 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b="1" dirty="0"/>
              <a:t>Example:</a:t>
            </a:r>
            <a:endParaRPr lang="en-US" dirty="0"/>
          </a:p>
          <a:p>
            <a:r>
              <a:rPr lang="en-US" b="1" dirty="0" smtClean="0"/>
              <a:t>x&lt;-c</a:t>
            </a:r>
            <a:r>
              <a:rPr lang="en-US" dirty="0" smtClean="0"/>
              <a:t>(1,2,3,4,5,6)  </a:t>
            </a:r>
          </a:p>
          <a:p>
            <a:r>
              <a:rPr lang="en-US" b="1" dirty="0" smtClean="0"/>
              <a:t>y&lt;-c</a:t>
            </a:r>
            <a:r>
              <a:rPr lang="en-US" dirty="0" smtClean="0"/>
              <a:t>("</a:t>
            </a:r>
            <a:r>
              <a:rPr lang="en-US" dirty="0" err="1" smtClean="0"/>
              <a:t>aaa","bbb","ccc","ddd","eee","fff</a:t>
            </a:r>
            <a:r>
              <a:rPr lang="en-US" dirty="0" smtClean="0"/>
              <a:t>")  </a:t>
            </a:r>
          </a:p>
          <a:p>
            <a:r>
              <a:rPr lang="en-US" b="1" dirty="0" smtClean="0"/>
              <a:t>z&lt;-c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  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F4B3-B225-40C2-8ACE-B4AE2963FD83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2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2) Arithmetic operations</a:t>
            </a:r>
          </a:p>
          <a:p>
            <a:r>
              <a:rPr lang="en-US" dirty="0"/>
              <a:t>We can perform </a:t>
            </a:r>
            <a:r>
              <a:rPr lang="en-US" dirty="0">
                <a:solidFill>
                  <a:srgbClr val="FF0000"/>
                </a:solidFill>
              </a:rPr>
              <a:t>all the arithmetic operation </a:t>
            </a:r>
            <a:r>
              <a:rPr lang="en-US" dirty="0"/>
              <a:t>on vectors.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arithmetic operations are performed </a:t>
            </a:r>
            <a:r>
              <a:rPr lang="en-US" dirty="0">
                <a:solidFill>
                  <a:srgbClr val="FF0000"/>
                </a:solidFill>
              </a:rPr>
              <a:t>member-by-member</a:t>
            </a:r>
            <a:r>
              <a:rPr lang="en-US" dirty="0"/>
              <a:t> on vectors.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</a:t>
            </a:r>
            <a:r>
              <a:rPr lang="en-US" dirty="0">
                <a:solidFill>
                  <a:srgbClr val="FF0000"/>
                </a:solidFill>
              </a:rPr>
              <a:t>add, subtract, multiply, or divide </a:t>
            </a:r>
            <a:r>
              <a:rPr lang="en-US" dirty="0"/>
              <a:t>two vectors.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b="1" dirty="0"/>
              <a:t>Example: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a</a:t>
            </a:r>
            <a:r>
              <a:rPr lang="en-US" b="1" dirty="0"/>
              <a:t>&lt;-c</a:t>
            </a:r>
            <a:r>
              <a:rPr lang="en-US" dirty="0"/>
              <a:t>(1,3,5,7)  </a:t>
            </a:r>
          </a:p>
          <a:p>
            <a:pPr marL="0" indent="0">
              <a:buNone/>
            </a:pPr>
            <a:r>
              <a:rPr lang="en-US" dirty="0" smtClean="0"/>
              <a:t>	b</a:t>
            </a:r>
            <a:r>
              <a:rPr lang="en-US" b="1" dirty="0"/>
              <a:t>&lt;-c</a:t>
            </a:r>
            <a:r>
              <a:rPr lang="en-US" dirty="0"/>
              <a:t>(2,4,6,8)  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a+b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 smtClean="0"/>
              <a:t>	a-b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 smtClean="0"/>
              <a:t>	a/b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 smtClean="0"/>
              <a:t>	a</a:t>
            </a:r>
            <a:r>
              <a:rPr lang="en-US" dirty="0"/>
              <a:t>%%b 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275C-33D1-46E3-ADFF-37366C84A43A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3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910" y="575322"/>
            <a:ext cx="10515600" cy="57881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2a) Vector Element Recycling </a:t>
            </a:r>
          </a:p>
          <a:p>
            <a:r>
              <a:rPr lang="en-US" dirty="0" smtClean="0"/>
              <a:t>If we apply arithmetic operations to </a:t>
            </a:r>
            <a:r>
              <a:rPr lang="en-US" dirty="0" smtClean="0">
                <a:solidFill>
                  <a:srgbClr val="FF0000"/>
                </a:solidFill>
              </a:rPr>
              <a:t>two vectors of unequal length</a:t>
            </a:r>
            <a:r>
              <a:rPr lang="en-US" dirty="0" smtClean="0"/>
              <a:t>, then the elements of the </a:t>
            </a:r>
            <a:r>
              <a:rPr lang="en-US" dirty="0" smtClean="0">
                <a:solidFill>
                  <a:srgbClr val="FF0000"/>
                </a:solidFill>
              </a:rPr>
              <a:t>shorter vector are recycled </a:t>
            </a:r>
            <a:r>
              <a:rPr lang="en-US" dirty="0" smtClean="0"/>
              <a:t>to complete the operations. </a:t>
            </a:r>
          </a:p>
          <a:p>
            <a:pPr marL="0" indent="0">
              <a:buNone/>
            </a:pPr>
            <a:r>
              <a:rPr lang="en-US" dirty="0" smtClean="0"/>
              <a:t>	x=c(3,8,4,5,0,11) </a:t>
            </a:r>
          </a:p>
          <a:p>
            <a:pPr marL="0" indent="0">
              <a:buNone/>
            </a:pPr>
            <a:r>
              <a:rPr lang="en-US" dirty="0" smtClean="0"/>
              <a:t>	 y=c(4,11) </a:t>
            </a:r>
          </a:p>
          <a:p>
            <a:pPr marL="0" indent="0">
              <a:buNone/>
            </a:pPr>
            <a:r>
              <a:rPr lang="en-US" dirty="0" smtClean="0"/>
              <a:t>	 # y becomes c(4,11,4,11,4,11) </a:t>
            </a:r>
          </a:p>
          <a:p>
            <a:pPr marL="0" indent="0">
              <a:buNone/>
            </a:pPr>
            <a:r>
              <a:rPr lang="en-US" dirty="0" smtClean="0"/>
              <a:t>	 z=</a:t>
            </a:r>
            <a:r>
              <a:rPr lang="en-US" dirty="0" err="1" smtClean="0"/>
              <a:t>x+y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z</a:t>
            </a:r>
          </a:p>
          <a:p>
            <a:pPr marL="0" indent="0">
              <a:buNone/>
            </a:pPr>
            <a:r>
              <a:rPr lang="en-US" dirty="0" smtClean="0"/>
              <a:t>	z=x-y</a:t>
            </a:r>
          </a:p>
          <a:p>
            <a:pPr marL="0" indent="0">
              <a:buNone/>
            </a:pPr>
            <a:r>
              <a:rPr lang="en-US" dirty="0" smtClean="0"/>
              <a:t>	z</a:t>
            </a:r>
          </a:p>
          <a:p>
            <a:pPr marL="0" indent="0">
              <a:buNone/>
            </a:pPr>
            <a:r>
              <a:rPr lang="en-US" dirty="0" smtClean="0"/>
              <a:t> [1] 7 19 8 16 4 22</a:t>
            </a:r>
          </a:p>
          <a:p>
            <a:pPr marL="0" indent="0">
              <a:buNone/>
            </a:pPr>
            <a:r>
              <a:rPr lang="en-US" dirty="0" smtClean="0"/>
              <a:t> [1] -1 -3 0 -6 -4 0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93DE-BC9A-4E61-A165-21B10BF8ABE9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2b) Vector Element Sorting </a:t>
            </a:r>
          </a:p>
          <a:p>
            <a:r>
              <a:rPr lang="en-US" dirty="0" smtClean="0"/>
              <a:t>Elements in a vector can be sorted using the </a:t>
            </a:r>
            <a:r>
              <a:rPr lang="en-US" b="1" dirty="0" smtClean="0">
                <a:solidFill>
                  <a:srgbClr val="FF0000"/>
                </a:solidFill>
              </a:rPr>
              <a:t>sort() function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r>
              <a:rPr lang="es-ES" dirty="0" smtClean="0"/>
              <a:t>	x=c(56,76,32,12,-6,98,-87,45) </a:t>
            </a:r>
          </a:p>
          <a:p>
            <a:pPr marL="0" indent="0">
              <a:buNone/>
            </a:pPr>
            <a:r>
              <a:rPr lang="es-ES" dirty="0" smtClean="0"/>
              <a:t>	y=</a:t>
            </a:r>
            <a:r>
              <a:rPr lang="es-ES" dirty="0" err="1" smtClean="0"/>
              <a:t>sort</a:t>
            </a:r>
            <a:r>
              <a:rPr lang="es-ES" dirty="0" smtClean="0"/>
              <a:t>(x) </a:t>
            </a:r>
          </a:p>
          <a:p>
            <a:pPr marL="0" indent="0">
              <a:buNone/>
            </a:pPr>
            <a:r>
              <a:rPr lang="es-ES" dirty="0" smtClean="0"/>
              <a:t>	y </a:t>
            </a:r>
          </a:p>
          <a:p>
            <a:pPr marL="0" indent="0">
              <a:buNone/>
            </a:pPr>
            <a:r>
              <a:rPr lang="es-ES" dirty="0" smtClean="0"/>
              <a:t>	[1] -87 -6 12 32 45 56 76 98 </a:t>
            </a:r>
          </a:p>
          <a:p>
            <a:pPr marL="0" indent="0">
              <a:buNone/>
            </a:pPr>
            <a:r>
              <a:rPr lang="en-US" dirty="0" smtClean="0"/>
              <a:t>	# Sort the elements in the reverse order. </a:t>
            </a:r>
          </a:p>
          <a:p>
            <a:pPr marL="0" indent="0">
              <a:buNone/>
            </a:pPr>
            <a:r>
              <a:rPr lang="en-US" dirty="0" smtClean="0"/>
              <a:t>	y=sort(</a:t>
            </a:r>
            <a:r>
              <a:rPr lang="en-US" dirty="0" err="1" smtClean="0"/>
              <a:t>x,decreasing</a:t>
            </a:r>
            <a:r>
              <a:rPr lang="en-US" dirty="0" smtClean="0"/>
              <a:t>=TRUE) </a:t>
            </a:r>
          </a:p>
          <a:p>
            <a:pPr marL="0" indent="0">
              <a:buNone/>
            </a:pPr>
            <a:r>
              <a:rPr lang="en-US" dirty="0" smtClean="0"/>
              <a:t>	 y </a:t>
            </a:r>
          </a:p>
          <a:p>
            <a:pPr marL="0" indent="0">
              <a:buNone/>
            </a:pPr>
            <a:r>
              <a:rPr lang="en-US" dirty="0" smtClean="0"/>
              <a:t>	[1] 98 76 56 45 32 12 -6 -87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441B-1BCB-4EE9-84F0-966E233EEECE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en-US" b="1" dirty="0" smtClean="0"/>
              <a:t>R – Data Structures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5592-2536-45B2-8460-3C5583BC9D0F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2" descr="C:\Users\vijimohan\Desktop\R Programming\Images\1_JjZYjvyBurwgQa1RBRtzAA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0212" y="1322705"/>
            <a:ext cx="7205457" cy="4351338"/>
          </a:xfrm>
          <a:prstGeom prst="rect">
            <a:avLst/>
          </a:prstGeom>
          <a:noFill/>
        </p:spPr>
      </p:pic>
      <p:pic>
        <p:nvPicPr>
          <p:cNvPr id="8" name="Picture 3" descr="C:\Users\vijimohan\Desktop\R Programming\Images\7262.152612601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66629" y="3013772"/>
            <a:ext cx="2937511" cy="19750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55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3035"/>
            <a:ext cx="10515600" cy="5423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3) Logical Index vector</a:t>
            </a:r>
          </a:p>
          <a:p>
            <a:r>
              <a:rPr lang="en-US" dirty="0"/>
              <a:t>With the help of the logical index vector in R, we can </a:t>
            </a:r>
            <a:r>
              <a:rPr lang="en-US" dirty="0">
                <a:solidFill>
                  <a:srgbClr val="FF0000"/>
                </a:solidFill>
              </a:rPr>
              <a:t>form a new vector</a:t>
            </a:r>
            <a:r>
              <a:rPr lang="en-US" dirty="0"/>
              <a:t> from a given vector.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vector has the </a:t>
            </a:r>
            <a:r>
              <a:rPr lang="en-US" dirty="0">
                <a:solidFill>
                  <a:srgbClr val="FF0000"/>
                </a:solidFill>
              </a:rPr>
              <a:t>same length </a:t>
            </a:r>
            <a:r>
              <a:rPr lang="en-US" dirty="0"/>
              <a:t>as the </a:t>
            </a:r>
            <a:r>
              <a:rPr lang="en-US" dirty="0">
                <a:solidFill>
                  <a:srgbClr val="FF0000"/>
                </a:solidFill>
              </a:rPr>
              <a:t>original vector</a:t>
            </a:r>
            <a:r>
              <a:rPr lang="en-US" dirty="0"/>
              <a:t>. The vector members are </a:t>
            </a:r>
            <a:r>
              <a:rPr lang="en-US" dirty="0">
                <a:solidFill>
                  <a:srgbClr val="FF0000"/>
                </a:solidFill>
              </a:rPr>
              <a:t>TRUE</a:t>
            </a:r>
            <a:r>
              <a:rPr lang="en-US" dirty="0"/>
              <a:t> only when the corresponding members of the original vector are included in the slice; otherwise, it will be false. </a:t>
            </a:r>
            <a:endParaRPr lang="en-US" dirty="0" smtClean="0"/>
          </a:p>
          <a:p>
            <a:r>
              <a:rPr lang="en-US" b="1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	a</a:t>
            </a:r>
            <a:r>
              <a:rPr lang="en-US" b="1" dirty="0"/>
              <a:t>&lt;-c</a:t>
            </a:r>
            <a:r>
              <a:rPr lang="en-US" dirty="0" smtClean="0"/>
              <a:t>(“</a:t>
            </a:r>
            <a:r>
              <a:rPr lang="en-US" dirty="0" err="1" smtClean="0"/>
              <a:t>aaa",”bbb",”ccc",”ddd",”eee",”fff</a:t>
            </a:r>
            <a:r>
              <a:rPr lang="en-US" dirty="0" smtClean="0"/>
              <a:t>")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 smtClean="0"/>
              <a:t>	b</a:t>
            </a:r>
            <a:r>
              <a:rPr lang="en-US" b="1" dirty="0"/>
              <a:t>&lt;-</a:t>
            </a:r>
            <a:r>
              <a:rPr lang="en-US" b="1" dirty="0" smtClean="0"/>
              <a:t>c</a:t>
            </a:r>
            <a:r>
              <a:rPr lang="en-US" dirty="0" smtClean="0"/>
              <a:t>(TRUE,FALSE,TRUE,TRUE,FALSE,FALSE</a:t>
            </a:r>
            <a:r>
              <a:rPr lang="en-US" dirty="0"/>
              <a:t>)  </a:t>
            </a:r>
          </a:p>
          <a:p>
            <a:pPr marL="0" indent="0">
              <a:buNone/>
            </a:pPr>
            <a:r>
              <a:rPr lang="en-US" dirty="0" smtClean="0"/>
              <a:t>	a[b</a:t>
            </a:r>
            <a:r>
              <a:rPr lang="en-US" dirty="0"/>
              <a:t>]  </a:t>
            </a:r>
          </a:p>
          <a:p>
            <a:pPr marL="0" indent="0">
              <a:buNone/>
            </a:pPr>
            <a:r>
              <a:rPr lang="en-US" dirty="0" smtClean="0"/>
              <a:t>[1] “</a:t>
            </a:r>
            <a:r>
              <a:rPr lang="en-US" dirty="0" err="1" smtClean="0"/>
              <a:t>aaa</a:t>
            </a:r>
            <a:r>
              <a:rPr lang="en-US" dirty="0" smtClean="0"/>
              <a:t>” “</a:t>
            </a:r>
            <a:r>
              <a:rPr lang="en-US" dirty="0" err="1" smtClean="0"/>
              <a:t>ccc</a:t>
            </a:r>
            <a:r>
              <a:rPr lang="en-US" dirty="0" smtClean="0"/>
              <a:t>" “</a:t>
            </a:r>
            <a:r>
              <a:rPr lang="en-US" dirty="0" err="1" smtClean="0"/>
              <a:t>ddd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2E6C-94A9-49BC-BF5E-F90F08FD6CC9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4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3771"/>
            <a:ext cx="10515600" cy="5393192"/>
          </a:xfrm>
        </p:spPr>
        <p:txBody>
          <a:bodyPr/>
          <a:lstStyle/>
          <a:p>
            <a:pPr>
              <a:buNone/>
            </a:pPr>
            <a:r>
              <a:rPr lang="en-US" sz="4000" b="1" dirty="0" smtClean="0"/>
              <a:t>4) </a:t>
            </a:r>
            <a:r>
              <a:rPr lang="en-US" sz="4000" b="1" dirty="0"/>
              <a:t>Duplicate </a:t>
            </a:r>
            <a:r>
              <a:rPr lang="en-US" sz="4000" b="1" dirty="0" smtClean="0"/>
              <a:t>Index</a:t>
            </a:r>
          </a:p>
          <a:p>
            <a:pPr>
              <a:buNone/>
            </a:pPr>
            <a:endParaRPr lang="en-US" sz="4000" b="1" dirty="0"/>
          </a:p>
          <a:p>
            <a:r>
              <a:rPr lang="en-US" sz="3200" dirty="0"/>
              <a:t>An index vector allows </a:t>
            </a:r>
            <a:r>
              <a:rPr lang="en-US" sz="3200" dirty="0">
                <a:solidFill>
                  <a:srgbClr val="FF0000"/>
                </a:solidFill>
              </a:rPr>
              <a:t>duplicate values </a:t>
            </a:r>
            <a:r>
              <a:rPr lang="en-US" sz="3200" dirty="0"/>
              <a:t>which means we can </a:t>
            </a:r>
            <a:r>
              <a:rPr lang="en-US" sz="3200" dirty="0">
                <a:solidFill>
                  <a:srgbClr val="FF0000"/>
                </a:solidFill>
              </a:rPr>
              <a:t>access one element twice </a:t>
            </a:r>
            <a:r>
              <a:rPr lang="en-US" sz="3200" dirty="0"/>
              <a:t>in one operation. </a:t>
            </a:r>
            <a:r>
              <a:rPr lang="en-US" sz="3200" dirty="0" smtClean="0"/>
              <a:t> </a:t>
            </a: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Example: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	q</a:t>
            </a:r>
            <a:r>
              <a:rPr lang="en-US" sz="3200" b="1" dirty="0"/>
              <a:t>&lt;-c</a:t>
            </a:r>
            <a:r>
              <a:rPr lang="en-US" sz="3200" dirty="0" smtClean="0"/>
              <a:t>(“</a:t>
            </a:r>
            <a:r>
              <a:rPr lang="en-US" sz="3200" dirty="0" err="1" smtClean="0"/>
              <a:t>aaa</a:t>
            </a:r>
            <a:r>
              <a:rPr lang="en-US" sz="3200" dirty="0" smtClean="0"/>
              <a:t>",”</a:t>
            </a:r>
            <a:r>
              <a:rPr lang="en-US" sz="3200" dirty="0" err="1" smtClean="0"/>
              <a:t>bbb</a:t>
            </a:r>
            <a:r>
              <a:rPr lang="en-US" sz="3200" dirty="0" smtClean="0"/>
              <a:t>",”ccc",”</a:t>
            </a:r>
            <a:r>
              <a:rPr lang="en-US" sz="3200" dirty="0" err="1" smtClean="0"/>
              <a:t>ddd</a:t>
            </a:r>
            <a:r>
              <a:rPr lang="en-US" sz="3200" dirty="0" smtClean="0"/>
              <a:t>",”</a:t>
            </a:r>
            <a:r>
              <a:rPr lang="en-US" sz="3200" dirty="0" err="1" smtClean="0"/>
              <a:t>eee</a:t>
            </a:r>
            <a:r>
              <a:rPr lang="en-US" sz="3200" dirty="0" smtClean="0"/>
              <a:t>",”</a:t>
            </a:r>
            <a:r>
              <a:rPr lang="en-US" sz="3200" dirty="0" err="1" smtClean="0"/>
              <a:t>fff</a:t>
            </a:r>
            <a:r>
              <a:rPr lang="en-US" sz="3200" dirty="0" smtClean="0"/>
              <a:t>")</a:t>
            </a:r>
            <a:r>
              <a:rPr lang="en-US" sz="3200" dirty="0"/>
              <a:t>  </a:t>
            </a:r>
          </a:p>
          <a:p>
            <a:pPr marL="0" indent="0">
              <a:buNone/>
            </a:pPr>
            <a:r>
              <a:rPr lang="en-US" sz="3200" dirty="0" smtClean="0"/>
              <a:t>	q[c(2,4,4,3</a:t>
            </a:r>
            <a:r>
              <a:rPr lang="en-US" sz="3200" dirty="0"/>
              <a:t>)]    </a:t>
            </a:r>
          </a:p>
          <a:p>
            <a:pPr marL="0" indent="0">
              <a:buNone/>
            </a:pPr>
            <a:r>
              <a:rPr lang="en-US" sz="3200" dirty="0" smtClean="0"/>
              <a:t>	[1] "</a:t>
            </a:r>
            <a:r>
              <a:rPr lang="en-US" sz="3200" dirty="0" err="1" smtClean="0"/>
              <a:t>bbb</a:t>
            </a:r>
            <a:r>
              <a:rPr lang="en-US" sz="3200" dirty="0" smtClean="0"/>
              <a:t>" "</a:t>
            </a:r>
            <a:r>
              <a:rPr lang="en-US" sz="3200" dirty="0" err="1" smtClean="0"/>
              <a:t>ddd</a:t>
            </a:r>
            <a:r>
              <a:rPr lang="en-US" sz="3200" dirty="0" smtClean="0"/>
              <a:t>" "</a:t>
            </a:r>
            <a:r>
              <a:rPr lang="en-US" sz="3200" dirty="0" err="1" smtClean="0"/>
              <a:t>ddd</a:t>
            </a:r>
            <a:r>
              <a:rPr lang="en-US" sz="3200" dirty="0" smtClean="0"/>
              <a:t>" "ccc"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FD8A-D920-44CC-B750-2E3643C48774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0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9588"/>
            <a:ext cx="10515600" cy="5437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 smtClean="0"/>
              <a:t>5) </a:t>
            </a:r>
            <a:r>
              <a:rPr lang="en-US" sz="4000" b="1" dirty="0"/>
              <a:t>Range Indexes</a:t>
            </a:r>
          </a:p>
          <a:p>
            <a:r>
              <a:rPr lang="en-US" sz="3200" dirty="0"/>
              <a:t>Range index is used to </a:t>
            </a:r>
            <a:r>
              <a:rPr lang="en-US" sz="3200" dirty="0">
                <a:solidFill>
                  <a:srgbClr val="FF0000"/>
                </a:solidFill>
              </a:rPr>
              <a:t>slice </a:t>
            </a:r>
            <a:r>
              <a:rPr lang="en-US" sz="3200" dirty="0" smtClean="0">
                <a:solidFill>
                  <a:srgbClr val="FF0000"/>
                </a:solidFill>
              </a:rPr>
              <a:t>a vector </a:t>
            </a:r>
            <a:r>
              <a:rPr lang="en-US" sz="3200" dirty="0"/>
              <a:t>to </a:t>
            </a:r>
            <a:r>
              <a:rPr lang="en-US" sz="3200" dirty="0">
                <a:solidFill>
                  <a:srgbClr val="FF0000"/>
                </a:solidFill>
              </a:rPr>
              <a:t>form a new vector</a:t>
            </a:r>
            <a:r>
              <a:rPr lang="en-US" sz="3200" dirty="0"/>
              <a:t>. </a:t>
            </a:r>
            <a:endParaRPr lang="en-US" sz="3200" dirty="0" smtClean="0"/>
          </a:p>
          <a:p>
            <a:r>
              <a:rPr lang="en-US" sz="3200" dirty="0" smtClean="0"/>
              <a:t>For </a:t>
            </a:r>
            <a:r>
              <a:rPr lang="en-US" sz="3200" dirty="0"/>
              <a:t>slicing, we used </a:t>
            </a:r>
            <a:r>
              <a:rPr lang="en-US" sz="3200" dirty="0">
                <a:solidFill>
                  <a:srgbClr val="FF0000"/>
                </a:solidFill>
              </a:rPr>
              <a:t>colon(:) </a:t>
            </a:r>
            <a:r>
              <a:rPr lang="en-US" sz="3200" dirty="0"/>
              <a:t>operator. </a:t>
            </a:r>
            <a:endParaRPr lang="en-US" sz="3200" dirty="0" smtClean="0"/>
          </a:p>
          <a:p>
            <a:r>
              <a:rPr lang="en-US" sz="3200" dirty="0" smtClean="0"/>
              <a:t>Range </a:t>
            </a:r>
            <a:r>
              <a:rPr lang="en-US" sz="3200" dirty="0"/>
              <a:t>indexes are very helpful for the situation </a:t>
            </a:r>
            <a:r>
              <a:rPr lang="en-US" sz="3200" dirty="0">
                <a:solidFill>
                  <a:srgbClr val="FF0000"/>
                </a:solidFill>
              </a:rPr>
              <a:t>involving a large operator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200" b="1" dirty="0"/>
              <a:t>Example: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	q</a:t>
            </a:r>
            <a:r>
              <a:rPr lang="en-US" sz="3200" b="1" dirty="0"/>
              <a:t>&lt;-c</a:t>
            </a:r>
            <a:r>
              <a:rPr lang="en-US" sz="3200" dirty="0" smtClean="0"/>
              <a:t>(“</a:t>
            </a:r>
            <a:r>
              <a:rPr lang="en-US" sz="3200" dirty="0" err="1" smtClean="0"/>
              <a:t>aaa</a:t>
            </a:r>
            <a:r>
              <a:rPr lang="en-US" sz="3200" dirty="0" smtClean="0"/>
              <a:t>",“</a:t>
            </a:r>
            <a:r>
              <a:rPr lang="en-US" sz="3200" dirty="0" err="1" smtClean="0"/>
              <a:t>bbb</a:t>
            </a:r>
            <a:r>
              <a:rPr lang="en-US" sz="3200" dirty="0" smtClean="0"/>
              <a:t>",“ccc",“</a:t>
            </a:r>
            <a:r>
              <a:rPr lang="en-US" sz="3200" dirty="0" err="1" smtClean="0"/>
              <a:t>ddd</a:t>
            </a:r>
            <a:r>
              <a:rPr lang="en-US" sz="3200" dirty="0" smtClean="0"/>
              <a:t>",“</a:t>
            </a:r>
            <a:r>
              <a:rPr lang="en-US" sz="3200" dirty="0" err="1" smtClean="0"/>
              <a:t>eee</a:t>
            </a:r>
            <a:r>
              <a:rPr lang="en-US" sz="3200" dirty="0" smtClean="0"/>
              <a:t>",“</a:t>
            </a:r>
            <a:r>
              <a:rPr lang="en-US" sz="3200" dirty="0" err="1" smtClean="0"/>
              <a:t>fff</a:t>
            </a:r>
            <a:r>
              <a:rPr lang="en-US" sz="3200" dirty="0" smtClean="0"/>
              <a:t>")</a:t>
            </a:r>
            <a:r>
              <a:rPr lang="en-US" sz="3200" dirty="0"/>
              <a:t>  </a:t>
            </a:r>
          </a:p>
          <a:p>
            <a:pPr marL="0" indent="0">
              <a:buNone/>
            </a:pPr>
            <a:r>
              <a:rPr lang="en-US" sz="3200" dirty="0" smtClean="0"/>
              <a:t>	b</a:t>
            </a:r>
            <a:r>
              <a:rPr lang="en-US" sz="3200" b="1" dirty="0"/>
              <a:t>&lt;-q</a:t>
            </a:r>
            <a:r>
              <a:rPr lang="en-US" sz="3200" dirty="0"/>
              <a:t>[2:5]  </a:t>
            </a:r>
          </a:p>
          <a:p>
            <a:pPr marL="0" indent="0">
              <a:buNone/>
            </a:pPr>
            <a:r>
              <a:rPr lang="en-US" sz="3200" dirty="0" smtClean="0"/>
              <a:t>	b</a:t>
            </a:r>
            <a:r>
              <a:rPr lang="en-US" sz="3200" dirty="0"/>
              <a:t>  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[1] “</a:t>
            </a:r>
            <a:r>
              <a:rPr lang="en-US" dirty="0" err="1" smtClean="0"/>
              <a:t>bbb</a:t>
            </a:r>
            <a:r>
              <a:rPr lang="en-US" dirty="0" smtClean="0"/>
              <a:t>“ “ccc“ “</a:t>
            </a:r>
            <a:r>
              <a:rPr lang="en-US" dirty="0" err="1" smtClean="0"/>
              <a:t>ddd</a:t>
            </a:r>
            <a:r>
              <a:rPr lang="en-US" dirty="0" smtClean="0"/>
              <a:t>“ “</a:t>
            </a:r>
            <a:r>
              <a:rPr lang="en-US" dirty="0" err="1"/>
              <a:t>eee</a:t>
            </a:r>
            <a:r>
              <a:rPr lang="en-US" dirty="0"/>
              <a:t>"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C4FC-0734-409D-B4BC-C63F0BC26F66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0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8565"/>
            <a:ext cx="10515600" cy="5558398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 smtClean="0"/>
              <a:t>6) </a:t>
            </a:r>
            <a:r>
              <a:rPr lang="en-US" sz="4000" b="1" dirty="0"/>
              <a:t>Out-of-order </a:t>
            </a:r>
            <a:r>
              <a:rPr lang="en-US" sz="4000" b="1" dirty="0" smtClean="0"/>
              <a:t>Indexes</a:t>
            </a:r>
          </a:p>
          <a:p>
            <a:pPr marL="0" indent="0">
              <a:buNone/>
            </a:pPr>
            <a:endParaRPr lang="en-US" sz="1600" b="1" dirty="0"/>
          </a:p>
          <a:p>
            <a:r>
              <a:rPr lang="en-US" sz="3600" dirty="0"/>
              <a:t>In R, the index vector can be </a:t>
            </a:r>
            <a:r>
              <a:rPr lang="en-US" sz="3600" dirty="0">
                <a:solidFill>
                  <a:srgbClr val="FF0000"/>
                </a:solidFill>
              </a:rPr>
              <a:t>out-of-order.</a:t>
            </a:r>
            <a:r>
              <a:rPr lang="en-US" sz="3600" dirty="0"/>
              <a:t> </a:t>
            </a:r>
            <a:endParaRPr lang="en-US" sz="3600" dirty="0" smtClean="0"/>
          </a:p>
          <a:p>
            <a:r>
              <a:rPr lang="en-US" sz="3600" dirty="0" smtClean="0"/>
              <a:t>Below </a:t>
            </a:r>
            <a:r>
              <a:rPr lang="en-US" sz="3600" dirty="0"/>
              <a:t>is an example in which a vector slice with the order of first and second values reversed.</a:t>
            </a:r>
          </a:p>
          <a:p>
            <a:r>
              <a:rPr lang="en-US" sz="3600" b="1" dirty="0"/>
              <a:t>Example:</a:t>
            </a:r>
            <a:endParaRPr lang="en-US" sz="3600" dirty="0"/>
          </a:p>
          <a:p>
            <a:r>
              <a:rPr lang="en-US" sz="3600" dirty="0"/>
              <a:t>q</a:t>
            </a:r>
            <a:r>
              <a:rPr lang="en-US" sz="3600" b="1" dirty="0"/>
              <a:t>&lt;-c</a:t>
            </a:r>
            <a:r>
              <a:rPr lang="en-US" sz="3600" dirty="0" smtClean="0"/>
              <a:t>(“</a:t>
            </a:r>
            <a:r>
              <a:rPr lang="en-US" sz="3600" dirty="0" err="1" smtClean="0"/>
              <a:t>aaa",”bbb",”ccc",”ddd",”eee",”fff</a:t>
            </a:r>
            <a:r>
              <a:rPr lang="en-US" sz="3600" dirty="0" smtClean="0"/>
              <a:t>")</a:t>
            </a:r>
          </a:p>
          <a:p>
            <a:r>
              <a:rPr lang="en-US" sz="3600" dirty="0" smtClean="0"/>
              <a:t>q[c(2,1,3,4,5,6</a:t>
            </a:r>
            <a:r>
              <a:rPr lang="en-US" sz="3600" dirty="0"/>
              <a:t>)]  </a:t>
            </a:r>
          </a:p>
          <a:p>
            <a:r>
              <a:rPr lang="en-US" sz="3600" dirty="0" smtClean="0"/>
              <a:t>[1] "</a:t>
            </a:r>
            <a:r>
              <a:rPr lang="en-US" sz="3600" dirty="0" err="1" smtClean="0"/>
              <a:t>bbb</a:t>
            </a:r>
            <a:r>
              <a:rPr lang="en-US" sz="3600" dirty="0" smtClean="0"/>
              <a:t>" "</a:t>
            </a:r>
            <a:r>
              <a:rPr lang="en-US" sz="3600" dirty="0" err="1" smtClean="0"/>
              <a:t>aaa</a:t>
            </a:r>
            <a:r>
              <a:rPr lang="en-US" sz="3600" dirty="0" smtClean="0"/>
              <a:t>" "ccc" "</a:t>
            </a:r>
            <a:r>
              <a:rPr lang="en-US" sz="3600" dirty="0" err="1" smtClean="0"/>
              <a:t>ddd</a:t>
            </a:r>
            <a:r>
              <a:rPr lang="en-US" sz="3600" dirty="0" smtClean="0"/>
              <a:t>" "</a:t>
            </a:r>
            <a:r>
              <a:rPr lang="en-US" sz="3600" dirty="0" err="1" smtClean="0"/>
              <a:t>eee</a:t>
            </a:r>
            <a:r>
              <a:rPr lang="en-US" sz="3600" dirty="0" smtClean="0"/>
              <a:t>" "</a:t>
            </a:r>
            <a:r>
              <a:rPr lang="en-US" sz="3600" dirty="0" err="1" smtClean="0"/>
              <a:t>fff</a:t>
            </a:r>
            <a:r>
              <a:rPr lang="en-US" sz="3600" dirty="0" smtClean="0"/>
              <a:t>"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3A2E-CFF5-4149-BD31-6E7D525027B2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7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4435"/>
            <a:ext cx="10515600" cy="58319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 smtClean="0"/>
              <a:t>7) </a:t>
            </a:r>
            <a:r>
              <a:rPr lang="en-US" sz="3200" b="1" dirty="0"/>
              <a:t>Named vectors members</a:t>
            </a:r>
          </a:p>
          <a:p>
            <a:r>
              <a:rPr lang="en-US" dirty="0" smtClean="0"/>
              <a:t>First </a:t>
            </a:r>
            <a:r>
              <a:rPr lang="en-US" dirty="0"/>
              <a:t>create </a:t>
            </a:r>
            <a:r>
              <a:rPr lang="en-US" dirty="0" smtClean="0"/>
              <a:t>vector </a:t>
            </a:r>
            <a:r>
              <a:rPr lang="en-US" dirty="0"/>
              <a:t>of characters as:</a:t>
            </a:r>
          </a:p>
          <a:p>
            <a:pPr marL="0" indent="0">
              <a:buNone/>
            </a:pPr>
            <a:r>
              <a:rPr lang="en-US" dirty="0" smtClean="0"/>
              <a:t>	z=c(“R”, “Programming)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 smtClean="0"/>
              <a:t>	z</a:t>
            </a:r>
            <a:r>
              <a:rPr lang="en-US" dirty="0"/>
              <a:t>  </a:t>
            </a:r>
            <a:endParaRPr lang="en-US" dirty="0" smtClean="0"/>
          </a:p>
          <a:p>
            <a:r>
              <a:rPr lang="en-US" dirty="0" smtClean="0"/>
              <a:t>Then, </a:t>
            </a:r>
            <a:r>
              <a:rPr lang="en-US" dirty="0"/>
              <a:t>name the first vector member as “First” and the second member as “Second</a:t>
            </a:r>
            <a:r>
              <a:rPr lang="en-US" dirty="0" smtClean="0"/>
              <a:t>”.</a:t>
            </a:r>
          </a:p>
          <a:p>
            <a:pPr marL="0" indent="0" fontAlgn="base">
              <a:buNone/>
            </a:pPr>
            <a:r>
              <a:rPr lang="en-US" dirty="0"/>
              <a:t>	</a:t>
            </a:r>
            <a:r>
              <a:rPr lang="en-US" dirty="0" smtClean="0"/>
              <a:t>names(v</a:t>
            </a:r>
            <a:r>
              <a:rPr lang="en-US" dirty="0"/>
              <a:t>) = </a:t>
            </a:r>
            <a:r>
              <a:rPr lang="en-US" b="1" dirty="0"/>
              <a:t>c</a:t>
            </a:r>
            <a:r>
              <a:rPr lang="en-US" dirty="0"/>
              <a:t>("First", "Second")</a:t>
            </a:r>
          </a:p>
          <a:p>
            <a:pPr marL="0" indent="0" fontAlgn="base">
              <a:buNone/>
            </a:pPr>
            <a:r>
              <a:rPr lang="en-US" dirty="0"/>
              <a:t>	</a:t>
            </a:r>
            <a:r>
              <a:rPr lang="en-US" dirty="0" smtClean="0"/>
              <a:t>v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retrieve the first member by its name as follows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</a:t>
            </a:r>
            <a:r>
              <a:rPr lang="en-US" dirty="0"/>
              <a:t>["First</a:t>
            </a:r>
            <a:r>
              <a:rPr lang="en-US" dirty="0" smtClean="0"/>
              <a:t>"]</a:t>
            </a:r>
          </a:p>
          <a:p>
            <a:r>
              <a:rPr lang="en-US" dirty="0" smtClean="0"/>
              <a:t>Also </a:t>
            </a:r>
            <a:r>
              <a:rPr lang="en-US" dirty="0"/>
              <a:t>reverse the order using the character string index vector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v[</a:t>
            </a:r>
            <a:r>
              <a:rPr lang="en-US" b="1" dirty="0" smtClean="0"/>
              <a:t>c</a:t>
            </a:r>
            <a:r>
              <a:rPr lang="en-US" dirty="0"/>
              <a:t>("Second", "First")]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618F-B47E-456E-A16D-066D12F29F4B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1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158"/>
            <a:ext cx="10515600" cy="735887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Lists Definition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167" y="1026367"/>
            <a:ext cx="10515600" cy="5113175"/>
          </a:xfrm>
        </p:spPr>
        <p:txBody>
          <a:bodyPr>
            <a:noAutofit/>
          </a:bodyPr>
          <a:lstStyle/>
          <a:p>
            <a:r>
              <a:rPr lang="en-US" sz="3600" dirty="0" smtClean="0"/>
              <a:t>In R, lists are the </a:t>
            </a:r>
            <a:r>
              <a:rPr lang="en-US" sz="3600" dirty="0" smtClean="0">
                <a:solidFill>
                  <a:srgbClr val="FF0000"/>
                </a:solidFill>
              </a:rPr>
              <a:t>second type of vector</a:t>
            </a:r>
            <a:r>
              <a:rPr lang="en-US" sz="3600" dirty="0" smtClean="0"/>
              <a:t>. </a:t>
            </a:r>
          </a:p>
          <a:p>
            <a:r>
              <a:rPr lang="en-US" sz="3600" dirty="0" smtClean="0"/>
              <a:t>Lists are the </a:t>
            </a:r>
            <a:r>
              <a:rPr lang="en-US" sz="3600" dirty="0" smtClean="0">
                <a:solidFill>
                  <a:srgbClr val="FF0000"/>
                </a:solidFill>
              </a:rPr>
              <a:t>objects</a:t>
            </a:r>
            <a:r>
              <a:rPr lang="en-US" sz="3600" dirty="0" smtClean="0"/>
              <a:t> of R </a:t>
            </a:r>
          </a:p>
          <a:p>
            <a:r>
              <a:rPr lang="en-US" sz="3600" dirty="0" smtClean="0"/>
              <a:t>Contain elements of different types such as </a:t>
            </a:r>
            <a:r>
              <a:rPr lang="en-US" sz="3600" dirty="0" smtClean="0">
                <a:solidFill>
                  <a:srgbClr val="FF0000"/>
                </a:solidFill>
              </a:rPr>
              <a:t>number, vectors, string</a:t>
            </a:r>
            <a:r>
              <a:rPr lang="en-US" sz="3600" dirty="0" smtClean="0"/>
              <a:t> and </a:t>
            </a:r>
            <a:r>
              <a:rPr lang="en-US" sz="3600" dirty="0" smtClean="0">
                <a:solidFill>
                  <a:srgbClr val="FF0000"/>
                </a:solidFill>
              </a:rPr>
              <a:t>another list </a:t>
            </a:r>
            <a:r>
              <a:rPr lang="en-US" sz="3600" dirty="0" smtClean="0"/>
              <a:t>inside it.</a:t>
            </a:r>
          </a:p>
          <a:p>
            <a:r>
              <a:rPr lang="en-US" sz="3600" dirty="0" smtClean="0"/>
              <a:t> It can also contain a </a:t>
            </a:r>
            <a:r>
              <a:rPr lang="en-US" sz="3600" dirty="0" smtClean="0">
                <a:solidFill>
                  <a:srgbClr val="FF0000"/>
                </a:solidFill>
              </a:rPr>
              <a:t>function or a matrix</a:t>
            </a:r>
            <a:r>
              <a:rPr lang="en-US" sz="3600" dirty="0" smtClean="0"/>
              <a:t> as its </a:t>
            </a:r>
            <a:r>
              <a:rPr lang="en-US" sz="3600" dirty="0" smtClean="0">
                <a:solidFill>
                  <a:srgbClr val="FF0000"/>
                </a:solidFill>
              </a:rPr>
              <a:t>elements</a:t>
            </a:r>
            <a:r>
              <a:rPr lang="en-US" sz="3600" dirty="0" smtClean="0"/>
              <a:t>. </a:t>
            </a:r>
          </a:p>
          <a:p>
            <a:r>
              <a:rPr lang="en-US" sz="3600" dirty="0" smtClean="0"/>
              <a:t>A list is a </a:t>
            </a:r>
            <a:r>
              <a:rPr lang="en-US" sz="3600" dirty="0" smtClean="0">
                <a:solidFill>
                  <a:srgbClr val="FF0000"/>
                </a:solidFill>
              </a:rPr>
              <a:t>data structure </a:t>
            </a:r>
            <a:r>
              <a:rPr lang="en-US" sz="3600" dirty="0" smtClean="0"/>
              <a:t>which has components of </a:t>
            </a:r>
            <a:r>
              <a:rPr lang="en-US" sz="3600" dirty="0" smtClean="0">
                <a:solidFill>
                  <a:srgbClr val="FF0000"/>
                </a:solidFill>
              </a:rPr>
              <a:t>mixed data types</a:t>
            </a:r>
            <a:r>
              <a:rPr lang="en-US" sz="3600" dirty="0" smtClean="0"/>
              <a:t>. </a:t>
            </a:r>
          </a:p>
          <a:p>
            <a:r>
              <a:rPr lang="en-US" sz="3600" dirty="0" smtClean="0"/>
              <a:t>List is a </a:t>
            </a:r>
            <a:r>
              <a:rPr lang="en-US" sz="3600" dirty="0" smtClean="0">
                <a:solidFill>
                  <a:srgbClr val="FF0000"/>
                </a:solidFill>
              </a:rPr>
              <a:t>generic vector </a:t>
            </a:r>
            <a:r>
              <a:rPr lang="en-US" sz="3600" dirty="0" smtClean="0"/>
              <a:t>which contains </a:t>
            </a:r>
            <a:r>
              <a:rPr lang="en-US" sz="3600" dirty="0" smtClean="0">
                <a:solidFill>
                  <a:srgbClr val="FF0000"/>
                </a:solidFill>
              </a:rPr>
              <a:t>other objects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C317-9C81-4B69-AB4F-D835C09158BF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4280" y="213360"/>
            <a:ext cx="4419600" cy="912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483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List Creation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6766"/>
            <a:ext cx="10515600" cy="5029583"/>
          </a:xfrm>
        </p:spPr>
        <p:txBody>
          <a:bodyPr>
            <a:noAutofit/>
          </a:bodyPr>
          <a:lstStyle/>
          <a:p>
            <a:r>
              <a:rPr lang="en-US" sz="4000" dirty="0" smtClean="0"/>
              <a:t>In R, the vector is created with the help of </a:t>
            </a:r>
            <a:r>
              <a:rPr lang="en-US" sz="4000" dirty="0" smtClean="0">
                <a:solidFill>
                  <a:srgbClr val="FF0000"/>
                </a:solidFill>
              </a:rPr>
              <a:t>c() function</a:t>
            </a:r>
            <a:r>
              <a:rPr lang="en-US" sz="4000" dirty="0" smtClean="0"/>
              <a:t>. </a:t>
            </a:r>
          </a:p>
          <a:p>
            <a:r>
              <a:rPr lang="en-US" sz="4000" dirty="0" smtClean="0"/>
              <a:t>Like c() function, there is another function, i.e., list() is used to </a:t>
            </a:r>
            <a:r>
              <a:rPr lang="en-US" sz="4000" dirty="0" smtClean="0">
                <a:solidFill>
                  <a:srgbClr val="FF0000"/>
                </a:solidFill>
              </a:rPr>
              <a:t>create a list in R</a:t>
            </a:r>
            <a:r>
              <a:rPr lang="en-US" sz="4000" dirty="0" smtClean="0"/>
              <a:t>. </a:t>
            </a:r>
          </a:p>
          <a:p>
            <a:pPr>
              <a:buNone/>
            </a:pPr>
            <a:r>
              <a:rPr lang="en-US" sz="4000" b="1" dirty="0" smtClean="0"/>
              <a:t>Syntax</a:t>
            </a:r>
          </a:p>
          <a:p>
            <a:pPr marL="0" indent="0">
              <a:buNone/>
            </a:pPr>
            <a:r>
              <a:rPr lang="en-US" sz="4000" dirty="0" smtClean="0"/>
              <a:t>	list()</a:t>
            </a:r>
          </a:p>
          <a:p>
            <a:r>
              <a:rPr lang="en-US" sz="4000" dirty="0" smtClean="0"/>
              <a:t>List can be created with </a:t>
            </a:r>
            <a:r>
              <a:rPr lang="en-US" sz="4000" dirty="0" smtClean="0">
                <a:solidFill>
                  <a:srgbClr val="FF0000"/>
                </a:solidFill>
              </a:rPr>
              <a:t>same data type </a:t>
            </a:r>
            <a:r>
              <a:rPr lang="en-US" sz="4000" dirty="0" smtClean="0"/>
              <a:t>or with</a:t>
            </a:r>
          </a:p>
          <a:p>
            <a:pPr marL="0" indent="0">
              <a:buNone/>
            </a:pPr>
            <a:r>
              <a:rPr lang="en-US" sz="4000" dirty="0" smtClean="0"/>
              <a:t>  </a:t>
            </a:r>
            <a:r>
              <a:rPr lang="en-US" sz="4000" dirty="0" smtClean="0">
                <a:solidFill>
                  <a:srgbClr val="FF0000"/>
                </a:solidFill>
              </a:rPr>
              <a:t>different data type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6F15-0DD1-4402-A023-2AAB23B5A844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8565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Naming List elements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183" y="1268963"/>
            <a:ext cx="10515600" cy="4758710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R provides a very easy way for </a:t>
            </a:r>
            <a:r>
              <a:rPr lang="en-US" sz="3600" dirty="0" smtClean="0">
                <a:solidFill>
                  <a:srgbClr val="FF0000"/>
                </a:solidFill>
              </a:rPr>
              <a:t>accessing elements</a:t>
            </a:r>
            <a:r>
              <a:rPr lang="en-US" sz="3600" dirty="0" smtClean="0"/>
              <a:t>, i.e., by giving the </a:t>
            </a:r>
            <a:r>
              <a:rPr lang="en-US" sz="3600" dirty="0" smtClean="0">
                <a:solidFill>
                  <a:srgbClr val="FF0000"/>
                </a:solidFill>
              </a:rPr>
              <a:t>name to each element </a:t>
            </a:r>
            <a:r>
              <a:rPr lang="en-US" sz="3600" dirty="0" smtClean="0"/>
              <a:t>of a list. </a:t>
            </a:r>
          </a:p>
          <a:p>
            <a:r>
              <a:rPr lang="en-US" sz="3600" dirty="0" smtClean="0"/>
              <a:t>By </a:t>
            </a:r>
            <a:r>
              <a:rPr lang="en-US" sz="3600" dirty="0" smtClean="0">
                <a:solidFill>
                  <a:srgbClr val="FF0000"/>
                </a:solidFill>
              </a:rPr>
              <a:t>assigning names </a:t>
            </a:r>
            <a:r>
              <a:rPr lang="en-US" sz="3600" dirty="0" smtClean="0"/>
              <a:t>to the elements, we can </a:t>
            </a:r>
            <a:r>
              <a:rPr lang="en-US" sz="3600" dirty="0" smtClean="0">
                <a:solidFill>
                  <a:srgbClr val="FF0000"/>
                </a:solidFill>
              </a:rPr>
              <a:t>access </a:t>
            </a:r>
            <a:r>
              <a:rPr lang="en-US" sz="3600" dirty="0" smtClean="0"/>
              <a:t>the </a:t>
            </a:r>
            <a:r>
              <a:rPr lang="en-US" sz="3600" dirty="0" smtClean="0">
                <a:solidFill>
                  <a:srgbClr val="FF0000"/>
                </a:solidFill>
              </a:rPr>
              <a:t>element easily</a:t>
            </a:r>
            <a:r>
              <a:rPr lang="en-US" sz="3600" dirty="0" smtClean="0"/>
              <a:t>. </a:t>
            </a:r>
          </a:p>
          <a:p>
            <a:r>
              <a:rPr lang="en-US" sz="3600" dirty="0" smtClean="0"/>
              <a:t>There are only </a:t>
            </a:r>
            <a:r>
              <a:rPr lang="en-US" sz="3600" dirty="0" smtClean="0">
                <a:solidFill>
                  <a:srgbClr val="FF0000"/>
                </a:solidFill>
              </a:rPr>
              <a:t>three steps </a:t>
            </a:r>
            <a:r>
              <a:rPr lang="en-US" sz="3600" dirty="0" smtClean="0"/>
              <a:t>to print the list data corresponding to the name:</a:t>
            </a:r>
          </a:p>
          <a:p>
            <a:pPr>
              <a:buNone/>
            </a:pPr>
            <a:r>
              <a:rPr lang="en-US" sz="3600" dirty="0" smtClean="0"/>
              <a:t>1. Creating a list.</a:t>
            </a:r>
          </a:p>
          <a:p>
            <a:pPr>
              <a:buNone/>
            </a:pPr>
            <a:r>
              <a:rPr lang="en-US" sz="3600" dirty="0" smtClean="0"/>
              <a:t>2. Assign a name to the list elements with the help of </a:t>
            </a:r>
            <a:r>
              <a:rPr lang="en-US" sz="3600" dirty="0" smtClean="0">
                <a:solidFill>
                  <a:srgbClr val="FF0000"/>
                </a:solidFill>
              </a:rPr>
              <a:t>names() </a:t>
            </a:r>
            <a:r>
              <a:rPr lang="en-US" sz="3600" dirty="0" smtClean="0"/>
              <a:t>function.</a:t>
            </a:r>
          </a:p>
          <a:p>
            <a:pPr>
              <a:buNone/>
            </a:pPr>
            <a:r>
              <a:rPr lang="en-US" sz="3600" dirty="0" smtClean="0"/>
              <a:t>3. Print the list data.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C15F-A31E-4B87-A726-FB3649D959C7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7226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Naming List elements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624"/>
            <a:ext cx="10515600" cy="4889339"/>
          </a:xfrm>
        </p:spPr>
        <p:txBody>
          <a:bodyPr>
            <a:normAutofit/>
          </a:bodyPr>
          <a:lstStyle/>
          <a:p>
            <a:r>
              <a:rPr lang="en-US" dirty="0" smtClean="0"/>
              <a:t># Creating a list containing a vector, a matrix and a list. 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err="1" smtClean="0"/>
              <a:t>list_data</a:t>
            </a:r>
            <a:r>
              <a:rPr lang="en-US" dirty="0" smtClean="0"/>
              <a:t>&lt;- list(c("</a:t>
            </a:r>
            <a:r>
              <a:rPr lang="en-US" dirty="0" err="1" smtClean="0"/>
              <a:t>Rama","Arun","Sita</a:t>
            </a:r>
            <a:r>
              <a:rPr lang="en-US" dirty="0" smtClean="0"/>
              <a:t>"), matrix(c(40,80,60,70,90,80), </a:t>
            </a:r>
            <a:r>
              <a:rPr lang="en-US" dirty="0" err="1" smtClean="0"/>
              <a:t>nrow</a:t>
            </a:r>
            <a:r>
              <a:rPr lang="en-US" dirty="0" smtClean="0"/>
              <a:t> = 2),  list("</a:t>
            </a:r>
            <a:r>
              <a:rPr lang="en-US" dirty="0" err="1" smtClean="0"/>
              <a:t>BCA","MCA","B.tech</a:t>
            </a:r>
            <a:r>
              <a:rPr lang="en-US" dirty="0" smtClean="0"/>
              <a:t>"))   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# Giving names to the elements in the list.  </a:t>
            </a:r>
          </a:p>
          <a:p>
            <a:pPr>
              <a:buNone/>
            </a:pPr>
            <a:r>
              <a:rPr lang="en-US" dirty="0" smtClean="0"/>
              <a:t>	names(</a:t>
            </a:r>
            <a:r>
              <a:rPr lang="en-US" dirty="0" err="1" smtClean="0"/>
              <a:t>list_data</a:t>
            </a:r>
            <a:r>
              <a:rPr lang="en-US" dirty="0" smtClean="0"/>
              <a:t>) </a:t>
            </a:r>
            <a:r>
              <a:rPr lang="en-US" b="1" dirty="0" smtClean="0"/>
              <a:t>&lt;-</a:t>
            </a:r>
            <a:r>
              <a:rPr lang="en-US" dirty="0" smtClean="0"/>
              <a:t> c("Students", "Marks", "Course")  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# Show the list.  </a:t>
            </a:r>
          </a:p>
          <a:p>
            <a:pPr>
              <a:buNone/>
            </a:pPr>
            <a:r>
              <a:rPr lang="en-US" dirty="0" smtClean="0"/>
              <a:t>	print(</a:t>
            </a:r>
            <a:r>
              <a:rPr lang="en-US" dirty="0" err="1" smtClean="0"/>
              <a:t>list_data</a:t>
            </a:r>
            <a:r>
              <a:rPr lang="en-US" dirty="0" smtClean="0"/>
              <a:t>) 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4027-85CD-4FF2-AD14-CFE421F42E94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6516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Accessing List Elements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9176"/>
            <a:ext cx="10515600" cy="46977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Two ways,  we can </a:t>
            </a:r>
            <a:r>
              <a:rPr lang="en-US" sz="3200" dirty="0" smtClean="0">
                <a:solidFill>
                  <a:srgbClr val="FF0000"/>
                </a:solidFill>
              </a:rPr>
              <a:t>access the elements</a:t>
            </a:r>
            <a:r>
              <a:rPr lang="en-US" sz="3200" dirty="0" smtClean="0"/>
              <a:t> of a list. </a:t>
            </a:r>
          </a:p>
          <a:p>
            <a:r>
              <a:rPr lang="en-US" sz="3200" dirty="0" smtClean="0"/>
              <a:t>First one is the </a:t>
            </a:r>
            <a:r>
              <a:rPr lang="en-US" sz="3200" dirty="0" smtClean="0">
                <a:solidFill>
                  <a:srgbClr val="FF0000"/>
                </a:solidFill>
              </a:rPr>
              <a:t>indexing method </a:t>
            </a:r>
            <a:r>
              <a:rPr lang="en-US" sz="3200" dirty="0" smtClean="0"/>
              <a:t>performed in the same way as a vector. </a:t>
            </a:r>
          </a:p>
          <a:p>
            <a:r>
              <a:rPr lang="en-US" sz="3200" dirty="0" smtClean="0"/>
              <a:t>In the second one, we can access the elements of a list with the help of </a:t>
            </a:r>
            <a:r>
              <a:rPr lang="en-US" sz="3200" dirty="0" smtClean="0">
                <a:solidFill>
                  <a:srgbClr val="FF0000"/>
                </a:solidFill>
              </a:rPr>
              <a:t>names.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It will be possible only with the </a:t>
            </a:r>
            <a:r>
              <a:rPr lang="en-US" sz="3200" dirty="0" smtClean="0">
                <a:solidFill>
                  <a:srgbClr val="FF0000"/>
                </a:solidFill>
              </a:rPr>
              <a:t>named list</a:t>
            </a:r>
            <a:r>
              <a:rPr lang="en-US" sz="3200" dirty="0" smtClean="0"/>
              <a:t>.; we cannot access the elements of a list using names if the </a:t>
            </a:r>
            <a:r>
              <a:rPr lang="en-US" sz="3200" dirty="0" smtClean="0">
                <a:solidFill>
                  <a:srgbClr val="FF0000"/>
                </a:solidFill>
              </a:rPr>
              <a:t>list is normal</a:t>
            </a:r>
            <a:r>
              <a:rPr lang="en-US" sz="3200" dirty="0" smtClean="0"/>
              <a:t>.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By using index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By using names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EEAF-B87E-4464-83F2-AE172E86ADED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374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+mn-lt"/>
              </a:rPr>
              <a:t>Vectors - Definition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399"/>
            <a:ext cx="10515600" cy="507595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Basic </a:t>
            </a:r>
            <a:r>
              <a:rPr lang="en-US" sz="3600" dirty="0">
                <a:solidFill>
                  <a:srgbClr val="FF0000"/>
                </a:solidFill>
              </a:rPr>
              <a:t>data structures </a:t>
            </a:r>
            <a:r>
              <a:rPr lang="en-US" sz="3600" dirty="0"/>
              <a:t>in R programming. </a:t>
            </a:r>
            <a:endParaRPr lang="en-US" sz="3600" dirty="0" smtClean="0"/>
          </a:p>
          <a:p>
            <a:r>
              <a:rPr lang="en-US" sz="3600" dirty="0" smtClean="0"/>
              <a:t>Only </a:t>
            </a:r>
            <a:r>
              <a:rPr lang="en-US" sz="3600" dirty="0"/>
              <a:t>contains </a:t>
            </a:r>
            <a:r>
              <a:rPr lang="en-US" sz="3600" dirty="0">
                <a:solidFill>
                  <a:srgbClr val="FF0000"/>
                </a:solidFill>
              </a:rPr>
              <a:t>elements</a:t>
            </a:r>
            <a:r>
              <a:rPr lang="en-US" sz="3600" dirty="0"/>
              <a:t> of the </a:t>
            </a:r>
            <a:r>
              <a:rPr lang="en-US" sz="3600" dirty="0">
                <a:solidFill>
                  <a:srgbClr val="FF0000"/>
                </a:solidFill>
              </a:rPr>
              <a:t>same data </a:t>
            </a:r>
            <a:r>
              <a:rPr lang="en-US" sz="3600" dirty="0" smtClean="0">
                <a:solidFill>
                  <a:srgbClr val="FF0000"/>
                </a:solidFill>
              </a:rPr>
              <a:t>type</a:t>
            </a:r>
            <a:r>
              <a:rPr lang="en-US" sz="3600" dirty="0" smtClean="0"/>
              <a:t>, so it is </a:t>
            </a:r>
            <a:r>
              <a:rPr lang="en-US" sz="3600" dirty="0" smtClean="0">
                <a:solidFill>
                  <a:srgbClr val="FF0000"/>
                </a:solidFill>
              </a:rPr>
              <a:t>homogeneous</a:t>
            </a:r>
            <a:r>
              <a:rPr lang="en-US" sz="3600" dirty="0" smtClean="0"/>
              <a:t> </a:t>
            </a:r>
          </a:p>
          <a:p>
            <a:r>
              <a:rPr lang="en-US" sz="3600" dirty="0" smtClean="0"/>
              <a:t>Data </a:t>
            </a:r>
            <a:r>
              <a:rPr lang="en-US" sz="3600" dirty="0"/>
              <a:t>types can be </a:t>
            </a:r>
            <a:r>
              <a:rPr lang="en-US" sz="3600" dirty="0">
                <a:solidFill>
                  <a:srgbClr val="FF0000"/>
                </a:solidFill>
              </a:rPr>
              <a:t>numeric, integer, character, complex </a:t>
            </a:r>
            <a:r>
              <a:rPr lang="en-US" sz="3600" dirty="0"/>
              <a:t>or</a:t>
            </a:r>
            <a:r>
              <a:rPr lang="en-US" sz="3600" dirty="0">
                <a:solidFill>
                  <a:srgbClr val="FF0000"/>
                </a:solidFill>
              </a:rPr>
              <a:t> logical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The </a:t>
            </a:r>
            <a:r>
              <a:rPr lang="en-US" sz="3600" dirty="0">
                <a:solidFill>
                  <a:srgbClr val="FF0000"/>
                </a:solidFill>
              </a:rPr>
              <a:t>elements</a:t>
            </a:r>
            <a:r>
              <a:rPr lang="en-US" sz="3600" dirty="0"/>
              <a:t> </a:t>
            </a:r>
            <a:r>
              <a:rPr lang="en-US" sz="3600" dirty="0" smtClean="0"/>
              <a:t>in the vector are</a:t>
            </a:r>
            <a:r>
              <a:rPr lang="en-US" sz="3600" dirty="0"/>
              <a:t> </a:t>
            </a:r>
            <a:r>
              <a:rPr lang="en-US" sz="3600" dirty="0" smtClean="0">
                <a:solidFill>
                  <a:srgbClr val="FF0000"/>
                </a:solidFill>
              </a:rPr>
              <a:t>components</a:t>
            </a:r>
          </a:p>
          <a:p>
            <a:r>
              <a:rPr lang="en-US" sz="3600" dirty="0" smtClean="0"/>
              <a:t>Created using </a:t>
            </a:r>
            <a:r>
              <a:rPr lang="en-US" sz="3600" dirty="0" smtClean="0">
                <a:solidFill>
                  <a:srgbClr val="FF0000"/>
                </a:solidFill>
              </a:rPr>
              <a:t>c() function</a:t>
            </a:r>
          </a:p>
          <a:p>
            <a:r>
              <a:rPr lang="en-US" sz="3600" dirty="0" smtClean="0"/>
              <a:t>To </a:t>
            </a:r>
            <a:r>
              <a:rPr lang="en-US" sz="3600" dirty="0">
                <a:solidFill>
                  <a:srgbClr val="FF0000"/>
                </a:solidFill>
              </a:rPr>
              <a:t>check the type of vector </a:t>
            </a:r>
            <a:r>
              <a:rPr lang="en-US" sz="3600" dirty="0" smtClean="0"/>
              <a:t>by using </a:t>
            </a:r>
            <a:r>
              <a:rPr lang="en-US" sz="3600" dirty="0" err="1" smtClean="0">
                <a:solidFill>
                  <a:srgbClr val="FF0000"/>
                </a:solidFill>
              </a:rPr>
              <a:t>typeof</a:t>
            </a:r>
            <a:r>
              <a:rPr lang="en-US" sz="3600" dirty="0">
                <a:solidFill>
                  <a:srgbClr val="FF0000"/>
                </a:solidFill>
              </a:rPr>
              <a:t>()</a:t>
            </a:r>
            <a:r>
              <a:rPr lang="en-US" sz="3600" dirty="0"/>
              <a:t> function</a:t>
            </a:r>
            <a:r>
              <a:rPr lang="en-US" sz="3600" dirty="0" smtClean="0"/>
              <a:t>.</a:t>
            </a:r>
          </a:p>
          <a:p>
            <a:endParaRPr lang="en-US" sz="32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8790-0399-4EB7-9E84-B7E9755EC1B8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0" y="225359"/>
            <a:ext cx="16287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0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2238"/>
            <a:ext cx="10515600" cy="5571845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Manipulation of list elements</a:t>
            </a:r>
          </a:p>
          <a:p>
            <a:r>
              <a:rPr lang="en-US" sz="3600" dirty="0" smtClean="0"/>
              <a:t>R allows us to </a:t>
            </a:r>
            <a:r>
              <a:rPr lang="en-US" sz="3600" dirty="0" smtClean="0">
                <a:solidFill>
                  <a:srgbClr val="FF0000"/>
                </a:solidFill>
              </a:rPr>
              <a:t>add, delete, or update elements</a:t>
            </a:r>
            <a:r>
              <a:rPr lang="en-US" sz="3600" dirty="0" smtClean="0"/>
              <a:t> in the list. </a:t>
            </a:r>
          </a:p>
          <a:p>
            <a:r>
              <a:rPr lang="en-US" sz="3600" dirty="0" smtClean="0"/>
              <a:t>We can </a:t>
            </a:r>
            <a:r>
              <a:rPr lang="en-US" sz="3600" dirty="0" smtClean="0">
                <a:solidFill>
                  <a:srgbClr val="FF0000"/>
                </a:solidFill>
              </a:rPr>
              <a:t>update an element </a:t>
            </a:r>
            <a:r>
              <a:rPr lang="en-US" sz="3600" dirty="0" smtClean="0"/>
              <a:t>of a list from </a:t>
            </a:r>
            <a:r>
              <a:rPr lang="en-US" sz="3600" dirty="0" smtClean="0">
                <a:solidFill>
                  <a:srgbClr val="FF0000"/>
                </a:solidFill>
              </a:rPr>
              <a:t>anywhere</a:t>
            </a:r>
            <a:r>
              <a:rPr lang="en-US" sz="3600" dirty="0" smtClean="0"/>
              <a:t>, but elements can </a:t>
            </a:r>
            <a:r>
              <a:rPr lang="en-US" sz="3600" dirty="0" smtClean="0">
                <a:solidFill>
                  <a:srgbClr val="FF0000"/>
                </a:solidFill>
              </a:rPr>
              <a:t>add or delete </a:t>
            </a:r>
            <a:r>
              <a:rPr lang="en-US" sz="3600" dirty="0" smtClean="0"/>
              <a:t>only at the </a:t>
            </a:r>
            <a:r>
              <a:rPr lang="en-US" sz="3600" dirty="0" smtClean="0">
                <a:solidFill>
                  <a:srgbClr val="FF0000"/>
                </a:solidFill>
              </a:rPr>
              <a:t>end of the list</a:t>
            </a:r>
            <a:r>
              <a:rPr lang="en-US" sz="3600" dirty="0" smtClean="0"/>
              <a:t>. </a:t>
            </a:r>
          </a:p>
          <a:p>
            <a:r>
              <a:rPr lang="en-US" sz="3600" dirty="0" smtClean="0"/>
              <a:t>To </a:t>
            </a:r>
            <a:r>
              <a:rPr lang="en-US" sz="3600" dirty="0" smtClean="0">
                <a:solidFill>
                  <a:srgbClr val="FF0000"/>
                </a:solidFill>
              </a:rPr>
              <a:t>remove an element </a:t>
            </a:r>
            <a:r>
              <a:rPr lang="en-US" sz="3600" dirty="0" smtClean="0"/>
              <a:t>from a </a:t>
            </a:r>
            <a:r>
              <a:rPr lang="en-US" sz="3600" dirty="0" smtClean="0">
                <a:solidFill>
                  <a:srgbClr val="FF0000"/>
                </a:solidFill>
              </a:rPr>
              <a:t>specified index</a:t>
            </a:r>
            <a:r>
              <a:rPr lang="en-US" sz="3600" dirty="0" smtClean="0"/>
              <a:t>, we will </a:t>
            </a:r>
            <a:r>
              <a:rPr lang="en-US" sz="3600" dirty="0" smtClean="0">
                <a:solidFill>
                  <a:srgbClr val="FF0000"/>
                </a:solidFill>
              </a:rPr>
              <a:t>assign it a null </a:t>
            </a:r>
            <a:r>
              <a:rPr lang="en-US" sz="3600" dirty="0" smtClean="0"/>
              <a:t>value.</a:t>
            </a:r>
          </a:p>
          <a:p>
            <a:r>
              <a:rPr lang="en-US" sz="3600" dirty="0" smtClean="0"/>
              <a:t> We can </a:t>
            </a:r>
            <a:r>
              <a:rPr lang="en-US" sz="3600" dirty="0" smtClean="0">
                <a:solidFill>
                  <a:srgbClr val="FF0000"/>
                </a:solidFill>
              </a:rPr>
              <a:t>update the element</a:t>
            </a:r>
            <a:r>
              <a:rPr lang="en-US" sz="3600" dirty="0" smtClean="0"/>
              <a:t> of a list by </a:t>
            </a:r>
            <a:r>
              <a:rPr lang="en-US" sz="3600" dirty="0" smtClean="0">
                <a:solidFill>
                  <a:srgbClr val="FF0000"/>
                </a:solidFill>
              </a:rPr>
              <a:t>overriding</a:t>
            </a:r>
            <a:r>
              <a:rPr lang="en-US" sz="3600" dirty="0" smtClean="0"/>
              <a:t> it from the new value.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B55F-19B4-460F-B555-5C1923D66005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2920"/>
            <a:ext cx="10515600" cy="5674043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Converting list to vector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Cannot perform all </a:t>
            </a:r>
            <a:r>
              <a:rPr lang="en-US" sz="3200" dirty="0" smtClean="0"/>
              <a:t>the </a:t>
            </a:r>
            <a:r>
              <a:rPr lang="en-US" sz="3200" dirty="0" smtClean="0">
                <a:solidFill>
                  <a:srgbClr val="FF0000"/>
                </a:solidFill>
              </a:rPr>
              <a:t>arithmetic operations </a:t>
            </a:r>
            <a:r>
              <a:rPr lang="en-US" sz="3200" dirty="0" smtClean="0"/>
              <a:t>on list elements. This </a:t>
            </a:r>
            <a:r>
              <a:rPr lang="en-US" sz="3200" dirty="0"/>
              <a:t>is a </a:t>
            </a:r>
            <a:r>
              <a:rPr lang="en-US" sz="3200" dirty="0" smtClean="0">
                <a:solidFill>
                  <a:srgbClr val="FF0000"/>
                </a:solidFill>
              </a:rPr>
              <a:t>drawback </a:t>
            </a:r>
            <a:r>
              <a:rPr lang="en-US" sz="3200" dirty="0" smtClean="0"/>
              <a:t>of using list</a:t>
            </a:r>
          </a:p>
          <a:p>
            <a:r>
              <a:rPr lang="en-US" sz="3200" dirty="0" smtClean="0"/>
              <a:t>To remove this drawback, R provides </a:t>
            </a:r>
            <a:r>
              <a:rPr lang="en-US" sz="3200" dirty="0" err="1" smtClean="0">
                <a:solidFill>
                  <a:srgbClr val="FF0000"/>
                </a:solidFill>
              </a:rPr>
              <a:t>unlist</a:t>
            </a:r>
            <a:r>
              <a:rPr lang="en-US" sz="3200" dirty="0" smtClean="0">
                <a:solidFill>
                  <a:srgbClr val="FF0000"/>
                </a:solidFill>
              </a:rPr>
              <a:t>() </a:t>
            </a:r>
            <a:r>
              <a:rPr lang="en-US" sz="3200" dirty="0" smtClean="0"/>
              <a:t>function. </a:t>
            </a:r>
          </a:p>
          <a:p>
            <a:r>
              <a:rPr lang="en-US" sz="3200" dirty="0" smtClean="0"/>
              <a:t>This function </a:t>
            </a:r>
            <a:r>
              <a:rPr lang="en-US" sz="3200" dirty="0" smtClean="0">
                <a:solidFill>
                  <a:srgbClr val="FF0000"/>
                </a:solidFill>
              </a:rPr>
              <a:t>converts the list into vectors</a:t>
            </a:r>
            <a:r>
              <a:rPr lang="en-US" sz="3200" dirty="0" smtClean="0"/>
              <a:t>. </a:t>
            </a:r>
          </a:p>
          <a:p>
            <a:r>
              <a:rPr lang="en-US" sz="3200" dirty="0" smtClean="0"/>
              <a:t>In some cases, it is required to </a:t>
            </a:r>
            <a:r>
              <a:rPr lang="en-US" sz="3200" dirty="0" smtClean="0">
                <a:solidFill>
                  <a:srgbClr val="FF0000"/>
                </a:solidFill>
              </a:rPr>
              <a:t>convert a list into a vector </a:t>
            </a:r>
            <a:r>
              <a:rPr lang="en-US" sz="3200" dirty="0" smtClean="0"/>
              <a:t>so that we can </a:t>
            </a:r>
            <a:r>
              <a:rPr lang="en-US" sz="3200" dirty="0" smtClean="0">
                <a:solidFill>
                  <a:srgbClr val="FF0000"/>
                </a:solidFill>
              </a:rPr>
              <a:t>use the elements of the vector </a:t>
            </a:r>
            <a:r>
              <a:rPr lang="en-US" sz="3200" dirty="0" smtClean="0"/>
              <a:t>for </a:t>
            </a:r>
            <a:r>
              <a:rPr lang="en-US" sz="3200" dirty="0" smtClean="0">
                <a:solidFill>
                  <a:srgbClr val="FF0000"/>
                </a:solidFill>
              </a:rPr>
              <a:t>further manipulation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The </a:t>
            </a:r>
            <a:r>
              <a:rPr lang="en-US" sz="3200" dirty="0" err="1" smtClean="0">
                <a:solidFill>
                  <a:srgbClr val="FF0000"/>
                </a:solidFill>
              </a:rPr>
              <a:t>unlist</a:t>
            </a:r>
            <a:r>
              <a:rPr lang="en-US" sz="3200" dirty="0" smtClean="0">
                <a:solidFill>
                  <a:srgbClr val="FF0000"/>
                </a:solidFill>
              </a:rPr>
              <a:t>() function </a:t>
            </a:r>
            <a:r>
              <a:rPr lang="en-US" sz="3200" dirty="0" smtClean="0"/>
              <a:t>takes the </a:t>
            </a:r>
            <a:r>
              <a:rPr lang="en-US" sz="3200" dirty="0" smtClean="0">
                <a:solidFill>
                  <a:srgbClr val="FF0000"/>
                </a:solidFill>
              </a:rPr>
              <a:t>list as a parameter </a:t>
            </a:r>
            <a:r>
              <a:rPr lang="en-US" sz="3200" dirty="0" smtClean="0"/>
              <a:t>and </a:t>
            </a:r>
            <a:r>
              <a:rPr lang="en-US" sz="3200" dirty="0" smtClean="0">
                <a:solidFill>
                  <a:srgbClr val="FF0000"/>
                </a:solidFill>
              </a:rPr>
              <a:t>change into a vector.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4AAB-4DDB-4516-A7C4-884190D02813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4776"/>
            <a:ext cx="10515600" cy="56121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000" b="1" dirty="0" smtClean="0"/>
              <a:t>Merging Lists</a:t>
            </a:r>
          </a:p>
          <a:p>
            <a:r>
              <a:rPr lang="en-US" sz="3000" dirty="0" smtClean="0"/>
              <a:t>R allows us to </a:t>
            </a:r>
            <a:r>
              <a:rPr lang="en-US" sz="3000" dirty="0" smtClean="0">
                <a:solidFill>
                  <a:srgbClr val="FF0000"/>
                </a:solidFill>
              </a:rPr>
              <a:t>merge one or more lists </a:t>
            </a:r>
            <a:r>
              <a:rPr lang="en-US" sz="3000" dirty="0" smtClean="0"/>
              <a:t>into </a:t>
            </a:r>
            <a:r>
              <a:rPr lang="en-US" sz="3000" dirty="0" smtClean="0">
                <a:solidFill>
                  <a:srgbClr val="FF0000"/>
                </a:solidFill>
              </a:rPr>
              <a:t>one list</a:t>
            </a:r>
            <a:r>
              <a:rPr lang="en-US" sz="3000" dirty="0" smtClean="0"/>
              <a:t>. </a:t>
            </a:r>
          </a:p>
          <a:p>
            <a:r>
              <a:rPr lang="en-US" sz="3000" dirty="0" smtClean="0"/>
              <a:t>Merging is done with the help of the </a:t>
            </a:r>
            <a:r>
              <a:rPr lang="en-US" sz="3000" dirty="0" smtClean="0">
                <a:solidFill>
                  <a:srgbClr val="FF0000"/>
                </a:solidFill>
              </a:rPr>
              <a:t>list() function </a:t>
            </a:r>
            <a:r>
              <a:rPr lang="en-US" sz="3000" dirty="0" smtClean="0"/>
              <a:t>also.</a:t>
            </a:r>
          </a:p>
          <a:p>
            <a:r>
              <a:rPr lang="en-US" sz="3000" dirty="0" smtClean="0"/>
              <a:t>To merge the lists, we have to </a:t>
            </a:r>
            <a:r>
              <a:rPr lang="en-US" sz="3000" dirty="0" smtClean="0">
                <a:solidFill>
                  <a:srgbClr val="FF0000"/>
                </a:solidFill>
              </a:rPr>
              <a:t>pass all the lists </a:t>
            </a:r>
            <a:r>
              <a:rPr lang="en-US" sz="3000" dirty="0" smtClean="0"/>
              <a:t>into </a:t>
            </a:r>
            <a:r>
              <a:rPr lang="en-US" sz="3000" dirty="0" smtClean="0">
                <a:solidFill>
                  <a:srgbClr val="FF0000"/>
                </a:solidFill>
              </a:rPr>
              <a:t>list function </a:t>
            </a:r>
            <a:r>
              <a:rPr lang="en-US" sz="3000" dirty="0" smtClean="0"/>
              <a:t>as a </a:t>
            </a:r>
            <a:r>
              <a:rPr lang="en-US" sz="3000" dirty="0" smtClean="0">
                <a:solidFill>
                  <a:srgbClr val="FF0000"/>
                </a:solidFill>
              </a:rPr>
              <a:t>parameter</a:t>
            </a:r>
            <a:r>
              <a:rPr lang="en-US" sz="3000" dirty="0" smtClean="0"/>
              <a:t>, and </a:t>
            </a:r>
            <a:r>
              <a:rPr lang="en-US" sz="3000" dirty="0" smtClean="0">
                <a:solidFill>
                  <a:srgbClr val="FF0000"/>
                </a:solidFill>
              </a:rPr>
              <a:t>it returns a list </a:t>
            </a:r>
            <a:r>
              <a:rPr lang="en-US" sz="3000" dirty="0" smtClean="0"/>
              <a:t>which contains </a:t>
            </a:r>
            <a:r>
              <a:rPr lang="en-US" sz="3000" dirty="0" smtClean="0">
                <a:solidFill>
                  <a:srgbClr val="FF0000"/>
                </a:solidFill>
              </a:rPr>
              <a:t>all the elements </a:t>
            </a:r>
            <a:r>
              <a:rPr lang="en-US" sz="3000" dirty="0" smtClean="0"/>
              <a:t>which are </a:t>
            </a:r>
            <a:r>
              <a:rPr lang="en-US" sz="3000" dirty="0" smtClean="0">
                <a:solidFill>
                  <a:srgbClr val="FF0000"/>
                </a:solidFill>
              </a:rPr>
              <a:t>present in the lists</a:t>
            </a:r>
            <a:r>
              <a:rPr lang="en-US" sz="3000" dirty="0" smtClean="0"/>
              <a:t>. </a:t>
            </a:r>
          </a:p>
          <a:p>
            <a:pPr marL="0" indent="0">
              <a:buNone/>
            </a:pPr>
            <a:r>
              <a:rPr lang="en-US" sz="3000" b="1" dirty="0" smtClean="0"/>
              <a:t>Example</a:t>
            </a:r>
          </a:p>
          <a:p>
            <a:pPr marL="0" lvl="0" indent="0">
              <a:buNone/>
            </a:pPr>
            <a:r>
              <a:rPr lang="en-US" sz="3000" dirty="0" smtClean="0"/>
              <a:t>	#</a:t>
            </a:r>
            <a:r>
              <a:rPr lang="en-US" sz="3000" dirty="0"/>
              <a:t> Creating two lists.  </a:t>
            </a:r>
          </a:p>
          <a:p>
            <a:pPr marL="0" lvl="0" indent="0">
              <a:buNone/>
            </a:pPr>
            <a:r>
              <a:rPr lang="en-US" sz="3000" dirty="0" smtClean="0"/>
              <a:t>	</a:t>
            </a:r>
            <a:r>
              <a:rPr lang="en-US" sz="3000" dirty="0" err="1" smtClean="0"/>
              <a:t>Even_list</a:t>
            </a:r>
            <a:r>
              <a:rPr lang="en-US" sz="3000" dirty="0"/>
              <a:t> </a:t>
            </a:r>
            <a:r>
              <a:rPr lang="en-US" sz="3000" b="1" dirty="0"/>
              <a:t>&lt;-</a:t>
            </a:r>
            <a:r>
              <a:rPr lang="en-US" sz="3000" dirty="0"/>
              <a:t> list(2,4,6,8,10)  </a:t>
            </a:r>
          </a:p>
          <a:p>
            <a:pPr marL="0" lvl="0" indent="0">
              <a:buNone/>
            </a:pPr>
            <a:r>
              <a:rPr lang="en-US" sz="3000" dirty="0" smtClean="0"/>
              <a:t>	</a:t>
            </a:r>
            <a:r>
              <a:rPr lang="en-US" sz="3000" dirty="0" err="1" smtClean="0"/>
              <a:t>Odd_list</a:t>
            </a:r>
            <a:r>
              <a:rPr lang="en-US" sz="3000" dirty="0"/>
              <a:t> </a:t>
            </a:r>
            <a:r>
              <a:rPr lang="en-US" sz="3000" b="1" dirty="0"/>
              <a:t>&lt;-</a:t>
            </a:r>
            <a:r>
              <a:rPr lang="en-US" sz="3000" dirty="0"/>
              <a:t> list(1,3,5,7,9)  </a:t>
            </a:r>
          </a:p>
          <a:p>
            <a:pPr marL="0" lvl="0" indent="0">
              <a:buNone/>
            </a:pPr>
            <a:r>
              <a:rPr lang="en-US" sz="3000" dirty="0" smtClean="0"/>
              <a:t>	#</a:t>
            </a:r>
            <a:r>
              <a:rPr lang="en-US" sz="3000" dirty="0"/>
              <a:t> Merging the two lists.  </a:t>
            </a:r>
          </a:p>
          <a:p>
            <a:pPr marL="0" lvl="0" indent="0">
              <a:buNone/>
            </a:pPr>
            <a:r>
              <a:rPr lang="en-US" sz="3000" dirty="0" smtClean="0"/>
              <a:t>	</a:t>
            </a:r>
            <a:r>
              <a:rPr lang="en-US" sz="3000" dirty="0" err="1" smtClean="0"/>
              <a:t>merged.list</a:t>
            </a:r>
            <a:r>
              <a:rPr lang="en-US" sz="3000" dirty="0"/>
              <a:t> </a:t>
            </a:r>
            <a:r>
              <a:rPr lang="en-US" sz="3000" b="1" dirty="0"/>
              <a:t>&lt;-</a:t>
            </a:r>
            <a:r>
              <a:rPr lang="en-US" sz="3000" dirty="0"/>
              <a:t> list(</a:t>
            </a:r>
            <a:r>
              <a:rPr lang="en-US" sz="3000" dirty="0" err="1"/>
              <a:t>Even_list,Odd_list</a:t>
            </a:r>
            <a:r>
              <a:rPr lang="en-US" sz="3000" dirty="0"/>
              <a:t>)  </a:t>
            </a:r>
          </a:p>
          <a:p>
            <a:pPr marL="0" lvl="0" indent="0">
              <a:buNone/>
            </a:pPr>
            <a:r>
              <a:rPr lang="en-US" sz="3000" dirty="0" smtClean="0"/>
              <a:t>	#</a:t>
            </a:r>
            <a:r>
              <a:rPr lang="en-US" sz="3000" dirty="0"/>
              <a:t> Printing the merged list.  </a:t>
            </a:r>
          </a:p>
          <a:p>
            <a:pPr marL="0" lvl="0" indent="0">
              <a:buNone/>
            </a:pPr>
            <a:r>
              <a:rPr lang="en-US" sz="3000" dirty="0" smtClean="0"/>
              <a:t>	print(</a:t>
            </a:r>
            <a:r>
              <a:rPr lang="en-US" sz="3000" dirty="0" err="1" smtClean="0"/>
              <a:t>merged.list</a:t>
            </a:r>
            <a:r>
              <a:rPr lang="en-US" sz="3000" dirty="0"/>
              <a:t>)  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0CCF-1EFC-4098-9A25-D8554F6C2A5C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40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+mn-lt"/>
              </a:rPr>
              <a:t>Arrays - Definition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6788"/>
            <a:ext cx="10515600" cy="4980175"/>
          </a:xfrm>
        </p:spPr>
        <p:txBody>
          <a:bodyPr>
            <a:normAutofit/>
          </a:bodyPr>
          <a:lstStyle/>
          <a:p>
            <a:r>
              <a:rPr lang="en-US" dirty="0" smtClean="0"/>
              <a:t>R arrays are </a:t>
            </a:r>
            <a:r>
              <a:rPr lang="en-US" dirty="0" smtClean="0">
                <a:solidFill>
                  <a:srgbClr val="FF0000"/>
                </a:solidFill>
              </a:rPr>
              <a:t>data objects </a:t>
            </a:r>
            <a:r>
              <a:rPr lang="en-US" dirty="0" smtClean="0"/>
              <a:t>that </a:t>
            </a:r>
            <a:r>
              <a:rPr lang="en-US" dirty="0" smtClean="0">
                <a:solidFill>
                  <a:srgbClr val="FF0000"/>
                </a:solidFill>
              </a:rPr>
              <a:t>store data </a:t>
            </a:r>
            <a:r>
              <a:rPr lang="en-US" dirty="0" smtClean="0"/>
              <a:t>in more than </a:t>
            </a:r>
            <a:r>
              <a:rPr lang="en-US" dirty="0" smtClean="0">
                <a:solidFill>
                  <a:srgbClr val="FF0000"/>
                </a:solidFill>
              </a:rPr>
              <a:t>two dimensions. </a:t>
            </a:r>
          </a:p>
          <a:p>
            <a:r>
              <a:rPr lang="en-US" dirty="0" smtClean="0"/>
              <a:t> </a:t>
            </a:r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omogeneous</a:t>
            </a:r>
            <a:r>
              <a:rPr lang="en-US" dirty="0" smtClean="0"/>
              <a:t> in nature. They can store values of a </a:t>
            </a:r>
            <a:r>
              <a:rPr lang="en-US" dirty="0" smtClean="0">
                <a:solidFill>
                  <a:srgbClr val="FF0000"/>
                </a:solidFill>
              </a:rPr>
              <a:t>single basic data type only. </a:t>
            </a:r>
          </a:p>
          <a:p>
            <a:r>
              <a:rPr lang="en-US" dirty="0" smtClean="0"/>
              <a:t>They store the data in the form of </a:t>
            </a:r>
            <a:r>
              <a:rPr lang="en-US" dirty="0" smtClean="0">
                <a:solidFill>
                  <a:srgbClr val="FF0000"/>
                </a:solidFill>
              </a:rPr>
              <a:t>layered matrices</a:t>
            </a:r>
            <a:r>
              <a:rPr lang="en-US" dirty="0" smtClean="0"/>
              <a:t>. </a:t>
            </a:r>
          </a:p>
          <a:p>
            <a:r>
              <a:rPr lang="en-US" dirty="0"/>
              <a:t>A</a:t>
            </a:r>
            <a:r>
              <a:rPr lang="en-US" dirty="0" smtClean="0"/>
              <a:t>n array is created with the help of the </a:t>
            </a:r>
            <a:r>
              <a:rPr lang="en-US" dirty="0" smtClean="0">
                <a:solidFill>
                  <a:srgbClr val="FF0000"/>
                </a:solidFill>
              </a:rPr>
              <a:t>array() </a:t>
            </a:r>
            <a:r>
              <a:rPr lang="en-US" dirty="0" smtClean="0"/>
              <a:t>function. </a:t>
            </a:r>
          </a:p>
          <a:p>
            <a:r>
              <a:rPr lang="en-US" dirty="0" smtClean="0"/>
              <a:t>This array() function takes a </a:t>
            </a:r>
            <a:r>
              <a:rPr lang="en-US" dirty="0" smtClean="0">
                <a:solidFill>
                  <a:srgbClr val="FF0000"/>
                </a:solidFill>
              </a:rPr>
              <a:t>vector as an input </a:t>
            </a:r>
            <a:r>
              <a:rPr lang="en-US" dirty="0" smtClean="0"/>
              <a:t>and to </a:t>
            </a:r>
            <a:r>
              <a:rPr lang="en-US" dirty="0" smtClean="0">
                <a:solidFill>
                  <a:srgbClr val="FF0000"/>
                </a:solidFill>
              </a:rPr>
              <a:t>create an array </a:t>
            </a:r>
            <a:r>
              <a:rPr lang="en-US" dirty="0" smtClean="0"/>
              <a:t>it </a:t>
            </a:r>
            <a:r>
              <a:rPr lang="en-US" dirty="0" smtClean="0">
                <a:solidFill>
                  <a:srgbClr val="FF0000"/>
                </a:solidFill>
              </a:rPr>
              <a:t>uses vectors values </a:t>
            </a:r>
            <a:r>
              <a:rPr lang="en-US" dirty="0" smtClean="0"/>
              <a:t>in the </a:t>
            </a:r>
            <a:r>
              <a:rPr lang="en-US" dirty="0" smtClean="0">
                <a:solidFill>
                  <a:srgbClr val="FF0000"/>
                </a:solidFill>
              </a:rPr>
              <a:t>dim parameter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For example</a:t>
            </a:r>
            <a:r>
              <a:rPr lang="en-US" dirty="0" smtClean="0"/>
              <a:t>- if we will </a:t>
            </a:r>
            <a:r>
              <a:rPr lang="en-US" dirty="0" smtClean="0">
                <a:solidFill>
                  <a:srgbClr val="FF0000"/>
                </a:solidFill>
              </a:rPr>
              <a:t>create an array of dimension </a:t>
            </a:r>
            <a:r>
              <a:rPr lang="en-US" dirty="0" smtClean="0"/>
              <a:t>(2, 3, 4) then it will create </a:t>
            </a:r>
            <a:r>
              <a:rPr lang="en-US" dirty="0" smtClean="0">
                <a:solidFill>
                  <a:srgbClr val="FF0000"/>
                </a:solidFill>
              </a:rPr>
              <a:t>4 rectangular matrices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FF0000"/>
                </a:solidFill>
              </a:rPr>
              <a:t>2 row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3 columns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5A33-7C65-49DA-B41C-D4142A7DBA81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85083" y="243840"/>
            <a:ext cx="1717357" cy="1833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3752"/>
            <a:ext cx="10515600" cy="57332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b="1" dirty="0" smtClean="0"/>
              <a:t>R Array Syntax</a:t>
            </a:r>
          </a:p>
          <a:p>
            <a:pPr marL="0" indent="0">
              <a:buNone/>
            </a:pPr>
            <a:endParaRPr lang="en-US" sz="100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array_name</a:t>
            </a:r>
            <a:r>
              <a:rPr lang="en-US" dirty="0" smtClean="0"/>
              <a:t> </a:t>
            </a:r>
            <a:r>
              <a:rPr lang="en-US" b="1" dirty="0" smtClean="0"/>
              <a:t>&lt;-</a:t>
            </a:r>
            <a:r>
              <a:rPr lang="en-US" dirty="0" smtClean="0"/>
              <a:t> array(data, dim= (</a:t>
            </a:r>
            <a:r>
              <a:rPr lang="en-US" dirty="0" err="1" smtClean="0"/>
              <a:t>row_size</a:t>
            </a:r>
            <a:r>
              <a:rPr lang="en-US" dirty="0" smtClean="0"/>
              <a:t>, </a:t>
            </a:r>
            <a:r>
              <a:rPr lang="en-US" dirty="0" err="1" smtClean="0"/>
              <a:t>column_size</a:t>
            </a:r>
            <a:r>
              <a:rPr lang="en-US" dirty="0" smtClean="0"/>
              <a:t>, matrices, </a:t>
            </a:r>
            <a:r>
              <a:rPr lang="en-US" dirty="0" err="1" smtClean="0"/>
              <a:t>dim_names</a:t>
            </a:r>
            <a:r>
              <a:rPr lang="en-US" dirty="0" smtClean="0"/>
              <a:t>))  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b="1" dirty="0"/>
              <a:t>d</a:t>
            </a:r>
            <a:r>
              <a:rPr lang="en-US" b="1" dirty="0" smtClean="0"/>
              <a:t>ata </a:t>
            </a:r>
            <a:endParaRPr lang="en-US" dirty="0" smtClean="0"/>
          </a:p>
          <a:p>
            <a:r>
              <a:rPr lang="en-US" dirty="0" smtClean="0"/>
              <a:t>The data is the </a:t>
            </a:r>
            <a:r>
              <a:rPr lang="en-US" dirty="0" smtClean="0">
                <a:solidFill>
                  <a:srgbClr val="FF0000"/>
                </a:solidFill>
              </a:rPr>
              <a:t>first argument in the array() </a:t>
            </a:r>
            <a:r>
              <a:rPr lang="en-US" dirty="0" smtClean="0"/>
              <a:t>function. It is an input vector which is given to the array.</a:t>
            </a:r>
          </a:p>
          <a:p>
            <a:pPr marL="0" indent="0">
              <a:buNone/>
            </a:pPr>
            <a:r>
              <a:rPr lang="en-US" b="1" dirty="0" smtClean="0"/>
              <a:t>matrices</a:t>
            </a:r>
            <a:endParaRPr lang="en-US" dirty="0" smtClean="0"/>
          </a:p>
          <a:p>
            <a:r>
              <a:rPr lang="en-US" dirty="0" smtClean="0"/>
              <a:t>In R, the array consists of </a:t>
            </a:r>
            <a:r>
              <a:rPr lang="en-US" dirty="0" smtClean="0">
                <a:solidFill>
                  <a:srgbClr val="FF0000"/>
                </a:solidFill>
              </a:rPr>
              <a:t>multi-dimensional matrices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err="1" smtClean="0"/>
              <a:t>row_size</a:t>
            </a:r>
            <a:endParaRPr lang="en-US" dirty="0" smtClean="0"/>
          </a:p>
          <a:p>
            <a:r>
              <a:rPr lang="en-US" dirty="0" smtClean="0"/>
              <a:t>This parameter defines the </a:t>
            </a:r>
            <a:r>
              <a:rPr lang="en-US" dirty="0" smtClean="0">
                <a:solidFill>
                  <a:srgbClr val="FF0000"/>
                </a:solidFill>
              </a:rPr>
              <a:t>number of row elements </a:t>
            </a:r>
            <a:r>
              <a:rPr lang="en-US" dirty="0" smtClean="0"/>
              <a:t>which an array can store.</a:t>
            </a:r>
          </a:p>
          <a:p>
            <a:pPr marL="0" indent="0">
              <a:buNone/>
            </a:pPr>
            <a:r>
              <a:rPr lang="en-US" b="1" dirty="0" err="1" smtClean="0"/>
              <a:t>column_size</a:t>
            </a:r>
            <a:endParaRPr lang="en-US" dirty="0" smtClean="0"/>
          </a:p>
          <a:p>
            <a:r>
              <a:rPr lang="en-US" dirty="0" smtClean="0"/>
              <a:t>This parameter defines the </a:t>
            </a:r>
            <a:r>
              <a:rPr lang="en-US" dirty="0" smtClean="0">
                <a:solidFill>
                  <a:srgbClr val="FF0000"/>
                </a:solidFill>
              </a:rPr>
              <a:t>number of columns elements </a:t>
            </a:r>
            <a:r>
              <a:rPr lang="en-US" dirty="0" smtClean="0"/>
              <a:t>which an array can store.</a:t>
            </a:r>
          </a:p>
          <a:p>
            <a:pPr marL="0" indent="0">
              <a:buNone/>
            </a:pPr>
            <a:r>
              <a:rPr lang="en-US" b="1" dirty="0" err="1" smtClean="0"/>
              <a:t>dim_names</a:t>
            </a:r>
            <a:endParaRPr lang="en-US" dirty="0" smtClean="0"/>
          </a:p>
          <a:p>
            <a:r>
              <a:rPr lang="en-US" dirty="0" smtClean="0"/>
              <a:t>This parameter is used to </a:t>
            </a:r>
            <a:r>
              <a:rPr lang="en-US" dirty="0" smtClean="0">
                <a:solidFill>
                  <a:srgbClr val="FF0000"/>
                </a:solidFill>
              </a:rPr>
              <a:t>change the default names of rows and columns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42C9-1DF4-4198-8FC6-20709DD16CE3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3143"/>
            <a:ext cx="10515600" cy="55238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500" b="1" dirty="0" smtClean="0"/>
              <a:t>Array Creation</a:t>
            </a:r>
          </a:p>
          <a:p>
            <a:r>
              <a:rPr lang="en-US" sz="3200" dirty="0" smtClean="0"/>
              <a:t>Arrays are created using </a:t>
            </a:r>
            <a:r>
              <a:rPr lang="en-US" sz="3200" dirty="0" smtClean="0">
                <a:solidFill>
                  <a:srgbClr val="FF0000"/>
                </a:solidFill>
              </a:rPr>
              <a:t>vector</a:t>
            </a:r>
            <a:r>
              <a:rPr lang="en-US" sz="3200" dirty="0" smtClean="0"/>
              <a:t> and </a:t>
            </a:r>
            <a:r>
              <a:rPr lang="en-US" sz="3200" dirty="0" smtClean="0">
                <a:solidFill>
                  <a:srgbClr val="FF0000"/>
                </a:solidFill>
              </a:rPr>
              <a:t>array() </a:t>
            </a:r>
            <a:r>
              <a:rPr lang="en-US" sz="3200" dirty="0" smtClean="0"/>
              <a:t>function. </a:t>
            </a:r>
          </a:p>
          <a:p>
            <a:r>
              <a:rPr lang="en-US" sz="3200" dirty="0" smtClean="0"/>
              <a:t>In array, </a:t>
            </a:r>
            <a:r>
              <a:rPr lang="en-US" sz="3200" dirty="0" smtClean="0">
                <a:solidFill>
                  <a:srgbClr val="FF0000"/>
                </a:solidFill>
              </a:rPr>
              <a:t>data is stored </a:t>
            </a:r>
            <a:r>
              <a:rPr lang="en-US" sz="3200" dirty="0" smtClean="0"/>
              <a:t>in the form of the </a:t>
            </a:r>
            <a:r>
              <a:rPr lang="en-US" sz="3200" dirty="0" smtClean="0">
                <a:solidFill>
                  <a:srgbClr val="FF0000"/>
                </a:solidFill>
              </a:rPr>
              <a:t>matrix</a:t>
            </a:r>
            <a:r>
              <a:rPr lang="en-US" sz="3200" dirty="0" smtClean="0"/>
              <a:t>. </a:t>
            </a:r>
          </a:p>
          <a:p>
            <a:pPr marL="0" indent="0">
              <a:buNone/>
            </a:pPr>
            <a:r>
              <a:rPr lang="en-US" sz="3200" b="1" dirty="0" smtClean="0"/>
              <a:t>Two steps to create a matrix  </a:t>
            </a:r>
          </a:p>
          <a:p>
            <a:r>
              <a:rPr lang="en-US" sz="3200" dirty="0" smtClean="0"/>
              <a:t>In the first step, we will </a:t>
            </a:r>
            <a:r>
              <a:rPr lang="en-US" sz="3200" dirty="0" smtClean="0">
                <a:solidFill>
                  <a:srgbClr val="FF0000"/>
                </a:solidFill>
              </a:rPr>
              <a:t>create two vectors </a:t>
            </a:r>
            <a:r>
              <a:rPr lang="en-US" sz="3200" dirty="0" smtClean="0"/>
              <a:t>of </a:t>
            </a:r>
            <a:r>
              <a:rPr lang="en-US" sz="3200" dirty="0" smtClean="0">
                <a:solidFill>
                  <a:srgbClr val="FF0000"/>
                </a:solidFill>
              </a:rPr>
              <a:t>different lengths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Once our vectors are created, we take these vectors as </a:t>
            </a:r>
            <a:r>
              <a:rPr lang="en-US" sz="3200" dirty="0" smtClean="0">
                <a:solidFill>
                  <a:srgbClr val="FF0000"/>
                </a:solidFill>
              </a:rPr>
              <a:t>inputs to the array.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# </a:t>
            </a:r>
            <a:r>
              <a:rPr lang="en-US" b="1" dirty="0"/>
              <a:t>Create two vectors of different lengths.</a:t>
            </a:r>
          </a:p>
          <a:p>
            <a:pPr marL="0" indent="0">
              <a:buNone/>
            </a:pPr>
            <a:r>
              <a:rPr lang="en-US" dirty="0" smtClean="0"/>
              <a:t>	vector1=c(10,20,30</a:t>
            </a:r>
            <a:r>
              <a:rPr lang="en-US" dirty="0"/>
              <a:t>)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	vector2=c(5,6,7,8,9,10</a:t>
            </a:r>
            <a:r>
              <a:rPr lang="en-US" dirty="0"/>
              <a:t>)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# </a:t>
            </a:r>
            <a:r>
              <a:rPr lang="en-US" b="1" dirty="0"/>
              <a:t>Take these vectors as input to the array</a:t>
            </a:r>
            <a:r>
              <a:rPr lang="en-US" dirty="0"/>
              <a:t>.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	result </a:t>
            </a:r>
            <a:r>
              <a:rPr lang="en-US" dirty="0"/>
              <a:t>&lt;- array(c(vector1,vector2),dim = c(3,3,2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/>
              <a:t>	print(result</a:t>
            </a:r>
            <a:r>
              <a:rPr lang="en-US" dirty="0"/>
              <a:t>)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FA62-07A2-4353-88D9-F37D7CFEAB04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3753"/>
            <a:ext cx="10515600" cy="5733210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Naming Columns and Rows</a:t>
            </a:r>
          </a:p>
          <a:p>
            <a:r>
              <a:rPr lang="en-US" sz="3600" dirty="0" smtClean="0"/>
              <a:t>In R, we can give the </a:t>
            </a:r>
            <a:r>
              <a:rPr lang="en-US" sz="3600" dirty="0" smtClean="0">
                <a:solidFill>
                  <a:srgbClr val="FF0000"/>
                </a:solidFill>
              </a:rPr>
              <a:t>names to the rows</a:t>
            </a:r>
            <a:r>
              <a:rPr lang="en-US" sz="3600" dirty="0" smtClean="0"/>
              <a:t>, </a:t>
            </a:r>
            <a:r>
              <a:rPr lang="en-US" sz="3600" dirty="0" smtClean="0">
                <a:solidFill>
                  <a:srgbClr val="FF0000"/>
                </a:solidFill>
              </a:rPr>
              <a:t>columns,</a:t>
            </a:r>
            <a:r>
              <a:rPr lang="en-US" sz="3600" dirty="0" smtClean="0"/>
              <a:t> and </a:t>
            </a:r>
            <a:r>
              <a:rPr lang="en-US" sz="3600" dirty="0" smtClean="0">
                <a:solidFill>
                  <a:srgbClr val="FF0000"/>
                </a:solidFill>
              </a:rPr>
              <a:t>matrices </a:t>
            </a:r>
            <a:r>
              <a:rPr lang="en-US" sz="3600" dirty="0" smtClean="0"/>
              <a:t>of the </a:t>
            </a:r>
            <a:r>
              <a:rPr lang="en-US" sz="3600" dirty="0" smtClean="0">
                <a:solidFill>
                  <a:srgbClr val="FF0000"/>
                </a:solidFill>
              </a:rPr>
              <a:t>array.</a:t>
            </a:r>
            <a:r>
              <a:rPr lang="en-US" sz="3600" dirty="0" smtClean="0"/>
              <a:t> </a:t>
            </a:r>
          </a:p>
          <a:p>
            <a:r>
              <a:rPr lang="en-US" sz="3600" dirty="0" smtClean="0"/>
              <a:t>This is done with the help of the </a:t>
            </a:r>
            <a:r>
              <a:rPr lang="en-US" sz="3600" dirty="0" smtClean="0">
                <a:solidFill>
                  <a:srgbClr val="FF0000"/>
                </a:solidFill>
              </a:rPr>
              <a:t>dim name parameter </a:t>
            </a:r>
            <a:r>
              <a:rPr lang="en-US" sz="3600" dirty="0" smtClean="0"/>
              <a:t>of the </a:t>
            </a:r>
            <a:r>
              <a:rPr lang="en-US" sz="3600" dirty="0" smtClean="0">
                <a:solidFill>
                  <a:srgbClr val="FF0000"/>
                </a:solidFill>
              </a:rPr>
              <a:t>array() function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It is </a:t>
            </a:r>
            <a:r>
              <a:rPr lang="en-US" sz="3600" dirty="0" smtClean="0">
                <a:solidFill>
                  <a:srgbClr val="FF0000"/>
                </a:solidFill>
              </a:rPr>
              <a:t>not necessary </a:t>
            </a:r>
            <a:r>
              <a:rPr lang="en-US" sz="3600" dirty="0" smtClean="0"/>
              <a:t>to </a:t>
            </a:r>
            <a:r>
              <a:rPr lang="en-US" sz="3600" dirty="0" smtClean="0">
                <a:solidFill>
                  <a:srgbClr val="FF0000"/>
                </a:solidFill>
              </a:rPr>
              <a:t>give the name </a:t>
            </a:r>
            <a:r>
              <a:rPr lang="en-US" sz="3600" dirty="0" smtClean="0"/>
              <a:t>to the rows and columns. </a:t>
            </a:r>
          </a:p>
          <a:p>
            <a:r>
              <a:rPr lang="en-US" sz="3600" dirty="0" smtClean="0"/>
              <a:t>It is only </a:t>
            </a:r>
            <a:r>
              <a:rPr lang="en-US" sz="3600" dirty="0" smtClean="0">
                <a:solidFill>
                  <a:srgbClr val="FF0000"/>
                </a:solidFill>
              </a:rPr>
              <a:t>used to differentiate </a:t>
            </a:r>
            <a:r>
              <a:rPr lang="en-US" sz="3600" dirty="0" smtClean="0"/>
              <a:t>the row and column for </a:t>
            </a:r>
            <a:r>
              <a:rPr lang="en-US" sz="3600" dirty="0" smtClean="0">
                <a:solidFill>
                  <a:srgbClr val="FF0000"/>
                </a:solidFill>
              </a:rPr>
              <a:t>better understanding</a:t>
            </a:r>
            <a:r>
              <a:rPr lang="en-US" sz="3600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3C14-84D3-4FEE-B170-D0CE424E3206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 smtClean="0"/>
              <a:t>Accessing Array elements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sz="3600" dirty="0" smtClean="0"/>
              <a:t>Like C or C++, we can </a:t>
            </a:r>
            <a:r>
              <a:rPr lang="en-US" sz="3600" dirty="0" smtClean="0">
                <a:solidFill>
                  <a:srgbClr val="FF0000"/>
                </a:solidFill>
              </a:rPr>
              <a:t>access the elements </a:t>
            </a:r>
            <a:r>
              <a:rPr lang="en-US" sz="3600" dirty="0" smtClean="0"/>
              <a:t>of the array.</a:t>
            </a:r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smtClean="0"/>
              <a:t>The elements are accessed with the </a:t>
            </a:r>
            <a:r>
              <a:rPr lang="en-US" sz="3600" dirty="0" smtClean="0">
                <a:solidFill>
                  <a:srgbClr val="FF0000"/>
                </a:solidFill>
              </a:rPr>
              <a:t>help of the index</a:t>
            </a:r>
            <a:r>
              <a:rPr lang="en-US" sz="3600" dirty="0" smtClean="0"/>
              <a:t>.</a:t>
            </a:r>
          </a:p>
          <a:p>
            <a:pPr marL="0" indent="0">
              <a:buNone/>
            </a:pPr>
            <a:r>
              <a:rPr lang="en-US" sz="3600" dirty="0" smtClean="0"/>
              <a:t> </a:t>
            </a:r>
          </a:p>
          <a:p>
            <a:r>
              <a:rPr lang="en-US" sz="3600" dirty="0" smtClean="0"/>
              <a:t>Simply, we can access the elements of the array with the help of the indexing method. 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225D-6613-47D1-A06B-A15A2D4848C4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3376"/>
            <a:ext cx="10515600" cy="538358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Manipulating Array Elements</a:t>
            </a:r>
          </a:p>
          <a:p>
            <a:pPr marL="0" indent="0">
              <a:buNone/>
            </a:pPr>
            <a:endParaRPr lang="en-US" sz="3600" b="1" dirty="0" smtClean="0"/>
          </a:p>
          <a:p>
            <a:r>
              <a:rPr lang="en-US" sz="4000" dirty="0" smtClean="0"/>
              <a:t>The array is </a:t>
            </a:r>
            <a:r>
              <a:rPr lang="en-US" sz="4000" dirty="0" smtClean="0">
                <a:solidFill>
                  <a:srgbClr val="FF0000"/>
                </a:solidFill>
              </a:rPr>
              <a:t>made up matrices </a:t>
            </a:r>
            <a:r>
              <a:rPr lang="en-US" sz="4000" dirty="0" smtClean="0"/>
              <a:t>in </a:t>
            </a:r>
            <a:r>
              <a:rPr lang="en-US" sz="4000" dirty="0" smtClean="0">
                <a:solidFill>
                  <a:srgbClr val="FF0000"/>
                </a:solidFill>
              </a:rPr>
              <a:t>multiple dimensions</a:t>
            </a:r>
            <a:r>
              <a:rPr lang="en-US" sz="4000" dirty="0" smtClean="0"/>
              <a:t> so that the </a:t>
            </a:r>
            <a:r>
              <a:rPr lang="en-US" sz="4000" dirty="0" smtClean="0">
                <a:solidFill>
                  <a:srgbClr val="FF0000"/>
                </a:solidFill>
              </a:rPr>
              <a:t>operations on elements </a:t>
            </a:r>
            <a:r>
              <a:rPr lang="en-US" sz="4000" dirty="0" smtClean="0"/>
              <a:t>of an </a:t>
            </a:r>
            <a:r>
              <a:rPr lang="en-US" sz="4000" dirty="0" smtClean="0">
                <a:solidFill>
                  <a:srgbClr val="FF0000"/>
                </a:solidFill>
              </a:rPr>
              <a:t>array </a:t>
            </a:r>
            <a:r>
              <a:rPr lang="en-US" sz="4000" dirty="0" smtClean="0"/>
              <a:t>are</a:t>
            </a:r>
            <a:r>
              <a:rPr lang="en-US" sz="4000" dirty="0" smtClean="0">
                <a:solidFill>
                  <a:srgbClr val="FF0000"/>
                </a:solidFill>
              </a:rPr>
              <a:t> carried out </a:t>
            </a:r>
            <a:r>
              <a:rPr lang="en-US" sz="4000" dirty="0" smtClean="0"/>
              <a:t>by </a:t>
            </a:r>
            <a:r>
              <a:rPr lang="en-US" sz="4000" dirty="0" smtClean="0">
                <a:solidFill>
                  <a:srgbClr val="FF0000"/>
                </a:solidFill>
              </a:rPr>
              <a:t>accessing elements </a:t>
            </a:r>
            <a:r>
              <a:rPr lang="en-US" sz="4000" dirty="0" smtClean="0"/>
              <a:t>of the </a:t>
            </a:r>
            <a:r>
              <a:rPr lang="en-US" sz="4000" dirty="0" smtClean="0">
                <a:solidFill>
                  <a:srgbClr val="FF0000"/>
                </a:solidFill>
              </a:rPr>
              <a:t>matrices.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5D308-C50B-4BA8-9401-CF1385D4E201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0306"/>
            <a:ext cx="10515600" cy="574665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 smtClean="0"/>
              <a:t>Calculations across Array elements</a:t>
            </a:r>
          </a:p>
          <a:p>
            <a:r>
              <a:rPr lang="en-US" dirty="0" smtClean="0"/>
              <a:t>For calculation purpose, r provides </a:t>
            </a:r>
            <a:r>
              <a:rPr lang="en-US" dirty="0" smtClean="0">
                <a:solidFill>
                  <a:srgbClr val="FF0000"/>
                </a:solidFill>
              </a:rPr>
              <a:t>apply()</a:t>
            </a:r>
            <a:r>
              <a:rPr lang="en-US" dirty="0" smtClean="0"/>
              <a:t> function. </a:t>
            </a:r>
          </a:p>
          <a:p>
            <a:r>
              <a:rPr lang="en-US" dirty="0" smtClean="0"/>
              <a:t>This apply function contains </a:t>
            </a:r>
            <a:r>
              <a:rPr lang="en-US" dirty="0" smtClean="0">
                <a:solidFill>
                  <a:srgbClr val="FF0000"/>
                </a:solidFill>
              </a:rPr>
              <a:t>three parameters </a:t>
            </a:r>
            <a:r>
              <a:rPr lang="en-US" dirty="0" smtClean="0"/>
              <a:t>i.e., </a:t>
            </a:r>
            <a:r>
              <a:rPr lang="en-US" dirty="0" smtClean="0">
                <a:solidFill>
                  <a:srgbClr val="FF0000"/>
                </a:solidFill>
              </a:rPr>
              <a:t>x, margin,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FF0000"/>
                </a:solidFill>
              </a:rPr>
              <a:t> function.</a:t>
            </a:r>
          </a:p>
          <a:p>
            <a:r>
              <a:rPr lang="en-US" dirty="0" smtClean="0"/>
              <a:t>This function </a:t>
            </a:r>
            <a:r>
              <a:rPr lang="en-US" dirty="0" smtClean="0">
                <a:solidFill>
                  <a:srgbClr val="FF0000"/>
                </a:solidFill>
              </a:rPr>
              <a:t>takes the array</a:t>
            </a:r>
            <a:r>
              <a:rPr lang="en-US" dirty="0" smtClean="0"/>
              <a:t> on which we have to </a:t>
            </a:r>
            <a:r>
              <a:rPr lang="en-US" dirty="0" smtClean="0">
                <a:solidFill>
                  <a:srgbClr val="FF0000"/>
                </a:solidFill>
              </a:rPr>
              <a:t>perform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FF0000"/>
                </a:solidFill>
              </a:rPr>
              <a:t>calculations</a:t>
            </a:r>
            <a:r>
              <a:rPr lang="en-US" dirty="0" smtClean="0"/>
              <a:t>. </a:t>
            </a:r>
          </a:p>
          <a:p>
            <a:pPr marL="0" indent="0">
              <a:buNone/>
            </a:pPr>
            <a:r>
              <a:rPr lang="en-US" b="1" dirty="0" smtClean="0"/>
              <a:t>Syntax</a:t>
            </a:r>
          </a:p>
          <a:p>
            <a:pPr marL="0" indent="0">
              <a:buNone/>
            </a:pPr>
            <a:r>
              <a:rPr lang="en-US" dirty="0" smtClean="0"/>
              <a:t>	apply(x, margin, fun)  </a:t>
            </a:r>
          </a:p>
          <a:p>
            <a:r>
              <a:rPr lang="en-US" dirty="0" smtClean="0"/>
              <a:t>Here, </a:t>
            </a:r>
            <a:r>
              <a:rPr lang="en-US" dirty="0" smtClean="0">
                <a:solidFill>
                  <a:srgbClr val="FF0000"/>
                </a:solidFill>
              </a:rPr>
              <a:t>x is an array</a:t>
            </a:r>
            <a:r>
              <a:rPr lang="en-US" dirty="0" smtClean="0"/>
              <a:t>, and a </a:t>
            </a:r>
            <a:r>
              <a:rPr lang="en-US" dirty="0" smtClean="0">
                <a:solidFill>
                  <a:srgbClr val="FF0000"/>
                </a:solidFill>
              </a:rPr>
              <a:t>margin</a:t>
            </a:r>
            <a:r>
              <a:rPr lang="en-US" dirty="0" smtClean="0"/>
              <a:t> is the </a:t>
            </a:r>
            <a:r>
              <a:rPr lang="en-US" dirty="0" smtClean="0">
                <a:solidFill>
                  <a:srgbClr val="FF0000"/>
                </a:solidFill>
              </a:rPr>
              <a:t>name of the dataset </a:t>
            </a:r>
            <a:r>
              <a:rPr lang="en-US" dirty="0" smtClean="0"/>
              <a:t>which is used and </a:t>
            </a:r>
            <a:r>
              <a:rPr lang="en-US" dirty="0" smtClean="0">
                <a:solidFill>
                  <a:srgbClr val="FF0000"/>
                </a:solidFill>
              </a:rPr>
              <a:t>fun is the function </a:t>
            </a:r>
            <a:r>
              <a:rPr lang="en-US" dirty="0" smtClean="0"/>
              <a:t>which is to be </a:t>
            </a:r>
            <a:r>
              <a:rPr lang="en-US" dirty="0" smtClean="0">
                <a:solidFill>
                  <a:srgbClr val="FF0000"/>
                </a:solidFill>
              </a:rPr>
              <a:t>applied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0000"/>
                </a:solidFill>
              </a:rPr>
              <a:t>elements of the array.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AF81-953F-4B24-8AE1-8A47F65D144F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Types of Vectors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7812"/>
            <a:ext cx="10515600" cy="4859151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600" dirty="0" smtClean="0"/>
              <a:t>Atomic Vectors - all the </a:t>
            </a:r>
            <a:r>
              <a:rPr lang="en-US" sz="3600" dirty="0" smtClean="0">
                <a:solidFill>
                  <a:srgbClr val="FF0000"/>
                </a:solidFill>
              </a:rPr>
              <a:t>elements </a:t>
            </a:r>
            <a:r>
              <a:rPr lang="en-US" sz="3600" dirty="0" smtClean="0"/>
              <a:t>are of the </a:t>
            </a:r>
            <a:r>
              <a:rPr lang="en-US" sz="3600" dirty="0" smtClean="0">
                <a:solidFill>
                  <a:srgbClr val="FF0000"/>
                </a:solidFill>
              </a:rPr>
              <a:t>same data type</a:t>
            </a:r>
            <a:endParaRPr lang="en-US" sz="3600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3600" dirty="0" smtClean="0"/>
              <a:t>Lists - the </a:t>
            </a:r>
            <a:r>
              <a:rPr lang="en-US" sz="3600" dirty="0" smtClean="0">
                <a:solidFill>
                  <a:srgbClr val="FF0000"/>
                </a:solidFill>
              </a:rPr>
              <a:t>elements </a:t>
            </a:r>
            <a:r>
              <a:rPr lang="en-US" sz="3600" dirty="0" smtClean="0"/>
              <a:t>are of </a:t>
            </a:r>
            <a:r>
              <a:rPr lang="en-US" sz="3600" dirty="0" smtClean="0">
                <a:solidFill>
                  <a:srgbClr val="FF0000"/>
                </a:solidFill>
              </a:rPr>
              <a:t>different data types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600" b="1" dirty="0"/>
              <a:t>Vector length</a:t>
            </a:r>
          </a:p>
          <a:p>
            <a:r>
              <a:rPr lang="en-US" sz="3600" dirty="0"/>
              <a:t>To find the </a:t>
            </a:r>
            <a:r>
              <a:rPr lang="en-US" sz="3600" dirty="0">
                <a:solidFill>
                  <a:srgbClr val="FF0000"/>
                </a:solidFill>
              </a:rPr>
              <a:t>number of elements </a:t>
            </a:r>
            <a:r>
              <a:rPr lang="en-US" sz="3600" dirty="0"/>
              <a:t>in a </a:t>
            </a:r>
            <a:r>
              <a:rPr lang="en-US" sz="3600" dirty="0">
                <a:solidFill>
                  <a:srgbClr val="FF0000"/>
                </a:solidFill>
              </a:rPr>
              <a:t>vector</a:t>
            </a:r>
            <a:r>
              <a:rPr lang="en-US" sz="3600" dirty="0"/>
              <a:t> by using </a:t>
            </a:r>
            <a:r>
              <a:rPr lang="en-US" sz="3600" dirty="0">
                <a:solidFill>
                  <a:srgbClr val="FF0000"/>
                </a:solidFill>
              </a:rPr>
              <a:t>length() </a:t>
            </a:r>
            <a:r>
              <a:rPr lang="en-US" sz="3600" dirty="0"/>
              <a:t>function</a:t>
            </a:r>
          </a:p>
          <a:p>
            <a:pPr marL="0" indent="0">
              <a:buNone/>
            </a:pPr>
            <a:endParaRPr lang="en-US" sz="32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9A54-67E4-4408-A904-26C3D27285B8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8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408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Matrix - Definition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046"/>
            <a:ext cx="10515600" cy="5087751"/>
          </a:xfrm>
        </p:spPr>
        <p:txBody>
          <a:bodyPr>
            <a:normAutofit/>
          </a:bodyPr>
          <a:lstStyle/>
          <a:p>
            <a:r>
              <a:rPr lang="en-US" dirty="0" smtClean="0"/>
              <a:t>In R, a </a:t>
            </a:r>
            <a:r>
              <a:rPr lang="en-US" dirty="0" smtClean="0">
                <a:solidFill>
                  <a:srgbClr val="FF0000"/>
                </a:solidFill>
              </a:rPr>
              <a:t>two-dimensional rectangular data set </a:t>
            </a:r>
            <a:r>
              <a:rPr lang="en-US" dirty="0" smtClean="0"/>
              <a:t>is known as a </a:t>
            </a:r>
            <a:r>
              <a:rPr lang="en-US" dirty="0" smtClean="0">
                <a:solidFill>
                  <a:srgbClr val="FF0000"/>
                </a:solidFill>
              </a:rPr>
              <a:t>matrix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matrix is </a:t>
            </a:r>
            <a:r>
              <a:rPr lang="en-US" dirty="0" smtClean="0">
                <a:solidFill>
                  <a:srgbClr val="FF0000"/>
                </a:solidFill>
              </a:rPr>
              <a:t>created </a:t>
            </a:r>
            <a:r>
              <a:rPr lang="en-US" dirty="0" smtClean="0"/>
              <a:t>with the </a:t>
            </a:r>
            <a:r>
              <a:rPr lang="en-US" dirty="0" smtClean="0">
                <a:solidFill>
                  <a:srgbClr val="FF0000"/>
                </a:solidFill>
              </a:rPr>
              <a:t>help of the vector input </a:t>
            </a:r>
            <a:r>
              <a:rPr lang="en-US" dirty="0" smtClean="0"/>
              <a:t>to the matrix function. </a:t>
            </a:r>
          </a:p>
          <a:p>
            <a:r>
              <a:rPr lang="en-US" dirty="0" smtClean="0"/>
              <a:t>On R matrices, we can perform </a:t>
            </a:r>
            <a:r>
              <a:rPr lang="en-US" dirty="0" smtClean="0">
                <a:solidFill>
                  <a:srgbClr val="FF0000"/>
                </a:solidFill>
              </a:rPr>
              <a:t>addition, subtraction, multiplication,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FF0000"/>
                </a:solidFill>
              </a:rPr>
              <a:t> division operation.</a:t>
            </a:r>
          </a:p>
          <a:p>
            <a:r>
              <a:rPr lang="en-US" dirty="0" smtClean="0"/>
              <a:t>In the R matrix, elements are arranged in a </a:t>
            </a:r>
            <a:r>
              <a:rPr lang="en-US" dirty="0" smtClean="0">
                <a:solidFill>
                  <a:srgbClr val="FF0000"/>
                </a:solidFill>
              </a:rPr>
              <a:t>fixed number of rows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columns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matrix elements are the </a:t>
            </a:r>
            <a:r>
              <a:rPr lang="en-US" dirty="0" smtClean="0">
                <a:solidFill>
                  <a:srgbClr val="FF0000"/>
                </a:solidFill>
              </a:rPr>
              <a:t>real numbers</a:t>
            </a:r>
            <a:r>
              <a:rPr lang="en-US" dirty="0" smtClean="0"/>
              <a:t>. In R, we use matrix function, which can </a:t>
            </a:r>
            <a:r>
              <a:rPr lang="en-US" dirty="0" smtClean="0">
                <a:solidFill>
                  <a:srgbClr val="FF0000"/>
                </a:solidFill>
              </a:rPr>
              <a:t>easily reproduce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memory representation </a:t>
            </a:r>
            <a:r>
              <a:rPr lang="en-US" dirty="0" smtClean="0"/>
              <a:t>of the matrix.</a:t>
            </a:r>
          </a:p>
          <a:p>
            <a:r>
              <a:rPr lang="en-US" dirty="0" smtClean="0"/>
              <a:t> In the R matrix, all the </a:t>
            </a:r>
            <a:r>
              <a:rPr lang="en-US" dirty="0" smtClean="0">
                <a:solidFill>
                  <a:srgbClr val="FF0000"/>
                </a:solidFill>
              </a:rPr>
              <a:t>elements must share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common basic type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9071-81AA-43CC-B6CD-D6EAA1321107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79906" y="213360"/>
            <a:ext cx="1512094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5841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6518"/>
            <a:ext cx="10515600" cy="580044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</a:t>
            </a:r>
            <a:r>
              <a:rPr lang="en-US" sz="3200" dirty="0"/>
              <a:t>Matrix is created using the</a:t>
            </a:r>
            <a:r>
              <a:rPr lang="en-US" sz="3200" dirty="0">
                <a:solidFill>
                  <a:srgbClr val="FF0000"/>
                </a:solidFill>
              </a:rPr>
              <a:t> </a:t>
            </a:r>
            <a:r>
              <a:rPr lang="en-US" sz="3200" b="1" dirty="0">
                <a:solidFill>
                  <a:srgbClr val="FF0000"/>
                </a:solidFill>
              </a:rPr>
              <a:t>matrix()</a:t>
            </a:r>
            <a:r>
              <a:rPr lang="en-US" sz="3200" dirty="0"/>
              <a:t> function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b="1" dirty="0" smtClean="0"/>
              <a:t>Syntax</a:t>
            </a:r>
          </a:p>
          <a:p>
            <a:pPr marL="0" indent="0">
              <a:buNone/>
            </a:pPr>
            <a:r>
              <a:rPr lang="en-US" sz="3200" dirty="0" smtClean="0"/>
              <a:t>	matrix(data, </a:t>
            </a:r>
            <a:r>
              <a:rPr lang="en-US" sz="3200" dirty="0" err="1" smtClean="0"/>
              <a:t>nrow</a:t>
            </a:r>
            <a:r>
              <a:rPr lang="en-US" sz="3200" dirty="0" smtClean="0"/>
              <a:t>, </a:t>
            </a:r>
            <a:r>
              <a:rPr lang="en-US" sz="3200" dirty="0" err="1" smtClean="0"/>
              <a:t>ncol</a:t>
            </a:r>
            <a:r>
              <a:rPr lang="en-US" sz="3200" dirty="0" smtClean="0"/>
              <a:t>, </a:t>
            </a:r>
            <a:r>
              <a:rPr lang="en-US" sz="3200" dirty="0" err="1" smtClean="0"/>
              <a:t>byrow</a:t>
            </a:r>
            <a:r>
              <a:rPr lang="en-US" sz="3200" dirty="0" smtClean="0"/>
              <a:t>, </a:t>
            </a:r>
            <a:r>
              <a:rPr lang="en-US" sz="3200" dirty="0" err="1" smtClean="0"/>
              <a:t>dimnames</a:t>
            </a:r>
            <a:r>
              <a:rPr lang="en-US" sz="3200" dirty="0" smtClean="0"/>
              <a:t>) </a:t>
            </a:r>
          </a:p>
          <a:p>
            <a:r>
              <a:rPr lang="en-US" sz="3200" b="1" dirty="0" smtClean="0"/>
              <a:t>data</a:t>
            </a:r>
            <a:r>
              <a:rPr lang="en-US" sz="3200" dirty="0" smtClean="0"/>
              <a:t> is the input vector which becomes the </a:t>
            </a:r>
            <a:r>
              <a:rPr lang="en-US" sz="3200" dirty="0" smtClean="0">
                <a:solidFill>
                  <a:srgbClr val="FF0000"/>
                </a:solidFill>
              </a:rPr>
              <a:t>data elements </a:t>
            </a:r>
            <a:r>
              <a:rPr lang="en-US" sz="3200" dirty="0" smtClean="0"/>
              <a:t>of the matrix.</a:t>
            </a:r>
          </a:p>
          <a:p>
            <a:r>
              <a:rPr lang="en-US" sz="3200" b="1" dirty="0" err="1" smtClean="0"/>
              <a:t>nrow</a:t>
            </a:r>
            <a:r>
              <a:rPr lang="en-US" sz="3200" dirty="0" smtClean="0"/>
              <a:t> is the </a:t>
            </a:r>
            <a:r>
              <a:rPr lang="en-US" sz="3200" dirty="0" smtClean="0">
                <a:solidFill>
                  <a:srgbClr val="FF0000"/>
                </a:solidFill>
              </a:rPr>
              <a:t>number of rows </a:t>
            </a:r>
            <a:r>
              <a:rPr lang="en-US" sz="3200" dirty="0" smtClean="0"/>
              <a:t>to be </a:t>
            </a:r>
            <a:r>
              <a:rPr lang="en-US" sz="3200" dirty="0" smtClean="0">
                <a:solidFill>
                  <a:srgbClr val="FF0000"/>
                </a:solidFill>
              </a:rPr>
              <a:t>created</a:t>
            </a:r>
            <a:r>
              <a:rPr lang="en-US" sz="3200" dirty="0" smtClean="0"/>
              <a:t>.</a:t>
            </a:r>
          </a:p>
          <a:p>
            <a:r>
              <a:rPr lang="en-US" sz="3200" b="1" dirty="0" err="1" smtClean="0"/>
              <a:t>ncol</a:t>
            </a:r>
            <a:r>
              <a:rPr lang="en-US" sz="3200" dirty="0" smtClean="0"/>
              <a:t> is the </a:t>
            </a:r>
            <a:r>
              <a:rPr lang="en-US" sz="3200" dirty="0" smtClean="0">
                <a:solidFill>
                  <a:srgbClr val="FF0000"/>
                </a:solidFill>
              </a:rPr>
              <a:t>number of columns </a:t>
            </a:r>
            <a:r>
              <a:rPr lang="en-US" sz="3200" dirty="0" smtClean="0"/>
              <a:t>to be </a:t>
            </a:r>
            <a:r>
              <a:rPr lang="en-US" sz="3200" dirty="0" smtClean="0">
                <a:solidFill>
                  <a:srgbClr val="FF0000"/>
                </a:solidFill>
              </a:rPr>
              <a:t>created</a:t>
            </a:r>
            <a:r>
              <a:rPr lang="en-US" sz="3200" dirty="0" smtClean="0"/>
              <a:t>.</a:t>
            </a:r>
          </a:p>
          <a:p>
            <a:r>
              <a:rPr lang="en-US" sz="3200" b="1" dirty="0" err="1" smtClean="0"/>
              <a:t>byrow</a:t>
            </a:r>
            <a:r>
              <a:rPr lang="en-US" sz="3200" dirty="0" smtClean="0"/>
              <a:t> is a </a:t>
            </a:r>
            <a:r>
              <a:rPr lang="en-US" sz="3200" dirty="0" smtClean="0">
                <a:solidFill>
                  <a:srgbClr val="FF0000"/>
                </a:solidFill>
              </a:rPr>
              <a:t>logical clue</a:t>
            </a:r>
            <a:r>
              <a:rPr lang="en-US" sz="3200" dirty="0" smtClean="0"/>
              <a:t>. If </a:t>
            </a:r>
            <a:r>
              <a:rPr lang="en-US" sz="3200" dirty="0" smtClean="0">
                <a:solidFill>
                  <a:srgbClr val="FF0000"/>
                </a:solidFill>
              </a:rPr>
              <a:t>TRUE </a:t>
            </a:r>
            <a:r>
              <a:rPr lang="en-US" sz="3200" dirty="0" smtClean="0"/>
              <a:t>then the </a:t>
            </a:r>
            <a:r>
              <a:rPr lang="en-US" sz="3200" dirty="0" smtClean="0">
                <a:solidFill>
                  <a:srgbClr val="FF0000"/>
                </a:solidFill>
              </a:rPr>
              <a:t>input vector elements </a:t>
            </a:r>
            <a:r>
              <a:rPr lang="en-US" sz="3200" dirty="0" smtClean="0"/>
              <a:t>are </a:t>
            </a:r>
            <a:r>
              <a:rPr lang="en-US" sz="3200" dirty="0" smtClean="0">
                <a:solidFill>
                  <a:srgbClr val="FF0000"/>
                </a:solidFill>
              </a:rPr>
              <a:t>arranged by row</a:t>
            </a:r>
            <a:r>
              <a:rPr lang="en-US" sz="3200" dirty="0" smtClean="0"/>
              <a:t>.</a:t>
            </a:r>
          </a:p>
          <a:p>
            <a:r>
              <a:rPr lang="en-US" sz="3200" b="1" dirty="0" err="1" smtClean="0"/>
              <a:t>dimname</a:t>
            </a:r>
            <a:r>
              <a:rPr lang="en-US" sz="3200" dirty="0" smtClean="0"/>
              <a:t> is the </a:t>
            </a:r>
            <a:r>
              <a:rPr lang="en-US" sz="3200" dirty="0" smtClean="0">
                <a:solidFill>
                  <a:srgbClr val="FF0000"/>
                </a:solidFill>
              </a:rPr>
              <a:t>names assigned </a:t>
            </a:r>
            <a:r>
              <a:rPr lang="en-US" sz="3200" dirty="0" smtClean="0"/>
              <a:t>to the </a:t>
            </a:r>
            <a:r>
              <a:rPr lang="en-US" sz="3200" dirty="0" smtClean="0">
                <a:solidFill>
                  <a:srgbClr val="FF0000"/>
                </a:solidFill>
              </a:rPr>
              <a:t>rows and columns</a:t>
            </a:r>
            <a:r>
              <a:rPr lang="en-US" sz="3200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9F4F1-13FE-46BD-BBD9-A405F5F4448D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3071"/>
            <a:ext cx="10515600" cy="58138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 smtClean="0"/>
              <a:t>Matrix Creation</a:t>
            </a:r>
          </a:p>
          <a:p>
            <a:r>
              <a:rPr lang="en-US" dirty="0" smtClean="0"/>
              <a:t>Like vector and list, R provides the </a:t>
            </a:r>
            <a:r>
              <a:rPr lang="en-US" dirty="0" smtClean="0">
                <a:solidFill>
                  <a:srgbClr val="FF0000"/>
                </a:solidFill>
              </a:rPr>
              <a:t>matrix() function </a:t>
            </a:r>
            <a:r>
              <a:rPr lang="en-US" dirty="0" smtClean="0"/>
              <a:t>to create a matrix.</a:t>
            </a:r>
          </a:p>
          <a:p>
            <a:r>
              <a:rPr lang="en-US" dirty="0" smtClean="0"/>
              <a:t>This function plays an </a:t>
            </a:r>
            <a:r>
              <a:rPr lang="en-US" dirty="0" smtClean="0">
                <a:solidFill>
                  <a:srgbClr val="FF0000"/>
                </a:solidFill>
              </a:rPr>
              <a:t>important role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FF0000"/>
                </a:solidFill>
              </a:rPr>
              <a:t>data analysis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	#</a:t>
            </a:r>
            <a:r>
              <a:rPr lang="en-US" dirty="0"/>
              <a:t>Arranging elements sequentially by row.  </a:t>
            </a:r>
          </a:p>
          <a:p>
            <a:pPr marL="0" indent="0">
              <a:buNone/>
            </a:pPr>
            <a:r>
              <a:rPr lang="en-US" dirty="0" smtClean="0"/>
              <a:t>	P </a:t>
            </a:r>
            <a:r>
              <a:rPr lang="en-US" dirty="0"/>
              <a:t>&lt;- matrix(c(5:16), </a:t>
            </a:r>
            <a:r>
              <a:rPr lang="en-US" dirty="0" err="1"/>
              <a:t>nrow</a:t>
            </a:r>
            <a:r>
              <a:rPr lang="en-US" dirty="0"/>
              <a:t> = 4, </a:t>
            </a:r>
            <a:r>
              <a:rPr lang="en-US" dirty="0" err="1"/>
              <a:t>byrow</a:t>
            </a:r>
            <a:r>
              <a:rPr lang="en-US" dirty="0"/>
              <a:t> = TRUE)  </a:t>
            </a:r>
          </a:p>
          <a:p>
            <a:pPr marL="0" indent="0">
              <a:buNone/>
            </a:pPr>
            <a:r>
              <a:rPr lang="en-US" dirty="0" smtClean="0"/>
              <a:t>	print(P</a:t>
            </a:r>
            <a:r>
              <a:rPr lang="en-US" dirty="0"/>
              <a:t>)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# </a:t>
            </a:r>
            <a:r>
              <a:rPr lang="en-US" dirty="0"/>
              <a:t>Arranging elements sequentially by column.  </a:t>
            </a:r>
          </a:p>
          <a:p>
            <a:pPr marL="0" indent="0">
              <a:buNone/>
            </a:pPr>
            <a:r>
              <a:rPr lang="en-US" dirty="0" smtClean="0"/>
              <a:t>	Q </a:t>
            </a:r>
            <a:r>
              <a:rPr lang="en-US" dirty="0"/>
              <a:t>&lt;- matrix(c(3:14), </a:t>
            </a:r>
            <a:r>
              <a:rPr lang="en-US" dirty="0" err="1"/>
              <a:t>nrow</a:t>
            </a:r>
            <a:r>
              <a:rPr lang="en-US" dirty="0"/>
              <a:t> = 4, </a:t>
            </a:r>
            <a:r>
              <a:rPr lang="en-US" dirty="0" err="1"/>
              <a:t>byrow</a:t>
            </a:r>
            <a:r>
              <a:rPr lang="en-US" dirty="0"/>
              <a:t> = FALSE)  </a:t>
            </a:r>
          </a:p>
          <a:p>
            <a:pPr marL="0" indent="0">
              <a:buNone/>
            </a:pPr>
            <a:r>
              <a:rPr lang="en-US" dirty="0" smtClean="0"/>
              <a:t>	print(Q</a:t>
            </a:r>
            <a:r>
              <a:rPr lang="en-US" dirty="0"/>
              <a:t>) 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B43A-1A24-49DA-A956-6FD5A630E294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4435"/>
            <a:ext cx="10515600" cy="56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Accessing Matrix Elements in R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Three ways </a:t>
            </a:r>
            <a:r>
              <a:rPr lang="en-US" sz="3600" dirty="0" smtClean="0"/>
              <a:t>to </a:t>
            </a:r>
            <a:r>
              <a:rPr lang="en-US" sz="3600" dirty="0" smtClean="0">
                <a:solidFill>
                  <a:srgbClr val="FF0000"/>
                </a:solidFill>
              </a:rPr>
              <a:t>access the elements </a:t>
            </a:r>
            <a:r>
              <a:rPr lang="en-US" sz="3600" dirty="0" smtClean="0"/>
              <a:t>from the matrix.</a:t>
            </a:r>
          </a:p>
          <a:p>
            <a:pPr marL="457200" indent="-457200">
              <a:buNone/>
            </a:pPr>
            <a:r>
              <a:rPr lang="en-US" sz="3600" dirty="0" smtClean="0"/>
              <a:t>1. Access the element which presents on </a:t>
            </a:r>
            <a:r>
              <a:rPr lang="en-US" sz="3600" dirty="0" smtClean="0">
                <a:solidFill>
                  <a:srgbClr val="FF0000"/>
                </a:solidFill>
              </a:rPr>
              <a:t>nth row and </a:t>
            </a:r>
            <a:r>
              <a:rPr lang="en-US" sz="3600" dirty="0" err="1" smtClean="0">
                <a:solidFill>
                  <a:srgbClr val="FF0000"/>
                </a:solidFill>
              </a:rPr>
              <a:t>mth</a:t>
            </a:r>
            <a:r>
              <a:rPr lang="en-US" sz="3600" dirty="0" smtClean="0">
                <a:solidFill>
                  <a:srgbClr val="FF0000"/>
                </a:solidFill>
              </a:rPr>
              <a:t> column.</a:t>
            </a:r>
          </a:p>
          <a:p>
            <a:pPr marL="457200" indent="-457200">
              <a:buNone/>
            </a:pPr>
            <a:r>
              <a:rPr lang="en-US" sz="3600" dirty="0" smtClean="0"/>
              <a:t>2. Access all the elements of the matrix which are present on the </a:t>
            </a:r>
            <a:r>
              <a:rPr lang="en-US" sz="3600" dirty="0" smtClean="0">
                <a:solidFill>
                  <a:srgbClr val="FF0000"/>
                </a:solidFill>
              </a:rPr>
              <a:t>nth row</a:t>
            </a:r>
            <a:r>
              <a:rPr lang="en-US" sz="3600" dirty="0" smtClean="0"/>
              <a:t>.</a:t>
            </a:r>
          </a:p>
          <a:p>
            <a:pPr marL="457200" indent="-457200">
              <a:buNone/>
            </a:pPr>
            <a:r>
              <a:rPr lang="en-US" sz="3600" dirty="0" smtClean="0"/>
              <a:t>3. Access all the elements of the matrix which are present on the </a:t>
            </a:r>
            <a:r>
              <a:rPr lang="en-US" sz="3600" dirty="0" err="1" smtClean="0">
                <a:solidFill>
                  <a:srgbClr val="FF0000"/>
                </a:solidFill>
              </a:rPr>
              <a:t>mth</a:t>
            </a:r>
            <a:r>
              <a:rPr lang="en-US" sz="3600" dirty="0" smtClean="0">
                <a:solidFill>
                  <a:srgbClr val="FF0000"/>
                </a:solidFill>
              </a:rPr>
              <a:t> column</a:t>
            </a:r>
            <a:r>
              <a:rPr lang="en-US" sz="3600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96E7-D759-43E3-BB3F-DC7A83359AD1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6482"/>
            <a:ext cx="10515600" cy="5410481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 smtClean="0"/>
              <a:t>Matrix Operations</a:t>
            </a:r>
          </a:p>
          <a:p>
            <a:r>
              <a:rPr lang="en-US" sz="3600" dirty="0" smtClean="0"/>
              <a:t>Matrix Addition</a:t>
            </a:r>
          </a:p>
          <a:p>
            <a:r>
              <a:rPr lang="en-US" sz="3600" dirty="0" smtClean="0"/>
              <a:t>Matrix Subtraction</a:t>
            </a:r>
          </a:p>
          <a:p>
            <a:r>
              <a:rPr lang="en-US" sz="3600" dirty="0" smtClean="0"/>
              <a:t>Matrix Multiplication</a:t>
            </a:r>
          </a:p>
          <a:p>
            <a:r>
              <a:rPr lang="en-US" sz="3600" dirty="0" smtClean="0"/>
              <a:t>Multiplication by Constant</a:t>
            </a:r>
          </a:p>
          <a:p>
            <a:r>
              <a:rPr lang="en-US" sz="3600" dirty="0" smtClean="0"/>
              <a:t>Matrix Division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9154-DD2E-4C97-A882-E4E2D08ECF20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004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Factors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Factors are the </a:t>
            </a:r>
            <a:r>
              <a:rPr lang="en-US" sz="3200" dirty="0" smtClean="0">
                <a:solidFill>
                  <a:srgbClr val="FF0000"/>
                </a:solidFill>
              </a:rPr>
              <a:t>data objects </a:t>
            </a:r>
            <a:r>
              <a:rPr lang="en-US" sz="3200" dirty="0" smtClean="0"/>
              <a:t>which are </a:t>
            </a:r>
            <a:r>
              <a:rPr lang="en-US" sz="3200" dirty="0" smtClean="0">
                <a:solidFill>
                  <a:srgbClr val="FF0000"/>
                </a:solidFill>
              </a:rPr>
              <a:t>used to categorize </a:t>
            </a:r>
            <a:r>
              <a:rPr lang="en-US" sz="3200" dirty="0" smtClean="0"/>
              <a:t>the </a:t>
            </a:r>
            <a:r>
              <a:rPr lang="en-US" sz="3200" dirty="0" smtClean="0">
                <a:solidFill>
                  <a:srgbClr val="FF0000"/>
                </a:solidFill>
              </a:rPr>
              <a:t>data</a:t>
            </a:r>
            <a:r>
              <a:rPr lang="en-US" sz="3200" dirty="0" smtClean="0"/>
              <a:t> and </a:t>
            </a:r>
            <a:r>
              <a:rPr lang="en-US" sz="3200" dirty="0" smtClean="0">
                <a:solidFill>
                  <a:srgbClr val="FF0000"/>
                </a:solidFill>
              </a:rPr>
              <a:t>store it as levels</a:t>
            </a:r>
            <a:r>
              <a:rPr lang="en-US" sz="3200" dirty="0" smtClean="0"/>
              <a:t>. </a:t>
            </a:r>
          </a:p>
          <a:p>
            <a:r>
              <a:rPr lang="en-US" sz="3200" dirty="0" smtClean="0"/>
              <a:t>They can </a:t>
            </a:r>
            <a:r>
              <a:rPr lang="en-US" sz="3200" dirty="0" smtClean="0">
                <a:solidFill>
                  <a:srgbClr val="FF0000"/>
                </a:solidFill>
              </a:rPr>
              <a:t>store both strings </a:t>
            </a:r>
            <a:r>
              <a:rPr lang="en-US" sz="3200" dirty="0" smtClean="0"/>
              <a:t>and </a:t>
            </a:r>
            <a:r>
              <a:rPr lang="en-US" sz="3200" dirty="0" smtClean="0">
                <a:solidFill>
                  <a:srgbClr val="FF0000"/>
                </a:solidFill>
              </a:rPr>
              <a:t>integers</a:t>
            </a:r>
            <a:r>
              <a:rPr lang="en-US" sz="3200" dirty="0" smtClean="0"/>
              <a:t>. </a:t>
            </a:r>
          </a:p>
          <a:p>
            <a:r>
              <a:rPr lang="en-US" sz="3200" dirty="0" smtClean="0"/>
              <a:t>They are </a:t>
            </a:r>
            <a:r>
              <a:rPr lang="en-US" sz="3200" dirty="0" smtClean="0">
                <a:solidFill>
                  <a:srgbClr val="FF0000"/>
                </a:solidFill>
              </a:rPr>
              <a:t>useful in the columns </a:t>
            </a:r>
            <a:r>
              <a:rPr lang="en-US" sz="3200" dirty="0" smtClean="0"/>
              <a:t>which have a </a:t>
            </a:r>
            <a:r>
              <a:rPr lang="en-US" sz="3200" dirty="0" smtClean="0">
                <a:solidFill>
                  <a:srgbClr val="FF0000"/>
                </a:solidFill>
              </a:rPr>
              <a:t>limited number </a:t>
            </a:r>
            <a:r>
              <a:rPr lang="en-US" sz="3200" dirty="0" smtClean="0"/>
              <a:t>of </a:t>
            </a:r>
            <a:r>
              <a:rPr lang="en-US" sz="3200" dirty="0" smtClean="0">
                <a:solidFill>
                  <a:srgbClr val="FF0000"/>
                </a:solidFill>
              </a:rPr>
              <a:t>unique values</a:t>
            </a:r>
            <a:r>
              <a:rPr lang="en-US" sz="3200" dirty="0" smtClean="0"/>
              <a:t>. </a:t>
            </a:r>
          </a:p>
          <a:p>
            <a:r>
              <a:rPr lang="en-US" sz="3200" dirty="0" smtClean="0"/>
              <a:t>Like </a:t>
            </a:r>
            <a:r>
              <a:rPr lang="en-US" sz="3200" dirty="0" smtClean="0">
                <a:solidFill>
                  <a:srgbClr val="FF0000"/>
                </a:solidFill>
              </a:rPr>
              <a:t>"Male, "Female"</a:t>
            </a:r>
            <a:r>
              <a:rPr lang="en-US" sz="3200" dirty="0" smtClean="0"/>
              <a:t> and </a:t>
            </a:r>
            <a:r>
              <a:rPr lang="en-US" sz="3200" dirty="0" smtClean="0">
                <a:solidFill>
                  <a:srgbClr val="FF0000"/>
                </a:solidFill>
              </a:rPr>
              <a:t>True, False </a:t>
            </a:r>
            <a:r>
              <a:rPr lang="en-US" sz="3200" dirty="0" smtClean="0"/>
              <a:t>etc. They are useful in </a:t>
            </a:r>
            <a:r>
              <a:rPr lang="en-US" sz="3200" dirty="0" smtClean="0">
                <a:solidFill>
                  <a:srgbClr val="FF0000"/>
                </a:solidFill>
              </a:rPr>
              <a:t>data analysis </a:t>
            </a:r>
            <a:r>
              <a:rPr lang="en-US" sz="3200" dirty="0" smtClean="0"/>
              <a:t>for statistical modeling.</a:t>
            </a:r>
          </a:p>
          <a:p>
            <a:r>
              <a:rPr lang="en-US" sz="3200" dirty="0" smtClean="0"/>
              <a:t>Factors are created using the </a:t>
            </a:r>
            <a:r>
              <a:rPr lang="en-US" sz="3200" dirty="0" smtClean="0">
                <a:solidFill>
                  <a:srgbClr val="FF0000"/>
                </a:solidFill>
              </a:rPr>
              <a:t>factor() </a:t>
            </a:r>
            <a:r>
              <a:rPr lang="en-US" sz="3200" dirty="0" smtClean="0"/>
              <a:t>function by taking a </a:t>
            </a:r>
            <a:r>
              <a:rPr lang="en-US" sz="3200" dirty="0" smtClean="0">
                <a:solidFill>
                  <a:srgbClr val="FF0000"/>
                </a:solidFill>
              </a:rPr>
              <a:t>vector as input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0022-D80F-48EA-8395-D7B3D9960A39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576"/>
            <a:ext cx="10515600" cy="60693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Attributes of a factor</a:t>
            </a:r>
          </a:p>
          <a:p>
            <a:r>
              <a:rPr lang="en-US" b="1" dirty="0" smtClean="0"/>
              <a:t>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is the </a:t>
            </a:r>
            <a:r>
              <a:rPr lang="en-US" dirty="0" smtClean="0">
                <a:solidFill>
                  <a:srgbClr val="FF0000"/>
                </a:solidFill>
              </a:rPr>
              <a:t>input vector </a:t>
            </a:r>
            <a:r>
              <a:rPr lang="en-US" dirty="0" smtClean="0"/>
              <a:t>which is to be </a:t>
            </a:r>
            <a:r>
              <a:rPr lang="en-US" dirty="0" smtClean="0">
                <a:solidFill>
                  <a:srgbClr val="FF0000"/>
                </a:solidFill>
              </a:rPr>
              <a:t>transformed into a factor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levels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is an </a:t>
            </a:r>
            <a:r>
              <a:rPr lang="en-US" dirty="0" smtClean="0">
                <a:solidFill>
                  <a:srgbClr val="FF0000"/>
                </a:solidFill>
              </a:rPr>
              <a:t>input vector </a:t>
            </a:r>
            <a:r>
              <a:rPr lang="en-US" dirty="0" smtClean="0"/>
              <a:t>that represents a </a:t>
            </a:r>
            <a:r>
              <a:rPr lang="en-US" dirty="0" smtClean="0">
                <a:solidFill>
                  <a:srgbClr val="FF0000"/>
                </a:solidFill>
              </a:rPr>
              <a:t>set of unique values </a:t>
            </a:r>
            <a:r>
              <a:rPr lang="en-US" dirty="0" smtClean="0"/>
              <a:t>which are taken by x.</a:t>
            </a:r>
          </a:p>
          <a:p>
            <a:r>
              <a:rPr lang="en-US" b="1" dirty="0" smtClean="0"/>
              <a:t>labels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is a </a:t>
            </a:r>
            <a:r>
              <a:rPr lang="en-US" dirty="0" smtClean="0">
                <a:solidFill>
                  <a:srgbClr val="FF0000"/>
                </a:solidFill>
              </a:rPr>
              <a:t>character vector </a:t>
            </a:r>
            <a:r>
              <a:rPr lang="en-US" dirty="0" smtClean="0"/>
              <a:t>which corresponds to the </a:t>
            </a:r>
            <a:r>
              <a:rPr lang="en-US" dirty="0" smtClean="0">
                <a:solidFill>
                  <a:srgbClr val="FF0000"/>
                </a:solidFill>
              </a:rPr>
              <a:t>number of labels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Exclude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is used to </a:t>
            </a:r>
            <a:r>
              <a:rPr lang="en-US" dirty="0" smtClean="0">
                <a:solidFill>
                  <a:srgbClr val="FF0000"/>
                </a:solidFill>
              </a:rPr>
              <a:t>specify the value </a:t>
            </a:r>
            <a:r>
              <a:rPr lang="en-US" dirty="0" smtClean="0"/>
              <a:t>which we want to be </a:t>
            </a:r>
            <a:r>
              <a:rPr lang="en-US" dirty="0" smtClean="0">
                <a:solidFill>
                  <a:srgbClr val="FF0000"/>
                </a:solidFill>
              </a:rPr>
              <a:t>excluded</a:t>
            </a:r>
            <a:r>
              <a:rPr lang="en-US" dirty="0" smtClean="0"/>
              <a:t>,</a:t>
            </a:r>
          </a:p>
          <a:p>
            <a:r>
              <a:rPr lang="en-US" b="1" dirty="0" smtClean="0"/>
              <a:t>ordered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is a </a:t>
            </a:r>
            <a:r>
              <a:rPr lang="en-US" dirty="0" smtClean="0">
                <a:solidFill>
                  <a:srgbClr val="FF0000"/>
                </a:solidFill>
              </a:rPr>
              <a:t>logical attribute </a:t>
            </a:r>
            <a:r>
              <a:rPr lang="en-US" dirty="0" smtClean="0"/>
              <a:t>which determines if the </a:t>
            </a:r>
            <a:r>
              <a:rPr lang="en-US" dirty="0" smtClean="0">
                <a:solidFill>
                  <a:srgbClr val="FF0000"/>
                </a:solidFill>
              </a:rPr>
              <a:t>levels are ordered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nmax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is used to </a:t>
            </a:r>
            <a:r>
              <a:rPr lang="en-US" dirty="0" smtClean="0">
                <a:solidFill>
                  <a:srgbClr val="FF0000"/>
                </a:solidFill>
              </a:rPr>
              <a:t>specify the upper bound </a:t>
            </a:r>
            <a:r>
              <a:rPr lang="en-US" dirty="0" smtClean="0"/>
              <a:t>for the </a:t>
            </a:r>
            <a:r>
              <a:rPr lang="en-US" dirty="0" smtClean="0">
                <a:solidFill>
                  <a:srgbClr val="FF0000"/>
                </a:solidFill>
              </a:rPr>
              <a:t>maximum number of level.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7643-7074-4E0E-A609-6181DC039AD8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5118"/>
            <a:ext cx="10515600" cy="5571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How to create a factor?</a:t>
            </a:r>
          </a:p>
          <a:p>
            <a:r>
              <a:rPr lang="en-US" sz="3600" dirty="0" smtClean="0"/>
              <a:t>A factor is </a:t>
            </a:r>
            <a:r>
              <a:rPr lang="en-US" sz="3600" dirty="0" smtClean="0">
                <a:solidFill>
                  <a:srgbClr val="FF0000"/>
                </a:solidFill>
              </a:rPr>
              <a:t>created </a:t>
            </a:r>
            <a:r>
              <a:rPr lang="en-US" sz="3600" dirty="0" smtClean="0"/>
              <a:t>in </a:t>
            </a:r>
            <a:r>
              <a:rPr lang="en-US" sz="3600" dirty="0" smtClean="0">
                <a:solidFill>
                  <a:srgbClr val="FF0000"/>
                </a:solidFill>
              </a:rPr>
              <a:t>two steps</a:t>
            </a:r>
          </a:p>
          <a:p>
            <a:r>
              <a:rPr lang="en-US" sz="3600" dirty="0" smtClean="0"/>
              <a:t>In the first step, we </a:t>
            </a:r>
            <a:r>
              <a:rPr lang="en-US" sz="3600" dirty="0" smtClean="0">
                <a:solidFill>
                  <a:srgbClr val="FF0000"/>
                </a:solidFill>
              </a:rPr>
              <a:t>create</a:t>
            </a:r>
            <a:r>
              <a:rPr lang="en-US" sz="3600" dirty="0" smtClean="0"/>
              <a:t> a </a:t>
            </a:r>
            <a:r>
              <a:rPr lang="en-US" sz="3600" dirty="0" smtClean="0">
                <a:solidFill>
                  <a:srgbClr val="FF0000"/>
                </a:solidFill>
              </a:rPr>
              <a:t>vector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Next step is to </a:t>
            </a:r>
            <a:r>
              <a:rPr lang="en-US" sz="3600" dirty="0" smtClean="0">
                <a:solidFill>
                  <a:srgbClr val="FF0000"/>
                </a:solidFill>
              </a:rPr>
              <a:t>convert </a:t>
            </a:r>
            <a:r>
              <a:rPr lang="en-US" sz="3600" dirty="0" smtClean="0"/>
              <a:t>the</a:t>
            </a:r>
            <a:r>
              <a:rPr lang="en-US" sz="3600" dirty="0" smtClean="0">
                <a:solidFill>
                  <a:srgbClr val="FF0000"/>
                </a:solidFill>
              </a:rPr>
              <a:t> vector </a:t>
            </a:r>
            <a:r>
              <a:rPr lang="en-US" sz="3600" dirty="0" smtClean="0"/>
              <a:t>into a </a:t>
            </a:r>
            <a:r>
              <a:rPr lang="en-US" sz="3600" dirty="0" smtClean="0">
                <a:solidFill>
                  <a:srgbClr val="FF0000"/>
                </a:solidFill>
              </a:rPr>
              <a:t>factor</a:t>
            </a:r>
            <a:endParaRPr lang="en-US" sz="3600" dirty="0" smtClean="0"/>
          </a:p>
          <a:p>
            <a:r>
              <a:rPr lang="en-US" sz="3600" dirty="0" smtClean="0"/>
              <a:t>R provides </a:t>
            </a:r>
            <a:r>
              <a:rPr lang="en-US" sz="3600" dirty="0" smtClean="0">
                <a:solidFill>
                  <a:srgbClr val="FF0000"/>
                </a:solidFill>
              </a:rPr>
              <a:t>factor() </a:t>
            </a:r>
            <a:r>
              <a:rPr lang="en-US" sz="3600" dirty="0" smtClean="0"/>
              <a:t>function to </a:t>
            </a:r>
            <a:r>
              <a:rPr lang="en-US" sz="3600" dirty="0" smtClean="0">
                <a:solidFill>
                  <a:srgbClr val="FF0000"/>
                </a:solidFill>
              </a:rPr>
              <a:t>convert </a:t>
            </a:r>
            <a:r>
              <a:rPr lang="en-US" sz="3600" dirty="0" smtClean="0"/>
              <a:t>the</a:t>
            </a:r>
            <a:r>
              <a:rPr lang="en-US" sz="3600" dirty="0" smtClean="0">
                <a:solidFill>
                  <a:srgbClr val="FF0000"/>
                </a:solidFill>
              </a:rPr>
              <a:t> vector into factor</a:t>
            </a:r>
            <a:r>
              <a:rPr lang="en-US" sz="3600" dirty="0" smtClean="0"/>
              <a:t>. </a:t>
            </a:r>
          </a:p>
          <a:p>
            <a:pPr marL="0" indent="0">
              <a:buNone/>
            </a:pPr>
            <a:r>
              <a:rPr lang="en-US" sz="3600" b="1" dirty="0" smtClean="0"/>
              <a:t>Syntax of factor</a:t>
            </a:r>
            <a:r>
              <a:rPr lang="en-US" sz="3600" b="1" dirty="0"/>
              <a:t> </a:t>
            </a:r>
            <a:r>
              <a:rPr lang="en-US" sz="3600" b="1" dirty="0" smtClean="0"/>
              <a:t>function</a:t>
            </a:r>
          </a:p>
          <a:p>
            <a:pPr marL="0" indent="0">
              <a:buNone/>
            </a:pPr>
            <a:r>
              <a:rPr lang="en-US" sz="3600" dirty="0" smtClean="0"/>
              <a:t>	</a:t>
            </a:r>
            <a:r>
              <a:rPr lang="en-US" sz="3600" dirty="0" err="1" smtClean="0"/>
              <a:t>factor_data</a:t>
            </a:r>
            <a:r>
              <a:rPr lang="en-US" sz="3600" b="1" dirty="0" smtClean="0"/>
              <a:t>&lt;-</a:t>
            </a:r>
            <a:r>
              <a:rPr lang="en-US" sz="3600" dirty="0" smtClean="0"/>
              <a:t> factor(vector)  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5B38-62C1-4419-B594-F707049540C1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b="1" dirty="0" smtClean="0"/>
              <a:t>Accessing components of factor</a:t>
            </a:r>
          </a:p>
          <a:p>
            <a:r>
              <a:rPr lang="en-US" dirty="0" smtClean="0"/>
              <a:t>The process of </a:t>
            </a:r>
            <a:r>
              <a:rPr lang="en-US" dirty="0" smtClean="0">
                <a:solidFill>
                  <a:srgbClr val="FF0000"/>
                </a:solidFill>
              </a:rPr>
              <a:t>accessing components </a:t>
            </a:r>
            <a:r>
              <a:rPr lang="en-US" dirty="0" smtClean="0"/>
              <a:t>of factor is much </a:t>
            </a:r>
            <a:r>
              <a:rPr lang="en-US" dirty="0" smtClean="0">
                <a:solidFill>
                  <a:srgbClr val="FF0000"/>
                </a:solidFill>
              </a:rPr>
              <a:t>more similar to the vectors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We can access the element with the help of the </a:t>
            </a:r>
            <a:r>
              <a:rPr lang="en-US" dirty="0" smtClean="0">
                <a:solidFill>
                  <a:srgbClr val="FF0000"/>
                </a:solidFill>
              </a:rPr>
              <a:t>indexing method </a:t>
            </a:r>
            <a:r>
              <a:rPr lang="en-US" dirty="0" smtClean="0"/>
              <a:t>or using </a:t>
            </a:r>
            <a:r>
              <a:rPr lang="en-US" dirty="0" smtClean="0">
                <a:solidFill>
                  <a:srgbClr val="FF0000"/>
                </a:solidFill>
              </a:rPr>
              <a:t>logical vectors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# </a:t>
            </a:r>
            <a:r>
              <a:rPr lang="en-US" dirty="0"/>
              <a:t>Creating a vector as input.  </a:t>
            </a:r>
          </a:p>
          <a:p>
            <a:pPr marL="0" indent="0">
              <a:buNone/>
            </a:pPr>
            <a:r>
              <a:rPr lang="en-US" dirty="0" smtClean="0"/>
              <a:t>		data </a:t>
            </a:r>
            <a:r>
              <a:rPr lang="en-US" dirty="0"/>
              <a:t>&lt;- c("aaa","bbb","ccc","bbb","aaa","ddd","bbb","aaa","ddd","ccc","ddd") 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 </a:t>
            </a:r>
            <a:r>
              <a:rPr lang="en-US" dirty="0" smtClean="0"/>
              <a:t># </a:t>
            </a:r>
            <a:r>
              <a:rPr lang="en-US" dirty="0"/>
              <a:t>Applying the factor function. 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factor_data</a:t>
            </a:r>
            <a:r>
              <a:rPr lang="en-US" dirty="0"/>
              <a:t>&lt;- factor(data) 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 </a:t>
            </a:r>
            <a:r>
              <a:rPr lang="en-US" dirty="0" smtClean="0"/>
              <a:t>#</a:t>
            </a:r>
            <a:r>
              <a:rPr lang="en-US" dirty="0"/>
              <a:t>Printing all elements of factor  </a:t>
            </a:r>
          </a:p>
          <a:p>
            <a:pPr marL="0" indent="0">
              <a:buNone/>
            </a:pPr>
            <a:r>
              <a:rPr lang="en-US" dirty="0" smtClean="0"/>
              <a:t>		print(</a:t>
            </a:r>
            <a:r>
              <a:rPr lang="en-US" dirty="0" err="1" smtClean="0"/>
              <a:t>factor_data</a:t>
            </a:r>
            <a:r>
              <a:rPr lang="en-US" dirty="0"/>
              <a:t>) 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 </a:t>
            </a:r>
            <a:r>
              <a:rPr lang="en-US" dirty="0" smtClean="0"/>
              <a:t>#</a:t>
            </a:r>
            <a:r>
              <a:rPr lang="en-US" dirty="0"/>
              <a:t>Accessing 4th element of factor  </a:t>
            </a:r>
          </a:p>
          <a:p>
            <a:pPr marL="0" indent="0">
              <a:buNone/>
            </a:pPr>
            <a:r>
              <a:rPr lang="en-US" dirty="0" smtClean="0"/>
              <a:t>		print(</a:t>
            </a:r>
            <a:r>
              <a:rPr lang="en-US" dirty="0" err="1" smtClean="0"/>
              <a:t>factor_data</a:t>
            </a:r>
            <a:r>
              <a:rPr lang="en-US" dirty="0" smtClean="0"/>
              <a:t>[4</a:t>
            </a:r>
            <a:r>
              <a:rPr lang="en-US" dirty="0"/>
              <a:t>]) 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 </a:t>
            </a:r>
            <a:r>
              <a:rPr lang="en-US" dirty="0" smtClean="0"/>
              <a:t>#</a:t>
            </a:r>
            <a:r>
              <a:rPr lang="en-US" dirty="0"/>
              <a:t>Accessing 5th and 7th element  </a:t>
            </a:r>
          </a:p>
          <a:p>
            <a:pPr marL="0" indent="0">
              <a:buNone/>
            </a:pPr>
            <a:r>
              <a:rPr lang="en-US" dirty="0" smtClean="0"/>
              <a:t>		print(</a:t>
            </a:r>
            <a:r>
              <a:rPr lang="en-US" dirty="0" err="1" smtClean="0"/>
              <a:t>factor_data</a:t>
            </a:r>
            <a:r>
              <a:rPr lang="en-US" dirty="0" smtClean="0"/>
              <a:t>[c(5,7</a:t>
            </a:r>
            <a:r>
              <a:rPr lang="en-US" dirty="0"/>
              <a:t>)]) 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 </a:t>
            </a:r>
            <a:r>
              <a:rPr lang="en-US" dirty="0" smtClean="0"/>
              <a:t>#</a:t>
            </a:r>
            <a:r>
              <a:rPr lang="en-US" dirty="0"/>
              <a:t>Accessing all </a:t>
            </a:r>
            <a:r>
              <a:rPr lang="en-US" dirty="0" smtClean="0"/>
              <a:t>element </a:t>
            </a:r>
            <a:r>
              <a:rPr lang="en-US" dirty="0"/>
              <a:t>except 4th one  </a:t>
            </a:r>
          </a:p>
          <a:p>
            <a:pPr marL="0" indent="0">
              <a:buNone/>
            </a:pPr>
            <a:r>
              <a:rPr lang="en-US" dirty="0" smtClean="0"/>
              <a:t>		print(</a:t>
            </a:r>
            <a:r>
              <a:rPr lang="en-US" dirty="0" err="1" smtClean="0"/>
              <a:t>factor_data</a:t>
            </a:r>
            <a:r>
              <a:rPr lang="en-US" dirty="0"/>
              <a:t>[-4]) 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/>
              <a:t> </a:t>
            </a:r>
            <a:r>
              <a:rPr lang="en-US" b="1" dirty="0" smtClean="0"/>
              <a:t>#</a:t>
            </a:r>
            <a:r>
              <a:rPr lang="en-US" b="1" dirty="0"/>
              <a:t>Accessing elements using logical vector  </a:t>
            </a:r>
          </a:p>
          <a:p>
            <a:pPr marL="0" indent="0">
              <a:buNone/>
            </a:pPr>
            <a:r>
              <a:rPr lang="en-US" dirty="0" smtClean="0"/>
              <a:t>		print(</a:t>
            </a:r>
            <a:r>
              <a:rPr lang="en-US" dirty="0" err="1" smtClean="0"/>
              <a:t>factor_data</a:t>
            </a:r>
            <a:r>
              <a:rPr lang="en-US" dirty="0" smtClean="0"/>
              <a:t>[c(TRUE,FALSE,FALSE,FALSE,TRUE,TRUE,TRUE,FALSE,FALSE,FALSE,TRUE</a:t>
            </a:r>
            <a:r>
              <a:rPr lang="en-US" dirty="0"/>
              <a:t>)])  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53D3-A62D-42C5-81EC-750910888719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6518"/>
            <a:ext cx="10515600" cy="58004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Changing the Order of Levels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order of the levels </a:t>
            </a:r>
            <a:r>
              <a:rPr lang="en-US" dirty="0" smtClean="0"/>
              <a:t>in a </a:t>
            </a:r>
            <a:r>
              <a:rPr lang="en-US" dirty="0" smtClean="0">
                <a:solidFill>
                  <a:srgbClr val="FF0000"/>
                </a:solidFill>
              </a:rPr>
              <a:t>factor can be changed </a:t>
            </a:r>
            <a:r>
              <a:rPr lang="en-US" dirty="0" smtClean="0"/>
              <a:t>by applying the factor function again with new order of the levels.</a:t>
            </a:r>
          </a:p>
          <a:p>
            <a:pPr marL="0" indent="0">
              <a:buNone/>
            </a:pPr>
            <a:r>
              <a:rPr lang="en-US" dirty="0" smtClean="0"/>
              <a:t>	data </a:t>
            </a:r>
            <a:r>
              <a:rPr lang="en-US" dirty="0"/>
              <a:t>&lt;- c("</a:t>
            </a:r>
            <a:r>
              <a:rPr lang="en-US" dirty="0" err="1"/>
              <a:t>East","West","East","North","North","East","West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            </a:t>
            </a:r>
            <a:r>
              <a:rPr lang="en-US" dirty="0"/>
              <a:t>"</a:t>
            </a:r>
            <a:r>
              <a:rPr lang="en-US" dirty="0" err="1"/>
              <a:t>West","West","East","North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 smtClean="0"/>
              <a:t>	# </a:t>
            </a:r>
            <a:r>
              <a:rPr lang="en-US" dirty="0"/>
              <a:t>Create the factors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factor_data</a:t>
            </a:r>
            <a:r>
              <a:rPr lang="en-US" dirty="0" smtClean="0"/>
              <a:t> </a:t>
            </a:r>
            <a:r>
              <a:rPr lang="en-US" dirty="0"/>
              <a:t>&lt;- factor(data)</a:t>
            </a:r>
          </a:p>
          <a:p>
            <a:pPr marL="0" indent="0">
              <a:buNone/>
            </a:pPr>
            <a:r>
              <a:rPr lang="en-US" dirty="0" smtClean="0"/>
              <a:t>	print(</a:t>
            </a:r>
            <a:r>
              <a:rPr lang="en-US" dirty="0" err="1" smtClean="0"/>
              <a:t>factor_data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# </a:t>
            </a:r>
            <a:r>
              <a:rPr lang="en-US" dirty="0"/>
              <a:t>Apply the factor function with required order of the level.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new_order_data</a:t>
            </a:r>
            <a:r>
              <a:rPr lang="en-US" dirty="0" smtClean="0"/>
              <a:t> </a:t>
            </a:r>
            <a:r>
              <a:rPr lang="en-US" dirty="0"/>
              <a:t>&lt;- factor(</a:t>
            </a:r>
            <a:r>
              <a:rPr lang="en-US" dirty="0" err="1"/>
              <a:t>factor_data,levels</a:t>
            </a:r>
            <a:r>
              <a:rPr lang="en-US" dirty="0"/>
              <a:t> = </a:t>
            </a:r>
            <a:r>
              <a:rPr lang="en-US" dirty="0" smtClean="0"/>
              <a:t>	 						c("</a:t>
            </a:r>
            <a:r>
              <a:rPr lang="en-US" dirty="0" err="1"/>
              <a:t>East","West","North</a:t>
            </a:r>
            <a:r>
              <a:rPr lang="en-US" dirty="0"/>
              <a:t>"))</a:t>
            </a:r>
          </a:p>
          <a:p>
            <a:pPr marL="0" indent="0">
              <a:buNone/>
            </a:pPr>
            <a:r>
              <a:rPr lang="en-US" dirty="0" smtClean="0"/>
              <a:t>	print(</a:t>
            </a:r>
            <a:r>
              <a:rPr lang="en-US" dirty="0" err="1" smtClean="0"/>
              <a:t>new_order_data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4527-F2B8-4DE6-A288-D2C658515456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704"/>
            <a:ext cx="10515600" cy="69719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Creating Vectors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8106"/>
            <a:ext cx="10515600" cy="48165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 smtClean="0"/>
              <a:t>1. Using c() function</a:t>
            </a:r>
          </a:p>
          <a:p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This function returns a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one-dimensional array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or simply vector. </a:t>
            </a:r>
          </a:p>
          <a:p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The c() function is a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generic function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which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effectLst/>
              </a:rPr>
              <a:t>combines its argument. </a:t>
            </a:r>
          </a:p>
          <a:p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All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arguments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are restricted with a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common data type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which is the type of the returned value.  </a:t>
            </a:r>
          </a:p>
          <a:p>
            <a:pPr marL="0" indent="0" fontAlgn="base">
              <a:buNone/>
            </a:pPr>
            <a:r>
              <a:rPr lang="en-US" sz="3600" dirty="0" smtClean="0"/>
              <a:t>	&gt; x </a:t>
            </a:r>
            <a:r>
              <a:rPr lang="en-US" sz="3600" dirty="0"/>
              <a:t>&lt;- </a:t>
            </a:r>
            <a:r>
              <a:rPr lang="en-US" sz="3600" b="1" dirty="0"/>
              <a:t>c</a:t>
            </a:r>
            <a:r>
              <a:rPr lang="en-US" sz="3600" dirty="0"/>
              <a:t>(1,2,3,4,5) #creates a vector named </a:t>
            </a:r>
            <a:r>
              <a:rPr lang="en-US" sz="3600" dirty="0" smtClean="0"/>
              <a:t>x</a:t>
            </a:r>
            <a:endParaRPr lang="en-US" sz="3600" dirty="0"/>
          </a:p>
          <a:p>
            <a:pPr marL="0" indent="0" fontAlgn="base">
              <a:buNone/>
            </a:pPr>
            <a:r>
              <a:rPr lang="en-US" sz="3600" dirty="0" smtClean="0"/>
              <a:t>	&gt; x                           #</a:t>
            </a:r>
            <a:r>
              <a:rPr lang="en-US" sz="3600" dirty="0"/>
              <a:t>prints the vector </a:t>
            </a:r>
            <a:r>
              <a:rPr lang="en-US" sz="3600" dirty="0" smtClean="0"/>
              <a:t>x</a:t>
            </a:r>
            <a:endParaRPr lang="en-US" sz="3600" dirty="0"/>
          </a:p>
          <a:p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C93B-A0B5-4524-87C2-2FCD0D261F08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2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0306"/>
            <a:ext cx="10515600" cy="5746657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Generating Factor Levels</a:t>
            </a:r>
          </a:p>
          <a:p>
            <a:r>
              <a:rPr lang="en-US" sz="3200" dirty="0" smtClean="0"/>
              <a:t>Generate factor levels by using the </a:t>
            </a:r>
            <a:r>
              <a:rPr lang="en-US" sz="3200" b="1" dirty="0" err="1" smtClean="0">
                <a:solidFill>
                  <a:srgbClr val="FF0000"/>
                </a:solidFill>
              </a:rPr>
              <a:t>gl</a:t>
            </a:r>
            <a:r>
              <a:rPr lang="en-US" sz="3200" b="1" dirty="0" smtClean="0">
                <a:solidFill>
                  <a:srgbClr val="FF0000"/>
                </a:solidFill>
              </a:rPr>
              <a:t>()</a:t>
            </a:r>
            <a:r>
              <a:rPr lang="en-US" sz="3200" dirty="0" smtClean="0">
                <a:solidFill>
                  <a:srgbClr val="FF0000"/>
                </a:solidFill>
              </a:rPr>
              <a:t> function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It takes </a:t>
            </a:r>
            <a:r>
              <a:rPr lang="en-US" sz="3200" dirty="0" smtClean="0">
                <a:solidFill>
                  <a:srgbClr val="FF0000"/>
                </a:solidFill>
              </a:rPr>
              <a:t>two integers as input </a:t>
            </a:r>
            <a:r>
              <a:rPr lang="en-US" sz="3200" dirty="0" smtClean="0"/>
              <a:t>which indicates </a:t>
            </a:r>
            <a:r>
              <a:rPr lang="en-US" sz="3200" dirty="0" smtClean="0">
                <a:solidFill>
                  <a:srgbClr val="FF0000"/>
                </a:solidFill>
              </a:rPr>
              <a:t>how many levels </a:t>
            </a:r>
            <a:r>
              <a:rPr lang="en-US" sz="3200" dirty="0" smtClean="0"/>
              <a:t>and </a:t>
            </a:r>
            <a:r>
              <a:rPr lang="en-US" sz="3200" dirty="0" smtClean="0">
                <a:solidFill>
                  <a:srgbClr val="FF0000"/>
                </a:solidFill>
              </a:rPr>
              <a:t>how many times each level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r>
              <a:rPr lang="en-US" sz="3200" b="1" dirty="0" smtClean="0"/>
              <a:t>Syntax</a:t>
            </a:r>
          </a:p>
          <a:p>
            <a:pPr marL="0" indent="0">
              <a:buNone/>
            </a:pPr>
            <a:r>
              <a:rPr lang="en-US" sz="3200" dirty="0" smtClean="0"/>
              <a:t>	</a:t>
            </a:r>
            <a:r>
              <a:rPr lang="en-US" sz="3200" dirty="0" err="1" smtClean="0"/>
              <a:t>gl</a:t>
            </a:r>
            <a:r>
              <a:rPr lang="en-US" sz="3200" dirty="0" smtClean="0"/>
              <a:t>(n, k, labels)  </a:t>
            </a:r>
          </a:p>
          <a:p>
            <a:r>
              <a:rPr lang="en-US" sz="3200" b="1" dirty="0" smtClean="0"/>
              <a:t>n</a:t>
            </a:r>
            <a:r>
              <a:rPr lang="en-US" sz="3200" dirty="0" smtClean="0"/>
              <a:t> is a integer giving the </a:t>
            </a:r>
            <a:r>
              <a:rPr lang="en-US" sz="3200" dirty="0" smtClean="0">
                <a:solidFill>
                  <a:srgbClr val="FF0000"/>
                </a:solidFill>
              </a:rPr>
              <a:t>number of levels</a:t>
            </a:r>
            <a:r>
              <a:rPr lang="en-US" sz="3200" dirty="0" smtClean="0"/>
              <a:t>.</a:t>
            </a:r>
          </a:p>
          <a:p>
            <a:r>
              <a:rPr lang="en-US" sz="3200" b="1" dirty="0" smtClean="0"/>
              <a:t>k</a:t>
            </a:r>
            <a:r>
              <a:rPr lang="en-US" sz="3200" dirty="0" smtClean="0"/>
              <a:t> is a integer giving the </a:t>
            </a:r>
            <a:r>
              <a:rPr lang="en-US" sz="3200" dirty="0" smtClean="0">
                <a:solidFill>
                  <a:srgbClr val="FF0000"/>
                </a:solidFill>
              </a:rPr>
              <a:t>number of replications</a:t>
            </a:r>
            <a:r>
              <a:rPr lang="en-US" sz="3200" dirty="0" smtClean="0"/>
              <a:t>.</a:t>
            </a:r>
          </a:p>
          <a:p>
            <a:r>
              <a:rPr lang="en-US" sz="3200" b="1" dirty="0" smtClean="0"/>
              <a:t>labels</a:t>
            </a:r>
            <a:r>
              <a:rPr lang="en-US" sz="3200" dirty="0" smtClean="0"/>
              <a:t> is a vector of </a:t>
            </a:r>
            <a:r>
              <a:rPr lang="en-US" sz="3200" dirty="0" smtClean="0">
                <a:solidFill>
                  <a:srgbClr val="FF0000"/>
                </a:solidFill>
              </a:rPr>
              <a:t>labels</a:t>
            </a:r>
            <a:r>
              <a:rPr lang="en-US" sz="3200" dirty="0" smtClean="0"/>
              <a:t> for the </a:t>
            </a:r>
            <a:r>
              <a:rPr lang="en-US" sz="3200" dirty="0" smtClean="0">
                <a:solidFill>
                  <a:srgbClr val="FF0000"/>
                </a:solidFill>
              </a:rPr>
              <a:t>resulting factor levels</a:t>
            </a:r>
            <a:r>
              <a:rPr lang="en-US" sz="3200" dirty="0" smtClean="0"/>
              <a:t>.</a:t>
            </a:r>
          </a:p>
          <a:p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F04E-A4A9-4BE0-8DA4-859D3E88A577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374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+mn-lt"/>
              </a:rPr>
              <a:t>Data Frames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0235"/>
            <a:ext cx="10515600" cy="4966728"/>
          </a:xfrm>
        </p:spPr>
        <p:txBody>
          <a:bodyPr>
            <a:normAutofit/>
          </a:bodyPr>
          <a:lstStyle/>
          <a:p>
            <a:r>
              <a:rPr lang="en-US" dirty="0" smtClean="0"/>
              <a:t>A data frame is a </a:t>
            </a:r>
            <a:r>
              <a:rPr lang="en-US" dirty="0" smtClean="0">
                <a:solidFill>
                  <a:srgbClr val="FF0000"/>
                </a:solidFill>
              </a:rPr>
              <a:t>two-dimensional array-like structure </a:t>
            </a:r>
            <a:r>
              <a:rPr lang="en-US" dirty="0" smtClean="0"/>
              <a:t>or a </a:t>
            </a:r>
            <a:r>
              <a:rPr lang="en-US" dirty="0" smtClean="0">
                <a:solidFill>
                  <a:srgbClr val="FF0000"/>
                </a:solidFill>
              </a:rPr>
              <a:t>table</a:t>
            </a:r>
            <a:r>
              <a:rPr lang="en-US" dirty="0" smtClean="0"/>
              <a:t> in which a </a:t>
            </a:r>
            <a:r>
              <a:rPr lang="en-US" dirty="0" smtClean="0">
                <a:solidFill>
                  <a:srgbClr val="FF0000"/>
                </a:solidFill>
              </a:rPr>
              <a:t>column</a:t>
            </a:r>
            <a:r>
              <a:rPr lang="en-US" dirty="0" smtClean="0"/>
              <a:t> contains </a:t>
            </a:r>
            <a:r>
              <a:rPr lang="en-US" dirty="0" smtClean="0">
                <a:solidFill>
                  <a:srgbClr val="FF0000"/>
                </a:solidFill>
              </a:rPr>
              <a:t>values of one variable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rows</a:t>
            </a:r>
            <a:r>
              <a:rPr lang="en-US" dirty="0" smtClean="0"/>
              <a:t> contains </a:t>
            </a:r>
            <a:r>
              <a:rPr lang="en-US" dirty="0" smtClean="0">
                <a:solidFill>
                  <a:srgbClr val="FF0000"/>
                </a:solidFill>
              </a:rPr>
              <a:t>one set of values </a:t>
            </a:r>
            <a:r>
              <a:rPr lang="en-US" dirty="0" smtClean="0"/>
              <a:t>from each column.</a:t>
            </a:r>
          </a:p>
          <a:p>
            <a:r>
              <a:rPr lang="en-US" dirty="0" smtClean="0"/>
              <a:t>A data frame is a </a:t>
            </a:r>
            <a:r>
              <a:rPr lang="en-US" dirty="0" smtClean="0">
                <a:solidFill>
                  <a:srgbClr val="FF0000"/>
                </a:solidFill>
              </a:rPr>
              <a:t>special case of the list </a:t>
            </a:r>
            <a:r>
              <a:rPr lang="en-US" dirty="0" smtClean="0"/>
              <a:t>in which </a:t>
            </a:r>
            <a:r>
              <a:rPr lang="en-US" dirty="0" smtClean="0">
                <a:solidFill>
                  <a:srgbClr val="FF0000"/>
                </a:solidFill>
              </a:rPr>
              <a:t>each component </a:t>
            </a:r>
            <a:r>
              <a:rPr lang="en-US" dirty="0" smtClean="0"/>
              <a:t>has </a:t>
            </a:r>
            <a:r>
              <a:rPr lang="en-US" dirty="0" smtClean="0">
                <a:solidFill>
                  <a:srgbClr val="FF0000"/>
                </a:solidFill>
              </a:rPr>
              <a:t>equal length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data frame is used to </a:t>
            </a:r>
            <a:r>
              <a:rPr lang="en-US" dirty="0" smtClean="0">
                <a:solidFill>
                  <a:srgbClr val="FF0000"/>
                </a:solidFill>
              </a:rPr>
              <a:t>store data table </a:t>
            </a:r>
            <a:r>
              <a:rPr lang="en-US" dirty="0" smtClean="0"/>
              <a:t>and the </a:t>
            </a:r>
            <a:r>
              <a:rPr lang="en-US" dirty="0" smtClean="0">
                <a:solidFill>
                  <a:srgbClr val="FF0000"/>
                </a:solidFill>
              </a:rPr>
              <a:t>vectors</a:t>
            </a:r>
            <a:r>
              <a:rPr lang="en-US" dirty="0" smtClean="0"/>
              <a:t> which are present in the form of a </a:t>
            </a:r>
            <a:r>
              <a:rPr lang="en-US" dirty="0" smtClean="0">
                <a:solidFill>
                  <a:srgbClr val="FF0000"/>
                </a:solidFill>
              </a:rPr>
              <a:t>list in a data frame</a:t>
            </a:r>
            <a:r>
              <a:rPr lang="en-US" dirty="0" smtClean="0"/>
              <a:t>, are of </a:t>
            </a:r>
            <a:r>
              <a:rPr lang="en-US" dirty="0" smtClean="0">
                <a:solidFill>
                  <a:srgbClr val="FF0000"/>
                </a:solidFill>
              </a:rPr>
              <a:t>equal length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a simple way, it is a </a:t>
            </a:r>
            <a:r>
              <a:rPr lang="en-US" dirty="0" smtClean="0">
                <a:solidFill>
                  <a:srgbClr val="FF0000"/>
                </a:solidFill>
              </a:rPr>
              <a:t>list of equal length vectors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matrix </a:t>
            </a:r>
            <a:r>
              <a:rPr lang="en-US" dirty="0" smtClean="0"/>
              <a:t>can contain </a:t>
            </a:r>
            <a:r>
              <a:rPr lang="en-US" dirty="0" smtClean="0">
                <a:solidFill>
                  <a:srgbClr val="FF0000"/>
                </a:solidFill>
              </a:rPr>
              <a:t>one type of data</a:t>
            </a:r>
            <a:r>
              <a:rPr lang="en-US" dirty="0" smtClean="0"/>
              <a:t>, but a </a:t>
            </a:r>
            <a:r>
              <a:rPr lang="en-US" dirty="0" smtClean="0">
                <a:solidFill>
                  <a:srgbClr val="FF0000"/>
                </a:solidFill>
              </a:rPr>
              <a:t>data frame </a:t>
            </a:r>
            <a:r>
              <a:rPr lang="en-US" dirty="0" smtClean="0"/>
              <a:t>can contain </a:t>
            </a:r>
            <a:r>
              <a:rPr lang="en-US" dirty="0" smtClean="0">
                <a:solidFill>
                  <a:srgbClr val="FF0000"/>
                </a:solidFill>
              </a:rPr>
              <a:t>different data types </a:t>
            </a:r>
            <a:r>
              <a:rPr lang="en-US" dirty="0" smtClean="0"/>
              <a:t>such as numeric, character, factor, etc.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8A47-735E-4BA0-B389-8358297BA913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07749" y="304800"/>
            <a:ext cx="1384251" cy="1697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374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+mn-lt"/>
              </a:rPr>
              <a:t>Data Frames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Characteristics of a data frame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b="1" dirty="0" smtClean="0"/>
          </a:p>
          <a:p>
            <a:r>
              <a:rPr lang="en-US" sz="3600" dirty="0" smtClean="0"/>
              <a:t>The </a:t>
            </a:r>
            <a:r>
              <a:rPr lang="en-US" sz="3600" dirty="0" smtClean="0">
                <a:solidFill>
                  <a:srgbClr val="FF0000"/>
                </a:solidFill>
              </a:rPr>
              <a:t>columns name </a:t>
            </a:r>
            <a:r>
              <a:rPr lang="en-US" sz="3600" dirty="0" smtClean="0"/>
              <a:t>should be </a:t>
            </a:r>
            <a:r>
              <a:rPr lang="en-US" sz="3600" dirty="0" smtClean="0">
                <a:solidFill>
                  <a:srgbClr val="FF0000"/>
                </a:solidFill>
              </a:rPr>
              <a:t>non-empty.</a:t>
            </a:r>
          </a:p>
          <a:p>
            <a:r>
              <a:rPr lang="en-US" sz="3600" dirty="0" smtClean="0"/>
              <a:t>The </a:t>
            </a:r>
            <a:r>
              <a:rPr lang="en-US" sz="3600" dirty="0" smtClean="0">
                <a:solidFill>
                  <a:srgbClr val="FF0000"/>
                </a:solidFill>
              </a:rPr>
              <a:t>rows name </a:t>
            </a:r>
            <a:r>
              <a:rPr lang="en-US" sz="3600" dirty="0" smtClean="0"/>
              <a:t>should be </a:t>
            </a:r>
            <a:r>
              <a:rPr lang="en-US" sz="3600" dirty="0" smtClean="0">
                <a:solidFill>
                  <a:srgbClr val="FF0000"/>
                </a:solidFill>
              </a:rPr>
              <a:t>unique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The </a:t>
            </a:r>
            <a:r>
              <a:rPr lang="en-US" sz="3600" dirty="0" smtClean="0">
                <a:solidFill>
                  <a:srgbClr val="FF0000"/>
                </a:solidFill>
              </a:rPr>
              <a:t>data</a:t>
            </a:r>
            <a:r>
              <a:rPr lang="en-US" sz="3600" dirty="0" smtClean="0"/>
              <a:t> which is </a:t>
            </a:r>
            <a:r>
              <a:rPr lang="en-US" sz="3600" dirty="0" smtClean="0">
                <a:solidFill>
                  <a:srgbClr val="FF0000"/>
                </a:solidFill>
              </a:rPr>
              <a:t>stored</a:t>
            </a:r>
            <a:r>
              <a:rPr lang="en-US" sz="3600" dirty="0" smtClean="0"/>
              <a:t> in a </a:t>
            </a:r>
            <a:r>
              <a:rPr lang="en-US" sz="3600" dirty="0" smtClean="0">
                <a:solidFill>
                  <a:srgbClr val="FF0000"/>
                </a:solidFill>
              </a:rPr>
              <a:t>data frame </a:t>
            </a:r>
            <a:r>
              <a:rPr lang="en-US" sz="3600" dirty="0" smtClean="0"/>
              <a:t>can be a </a:t>
            </a:r>
            <a:r>
              <a:rPr lang="en-US" sz="3600" dirty="0" smtClean="0">
                <a:solidFill>
                  <a:srgbClr val="FF0000"/>
                </a:solidFill>
              </a:rPr>
              <a:t>factor, numeric, or character </a:t>
            </a:r>
            <a:r>
              <a:rPr lang="en-US" sz="3600" dirty="0" smtClean="0"/>
              <a:t>type.</a:t>
            </a:r>
          </a:p>
          <a:p>
            <a:r>
              <a:rPr lang="en-US" sz="3600" dirty="0" smtClean="0"/>
              <a:t>Each </a:t>
            </a:r>
            <a:r>
              <a:rPr lang="en-US" sz="3600" dirty="0" smtClean="0">
                <a:solidFill>
                  <a:srgbClr val="FF0000"/>
                </a:solidFill>
              </a:rPr>
              <a:t>column </a:t>
            </a:r>
            <a:r>
              <a:rPr lang="en-US" sz="3600" dirty="0" smtClean="0"/>
              <a:t>contains the </a:t>
            </a:r>
            <a:r>
              <a:rPr lang="en-US" sz="3600" dirty="0" smtClean="0">
                <a:solidFill>
                  <a:srgbClr val="FF0000"/>
                </a:solidFill>
              </a:rPr>
              <a:t>same number of data items.</a:t>
            </a:r>
          </a:p>
          <a:p>
            <a:endParaRPr lang="en-US" sz="3600" dirty="0" smtClean="0">
              <a:solidFill>
                <a:srgbClr val="FF0000"/>
              </a:solidFill>
            </a:endParaRPr>
          </a:p>
          <a:p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8A47-735E-4BA0-B389-8358297BA913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8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4094"/>
            <a:ext cx="10515600" cy="5692869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How to create Data Frame?</a:t>
            </a:r>
          </a:p>
          <a:p>
            <a:r>
              <a:rPr lang="en-US" sz="3600" dirty="0" smtClean="0"/>
              <a:t>In R, the </a:t>
            </a:r>
            <a:r>
              <a:rPr lang="en-US" sz="3600" dirty="0" smtClean="0">
                <a:solidFill>
                  <a:srgbClr val="FF0000"/>
                </a:solidFill>
              </a:rPr>
              <a:t>data frames </a:t>
            </a:r>
            <a:r>
              <a:rPr lang="en-US" sz="3600" dirty="0" smtClean="0"/>
              <a:t>are </a:t>
            </a:r>
            <a:r>
              <a:rPr lang="en-US" sz="3600" dirty="0" smtClean="0">
                <a:solidFill>
                  <a:srgbClr val="FF0000"/>
                </a:solidFill>
              </a:rPr>
              <a:t>created</a:t>
            </a:r>
            <a:r>
              <a:rPr lang="en-US" sz="3600" dirty="0" smtClean="0"/>
              <a:t> with the help of </a:t>
            </a:r>
            <a:r>
              <a:rPr lang="en-US" sz="3600" dirty="0" smtClean="0">
                <a:solidFill>
                  <a:srgbClr val="FF0000"/>
                </a:solidFill>
              </a:rPr>
              <a:t>frame() function </a:t>
            </a:r>
            <a:r>
              <a:rPr lang="en-US" sz="3600" dirty="0" smtClean="0"/>
              <a:t>of data.</a:t>
            </a:r>
          </a:p>
          <a:p>
            <a:r>
              <a:rPr lang="en-US" sz="3600" dirty="0" smtClean="0"/>
              <a:t>This function contains the </a:t>
            </a:r>
            <a:r>
              <a:rPr lang="en-US" sz="3600" dirty="0" smtClean="0">
                <a:solidFill>
                  <a:srgbClr val="FF0000"/>
                </a:solidFill>
              </a:rPr>
              <a:t>vectors of any type </a:t>
            </a:r>
            <a:r>
              <a:rPr lang="en-US" sz="3600" dirty="0" smtClean="0"/>
              <a:t>such as </a:t>
            </a:r>
            <a:r>
              <a:rPr lang="en-US" sz="3600" dirty="0" smtClean="0">
                <a:solidFill>
                  <a:srgbClr val="FF0000"/>
                </a:solidFill>
              </a:rPr>
              <a:t>numeric, character, or integer</a:t>
            </a:r>
            <a:r>
              <a:rPr lang="en-US" sz="3600" dirty="0" smtClean="0"/>
              <a:t>. </a:t>
            </a:r>
          </a:p>
          <a:p>
            <a:r>
              <a:rPr lang="en-US" sz="3600" dirty="0" smtClean="0"/>
              <a:t>Example, we create a data frame that contains employee id (integer vector), employee name(character vector), salary(numeric vector), and starting date(Date vector).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7867F-D4D5-473E-B76B-513ABB243CE5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8565"/>
            <a:ext cx="10515600" cy="555839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b="1" dirty="0" smtClean="0"/>
              <a:t>Getting the structure of R Data Frame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4000" b="1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/>
              <a:t>In R, we can find the structure of our data frame.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6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/>
              <a:t>R provides an built-in function called </a:t>
            </a:r>
            <a:r>
              <a:rPr lang="en-US" sz="3600" dirty="0" err="1" smtClean="0">
                <a:solidFill>
                  <a:srgbClr val="FF0000"/>
                </a:solidFill>
              </a:rPr>
              <a:t>str</a:t>
            </a:r>
            <a:r>
              <a:rPr lang="en-US" sz="3600" dirty="0" smtClean="0">
                <a:solidFill>
                  <a:srgbClr val="FF0000"/>
                </a:solidFill>
              </a:rPr>
              <a:t>() </a:t>
            </a:r>
            <a:r>
              <a:rPr lang="en-US" sz="3600" dirty="0" smtClean="0"/>
              <a:t>which returns the data with its complete structure.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6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/>
              <a:t>Example, we have created a frame using a vector of different data type and extracted the structure of it.</a:t>
            </a:r>
          </a:p>
          <a:p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151A-514C-4613-B166-9BC264E0B9FA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0271"/>
            <a:ext cx="10515600" cy="53566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 smtClean="0"/>
              <a:t>Summary of data in Data Frames</a:t>
            </a:r>
          </a:p>
          <a:p>
            <a:pPr marL="0" indent="0">
              <a:buNone/>
            </a:pPr>
            <a:endParaRPr lang="en-US" sz="3600" b="1" dirty="0" smtClean="0"/>
          </a:p>
          <a:p>
            <a:r>
              <a:rPr lang="en-US" sz="3600" dirty="0" smtClean="0"/>
              <a:t>In some cases, it is required to find the </a:t>
            </a:r>
            <a:r>
              <a:rPr lang="en-US" sz="3600" dirty="0" smtClean="0">
                <a:solidFill>
                  <a:srgbClr val="FF0000"/>
                </a:solidFill>
              </a:rPr>
              <a:t>statistical summary</a:t>
            </a:r>
            <a:r>
              <a:rPr lang="en-US" sz="3600" dirty="0" smtClean="0"/>
              <a:t> and </a:t>
            </a:r>
            <a:r>
              <a:rPr lang="en-US" sz="3600" dirty="0" smtClean="0">
                <a:solidFill>
                  <a:srgbClr val="FF0000"/>
                </a:solidFill>
              </a:rPr>
              <a:t>nature of the data </a:t>
            </a:r>
            <a:r>
              <a:rPr lang="en-US" sz="3600" dirty="0" smtClean="0"/>
              <a:t>in the data frame. </a:t>
            </a:r>
          </a:p>
          <a:p>
            <a:endParaRPr lang="en-US" sz="3600" dirty="0" smtClean="0"/>
          </a:p>
          <a:p>
            <a:r>
              <a:rPr lang="en-US" sz="3600" dirty="0" smtClean="0"/>
              <a:t>R provides the </a:t>
            </a:r>
            <a:r>
              <a:rPr lang="en-US" sz="3600" dirty="0" smtClean="0">
                <a:solidFill>
                  <a:srgbClr val="FF0000"/>
                </a:solidFill>
              </a:rPr>
              <a:t>summary() function </a:t>
            </a:r>
            <a:r>
              <a:rPr lang="en-US" sz="3600" dirty="0" smtClean="0"/>
              <a:t>to </a:t>
            </a:r>
            <a:r>
              <a:rPr lang="en-US" sz="3600" dirty="0" smtClean="0">
                <a:solidFill>
                  <a:srgbClr val="FF0000"/>
                </a:solidFill>
              </a:rPr>
              <a:t>extract the statistical summary</a:t>
            </a:r>
            <a:r>
              <a:rPr lang="en-US" sz="3600" dirty="0" smtClean="0"/>
              <a:t> and </a:t>
            </a:r>
            <a:r>
              <a:rPr lang="en-US" sz="3600" dirty="0" smtClean="0">
                <a:solidFill>
                  <a:srgbClr val="FF0000"/>
                </a:solidFill>
              </a:rPr>
              <a:t>nature of the data</a:t>
            </a:r>
            <a:r>
              <a:rPr lang="en-US" sz="3600" dirty="0" smtClean="0"/>
              <a:t>. </a:t>
            </a:r>
          </a:p>
          <a:p>
            <a:endParaRPr lang="en-US" sz="3600" dirty="0" smtClean="0"/>
          </a:p>
          <a:p>
            <a:r>
              <a:rPr lang="en-US" sz="3600" dirty="0" smtClean="0"/>
              <a:t>This function takes the </a:t>
            </a:r>
            <a:r>
              <a:rPr lang="en-US" sz="3600" dirty="0" smtClean="0">
                <a:solidFill>
                  <a:srgbClr val="FF0000"/>
                </a:solidFill>
              </a:rPr>
              <a:t>data frame as a parameter </a:t>
            </a:r>
            <a:r>
              <a:rPr lang="en-US" sz="3600" dirty="0" smtClean="0"/>
              <a:t>and </a:t>
            </a:r>
            <a:r>
              <a:rPr lang="en-US" sz="3600" dirty="0" smtClean="0">
                <a:solidFill>
                  <a:srgbClr val="FF0000"/>
                </a:solidFill>
              </a:rPr>
              <a:t>returns</a:t>
            </a:r>
            <a:r>
              <a:rPr lang="en-US" sz="3600" dirty="0" smtClean="0"/>
              <a:t> the </a:t>
            </a:r>
            <a:r>
              <a:rPr lang="en-US" sz="3600" dirty="0" smtClean="0">
                <a:solidFill>
                  <a:srgbClr val="FF0000"/>
                </a:solidFill>
              </a:rPr>
              <a:t>statistical information </a:t>
            </a:r>
            <a:r>
              <a:rPr lang="en-US" sz="3600" dirty="0" smtClean="0"/>
              <a:t>of the data. </a:t>
            </a:r>
          </a:p>
          <a:p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9C7B-A0EE-44E4-BC84-729377B93D89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2012"/>
            <a:ext cx="10515600" cy="5544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Extracting data from Data Frame</a:t>
            </a:r>
          </a:p>
          <a:p>
            <a:r>
              <a:rPr lang="en-US" sz="3200" dirty="0" smtClean="0"/>
              <a:t>The data in the data frame is </a:t>
            </a:r>
            <a:r>
              <a:rPr lang="en-US" sz="3200" dirty="0" smtClean="0">
                <a:solidFill>
                  <a:srgbClr val="FF0000"/>
                </a:solidFill>
              </a:rPr>
              <a:t>very essential </a:t>
            </a:r>
            <a:r>
              <a:rPr lang="en-US" sz="3200" dirty="0" smtClean="0"/>
              <a:t>for us. </a:t>
            </a:r>
          </a:p>
          <a:p>
            <a:r>
              <a:rPr lang="en-US" sz="3200" dirty="0" smtClean="0"/>
              <a:t>To </a:t>
            </a:r>
            <a:r>
              <a:rPr lang="en-US" sz="3200" dirty="0" smtClean="0">
                <a:solidFill>
                  <a:srgbClr val="FF0000"/>
                </a:solidFill>
              </a:rPr>
              <a:t>manipulate the data </a:t>
            </a:r>
            <a:r>
              <a:rPr lang="en-US" sz="3200" dirty="0" smtClean="0"/>
              <a:t>in the data frame, it is essential to </a:t>
            </a:r>
            <a:r>
              <a:rPr lang="en-US" sz="3200" dirty="0" smtClean="0">
                <a:solidFill>
                  <a:srgbClr val="FF0000"/>
                </a:solidFill>
              </a:rPr>
              <a:t>extract</a:t>
            </a:r>
            <a:r>
              <a:rPr lang="en-US" sz="3200" dirty="0" smtClean="0"/>
              <a:t> it from the </a:t>
            </a:r>
            <a:r>
              <a:rPr lang="en-US" sz="3200" dirty="0" smtClean="0">
                <a:solidFill>
                  <a:srgbClr val="FF0000"/>
                </a:solidFill>
              </a:rPr>
              <a:t>data frame</a:t>
            </a:r>
            <a:r>
              <a:rPr lang="en-US" sz="3200" dirty="0" smtClean="0"/>
              <a:t>. </a:t>
            </a:r>
          </a:p>
          <a:p>
            <a:pPr marL="0" indent="0">
              <a:buNone/>
            </a:pPr>
            <a:r>
              <a:rPr lang="en-US" sz="3200" b="1" dirty="0" smtClean="0"/>
              <a:t>Extract the data in three ways:</a:t>
            </a:r>
          </a:p>
          <a:p>
            <a:r>
              <a:rPr lang="en-US" sz="3200" dirty="0" smtClean="0"/>
              <a:t>Extract the </a:t>
            </a:r>
            <a:r>
              <a:rPr lang="en-US" sz="3200" dirty="0" smtClean="0">
                <a:solidFill>
                  <a:srgbClr val="FF0000"/>
                </a:solidFill>
              </a:rPr>
              <a:t>specific columns </a:t>
            </a:r>
            <a:r>
              <a:rPr lang="en-US" sz="3200" dirty="0" smtClean="0"/>
              <a:t>from a </a:t>
            </a:r>
            <a:r>
              <a:rPr lang="en-US" sz="3200" dirty="0" smtClean="0">
                <a:solidFill>
                  <a:srgbClr val="FF0000"/>
                </a:solidFill>
              </a:rPr>
              <a:t>data frame </a:t>
            </a:r>
            <a:r>
              <a:rPr lang="en-US" sz="3200" dirty="0" smtClean="0"/>
              <a:t>using the </a:t>
            </a:r>
            <a:r>
              <a:rPr lang="en-US" sz="3200" dirty="0" smtClean="0">
                <a:solidFill>
                  <a:srgbClr val="FF0000"/>
                </a:solidFill>
              </a:rPr>
              <a:t>column name.</a:t>
            </a:r>
          </a:p>
          <a:p>
            <a:r>
              <a:rPr lang="en-US" sz="3200" dirty="0" smtClean="0"/>
              <a:t>Extract the </a:t>
            </a:r>
            <a:r>
              <a:rPr lang="en-US" sz="3200" dirty="0" smtClean="0">
                <a:solidFill>
                  <a:srgbClr val="FF0000"/>
                </a:solidFill>
              </a:rPr>
              <a:t>specific rows </a:t>
            </a:r>
            <a:r>
              <a:rPr lang="en-US" sz="3200" dirty="0" smtClean="0"/>
              <a:t>from a </a:t>
            </a:r>
            <a:r>
              <a:rPr lang="en-US" sz="3200" dirty="0" smtClean="0">
                <a:solidFill>
                  <a:srgbClr val="FF0000"/>
                </a:solidFill>
              </a:rPr>
              <a:t>data frame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Extract the </a:t>
            </a:r>
            <a:r>
              <a:rPr lang="en-US" sz="3200" dirty="0" smtClean="0">
                <a:solidFill>
                  <a:srgbClr val="FF0000"/>
                </a:solidFill>
              </a:rPr>
              <a:t>specific rows </a:t>
            </a:r>
            <a:r>
              <a:rPr lang="en-US" sz="3200" dirty="0" smtClean="0"/>
              <a:t>corresponding to </a:t>
            </a:r>
            <a:r>
              <a:rPr lang="en-US" sz="3200" dirty="0" smtClean="0">
                <a:solidFill>
                  <a:srgbClr val="FF0000"/>
                </a:solidFill>
              </a:rPr>
              <a:t>specific columns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D537-1071-46F4-BD36-D138AB5F58C0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77" y="537883"/>
            <a:ext cx="10515600" cy="56256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 smtClean="0"/>
              <a:t>Modification in Data Frame</a:t>
            </a:r>
          </a:p>
          <a:p>
            <a:r>
              <a:rPr lang="en-US" dirty="0" smtClean="0"/>
              <a:t>R allows us to do </a:t>
            </a:r>
            <a:r>
              <a:rPr lang="en-US" dirty="0" smtClean="0">
                <a:solidFill>
                  <a:srgbClr val="FF0000"/>
                </a:solidFill>
              </a:rPr>
              <a:t>modification</a:t>
            </a:r>
            <a:r>
              <a:rPr lang="en-US" dirty="0" smtClean="0"/>
              <a:t> in our data frame. </a:t>
            </a:r>
          </a:p>
          <a:p>
            <a:r>
              <a:rPr lang="en-US" dirty="0" smtClean="0"/>
              <a:t>Like matrices modification, we can </a:t>
            </a:r>
            <a:r>
              <a:rPr lang="en-US" dirty="0" smtClean="0">
                <a:solidFill>
                  <a:srgbClr val="FF0000"/>
                </a:solidFill>
              </a:rPr>
              <a:t>modify our data frame </a:t>
            </a:r>
            <a:r>
              <a:rPr lang="en-US" dirty="0" smtClean="0"/>
              <a:t>through </a:t>
            </a:r>
            <a:r>
              <a:rPr lang="en-US" dirty="0" smtClean="0">
                <a:solidFill>
                  <a:srgbClr val="FF0000"/>
                </a:solidFill>
              </a:rPr>
              <a:t>re-assignment. </a:t>
            </a:r>
          </a:p>
          <a:p>
            <a:r>
              <a:rPr lang="en-US" dirty="0" smtClean="0"/>
              <a:t>We cannot only </a:t>
            </a:r>
            <a:r>
              <a:rPr lang="en-US" dirty="0" smtClean="0">
                <a:solidFill>
                  <a:srgbClr val="FF0000"/>
                </a:solidFill>
              </a:rPr>
              <a:t>add rows and columns</a:t>
            </a:r>
            <a:r>
              <a:rPr lang="en-US" dirty="0" smtClean="0"/>
              <a:t>, but also we can </a:t>
            </a:r>
            <a:r>
              <a:rPr lang="en-US" dirty="0" smtClean="0">
                <a:solidFill>
                  <a:srgbClr val="FF0000"/>
                </a:solidFill>
              </a:rPr>
              <a:t>delete them</a:t>
            </a:r>
            <a:r>
              <a:rPr lang="en-US" dirty="0" smtClean="0"/>
              <a:t>. The data frame is </a:t>
            </a:r>
            <a:r>
              <a:rPr lang="en-US" dirty="0" smtClean="0">
                <a:solidFill>
                  <a:srgbClr val="FF0000"/>
                </a:solidFill>
              </a:rPr>
              <a:t>expanded </a:t>
            </a:r>
            <a:r>
              <a:rPr lang="en-US" dirty="0" smtClean="0"/>
              <a:t>by </a:t>
            </a:r>
            <a:r>
              <a:rPr lang="en-US" dirty="0" smtClean="0">
                <a:solidFill>
                  <a:srgbClr val="FF0000"/>
                </a:solidFill>
              </a:rPr>
              <a:t>adding rows and columns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 a column by </a:t>
            </a:r>
            <a:r>
              <a:rPr lang="en-US" dirty="0" smtClean="0">
                <a:solidFill>
                  <a:srgbClr val="FF0000"/>
                </a:solidFill>
              </a:rPr>
              <a:t>adding a column vector </a:t>
            </a:r>
            <a:r>
              <a:rPr lang="en-US" dirty="0" smtClean="0"/>
              <a:t>with the help of a </a:t>
            </a:r>
            <a:r>
              <a:rPr lang="en-US" dirty="0" smtClean="0">
                <a:solidFill>
                  <a:srgbClr val="FF0000"/>
                </a:solidFill>
              </a:rPr>
              <a:t>new column name</a:t>
            </a:r>
            <a:r>
              <a:rPr lang="en-US" dirty="0" smtClean="0"/>
              <a:t> using </a:t>
            </a:r>
            <a:r>
              <a:rPr lang="en-US" dirty="0" err="1" smtClean="0">
                <a:solidFill>
                  <a:srgbClr val="FF0000"/>
                </a:solidFill>
              </a:rPr>
              <a:t>cbind</a:t>
            </a:r>
            <a:r>
              <a:rPr lang="en-US" dirty="0" smtClean="0">
                <a:solidFill>
                  <a:srgbClr val="FF0000"/>
                </a:solidFill>
              </a:rPr>
              <a:t>() function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 rows by </a:t>
            </a:r>
            <a:r>
              <a:rPr lang="en-US" dirty="0" smtClean="0">
                <a:solidFill>
                  <a:srgbClr val="FF0000"/>
                </a:solidFill>
              </a:rPr>
              <a:t>adding new rows </a:t>
            </a:r>
            <a:r>
              <a:rPr lang="en-US" dirty="0" smtClean="0"/>
              <a:t>in the same structure as the existing data frame and using </a:t>
            </a:r>
            <a:r>
              <a:rPr lang="en-US" dirty="0" err="1" smtClean="0">
                <a:solidFill>
                  <a:srgbClr val="FF0000"/>
                </a:solidFill>
              </a:rPr>
              <a:t>rbind</a:t>
            </a:r>
            <a:r>
              <a:rPr lang="en-US" dirty="0" smtClean="0">
                <a:solidFill>
                  <a:srgbClr val="FF0000"/>
                </a:solidFill>
              </a:rPr>
              <a:t>() function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Delete the columns </a:t>
            </a:r>
            <a:r>
              <a:rPr lang="en-US" dirty="0" smtClean="0"/>
              <a:t>by assigning a </a:t>
            </a:r>
            <a:r>
              <a:rPr lang="en-US" dirty="0" smtClean="0">
                <a:solidFill>
                  <a:srgbClr val="FF0000"/>
                </a:solidFill>
              </a:rPr>
              <a:t>NULL value to them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Delete the rows </a:t>
            </a:r>
            <a:r>
              <a:rPr lang="en-US" dirty="0" smtClean="0"/>
              <a:t>by </a:t>
            </a:r>
            <a:r>
              <a:rPr lang="en-US" dirty="0" smtClean="0">
                <a:solidFill>
                  <a:srgbClr val="FF0000"/>
                </a:solidFill>
              </a:rPr>
              <a:t>re-assignment </a:t>
            </a:r>
            <a:r>
              <a:rPr lang="en-US" dirty="0" smtClean="0"/>
              <a:t>to them.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3581-E250-4631-BE98-81ABBCAC48B1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538" y="589060"/>
            <a:ext cx="10515600" cy="57616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+mn-lt"/>
              </a:rPr>
              <a:t>Creating Vectors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219"/>
            <a:ext cx="10515600" cy="4646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100" b="1" dirty="0" smtClean="0"/>
              <a:t>2. Using the colon(:) operator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Syntax</a:t>
            </a:r>
            <a:endParaRPr lang="en-US" sz="3600" b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	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dirty="0">
                <a:solidFill>
                  <a:srgbClr val="000000"/>
                </a:solidFill>
              </a:rPr>
              <a:t>	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 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This operator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creates a vector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with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elements from </a:t>
            </a:r>
            <a:r>
              <a:rPr lang="en-US" sz="3600" dirty="0">
                <a:solidFill>
                  <a:srgbClr val="FF0000"/>
                </a:solidFill>
              </a:rPr>
              <a:t>x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to y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and assigns it to z.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CAC1-B190-4CF7-B6BF-3CE19D26B690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209800" y="3628619"/>
            <a:ext cx="2264229" cy="711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z</a:t>
            </a:r>
            <a:r>
              <a:rPr lang="en-US" sz="4000" b="1" dirty="0" smtClean="0"/>
              <a:t> = x : 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680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61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+mn-lt"/>
              </a:rPr>
              <a:t>Creating Vectors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607"/>
            <a:ext cx="10515600" cy="4833355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effectLst/>
              </a:rPr>
              <a:t>3.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</a:rPr>
              <a:t> Using the </a:t>
            </a: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effectLst/>
              </a:rPr>
              <a:t>seq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</a:rPr>
              <a:t>() function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sz="3600" b="1" i="0" u="none" strike="noStrike" cap="none" normalizeH="0" baseline="0" dirty="0" smtClean="0">
              <a:ln>
                <a:noFill/>
              </a:ln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A sequence function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creates a sequence of elements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as a vector.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The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seq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()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function is used in two ways, i.e., by setting step size with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’by'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parameter or specifying the length of the vector with the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'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length.out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'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feature.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C592-81F2-4BA9-8F94-B8D97EC11343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9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534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Atomic Vectors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598" y="1363369"/>
            <a:ext cx="10515600" cy="4645546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dirty="0" smtClean="0"/>
              <a:t>Four Types of Atomic Vectors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3600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 smtClean="0"/>
              <a:t>1. </a:t>
            </a:r>
            <a:r>
              <a:rPr lang="en-US" sz="3600" b="1" dirty="0"/>
              <a:t>Numeric vector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 smtClean="0">
              <a:solidFill>
                <a:srgbClr val="000000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rgbClr val="000000"/>
                </a:solidFill>
              </a:rPr>
              <a:t>The </a:t>
            </a:r>
            <a:r>
              <a:rPr lang="en-US" sz="3600" dirty="0">
                <a:solidFill>
                  <a:srgbClr val="000000"/>
                </a:solidFill>
              </a:rPr>
              <a:t>decimal values are </a:t>
            </a:r>
            <a:r>
              <a:rPr lang="en-US" sz="3600" dirty="0" smtClean="0">
                <a:solidFill>
                  <a:srgbClr val="000000"/>
                </a:solidFill>
              </a:rPr>
              <a:t>called as </a:t>
            </a:r>
            <a:r>
              <a:rPr lang="en-US" sz="3600" dirty="0" smtClean="0">
                <a:solidFill>
                  <a:srgbClr val="FF0000"/>
                </a:solidFill>
              </a:rPr>
              <a:t>numeric </a:t>
            </a:r>
            <a:r>
              <a:rPr lang="en-US" sz="3600" dirty="0">
                <a:solidFill>
                  <a:srgbClr val="FF0000"/>
                </a:solidFill>
              </a:rPr>
              <a:t>data types </a:t>
            </a:r>
            <a:r>
              <a:rPr lang="en-US" sz="3600" dirty="0">
                <a:solidFill>
                  <a:srgbClr val="000000"/>
                </a:solidFill>
              </a:rPr>
              <a:t>in R. </a:t>
            </a:r>
            <a:endParaRPr lang="en-US" sz="3600" dirty="0" smtClean="0">
              <a:solidFill>
                <a:srgbClr val="000000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rgbClr val="000000"/>
                </a:solidFill>
              </a:rPr>
              <a:t>A </a:t>
            </a:r>
            <a:r>
              <a:rPr lang="en-US" sz="3600" dirty="0">
                <a:solidFill>
                  <a:srgbClr val="000000"/>
                </a:solidFill>
              </a:rPr>
              <a:t>vector which contains </a:t>
            </a:r>
            <a:r>
              <a:rPr lang="en-US" sz="3600" dirty="0">
                <a:solidFill>
                  <a:srgbClr val="FF0000"/>
                </a:solidFill>
              </a:rPr>
              <a:t>numeric elements </a:t>
            </a:r>
            <a:r>
              <a:rPr lang="en-US" sz="3600" dirty="0">
                <a:solidFill>
                  <a:srgbClr val="000000"/>
                </a:solidFill>
              </a:rPr>
              <a:t>is known as </a:t>
            </a:r>
            <a:r>
              <a:rPr lang="en-US" sz="3600" dirty="0">
                <a:solidFill>
                  <a:srgbClr val="FF0000"/>
                </a:solidFill>
              </a:rPr>
              <a:t>a numeric vector</a:t>
            </a:r>
            <a:r>
              <a:rPr lang="en-US" sz="3600" dirty="0" smtClean="0">
                <a:solidFill>
                  <a:srgbClr val="000000"/>
                </a:solidFill>
              </a:rPr>
              <a:t>.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D46D-989D-4DD6-9AE9-AC7EC14AB79C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2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825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+mn-lt"/>
              </a:rPr>
              <a:t>Atomic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861" y="1007707"/>
            <a:ext cx="10515600" cy="537453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 smtClean="0"/>
              <a:t>2. Integer </a:t>
            </a:r>
            <a:r>
              <a:rPr lang="en-US" sz="3600" b="1" dirty="0"/>
              <a:t>vector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000000"/>
                </a:solidFill>
              </a:rPr>
              <a:t>A numeric </a:t>
            </a:r>
            <a:r>
              <a:rPr lang="en-US" sz="3200" dirty="0">
                <a:solidFill>
                  <a:srgbClr val="000000"/>
                </a:solidFill>
              </a:rPr>
              <a:t>value </a:t>
            </a:r>
            <a:r>
              <a:rPr lang="en-US" sz="3200" dirty="0" smtClean="0">
                <a:solidFill>
                  <a:srgbClr val="FF0000"/>
                </a:solidFill>
              </a:rPr>
              <a:t>without a decimal point </a:t>
            </a:r>
            <a:r>
              <a:rPr lang="en-US" sz="3200" dirty="0" smtClean="0">
                <a:solidFill>
                  <a:srgbClr val="000000"/>
                </a:solidFill>
              </a:rPr>
              <a:t>is </a:t>
            </a:r>
            <a:r>
              <a:rPr lang="en-US" sz="3200" dirty="0">
                <a:solidFill>
                  <a:srgbClr val="000000"/>
                </a:solidFill>
              </a:rPr>
              <a:t>known as </a:t>
            </a:r>
            <a:r>
              <a:rPr lang="en-US" sz="3200" dirty="0">
                <a:solidFill>
                  <a:srgbClr val="FF0000"/>
                </a:solidFill>
              </a:rPr>
              <a:t>integer data. </a:t>
            </a:r>
            <a:endParaRPr lang="en-US" sz="3200" dirty="0" smtClean="0">
              <a:solidFill>
                <a:srgbClr val="FF0000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000000"/>
                </a:solidFill>
              </a:rPr>
              <a:t>This </a:t>
            </a:r>
            <a:r>
              <a:rPr lang="en-US" sz="3200" dirty="0">
                <a:solidFill>
                  <a:srgbClr val="000000"/>
                </a:solidFill>
              </a:rPr>
              <a:t>integer data is represented by </a:t>
            </a:r>
            <a:r>
              <a:rPr lang="en-US" sz="3200" dirty="0">
                <a:solidFill>
                  <a:srgbClr val="FF0000"/>
                </a:solidFill>
              </a:rPr>
              <a:t>"Int." </a:t>
            </a:r>
            <a:endParaRPr lang="en-US" sz="3200" dirty="0" smtClean="0">
              <a:solidFill>
                <a:srgbClr val="FF0000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000000"/>
                </a:solidFill>
              </a:rPr>
              <a:t>The </a:t>
            </a:r>
            <a:r>
              <a:rPr lang="en-US" sz="3200" dirty="0" err="1">
                <a:solidFill>
                  <a:srgbClr val="FF0000"/>
                </a:solidFill>
              </a:rPr>
              <a:t>Int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size is </a:t>
            </a:r>
            <a:r>
              <a:rPr lang="en-US" sz="3200" dirty="0">
                <a:solidFill>
                  <a:srgbClr val="FF0000"/>
                </a:solidFill>
              </a:rPr>
              <a:t>2 bytes </a:t>
            </a:r>
            <a:r>
              <a:rPr lang="en-US" sz="3200" dirty="0">
                <a:solidFill>
                  <a:srgbClr val="000000"/>
                </a:solidFill>
              </a:rPr>
              <a:t>and </a:t>
            </a:r>
            <a:r>
              <a:rPr lang="en-US" sz="3200" dirty="0">
                <a:solidFill>
                  <a:srgbClr val="FF0000"/>
                </a:solidFill>
              </a:rPr>
              <a:t>long </a:t>
            </a:r>
            <a:r>
              <a:rPr lang="en-US" sz="3200" dirty="0" err="1">
                <a:solidFill>
                  <a:srgbClr val="FF0000"/>
                </a:solidFill>
              </a:rPr>
              <a:t>Int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size of </a:t>
            </a:r>
            <a:r>
              <a:rPr lang="en-US" sz="3200" dirty="0">
                <a:solidFill>
                  <a:srgbClr val="FF0000"/>
                </a:solidFill>
              </a:rPr>
              <a:t>4 bytes. </a:t>
            </a:r>
            <a:endParaRPr lang="en-US" sz="3200" dirty="0" smtClean="0">
              <a:solidFill>
                <a:srgbClr val="FF0000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000000"/>
                </a:solidFill>
              </a:rPr>
              <a:t>There </a:t>
            </a:r>
            <a:r>
              <a:rPr lang="en-US" sz="3200" dirty="0">
                <a:solidFill>
                  <a:srgbClr val="000000"/>
                </a:solidFill>
              </a:rPr>
              <a:t>is </a:t>
            </a:r>
            <a:r>
              <a:rPr lang="en-US" sz="3200" dirty="0">
                <a:solidFill>
                  <a:srgbClr val="FF0000"/>
                </a:solidFill>
              </a:rPr>
              <a:t>two way to assign an integer value </a:t>
            </a:r>
            <a:r>
              <a:rPr lang="en-US" sz="3200" dirty="0">
                <a:solidFill>
                  <a:srgbClr val="000000"/>
                </a:solidFill>
              </a:rPr>
              <a:t>to a variable, i.e., by using </a:t>
            </a:r>
            <a:r>
              <a:rPr lang="en-US" sz="3200" dirty="0" err="1">
                <a:solidFill>
                  <a:srgbClr val="FF0000"/>
                </a:solidFill>
              </a:rPr>
              <a:t>as.integer</a:t>
            </a:r>
            <a:r>
              <a:rPr lang="en-US" sz="3200" dirty="0">
                <a:solidFill>
                  <a:srgbClr val="FF0000"/>
                </a:solidFill>
              </a:rPr>
              <a:t>() </a:t>
            </a:r>
            <a:r>
              <a:rPr lang="en-US" sz="3200" dirty="0"/>
              <a:t>function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and </a:t>
            </a:r>
            <a:r>
              <a:rPr lang="en-US" sz="3200" dirty="0">
                <a:solidFill>
                  <a:srgbClr val="FF0000"/>
                </a:solidFill>
              </a:rPr>
              <a:t>appending of L </a:t>
            </a:r>
            <a:r>
              <a:rPr lang="en-US" sz="3200" dirty="0">
                <a:solidFill>
                  <a:srgbClr val="000000"/>
                </a:solidFill>
              </a:rPr>
              <a:t>to the value.</a:t>
            </a:r>
            <a:endParaRPr lang="en-US" sz="32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00"/>
                </a:solidFill>
              </a:rPr>
              <a:t>A vector which contains </a:t>
            </a:r>
            <a:r>
              <a:rPr lang="en-US" sz="3200" dirty="0">
                <a:solidFill>
                  <a:srgbClr val="FF0000"/>
                </a:solidFill>
              </a:rPr>
              <a:t>integer elements </a:t>
            </a:r>
            <a:r>
              <a:rPr lang="en-US" sz="3200" dirty="0">
                <a:solidFill>
                  <a:srgbClr val="000000"/>
                </a:solidFill>
              </a:rPr>
              <a:t>is known as an </a:t>
            </a:r>
            <a:r>
              <a:rPr lang="en-US" sz="3200" dirty="0">
                <a:solidFill>
                  <a:srgbClr val="FF0000"/>
                </a:solidFill>
              </a:rPr>
              <a:t>integer vector</a:t>
            </a:r>
            <a:r>
              <a:rPr lang="en-US" sz="3200" dirty="0">
                <a:solidFill>
                  <a:srgbClr val="000000"/>
                </a:solidFill>
              </a:rPr>
              <a:t>.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A842-3957-4729-8F3C-1F8D38D82F04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2CDA-37E7-4C59-A10F-EB92B6EEAA7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R: Data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5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3002</Words>
  <Application>Microsoft Office PowerPoint</Application>
  <PresentationFormat>Widescreen</PresentationFormat>
  <Paragraphs>609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Verdana</vt:lpstr>
      <vt:lpstr>Office Theme</vt:lpstr>
      <vt:lpstr>PowerPoint Presentation</vt:lpstr>
      <vt:lpstr>R – Data Structures</vt:lpstr>
      <vt:lpstr>Vectors - Definition</vt:lpstr>
      <vt:lpstr>Types of Vectors</vt:lpstr>
      <vt:lpstr>Creating Vectors</vt:lpstr>
      <vt:lpstr>Creating Vectors</vt:lpstr>
      <vt:lpstr>Creating Vectors</vt:lpstr>
      <vt:lpstr>Atomic Vectors</vt:lpstr>
      <vt:lpstr>Atomic Vectors</vt:lpstr>
      <vt:lpstr>Atomic Vectors</vt:lpstr>
      <vt:lpstr>Atomic Vectors</vt:lpstr>
      <vt:lpstr>Accessing Elements of Vectors</vt:lpstr>
      <vt:lpstr>PowerPoint Presentation</vt:lpstr>
      <vt:lpstr>PowerPoint Presentation</vt:lpstr>
      <vt:lpstr>PowerPoint Presentation</vt:lpstr>
      <vt:lpstr>Vector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Lists Definition</vt:lpstr>
      <vt:lpstr>List Creation</vt:lpstr>
      <vt:lpstr>Naming List elements</vt:lpstr>
      <vt:lpstr>Naming List elements</vt:lpstr>
      <vt:lpstr>Accessing List Elements</vt:lpstr>
      <vt:lpstr>PowerPoint Presentation</vt:lpstr>
      <vt:lpstr>PowerPoint Presentation</vt:lpstr>
      <vt:lpstr>PowerPoint Presentation</vt:lpstr>
      <vt:lpstr>Arrays -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Matrix - Definition</vt:lpstr>
      <vt:lpstr>PowerPoint Presentation</vt:lpstr>
      <vt:lpstr>PowerPoint Presentation</vt:lpstr>
      <vt:lpstr>PowerPoint Presentation</vt:lpstr>
      <vt:lpstr>PowerPoint Presentation</vt:lpstr>
      <vt:lpstr>Factors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Frames</vt:lpstr>
      <vt:lpstr>Data Frames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– Data Structures</dc:title>
  <dc:creator>Dr. S. Vijayarani</dc:creator>
  <cp:lastModifiedBy>Dr.S.Vijayarani</cp:lastModifiedBy>
  <cp:revision>174</cp:revision>
  <dcterms:created xsi:type="dcterms:W3CDTF">2020-06-03T08:27:59Z</dcterms:created>
  <dcterms:modified xsi:type="dcterms:W3CDTF">2022-11-14T09:42:39Z</dcterms:modified>
</cp:coreProperties>
</file>