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314" r:id="rId4"/>
    <p:sldId id="315" r:id="rId5"/>
    <p:sldId id="316" r:id="rId6"/>
    <p:sldId id="317" r:id="rId7"/>
    <p:sldId id="318"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72" y="132"/>
      </p:cViewPr>
      <p:guideLst>
        <p:guide orient="horz" pos="2160"/>
        <p:guide pos="2880"/>
      </p:guideLst>
    </p:cSldViewPr>
  </p:slideViewPr>
  <p:notesTextViewPr>
    <p:cViewPr>
      <p:scale>
        <a:sx n="1" d="1"/>
        <a:sy n="1" d="1"/>
      </p:scale>
      <p:origin x="0" y="0"/>
    </p:cViewPr>
  </p:notesTextViewPr>
  <p:sorterViewPr>
    <p:cViewPr>
      <p:scale>
        <a:sx n="100" d="100"/>
        <a:sy n="100" d="100"/>
      </p:scale>
      <p:origin x="0" y="8352"/>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AF6EB1-980B-4825-9290-E0306C20F46E}" type="datetimeFigureOut">
              <a:rPr lang="en-IN" smtClean="0"/>
              <a:pPr/>
              <a:t>16-08-2022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B2549-379B-4DF5-AEBB-436D54BBD2BE}" type="slidenum">
              <a:rPr lang="en-IN" smtClean="0"/>
              <a:pPr/>
              <a:t>‹#›</a:t>
            </a:fld>
            <a:endParaRPr lang="en-IN"/>
          </a:p>
        </p:txBody>
      </p:sp>
    </p:spTree>
    <p:extLst>
      <p:ext uri="{BB962C8B-B14F-4D97-AF65-F5344CB8AC3E}">
        <p14:creationId xmlns:p14="http://schemas.microsoft.com/office/powerpoint/2010/main" val="20662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397019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334068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186990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E6ED3CCA-EC4B-4A40-BCCE-E77FD55A873C}" type="datetimeFigureOut">
              <a:rPr lang="en-IN" smtClean="0"/>
              <a:pPr/>
              <a:t>16-08-2022</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93314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423867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97601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92827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86378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13630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62683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ED3CCA-EC4B-4A40-BCCE-E77FD55A873C}" type="datetimeFigureOut">
              <a:rPr lang="en-IN" smtClean="0"/>
              <a:pPr/>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810DC-E803-48D5-A6F3-05FF11C9EF03}" type="slidenum">
              <a:rPr lang="en-IN" smtClean="0"/>
              <a:pPr/>
              <a:t>‹#›</a:t>
            </a:fld>
            <a:endParaRPr lang="en-IN"/>
          </a:p>
        </p:txBody>
      </p:sp>
    </p:spTree>
    <p:extLst>
      <p:ext uri="{BB962C8B-B14F-4D97-AF65-F5344CB8AC3E}">
        <p14:creationId xmlns:p14="http://schemas.microsoft.com/office/powerpoint/2010/main" val="388649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D3CCA-EC4B-4A40-BCCE-E77FD55A873C}" type="datetimeFigureOut">
              <a:rPr lang="en-IN" smtClean="0"/>
              <a:pPr/>
              <a:t>16-08-2022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810DC-E803-48D5-A6F3-05FF11C9EF03}" type="slidenum">
              <a:rPr lang="en-IN" smtClean="0"/>
              <a:pPr/>
              <a:t>‹#›</a:t>
            </a:fld>
            <a:endParaRPr lang="en-IN"/>
          </a:p>
        </p:txBody>
      </p:sp>
    </p:spTree>
    <p:extLst>
      <p:ext uri="{BB962C8B-B14F-4D97-AF65-F5344CB8AC3E}">
        <p14:creationId xmlns:p14="http://schemas.microsoft.com/office/powerpoint/2010/main" val="136201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 Structure and Algorithm</a:t>
            </a:r>
          </a:p>
        </p:txBody>
      </p:sp>
    </p:spTree>
    <p:extLst>
      <p:ext uri="{BB962C8B-B14F-4D97-AF65-F5344CB8AC3E}">
        <p14:creationId xmlns:p14="http://schemas.microsoft.com/office/powerpoint/2010/main" val="73488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dirty="0"/>
              <a:t>Efficiency of algorithms </a:t>
            </a:r>
            <a:br>
              <a:rPr lang="en-IN" dirty="0"/>
            </a:br>
            <a:endParaRPr lang="en-IN" dirty="0"/>
          </a:p>
        </p:txBody>
      </p:sp>
      <p:sp>
        <p:nvSpPr>
          <p:cNvPr id="3" name="Content Placeholder 2"/>
          <p:cNvSpPr>
            <a:spLocks noGrp="1"/>
          </p:cNvSpPr>
          <p:nvPr>
            <p:ph idx="1"/>
          </p:nvPr>
        </p:nvSpPr>
        <p:spPr>
          <a:xfrm>
            <a:off x="457200" y="1196752"/>
            <a:ext cx="8229600" cy="4929411"/>
          </a:xfrm>
        </p:spPr>
        <p:txBody>
          <a:bodyPr>
            <a:normAutofit/>
          </a:bodyPr>
          <a:lstStyle/>
          <a:p>
            <a:pPr algn="just"/>
            <a:r>
              <a:rPr lang="en-IN" dirty="0"/>
              <a:t>The performance of algorithms can be measured on the scales of </a:t>
            </a:r>
            <a:r>
              <a:rPr lang="en-IN" b="1" dirty="0">
                <a:solidFill>
                  <a:srgbClr val="FF0000"/>
                </a:solidFill>
              </a:rPr>
              <a:t>time</a:t>
            </a:r>
            <a:r>
              <a:rPr lang="en-IN" dirty="0">
                <a:solidFill>
                  <a:srgbClr val="FF0000"/>
                </a:solidFill>
              </a:rPr>
              <a:t> and </a:t>
            </a:r>
            <a:r>
              <a:rPr lang="en-IN" b="1" dirty="0">
                <a:solidFill>
                  <a:srgbClr val="FF0000"/>
                </a:solidFill>
              </a:rPr>
              <a:t>space</a:t>
            </a:r>
            <a:r>
              <a:rPr lang="en-IN" dirty="0">
                <a:solidFill>
                  <a:srgbClr val="FF0000"/>
                </a:solidFill>
              </a:rPr>
              <a:t> </a:t>
            </a:r>
            <a:r>
              <a:rPr lang="en-IN" dirty="0"/>
              <a:t>, the performance measure is termed </a:t>
            </a:r>
            <a:r>
              <a:rPr lang="en-IN" b="1" dirty="0">
                <a:solidFill>
                  <a:srgbClr val="FF0000"/>
                </a:solidFill>
              </a:rPr>
              <a:t>time complexity </a:t>
            </a:r>
            <a:r>
              <a:rPr lang="en-IN" dirty="0">
                <a:solidFill>
                  <a:srgbClr val="FF0000"/>
                </a:solidFill>
              </a:rPr>
              <a:t>and</a:t>
            </a:r>
            <a:r>
              <a:rPr lang="en-IN" b="1" dirty="0">
                <a:solidFill>
                  <a:srgbClr val="FF0000"/>
                </a:solidFill>
              </a:rPr>
              <a:t> space complexity</a:t>
            </a:r>
            <a:r>
              <a:rPr lang="en-IN" b="1" dirty="0"/>
              <a:t> </a:t>
            </a:r>
            <a:r>
              <a:rPr lang="en-IN" dirty="0"/>
              <a:t>respectively.</a:t>
            </a:r>
          </a:p>
          <a:p>
            <a:pPr algn="just"/>
            <a:endParaRPr lang="en-IN" dirty="0"/>
          </a:p>
          <a:p>
            <a:pPr algn="just"/>
            <a:r>
              <a:rPr lang="en-IN" dirty="0"/>
              <a:t>The</a:t>
            </a:r>
            <a:r>
              <a:rPr lang="en-IN" b="1" dirty="0"/>
              <a:t> </a:t>
            </a:r>
            <a:r>
              <a:rPr lang="en-IN" b="1" dirty="0">
                <a:solidFill>
                  <a:srgbClr val="FF0000"/>
                </a:solidFill>
              </a:rPr>
              <a:t>empirical</a:t>
            </a:r>
            <a:r>
              <a:rPr lang="en-IN" dirty="0">
                <a:solidFill>
                  <a:srgbClr val="FF0000"/>
                </a:solidFill>
              </a:rPr>
              <a:t> or </a:t>
            </a:r>
            <a:r>
              <a:rPr lang="en-IN" b="1" dirty="0">
                <a:solidFill>
                  <a:srgbClr val="FF0000"/>
                </a:solidFill>
              </a:rPr>
              <a:t>posteriori testing</a:t>
            </a:r>
            <a:r>
              <a:rPr lang="en-IN" dirty="0">
                <a:solidFill>
                  <a:srgbClr val="FF0000"/>
                </a:solidFill>
              </a:rPr>
              <a:t> </a:t>
            </a:r>
            <a:r>
              <a:rPr lang="en-IN" dirty="0"/>
              <a:t>approach calls for  </a:t>
            </a:r>
            <a:r>
              <a:rPr lang="en-IN" dirty="0">
                <a:solidFill>
                  <a:srgbClr val="FF0000"/>
                </a:solidFill>
              </a:rPr>
              <a:t>implementing the complete algorithms </a:t>
            </a:r>
            <a:r>
              <a:rPr lang="en-IN" dirty="0"/>
              <a:t>and executing them on a computer for various instances of the problem. </a:t>
            </a:r>
          </a:p>
          <a:p>
            <a:pPr algn="just"/>
            <a:endParaRPr lang="en-IN" dirty="0"/>
          </a:p>
          <a:p>
            <a:pPr algn="just"/>
            <a:r>
              <a:rPr lang="en-IN" dirty="0"/>
              <a:t>The </a:t>
            </a:r>
            <a:r>
              <a:rPr lang="en-IN" b="1" dirty="0">
                <a:solidFill>
                  <a:srgbClr val="FF0000"/>
                </a:solidFill>
              </a:rPr>
              <a:t>theoretical </a:t>
            </a:r>
            <a:r>
              <a:rPr lang="en-IN" dirty="0">
                <a:solidFill>
                  <a:srgbClr val="FF0000"/>
                </a:solidFill>
              </a:rPr>
              <a:t>or</a:t>
            </a:r>
            <a:r>
              <a:rPr lang="en-IN" b="1" dirty="0">
                <a:solidFill>
                  <a:srgbClr val="FF0000"/>
                </a:solidFill>
              </a:rPr>
              <a:t> apriori</a:t>
            </a:r>
            <a:r>
              <a:rPr lang="en-IN" dirty="0">
                <a:solidFill>
                  <a:srgbClr val="FF0000"/>
                </a:solidFill>
              </a:rPr>
              <a:t> </a:t>
            </a:r>
            <a:r>
              <a:rPr lang="en-IN" dirty="0"/>
              <a:t>approach calls for </a:t>
            </a:r>
            <a:r>
              <a:rPr lang="en-IN" dirty="0">
                <a:solidFill>
                  <a:srgbClr val="FF0000"/>
                </a:solidFill>
              </a:rPr>
              <a:t>mathematically determining the resources </a:t>
            </a:r>
            <a:r>
              <a:rPr lang="en-IN" dirty="0"/>
              <a:t>such as time and space needed by the algorithm, as a function of a parameter related to  the instances of the problem considered</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2192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Apriori analysis </a:t>
            </a:r>
          </a:p>
        </p:txBody>
      </p:sp>
      <p:sp>
        <p:nvSpPr>
          <p:cNvPr id="3" name="Content Placeholder 2"/>
          <p:cNvSpPr>
            <a:spLocks noGrp="1"/>
          </p:cNvSpPr>
          <p:nvPr>
            <p:ph idx="1"/>
          </p:nvPr>
        </p:nvSpPr>
        <p:spPr/>
        <p:txBody>
          <a:bodyPr/>
          <a:lstStyle/>
          <a:p>
            <a:pPr algn="just"/>
            <a:r>
              <a:rPr lang="en-IN" dirty="0">
                <a:solidFill>
                  <a:srgbClr val="FF0000"/>
                </a:solidFill>
              </a:rPr>
              <a:t>Apriori estimation </a:t>
            </a:r>
            <a:r>
              <a:rPr lang="en-IN" dirty="0"/>
              <a:t>is interested in the following for the computation of efficiency:</a:t>
            </a:r>
          </a:p>
          <a:p>
            <a:pPr lvl="1" algn="just"/>
            <a:r>
              <a:rPr lang="en-IN" dirty="0"/>
              <a:t>(i) </a:t>
            </a:r>
            <a:r>
              <a:rPr lang="en-IN" dirty="0">
                <a:solidFill>
                  <a:srgbClr val="FF0000"/>
                </a:solidFill>
              </a:rPr>
              <a:t>the number of times the statement is executed </a:t>
            </a:r>
            <a:r>
              <a:rPr lang="en-IN" dirty="0"/>
              <a:t>in the program, known as the </a:t>
            </a:r>
            <a:r>
              <a:rPr lang="en-IN" dirty="0">
                <a:solidFill>
                  <a:srgbClr val="00B050"/>
                </a:solidFill>
              </a:rPr>
              <a:t>frequency count of the statement</a:t>
            </a:r>
            <a:r>
              <a:rPr lang="en-IN" dirty="0"/>
              <a:t>, and</a:t>
            </a:r>
          </a:p>
          <a:p>
            <a:pPr lvl="1" algn="just"/>
            <a:r>
              <a:rPr lang="en-IN" dirty="0"/>
              <a:t>(ii) the </a:t>
            </a:r>
            <a:r>
              <a:rPr lang="en-IN" dirty="0">
                <a:solidFill>
                  <a:srgbClr val="FF0000"/>
                </a:solidFill>
              </a:rPr>
              <a:t>time taken for a single execution of the statement</a:t>
            </a:r>
          </a:p>
          <a:p>
            <a:endParaRPr lang="en-IN" dirty="0"/>
          </a:p>
        </p:txBody>
      </p:sp>
    </p:spTree>
    <p:extLst>
      <p:ext uri="{BB962C8B-B14F-4D97-AF65-F5344CB8AC3E}">
        <p14:creationId xmlns:p14="http://schemas.microsoft.com/office/powerpoint/2010/main" val="201381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IN" dirty="0"/>
              <a:t>Let us estimate the frequency count of the statement x = x + 2 occurring in the following three program segments (A, B, C):</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r>
              <a:rPr lang="en-IN" dirty="0"/>
              <a:t>The computation of the total frequency count of the program segments A, B, and C are shown in Tables</a:t>
            </a:r>
            <a:r>
              <a:rPr lang="en-IN" b="1" dirty="0"/>
              <a:t> 2.1, 2.2 and 2.3.</a:t>
            </a:r>
            <a:r>
              <a:rPr lang="en-IN" dirty="0"/>
              <a:t> It is well known that the opening statement of a </a:t>
            </a:r>
            <a:r>
              <a:rPr lang="en-IN" b="1" dirty="0"/>
              <a:t>for</a:t>
            </a:r>
            <a:r>
              <a:rPr lang="en-IN" dirty="0"/>
              <a:t> loop such as </a:t>
            </a:r>
            <a:r>
              <a:rPr lang="en-IN" b="1" dirty="0"/>
              <a:t>for </a:t>
            </a:r>
            <a:r>
              <a:rPr lang="en-IN" dirty="0"/>
              <a:t>I = </a:t>
            </a:r>
            <a:r>
              <a:rPr lang="en-IN" dirty="0" err="1"/>
              <a:t>low_index</a:t>
            </a:r>
            <a:r>
              <a:rPr lang="en-IN" dirty="0"/>
              <a:t> </a:t>
            </a:r>
            <a:r>
              <a:rPr lang="en-IN" b="1" dirty="0"/>
              <a:t>to</a:t>
            </a:r>
            <a:r>
              <a:rPr lang="en-IN" dirty="0"/>
              <a:t> up index executes ((</a:t>
            </a:r>
            <a:r>
              <a:rPr lang="en-IN" dirty="0" err="1"/>
              <a:t>up_index</a:t>
            </a:r>
            <a:r>
              <a:rPr lang="en-IN" dirty="0"/>
              <a:t> -</a:t>
            </a:r>
            <a:r>
              <a:rPr lang="en-IN" dirty="0" err="1"/>
              <a:t>low_index</a:t>
            </a:r>
            <a:r>
              <a:rPr lang="en-IN" dirty="0"/>
              <a:t> +1) +1 times and the statements within the loop are executed (up index—low index) +1 times.</a:t>
            </a:r>
          </a:p>
          <a:p>
            <a:pPr algn="just"/>
            <a:endParaRPr lang="en-IN" dirty="0"/>
          </a:p>
          <a:p>
            <a:pPr algn="just"/>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58" y="2471564"/>
            <a:ext cx="7755908" cy="125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lstStyle/>
          <a:p>
            <a:pPr algn="l"/>
            <a:r>
              <a:rPr lang="en-IN" dirty="0"/>
              <a:t>Example</a:t>
            </a:r>
          </a:p>
        </p:txBody>
      </p:sp>
    </p:spTree>
    <p:extLst>
      <p:ext uri="{BB962C8B-B14F-4D97-AF65-F5344CB8AC3E}">
        <p14:creationId xmlns:p14="http://schemas.microsoft.com/office/powerpoint/2010/main" val="165822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4524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96" y="3861048"/>
            <a:ext cx="5802204" cy="2615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99" y="1600200"/>
            <a:ext cx="4128471" cy="3031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09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Asymptotic notations </a:t>
            </a:r>
            <a:br>
              <a:rPr lang="en-IN" dirty="0"/>
            </a:br>
            <a:endParaRPr lang="en-IN" dirty="0"/>
          </a:p>
        </p:txBody>
      </p:sp>
      <p:sp>
        <p:nvSpPr>
          <p:cNvPr id="3" name="Content Placeholder 2"/>
          <p:cNvSpPr>
            <a:spLocks noGrp="1"/>
          </p:cNvSpPr>
          <p:nvPr>
            <p:ph idx="1"/>
          </p:nvPr>
        </p:nvSpPr>
        <p:spPr>
          <a:xfrm>
            <a:off x="457200" y="1196752"/>
            <a:ext cx="8229600" cy="4929411"/>
          </a:xfrm>
        </p:spPr>
        <p:txBody>
          <a:bodyPr/>
          <a:lstStyle/>
          <a:p>
            <a:pPr algn="just"/>
            <a:r>
              <a:rPr lang="en-IN" sz="2800" dirty="0" err="1"/>
              <a:t>Apriori</a:t>
            </a:r>
            <a:r>
              <a:rPr lang="en-IN" sz="2800"/>
              <a:t> analysis </a:t>
            </a:r>
            <a:r>
              <a:rPr lang="en-IN" sz="2800" dirty="0"/>
              <a:t>employs the following notations to express the time complexity of algorithms. These are termed asymptotic notations since they are meaningful approximations of functions that represent the time or space complexity of a program.</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717032"/>
            <a:ext cx="8777925" cy="268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50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368152"/>
          </a:xfrm>
        </p:spPr>
        <p:txBody>
          <a:bodyPr>
            <a:normAutofit/>
          </a:bodyPr>
          <a:lstStyle/>
          <a:p>
            <a:br>
              <a:rPr lang="en-US" dirty="0"/>
            </a:br>
            <a:r>
              <a:rPr lang="en-US" dirty="0"/>
              <a:t>Time complexity of an algorithm using O notation</a:t>
            </a:r>
            <a:br>
              <a:rPr lang="en-US" dirty="0"/>
            </a:br>
            <a:endParaRPr lang="en-IN" dirty="0"/>
          </a:p>
        </p:txBody>
      </p:sp>
      <p:sp>
        <p:nvSpPr>
          <p:cNvPr id="3" name="Content Placeholder 2"/>
          <p:cNvSpPr>
            <a:spLocks noGrp="1"/>
          </p:cNvSpPr>
          <p:nvPr>
            <p:ph idx="1"/>
          </p:nvPr>
        </p:nvSpPr>
        <p:spPr/>
        <p:txBody>
          <a:bodyPr>
            <a:normAutofit/>
          </a:bodyPr>
          <a:lstStyle/>
          <a:p>
            <a:pPr algn="just"/>
            <a:r>
              <a:rPr lang="en-IN" dirty="0"/>
              <a:t>Algorithms reporting O(1) time complexity indicate </a:t>
            </a:r>
            <a:r>
              <a:rPr lang="en-IN" b="1" dirty="0"/>
              <a:t>constant running time</a:t>
            </a:r>
            <a:r>
              <a:rPr lang="en-IN" dirty="0"/>
              <a:t>. </a:t>
            </a:r>
          </a:p>
          <a:p>
            <a:pPr algn="just"/>
            <a:r>
              <a:rPr lang="en-IN" dirty="0"/>
              <a:t>The time complexities of O(n), O(n</a:t>
            </a:r>
            <a:r>
              <a:rPr lang="en-IN" baseline="30000" dirty="0"/>
              <a:t>2</a:t>
            </a:r>
            <a:r>
              <a:rPr lang="en-IN" dirty="0"/>
              <a:t>) and O(n</a:t>
            </a:r>
            <a:r>
              <a:rPr lang="en-IN" baseline="30000" dirty="0"/>
              <a:t>3</a:t>
            </a:r>
            <a:r>
              <a:rPr lang="en-IN" dirty="0"/>
              <a:t>) are called</a:t>
            </a:r>
            <a:r>
              <a:rPr lang="en-IN" b="1" dirty="0"/>
              <a:t> linear, quadratic and cubic</a:t>
            </a:r>
            <a:r>
              <a:rPr lang="en-IN" dirty="0"/>
              <a:t> time complexities respectively. O(log(n)) time complexity is referred to as </a:t>
            </a:r>
            <a:r>
              <a:rPr lang="en-IN" b="1" dirty="0"/>
              <a:t>logarithmic</a:t>
            </a:r>
            <a:r>
              <a:rPr lang="en-IN" dirty="0"/>
              <a:t>. In general, time complexities of the type Q(k) are called </a:t>
            </a:r>
            <a:r>
              <a:rPr lang="en-IN" b="1" dirty="0"/>
              <a:t>polynomial time complexities</a:t>
            </a:r>
            <a:r>
              <a:rPr lang="en-IN" dirty="0"/>
              <a:t>.</a:t>
            </a:r>
          </a:p>
          <a:p>
            <a:pPr algn="just"/>
            <a:r>
              <a:rPr lang="en-IN" dirty="0"/>
              <a:t>Time complexities such as O(2</a:t>
            </a:r>
            <a:r>
              <a:rPr lang="en-IN" baseline="30000" dirty="0"/>
              <a:t>n</a:t>
            </a:r>
            <a:r>
              <a:rPr lang="en-IN" dirty="0"/>
              <a:t>), O(3</a:t>
            </a:r>
            <a:r>
              <a:rPr lang="en-IN" baseline="30000" dirty="0"/>
              <a:t>n</a:t>
            </a:r>
            <a:r>
              <a:rPr lang="en-IN" dirty="0"/>
              <a:t>), in general O(</a:t>
            </a:r>
            <a:r>
              <a:rPr lang="en-IN" dirty="0" err="1"/>
              <a:t>k</a:t>
            </a:r>
            <a:r>
              <a:rPr lang="en-IN" baseline="30000" dirty="0" err="1"/>
              <a:t>n</a:t>
            </a:r>
            <a:r>
              <a:rPr lang="en-IN" dirty="0"/>
              <a:t>) are called as exponential time complexities.</a:t>
            </a:r>
          </a:p>
          <a:p>
            <a:pPr algn="just"/>
            <a:endParaRPr lang="en-IN" dirty="0"/>
          </a:p>
          <a:p>
            <a:endParaRPr lang="en-IN" dirty="0"/>
          </a:p>
          <a:p>
            <a:endParaRPr lang="en-IN" dirty="0"/>
          </a:p>
          <a:p>
            <a:endParaRPr lang="en-IN" dirty="0"/>
          </a:p>
          <a:p>
            <a:endParaRPr lang="en-IN" dirty="0"/>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029200"/>
            <a:ext cx="676410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49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Polynomial Vs Exponential algorithms </a:t>
            </a:r>
          </a:p>
        </p:txBody>
      </p:sp>
      <p:sp>
        <p:nvSpPr>
          <p:cNvPr id="3" name="Content Placeholder 2"/>
          <p:cNvSpPr>
            <a:spLocks noGrp="1"/>
          </p:cNvSpPr>
          <p:nvPr>
            <p:ph idx="1"/>
          </p:nvPr>
        </p:nvSpPr>
        <p:spPr>
          <a:xfrm>
            <a:off x="457200" y="1524000"/>
            <a:ext cx="8229600" cy="4853136"/>
          </a:xfrm>
        </p:spPr>
        <p:txBody>
          <a:bodyPr>
            <a:normAutofit fontScale="92500" lnSpcReduction="10000"/>
          </a:bodyPr>
          <a:lstStyle/>
          <a:p>
            <a:pPr algn="just"/>
            <a:r>
              <a:rPr lang="en-IN" dirty="0"/>
              <a:t>If n is the size of the input instance, then the number of operations for polynomial algorithms are of the form P (n) where P is a polynomial. In terms of O notation, polynomial algorithms have time complexities of the form O (</a:t>
            </a:r>
            <a:r>
              <a:rPr lang="en-IN" dirty="0" err="1"/>
              <a:t>n</a:t>
            </a:r>
            <a:r>
              <a:rPr lang="en-IN" baseline="30000" dirty="0" err="1"/>
              <a:t>k</a:t>
            </a:r>
            <a:r>
              <a:rPr lang="en-IN" dirty="0"/>
              <a:t>), where k is a constant, In contrast, in the exponential algorithms the number of operations are of the form k</a:t>
            </a:r>
            <a:r>
              <a:rPr lang="en-IN" baseline="30000" dirty="0"/>
              <a:t>n</a:t>
            </a:r>
            <a:r>
              <a:rPr lang="en-IN" dirty="0"/>
              <a:t>. In terms of O notation, exponential algorithms have time complexities of the form </a:t>
            </a:r>
            <a:r>
              <a:rPr lang="en-IN" dirty="0" err="1"/>
              <a:t>Ok</a:t>
            </a:r>
            <a:r>
              <a:rPr lang="en-IN" baseline="30000" dirty="0" err="1"/>
              <a:t>n</a:t>
            </a:r>
            <a:r>
              <a:rPr lang="en-IN" dirty="0"/>
              <a:t>, where k is a constant.</a:t>
            </a:r>
          </a:p>
          <a:p>
            <a:pPr algn="just"/>
            <a:r>
              <a:rPr lang="en-IN" dirty="0"/>
              <a:t>It is clear from the inequalities listed above that </a:t>
            </a:r>
            <a:r>
              <a:rPr lang="en-IN" dirty="0">
                <a:solidFill>
                  <a:srgbClr val="FF0000"/>
                </a:solidFill>
              </a:rPr>
              <a:t>polynomial algorithms are a lot more efficient  than exponential algorithms</a:t>
            </a:r>
            <a:r>
              <a:rPr lang="en-IN" dirty="0"/>
              <a:t>. From  the </a:t>
            </a:r>
            <a:r>
              <a:rPr lang="en-IN" b="1" dirty="0"/>
              <a:t>table 2.3</a:t>
            </a:r>
            <a:r>
              <a:rPr lang="en-IN" dirty="0"/>
              <a:t> it is seen that exponential algorithms can quickly get beyond the capacity of any sophisticated computer due to their rapid growth rate (Refer </a:t>
            </a:r>
            <a:r>
              <a:rPr lang="en-IN" b="1" dirty="0"/>
              <a:t>fig. 2.1</a:t>
            </a:r>
            <a:r>
              <a:rPr lang="en-IN" dirty="0"/>
              <a:t>) Here, it is assumed that the computer takes 1 microsecond per operation. While the time complexity functions of n2, n1 can be executed in a reasonable lime, one can never hope to finish the execution of exponential algorithms even if the fastest computer were to the  employed. Thus if one were to find an algorithm for a problem that reduces from exponential to polynomial time then it is indeed a great accomplishment!</a:t>
            </a:r>
          </a:p>
        </p:txBody>
      </p:sp>
    </p:spTree>
    <p:extLst>
      <p:ext uri="{BB962C8B-B14F-4D97-AF65-F5344CB8AC3E}">
        <p14:creationId xmlns:p14="http://schemas.microsoft.com/office/powerpoint/2010/main" val="217978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2067"/>
            <a:ext cx="6048672" cy="428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
            <a:ext cx="8614244" cy="270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57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96144"/>
          </a:xfrm>
        </p:spPr>
        <p:txBody>
          <a:bodyPr>
            <a:normAutofit/>
          </a:bodyPr>
          <a:lstStyle/>
          <a:p>
            <a:br>
              <a:rPr lang="en-US" dirty="0"/>
            </a:br>
            <a:r>
              <a:rPr lang="en-US" dirty="0"/>
              <a:t>Average, Best and Worst case complexities </a:t>
            </a:r>
            <a:br>
              <a:rPr lang="en-US" dirty="0"/>
            </a:br>
            <a:endParaRPr lang="en-IN" dirty="0"/>
          </a:p>
        </p:txBody>
      </p:sp>
      <p:sp>
        <p:nvSpPr>
          <p:cNvPr id="3" name="Content Placeholder 2"/>
          <p:cNvSpPr>
            <a:spLocks noGrp="1"/>
          </p:cNvSpPr>
          <p:nvPr>
            <p:ph idx="1"/>
          </p:nvPr>
        </p:nvSpPr>
        <p:spPr/>
        <p:txBody>
          <a:bodyPr>
            <a:normAutofit/>
          </a:bodyPr>
          <a:lstStyle/>
          <a:p>
            <a:pPr algn="just"/>
            <a:r>
              <a:rPr lang="en-IN" sz="2000" dirty="0">
                <a:solidFill>
                  <a:srgbClr val="FF0000"/>
                </a:solidFill>
              </a:rPr>
              <a:t>The time complexity of an algorithm is dependent on parameters </a:t>
            </a:r>
            <a:r>
              <a:rPr lang="en-IN" sz="2000" dirty="0"/>
              <a:t>associated with the input / output instances of the problem. Very often the </a:t>
            </a:r>
            <a:r>
              <a:rPr lang="en-IN" sz="2000" dirty="0">
                <a:solidFill>
                  <a:srgbClr val="FF0000"/>
                </a:solidFill>
              </a:rPr>
              <a:t>running time of the algorithm is expressed as a function of the input size.</a:t>
            </a:r>
            <a:r>
              <a:rPr lang="en-IN" sz="2000" dirty="0"/>
              <a:t> in such a case it is fair enough to presume that </a:t>
            </a:r>
            <a:r>
              <a:rPr lang="en-IN" sz="2000" dirty="0">
                <a:solidFill>
                  <a:srgbClr val="FF0000"/>
                </a:solidFill>
              </a:rPr>
              <a:t>larger the input size of the problem instances the larger is its running time</a:t>
            </a:r>
            <a:r>
              <a:rPr lang="en-IN" sz="2000" dirty="0"/>
              <a:t>. But such is not the case always. </a:t>
            </a:r>
            <a:r>
              <a:rPr lang="en-IN" sz="2000" dirty="0">
                <a:solidFill>
                  <a:srgbClr val="00B050"/>
                </a:solidFill>
              </a:rPr>
              <a:t>There are problems whose time complexity is dependent not ‚just on the size of the input but on the nature of the input as </a:t>
            </a:r>
            <a:r>
              <a:rPr lang="en-IN" sz="2000" dirty="0"/>
              <a:t>well. Example 2.1 illustrates this point.</a:t>
            </a:r>
          </a:p>
          <a:p>
            <a:pPr algn="just"/>
            <a:endParaRPr lang="en-IN" dirty="0"/>
          </a:p>
          <a:p>
            <a:pPr algn="just"/>
            <a:endParaRPr lang="en-IN" dirty="0"/>
          </a:p>
          <a:p>
            <a:pPr algn="just"/>
            <a:endParaRPr lang="en-IN" dirty="0"/>
          </a:p>
          <a:p>
            <a:pPr algn="just"/>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4163589"/>
            <a:ext cx="8772400" cy="180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57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fontScale="92500"/>
          </a:bodyPr>
          <a:lstStyle/>
          <a:p>
            <a:r>
              <a:rPr lang="en-IN" dirty="0"/>
              <a:t>In the above example Input 2 is </a:t>
            </a:r>
            <a:r>
              <a:rPr lang="en-IN" b="1" dirty="0"/>
              <a:t>best </a:t>
            </a:r>
            <a:r>
              <a:rPr lang="en-IN" dirty="0"/>
              <a:t>and Input 1 is </a:t>
            </a:r>
            <a:r>
              <a:rPr lang="en-IN" b="1" dirty="0"/>
              <a:t>worst </a:t>
            </a:r>
            <a:r>
              <a:rPr lang="en-IN" dirty="0"/>
              <a:t>possible case , can happen </a:t>
            </a:r>
            <a:r>
              <a:rPr lang="en-IN" b="1" dirty="0"/>
              <a:t>quickest</a:t>
            </a:r>
            <a:r>
              <a:rPr lang="en-IN" dirty="0"/>
              <a:t> execution and </a:t>
            </a:r>
            <a:r>
              <a:rPr lang="en-IN" b="1" dirty="0"/>
              <a:t>longest</a:t>
            </a:r>
            <a:r>
              <a:rPr lang="en-IN" dirty="0"/>
              <a:t> time to complete respectively.</a:t>
            </a:r>
          </a:p>
          <a:p>
            <a:endParaRPr lang="en-IN" dirty="0"/>
          </a:p>
          <a:p>
            <a:r>
              <a:rPr lang="en-IN" dirty="0"/>
              <a:t>That input instances (or instances) for which the algorithm takes the maximum possible time is called the </a:t>
            </a:r>
            <a:r>
              <a:rPr lang="en-IN" b="1" dirty="0"/>
              <a:t>worst case</a:t>
            </a:r>
            <a:r>
              <a:rPr lang="en-IN" dirty="0"/>
              <a:t> and the time complexity in such a case is referred to as the</a:t>
            </a:r>
            <a:r>
              <a:rPr lang="en-IN" b="1" dirty="0"/>
              <a:t> worst case time complexity</a:t>
            </a:r>
            <a:r>
              <a:rPr lang="en-IN" dirty="0"/>
              <a:t>. That input instances for which the algorithm takes the minimum possible time is called the best  case and the time complexity in such a case is referred to as the </a:t>
            </a:r>
            <a:r>
              <a:rPr lang="en-IN" b="1" dirty="0"/>
              <a:t>best case time complexity</a:t>
            </a:r>
            <a:r>
              <a:rPr lang="en-IN" dirty="0"/>
              <a:t>. All other input instances which are neither of the two are categorized as the </a:t>
            </a:r>
            <a:r>
              <a:rPr lang="en-IN" b="1" dirty="0"/>
              <a:t>average cases</a:t>
            </a:r>
            <a:r>
              <a:rPr lang="en-IN" dirty="0"/>
              <a:t> and the time complexity of the algorithm in such cases is referred to as the</a:t>
            </a:r>
            <a:r>
              <a:rPr lang="en-IN" b="1" dirty="0"/>
              <a:t> average case complexity</a:t>
            </a:r>
            <a:r>
              <a:rPr lang="en-IN" dirty="0"/>
              <a:t>, input 3 is an example of an average case since it is neither the best case nor the worst case. By and large, </a:t>
            </a:r>
            <a:r>
              <a:rPr lang="en-IN" dirty="0" err="1"/>
              <a:t>analyzing</a:t>
            </a:r>
            <a:r>
              <a:rPr lang="en-IN" dirty="0"/>
              <a:t> the average case behaviour of algorithms is harder and mathematically  involved when compared to their worst case and best case counterparts. Also such an analysis can be misleading if the input instances are not chosen at random or appropriately to cover all possible cases that may arise when the algorithm is put to practice.</a:t>
            </a:r>
          </a:p>
          <a:p>
            <a:endParaRPr lang="en-IN" dirty="0"/>
          </a:p>
        </p:txBody>
      </p:sp>
    </p:spTree>
    <p:extLst>
      <p:ext uri="{BB962C8B-B14F-4D97-AF65-F5344CB8AC3E}">
        <p14:creationId xmlns:p14="http://schemas.microsoft.com/office/powerpoint/2010/main" val="129576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 Structure and Properties of algorithms </a:t>
            </a:r>
            <a:endParaRPr lang="en-IN" dirty="0"/>
          </a:p>
        </p:txBody>
      </p:sp>
      <p:sp>
        <p:nvSpPr>
          <p:cNvPr id="3" name="Content Placeholder 2"/>
          <p:cNvSpPr>
            <a:spLocks noGrp="1"/>
          </p:cNvSpPr>
          <p:nvPr>
            <p:ph idx="1"/>
          </p:nvPr>
        </p:nvSpPr>
        <p:spPr/>
        <p:txBody>
          <a:bodyPr>
            <a:normAutofit/>
          </a:bodyPr>
          <a:lstStyle/>
          <a:p>
            <a:pPr algn="just"/>
            <a:r>
              <a:rPr lang="en-IN" b="1" dirty="0"/>
              <a:t>Definition :</a:t>
            </a:r>
            <a:r>
              <a:rPr lang="en-IN" dirty="0"/>
              <a:t> An algorithm may be defined as a </a:t>
            </a:r>
            <a:r>
              <a:rPr lang="en-IN" dirty="0">
                <a:solidFill>
                  <a:srgbClr val="FF0000"/>
                </a:solidFill>
              </a:rPr>
              <a:t>finite sequence of instructions</a:t>
            </a:r>
            <a:r>
              <a:rPr lang="en-IN" dirty="0"/>
              <a:t> each of which has a clear meaning and can be </a:t>
            </a:r>
            <a:r>
              <a:rPr lang="en-IN" dirty="0">
                <a:solidFill>
                  <a:srgbClr val="FF0000"/>
                </a:solidFill>
              </a:rPr>
              <a:t>performed with finite amount of effort in a finite length of time.</a:t>
            </a:r>
          </a:p>
          <a:p>
            <a:r>
              <a:rPr lang="en-IN" b="1" dirty="0"/>
              <a:t>Structure and properties</a:t>
            </a:r>
            <a:br>
              <a:rPr lang="en-IN" dirty="0"/>
            </a:br>
            <a:r>
              <a:rPr lang="en-IN" dirty="0"/>
              <a:t>An algorithm has the following structures:</a:t>
            </a:r>
            <a:br>
              <a:rPr lang="en-IN" dirty="0"/>
            </a:br>
            <a:r>
              <a:rPr lang="en-IN" dirty="0"/>
              <a:t>(i)  Input step </a:t>
            </a:r>
            <a:br>
              <a:rPr lang="en-IN" dirty="0"/>
            </a:br>
            <a:r>
              <a:rPr lang="en-IN" dirty="0"/>
              <a:t>(ii)  Assignment step </a:t>
            </a:r>
            <a:br>
              <a:rPr lang="en-IN" dirty="0"/>
            </a:br>
            <a:r>
              <a:rPr lang="en-IN" dirty="0"/>
              <a:t>(iii) Decision step</a:t>
            </a:r>
          </a:p>
          <a:p>
            <a:pPr algn="just">
              <a:buNone/>
            </a:pPr>
            <a:r>
              <a:rPr lang="en-IN" dirty="0"/>
              <a:t>	(v)  Output step</a:t>
            </a:r>
          </a:p>
          <a:p>
            <a:pPr algn="just">
              <a:buNone/>
            </a:pPr>
            <a:r>
              <a:rPr lang="en-IN" dirty="0"/>
              <a:t>     (iv) Repetitive step</a:t>
            </a:r>
          </a:p>
        </p:txBody>
      </p:sp>
    </p:spTree>
    <p:extLst>
      <p:ext uri="{BB962C8B-B14F-4D97-AF65-F5344CB8AC3E}">
        <p14:creationId xmlns:p14="http://schemas.microsoft.com/office/powerpoint/2010/main" val="22209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dirty="0"/>
              <a:t>Analyzing recursive programs </a:t>
            </a:r>
            <a:r>
              <a:rPr lang="en-US" dirty="0"/>
              <a:t> </a:t>
            </a:r>
            <a:br>
              <a:rPr lang="en-US" dirty="0"/>
            </a:br>
            <a:endParaRPr lang="en-IN" dirty="0"/>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pPr marL="0" indent="0" algn="just">
              <a:buNone/>
            </a:pPr>
            <a:r>
              <a:rPr lang="en-IN" dirty="0"/>
              <a:t>Recursion is an important concept in  computer science. Many algorithms can best be described in terms of recursion.</a:t>
            </a:r>
          </a:p>
          <a:p>
            <a:pPr algn="just"/>
            <a:endParaRPr lang="en-IN" b="1" dirty="0"/>
          </a:p>
          <a:p>
            <a:pPr marL="0" indent="0" algn="just">
              <a:buNone/>
            </a:pPr>
            <a:r>
              <a:rPr lang="en-IN" b="1" dirty="0"/>
              <a:t>Recursive procedures</a:t>
            </a:r>
            <a:endParaRPr lang="en-IN" dirty="0"/>
          </a:p>
          <a:p>
            <a:pPr marL="0" indent="0" algn="just">
              <a:buNone/>
            </a:pPr>
            <a:r>
              <a:rPr lang="en-IN" dirty="0"/>
              <a:t> 	</a:t>
            </a:r>
          </a:p>
          <a:p>
            <a:pPr marL="0" indent="0" algn="just">
              <a:buNone/>
            </a:pPr>
            <a:r>
              <a:rPr lang="en-IN" dirty="0"/>
              <a:t>	If P is a procedure containing a </a:t>
            </a:r>
            <a:r>
              <a:rPr lang="en-IN" dirty="0">
                <a:solidFill>
                  <a:srgbClr val="00B050"/>
                </a:solidFill>
              </a:rPr>
              <a:t>call statement to itself </a:t>
            </a:r>
            <a:r>
              <a:rPr lang="en-IN" dirty="0"/>
              <a:t>(Fig. 2.2(a)) or to another procedure that results in a </a:t>
            </a:r>
            <a:r>
              <a:rPr lang="en-IN" dirty="0">
                <a:solidFill>
                  <a:srgbClr val="00B050"/>
                </a:solidFill>
              </a:rPr>
              <a:t>call to itself </a:t>
            </a:r>
            <a:r>
              <a:rPr lang="en-IN" dirty="0"/>
              <a:t>(Fig. 2.2(b)), then the procedure P is said to be a</a:t>
            </a:r>
            <a:r>
              <a:rPr lang="en-IN" b="1" dirty="0"/>
              <a:t> </a:t>
            </a:r>
            <a:r>
              <a:rPr lang="en-IN" b="1" dirty="0">
                <a:solidFill>
                  <a:srgbClr val="00B050"/>
                </a:solidFill>
              </a:rPr>
              <a:t>recursive procedure</a:t>
            </a:r>
            <a:r>
              <a:rPr lang="en-IN" dirty="0"/>
              <a:t>. In the former case it is termed </a:t>
            </a:r>
            <a:r>
              <a:rPr lang="en-IN" b="1" dirty="0"/>
              <a:t>direct recursion</a:t>
            </a:r>
            <a:r>
              <a:rPr lang="en-IN" dirty="0"/>
              <a:t> and in the latter case it is termed </a:t>
            </a:r>
            <a:r>
              <a:rPr lang="en-IN" b="1" dirty="0"/>
              <a:t>indirect recursion</a:t>
            </a:r>
            <a:r>
              <a:rPr lang="en-IN" dirty="0"/>
              <a:t>. Extending the </a:t>
            </a:r>
            <a:r>
              <a:rPr lang="en-IN"/>
              <a:t>concept to </a:t>
            </a:r>
            <a:r>
              <a:rPr lang="en-IN" dirty="0"/>
              <a:t>programming can yield program functions or programs themselves that are recursively defined. In such cases they are referred to as </a:t>
            </a:r>
            <a:r>
              <a:rPr lang="en-IN" b="1" dirty="0"/>
              <a:t>recursive functions</a:t>
            </a:r>
            <a:r>
              <a:rPr lang="en-IN" dirty="0"/>
              <a:t> and</a:t>
            </a:r>
            <a:r>
              <a:rPr lang="en-IN" b="1" dirty="0"/>
              <a:t> recursive programs</a:t>
            </a:r>
            <a:r>
              <a:rPr lang="en-IN" dirty="0"/>
              <a:t> respectively. Extending the concept to mathematics would yield what arc called </a:t>
            </a:r>
            <a:r>
              <a:rPr lang="en-IN" b="1" dirty="0"/>
              <a:t>recurrence relations</a:t>
            </a:r>
            <a:r>
              <a:rPr lang="en-IN" dirty="0"/>
              <a:t>. In order that the recursively defined function may not run into an infinite loop it is essential that the following properties are satisfied by any recursive procedure:</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269228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6326152" cy="3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520" y="4941168"/>
            <a:ext cx="8424936" cy="1200329"/>
          </a:xfrm>
          <a:prstGeom prst="rect">
            <a:avLst/>
          </a:prstGeom>
        </p:spPr>
        <p:txBody>
          <a:bodyPr wrap="square">
            <a:spAutoFit/>
          </a:bodyPr>
          <a:lstStyle/>
          <a:p>
            <a:r>
              <a:rPr lang="en-IN" dirty="0"/>
              <a:t>(i) There must be criteria, one or more, called the base criteria or simply base case(s), where the procedure does not call itself either directly or indirectly</a:t>
            </a:r>
          </a:p>
          <a:p>
            <a:r>
              <a:rPr lang="en-IN" dirty="0"/>
              <a:t>(ii) Each time the procedure calls itself directly or indirectly it must be closer to the base</a:t>
            </a:r>
          </a:p>
          <a:p>
            <a:r>
              <a:rPr lang="en-IN" dirty="0"/>
              <a:t>criteria.</a:t>
            </a:r>
          </a:p>
        </p:txBody>
      </p:sp>
    </p:spTree>
    <p:extLst>
      <p:ext uri="{BB962C8B-B14F-4D97-AF65-F5344CB8AC3E}">
        <p14:creationId xmlns:p14="http://schemas.microsoft.com/office/powerpoint/2010/main" val="419020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138" y="1700808"/>
            <a:ext cx="583718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404664"/>
            <a:ext cx="8934180" cy="175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429000"/>
            <a:ext cx="7705058" cy="1317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520" y="5589240"/>
            <a:ext cx="8640960" cy="369332"/>
          </a:xfrm>
          <a:prstGeom prst="rect">
            <a:avLst/>
          </a:prstGeom>
        </p:spPr>
        <p:txBody>
          <a:bodyPr wrap="square">
            <a:spAutoFit/>
          </a:bodyPr>
          <a:lstStyle/>
          <a:p>
            <a:r>
              <a:rPr lang="en-IN" dirty="0"/>
              <a:t>Example 2.2 illustrates a recursive procedure and Example 2.3 a recurrence relation..</a:t>
            </a:r>
          </a:p>
        </p:txBody>
      </p:sp>
    </p:spTree>
    <p:extLst>
      <p:ext uri="{BB962C8B-B14F-4D97-AF65-F5344CB8AC3E}">
        <p14:creationId xmlns:p14="http://schemas.microsoft.com/office/powerpoint/2010/main" val="270154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a:bodyPr>
          <a:lstStyle/>
          <a:p>
            <a:r>
              <a:rPr lang="en-IN" dirty="0"/>
              <a:t>An algorithm is endowed with the following properties:</a:t>
            </a:r>
          </a:p>
          <a:p>
            <a:pPr marL="0" indent="0">
              <a:buNone/>
            </a:pPr>
            <a:endParaRPr lang="en-IN" b="1" dirty="0">
              <a:effectLst/>
            </a:endParaRPr>
          </a:p>
          <a:p>
            <a:pPr marL="0" indent="0">
              <a:buNone/>
            </a:pPr>
            <a:r>
              <a:rPr lang="en-IN" b="1" dirty="0"/>
              <a:t>	</a:t>
            </a:r>
            <a:r>
              <a:rPr lang="en-IN" b="1" dirty="0">
                <a:solidFill>
                  <a:srgbClr val="FF0000"/>
                </a:solidFill>
                <a:effectLst/>
              </a:rPr>
              <a:t>Finiteness</a:t>
            </a:r>
            <a:r>
              <a:rPr lang="en-IN" dirty="0">
                <a:effectLst/>
              </a:rPr>
              <a:t>  an algorithm must terminate after a finite number of steps.</a:t>
            </a:r>
            <a:br>
              <a:rPr lang="en-IN" dirty="0">
                <a:effectLst/>
              </a:rPr>
            </a:br>
            <a:r>
              <a:rPr lang="en-IN" dirty="0">
                <a:effectLst/>
              </a:rPr>
              <a:t>	</a:t>
            </a:r>
            <a:r>
              <a:rPr lang="en-IN" b="1" dirty="0">
                <a:solidFill>
                  <a:srgbClr val="FF0000"/>
                </a:solidFill>
                <a:effectLst/>
              </a:rPr>
              <a:t>Definiteness</a:t>
            </a:r>
            <a:r>
              <a:rPr lang="en-IN" dirty="0">
                <a:effectLst/>
              </a:rPr>
              <a:t> the steps of the algorithm must be precisely defined or unambiguously specified.</a:t>
            </a:r>
            <a:br>
              <a:rPr lang="en-IN" dirty="0">
                <a:effectLst/>
              </a:rPr>
            </a:br>
            <a:r>
              <a:rPr lang="en-IN" dirty="0">
                <a:effectLst/>
              </a:rPr>
              <a:t>	</a:t>
            </a:r>
            <a:r>
              <a:rPr lang="en-IN" b="1" dirty="0">
                <a:solidFill>
                  <a:srgbClr val="FF0000"/>
                </a:solidFill>
                <a:effectLst/>
              </a:rPr>
              <a:t>Generality</a:t>
            </a:r>
            <a:r>
              <a:rPr lang="en-IN" dirty="0">
                <a:effectLst/>
              </a:rPr>
              <a:t> an algorithm must be generic enough to solve all problems in a particular class.</a:t>
            </a:r>
            <a:br>
              <a:rPr lang="en-IN" dirty="0">
                <a:effectLst/>
              </a:rPr>
            </a:br>
            <a:r>
              <a:rPr lang="en-IN" dirty="0">
                <a:effectLst/>
              </a:rPr>
              <a:t>	</a:t>
            </a:r>
            <a:r>
              <a:rPr lang="en-IN" b="1" dirty="0">
                <a:solidFill>
                  <a:srgbClr val="FF0000"/>
                </a:solidFill>
                <a:effectLst/>
              </a:rPr>
              <a:t>Effectiveness</a:t>
            </a:r>
            <a:r>
              <a:rPr lang="en-IN" b="1" dirty="0">
                <a:effectLst/>
              </a:rPr>
              <a:t> </a:t>
            </a:r>
            <a:r>
              <a:rPr lang="en-IN" dirty="0">
                <a:effectLst/>
              </a:rPr>
              <a:t>the operations of the algorithm must be basic enough to be put down on pencil and paper. They should not be too complex to warrant writing another algorithm for the operation!</a:t>
            </a:r>
            <a:br>
              <a:rPr lang="en-IN" dirty="0">
                <a:effectLst/>
              </a:rPr>
            </a:br>
            <a:r>
              <a:rPr lang="en-IN" dirty="0">
                <a:effectLst/>
              </a:rPr>
              <a:t>	</a:t>
            </a:r>
            <a:r>
              <a:rPr lang="en-IN" b="1" dirty="0">
                <a:solidFill>
                  <a:srgbClr val="FF0000"/>
                </a:solidFill>
                <a:effectLst/>
              </a:rPr>
              <a:t>Input—Output</a:t>
            </a:r>
            <a:r>
              <a:rPr lang="en-IN" dirty="0">
                <a:effectLst/>
              </a:rPr>
              <a:t> the algorithm must have certain initial and precise inputs, and outputs that may be generated both at its intermediate and final steps. </a:t>
            </a:r>
            <a:r>
              <a:rPr lang="en-IN" dirty="0"/>
              <a:t> </a:t>
            </a:r>
          </a:p>
          <a:p>
            <a:endParaRPr lang="en-IN" dirty="0"/>
          </a:p>
        </p:txBody>
      </p:sp>
    </p:spTree>
    <p:extLst>
      <p:ext uri="{BB962C8B-B14F-4D97-AF65-F5344CB8AC3E}">
        <p14:creationId xmlns:p14="http://schemas.microsoft.com/office/powerpoint/2010/main" val="223257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Development of an Algorithm</a:t>
            </a:r>
          </a:p>
        </p:txBody>
      </p:sp>
      <p:sp>
        <p:nvSpPr>
          <p:cNvPr id="3" name="Content Placeholder 2"/>
          <p:cNvSpPr>
            <a:spLocks noGrp="1"/>
          </p:cNvSpPr>
          <p:nvPr>
            <p:ph idx="1"/>
          </p:nvPr>
        </p:nvSpPr>
        <p:spPr>
          <a:xfrm>
            <a:off x="323528" y="1336432"/>
            <a:ext cx="8568952" cy="4789732"/>
          </a:xfrm>
        </p:spPr>
        <p:txBody>
          <a:bodyPr/>
          <a:lstStyle/>
          <a:p>
            <a:r>
              <a:rPr lang="en-IN" dirty="0"/>
              <a:t>The steps involved in the development of an algorithm are as follows:</a:t>
            </a:r>
            <a:br>
              <a:rPr lang="en-IN" dirty="0"/>
            </a:br>
            <a:r>
              <a:rPr lang="en-IN" dirty="0"/>
              <a:t>(i) Problem Statement </a:t>
            </a:r>
            <a:br>
              <a:rPr lang="en-IN" dirty="0"/>
            </a:br>
            <a:r>
              <a:rPr lang="en-IN" dirty="0"/>
              <a:t>(ii) Model Formulation </a:t>
            </a:r>
            <a:br>
              <a:rPr lang="en-IN" dirty="0"/>
            </a:br>
            <a:r>
              <a:rPr lang="en-IN" dirty="0"/>
              <a:t>(iii) Algorithm design </a:t>
            </a:r>
            <a:br>
              <a:rPr lang="en-IN" dirty="0"/>
            </a:br>
            <a:r>
              <a:rPr lang="en-IN" dirty="0"/>
              <a:t>(iv) Algorithm correctness</a:t>
            </a:r>
          </a:p>
          <a:p>
            <a:pPr>
              <a:buNone/>
            </a:pPr>
            <a:r>
              <a:rPr lang="en-IN" dirty="0"/>
              <a:t>	(v) </a:t>
            </a:r>
            <a:r>
              <a:rPr lang="en-IN" dirty="0" err="1"/>
              <a:t>lmplementation</a:t>
            </a:r>
            <a:endParaRPr lang="en-IN" dirty="0"/>
          </a:p>
          <a:p>
            <a:pPr>
              <a:buNone/>
            </a:pPr>
            <a:r>
              <a:rPr lang="en-IN" dirty="0"/>
              <a:t>	(vi) Algorithm analysis</a:t>
            </a:r>
          </a:p>
          <a:p>
            <a:pPr>
              <a:buNone/>
            </a:pPr>
            <a:r>
              <a:rPr lang="en-IN" dirty="0"/>
              <a:t>	(vii) Program testing</a:t>
            </a:r>
          </a:p>
          <a:p>
            <a:pPr>
              <a:buNone/>
            </a:pPr>
            <a:r>
              <a:rPr lang="en-IN" dirty="0"/>
              <a:t>	(viii) Documentation</a:t>
            </a:r>
          </a:p>
        </p:txBody>
      </p:sp>
    </p:spTree>
    <p:extLst>
      <p:ext uri="{BB962C8B-B14F-4D97-AF65-F5344CB8AC3E}">
        <p14:creationId xmlns:p14="http://schemas.microsoft.com/office/powerpoint/2010/main" val="390430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pPr algn="just"/>
            <a:r>
              <a:rPr lang="en-IN" dirty="0"/>
              <a:t>Once a clear statement of the problem is done, the model for the solution of the problem is to be formulated. </a:t>
            </a:r>
          </a:p>
          <a:p>
            <a:pPr algn="just"/>
            <a:r>
              <a:rPr lang="en-IN" dirty="0"/>
              <a:t>The next step is to </a:t>
            </a:r>
            <a:r>
              <a:rPr lang="en-IN" dirty="0">
                <a:solidFill>
                  <a:srgbClr val="FF0000"/>
                </a:solidFill>
              </a:rPr>
              <a:t>design the algorithm </a:t>
            </a:r>
            <a:r>
              <a:rPr lang="en-IN" dirty="0"/>
              <a:t>based on the solution model that is formulated. It is here that one sees the </a:t>
            </a:r>
            <a:r>
              <a:rPr lang="en-IN" dirty="0">
                <a:solidFill>
                  <a:srgbClr val="FF0000"/>
                </a:solidFill>
              </a:rPr>
              <a:t>role of data structures</a:t>
            </a:r>
            <a:r>
              <a:rPr lang="en-IN" dirty="0"/>
              <a:t>. The right choice of the data structure needs to be made at the design stage itself since </a:t>
            </a:r>
            <a:r>
              <a:rPr lang="en-IN" dirty="0">
                <a:solidFill>
                  <a:srgbClr val="FF0000"/>
                </a:solidFill>
              </a:rPr>
              <a:t>data structures influence the efficiency of the algorithm. </a:t>
            </a:r>
          </a:p>
          <a:p>
            <a:pPr algn="just"/>
            <a:r>
              <a:rPr lang="en-IN" dirty="0"/>
              <a:t>Once the correctness of the algorithm is checked and the algorithm implemented, the most important step of measuring the performance of the algorithm is done. This is what is termed as algorithm analysis. It can be seen how the use of appropriate data structures results in a better performance of the algorithm. </a:t>
            </a:r>
          </a:p>
          <a:p>
            <a:pPr algn="just"/>
            <a:r>
              <a:rPr lang="en-IN" dirty="0"/>
              <a:t>Finally the program is tested and the development ends with proper documentation.</a:t>
            </a:r>
          </a:p>
        </p:txBody>
      </p:sp>
    </p:spTree>
    <p:extLst>
      <p:ext uri="{BB962C8B-B14F-4D97-AF65-F5344CB8AC3E}">
        <p14:creationId xmlns:p14="http://schemas.microsoft.com/office/powerpoint/2010/main" val="183321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Structures and Algorithms</a:t>
            </a:r>
          </a:p>
        </p:txBody>
      </p:sp>
      <p:sp>
        <p:nvSpPr>
          <p:cNvPr id="4" name="Content Placeholder 3"/>
          <p:cNvSpPr>
            <a:spLocks noGrp="1"/>
          </p:cNvSpPr>
          <p:nvPr>
            <p:ph idx="1"/>
          </p:nvPr>
        </p:nvSpPr>
        <p:spPr/>
        <p:txBody>
          <a:bodyPr>
            <a:normAutofit/>
          </a:bodyPr>
          <a:lstStyle/>
          <a:p>
            <a:pPr algn="just"/>
            <a:r>
              <a:rPr lang="en-IN" dirty="0"/>
              <a:t>The </a:t>
            </a:r>
            <a:r>
              <a:rPr lang="en-IN" dirty="0">
                <a:solidFill>
                  <a:srgbClr val="FF0000"/>
                </a:solidFill>
              </a:rPr>
              <a:t>design of an efficient algorithm </a:t>
            </a:r>
            <a:r>
              <a:rPr lang="en-IN" dirty="0"/>
              <a:t>for the solution of the problem calls for the </a:t>
            </a:r>
            <a:r>
              <a:rPr lang="en-IN" dirty="0">
                <a:solidFill>
                  <a:srgbClr val="FF0000"/>
                </a:solidFill>
              </a:rPr>
              <a:t>inclusion of appropriate data structures</a:t>
            </a:r>
            <a:r>
              <a:rPr lang="en-IN" dirty="0"/>
              <a:t>. </a:t>
            </a:r>
          </a:p>
          <a:p>
            <a:pPr algn="just"/>
            <a:r>
              <a:rPr lang="en-IN" dirty="0"/>
              <a:t>A </a:t>
            </a:r>
            <a:r>
              <a:rPr lang="en-IN" dirty="0">
                <a:solidFill>
                  <a:srgbClr val="FF0000"/>
                </a:solidFill>
              </a:rPr>
              <a:t>clear, unambiguous set of instructions </a:t>
            </a:r>
            <a:r>
              <a:rPr lang="en-IN" dirty="0"/>
              <a:t>following the properties of the algorithm alone does not contribute to the efficiency of the solution. </a:t>
            </a:r>
          </a:p>
          <a:p>
            <a:pPr algn="just"/>
            <a:r>
              <a:rPr lang="en-IN" dirty="0"/>
              <a:t>It is essential that the </a:t>
            </a:r>
            <a:r>
              <a:rPr lang="en-IN" dirty="0">
                <a:solidFill>
                  <a:srgbClr val="FF0000"/>
                </a:solidFill>
              </a:rPr>
              <a:t>data</a:t>
            </a:r>
            <a:r>
              <a:rPr lang="en-IN" dirty="0"/>
              <a:t> on which the problems need to work on </a:t>
            </a:r>
            <a:r>
              <a:rPr lang="en-IN" dirty="0">
                <a:solidFill>
                  <a:srgbClr val="FF0000"/>
                </a:solidFill>
              </a:rPr>
              <a:t>are appropriately structured </a:t>
            </a:r>
            <a:r>
              <a:rPr lang="en-IN" dirty="0"/>
              <a:t>to suit the needs of the problem, thereby contributing to the </a:t>
            </a:r>
            <a:r>
              <a:rPr lang="en-IN" dirty="0">
                <a:solidFill>
                  <a:srgbClr val="FF0000"/>
                </a:solidFill>
              </a:rPr>
              <a:t>efficiency of the solution</a:t>
            </a:r>
            <a:r>
              <a:rPr lang="en-IN" dirty="0"/>
              <a:t>.</a:t>
            </a:r>
          </a:p>
        </p:txBody>
      </p:sp>
    </p:spTree>
    <p:extLst>
      <p:ext uri="{BB962C8B-B14F-4D97-AF65-F5344CB8AC3E}">
        <p14:creationId xmlns:p14="http://schemas.microsoft.com/office/powerpoint/2010/main" val="81502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Example</a:t>
            </a:r>
          </a:p>
        </p:txBody>
      </p:sp>
      <p:sp>
        <p:nvSpPr>
          <p:cNvPr id="3" name="Content Placeholder 2"/>
          <p:cNvSpPr>
            <a:spLocks noGrp="1"/>
          </p:cNvSpPr>
          <p:nvPr>
            <p:ph idx="1"/>
          </p:nvPr>
        </p:nvSpPr>
        <p:spPr>
          <a:xfrm>
            <a:off x="457200" y="1196752"/>
            <a:ext cx="8229600" cy="5400600"/>
          </a:xfrm>
        </p:spPr>
        <p:txBody>
          <a:bodyPr>
            <a:normAutofit fontScale="92500" lnSpcReduction="20000"/>
          </a:bodyPr>
          <a:lstStyle/>
          <a:p>
            <a:r>
              <a:rPr lang="en-IN" dirty="0"/>
              <a:t>This is a classic example to illustrate the</a:t>
            </a:r>
            <a:br>
              <a:rPr lang="en-IN" dirty="0"/>
            </a:br>
            <a:r>
              <a:rPr lang="en-IN" dirty="0">
                <a:solidFill>
                  <a:srgbClr val="FF0000"/>
                </a:solidFill>
              </a:rPr>
              <a:t>significant role played by data structures</a:t>
            </a:r>
            <a:br>
              <a:rPr lang="en-IN" dirty="0"/>
            </a:br>
            <a:r>
              <a:rPr lang="en-IN" dirty="0"/>
              <a:t>in the efficiency of algorithms. The</a:t>
            </a:r>
            <a:br>
              <a:rPr lang="en-IN" dirty="0"/>
            </a:br>
            <a:r>
              <a:rPr lang="en-IN" dirty="0"/>
              <a:t>problem was </a:t>
            </a:r>
            <a:r>
              <a:rPr lang="en-IN" dirty="0">
                <a:solidFill>
                  <a:srgbClr val="FF0000"/>
                </a:solidFill>
              </a:rPr>
              <a:t>retrieval of a telephone</a:t>
            </a:r>
            <a:br>
              <a:rPr lang="en-IN" dirty="0">
                <a:solidFill>
                  <a:srgbClr val="FF0000"/>
                </a:solidFill>
              </a:rPr>
            </a:br>
            <a:r>
              <a:rPr lang="en-IN" dirty="0">
                <a:solidFill>
                  <a:srgbClr val="FF0000"/>
                </a:solidFill>
              </a:rPr>
              <a:t>number.</a:t>
            </a:r>
            <a:r>
              <a:rPr lang="en-IN" dirty="0"/>
              <a:t> The algorithm was a simple</a:t>
            </a:r>
            <a:br>
              <a:rPr lang="en-IN" dirty="0"/>
            </a:br>
            <a:r>
              <a:rPr lang="en-IN" dirty="0"/>
              <a:t>search for the name in the directory</a:t>
            </a:r>
            <a:br>
              <a:rPr lang="en-IN" dirty="0"/>
            </a:br>
            <a:r>
              <a:rPr lang="en-IN" dirty="0"/>
              <a:t>and thereby retrieve the corresponding</a:t>
            </a:r>
            <a:br>
              <a:rPr lang="en-IN" dirty="0"/>
            </a:br>
            <a:r>
              <a:rPr lang="en-IN" dirty="0"/>
              <a:t>telephone number. In the first case since</a:t>
            </a:r>
            <a:br>
              <a:rPr lang="en-IN" dirty="0"/>
            </a:br>
            <a:r>
              <a:rPr lang="en-IN" dirty="0"/>
              <a:t>the data was appropriately structured</a:t>
            </a:r>
            <a:br>
              <a:rPr lang="en-IN" dirty="0"/>
            </a:br>
            <a:r>
              <a:rPr lang="en-IN" dirty="0">
                <a:solidFill>
                  <a:srgbClr val="FF0000"/>
                </a:solidFill>
              </a:rPr>
              <a:t>(sorted according to alphabetical order),</a:t>
            </a:r>
            <a:br>
              <a:rPr lang="en-IN" dirty="0"/>
            </a:br>
            <a:r>
              <a:rPr lang="en-IN" dirty="0"/>
              <a:t>the search algorithm undertaken turned</a:t>
            </a:r>
            <a:br>
              <a:rPr lang="en-IN" dirty="0"/>
            </a:br>
            <a:r>
              <a:rPr lang="en-IN" dirty="0"/>
              <a:t>out to be efficient. On the other hand, in</a:t>
            </a:r>
            <a:br>
              <a:rPr lang="en-IN" dirty="0"/>
            </a:br>
            <a:r>
              <a:rPr lang="en-IN" dirty="0"/>
              <a:t>the second case, when the data was</a:t>
            </a:r>
            <a:br>
              <a:rPr lang="en-IN" dirty="0"/>
            </a:br>
            <a:r>
              <a:rPr lang="en-IN" dirty="0"/>
              <a:t>unstructured, the search algorithm turned</a:t>
            </a:r>
            <a:br>
              <a:rPr lang="en-IN" dirty="0"/>
            </a:br>
            <a:r>
              <a:rPr lang="en-IN" dirty="0"/>
              <a:t>out to be crude and hence inefficient.</a:t>
            </a:r>
            <a:br>
              <a:rPr lang="en-IN" dirty="0"/>
            </a:br>
            <a:r>
              <a:rPr lang="en-IN" dirty="0"/>
              <a:t>For the design of efficient programs and</a:t>
            </a:r>
            <a:br>
              <a:rPr lang="en-IN" dirty="0"/>
            </a:br>
            <a:r>
              <a:rPr lang="en-IN" dirty="0"/>
              <a:t>for the solution of problems, it is essential</a:t>
            </a:r>
            <a:br>
              <a:rPr lang="en-IN" dirty="0"/>
            </a:br>
            <a:r>
              <a:rPr lang="en-IN" dirty="0"/>
              <a:t>that algorithm design goes hand in hand</a:t>
            </a:r>
            <a:br>
              <a:rPr lang="en-IN" dirty="0"/>
            </a:br>
            <a:r>
              <a:rPr lang="en-IN" dirty="0"/>
              <a:t>with appropriate data structures. (Refer</a:t>
            </a:r>
            <a:br>
              <a:rPr lang="en-IN" dirty="0"/>
            </a:br>
            <a:r>
              <a:rPr lang="en-IN" dirty="0"/>
              <a:t>Fig. 1.3.)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865629"/>
            <a:ext cx="324036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2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dirty="0"/>
              <a:t>Classification</a:t>
            </a:r>
          </a:p>
        </p:txBody>
      </p:sp>
      <p:sp>
        <p:nvSpPr>
          <p:cNvPr id="3" name="Content Placeholder 2"/>
          <p:cNvSpPr>
            <a:spLocks noGrp="1"/>
          </p:cNvSpPr>
          <p:nvPr>
            <p:ph idx="1"/>
          </p:nvPr>
        </p:nvSpPr>
        <p:spPr>
          <a:xfrm>
            <a:off x="457200" y="836712"/>
            <a:ext cx="8229600" cy="5688632"/>
          </a:xfrm>
        </p:spPr>
        <p:txBody>
          <a:bodyPr>
            <a:normAutofit/>
          </a:bodyPr>
          <a:lstStyle/>
          <a:p>
            <a:r>
              <a:rPr lang="en-IN" sz="2000" dirty="0"/>
              <a:t>Figure 1.4 illustrates the classification of data structures. </a:t>
            </a:r>
          </a:p>
          <a:p>
            <a:r>
              <a:rPr lang="en-IN" sz="2000" dirty="0"/>
              <a:t>The data structures are broadly classified as </a:t>
            </a:r>
            <a:r>
              <a:rPr lang="en-IN" sz="2000" b="1" dirty="0">
                <a:solidFill>
                  <a:srgbClr val="FF0000"/>
                </a:solidFill>
              </a:rPr>
              <a:t>linear data structures</a:t>
            </a:r>
            <a:r>
              <a:rPr lang="en-IN" sz="2000" dirty="0">
                <a:solidFill>
                  <a:srgbClr val="FF0000"/>
                </a:solidFill>
              </a:rPr>
              <a:t> and </a:t>
            </a:r>
            <a:r>
              <a:rPr lang="en-IN" sz="2000" b="1" dirty="0">
                <a:solidFill>
                  <a:srgbClr val="FF0000"/>
                </a:solidFill>
              </a:rPr>
              <a:t>non-linear data structures</a:t>
            </a:r>
            <a:r>
              <a:rPr lang="en-IN" sz="2000" dirty="0">
                <a:solidFill>
                  <a:srgbClr val="FF0000"/>
                </a:solidFill>
              </a:rPr>
              <a:t>. </a:t>
            </a:r>
          </a:p>
          <a:p>
            <a:r>
              <a:rPr lang="en-IN" sz="2000" dirty="0"/>
              <a:t>Linear data structures are </a:t>
            </a:r>
            <a:r>
              <a:rPr lang="en-IN" sz="2000" dirty="0">
                <a:solidFill>
                  <a:srgbClr val="FF0000"/>
                </a:solidFill>
              </a:rPr>
              <a:t>uni - dimensional in structure </a:t>
            </a:r>
            <a:r>
              <a:rPr lang="en-IN" sz="2000" dirty="0"/>
              <a:t>and represent linear lists.</a:t>
            </a:r>
          </a:p>
          <a:p>
            <a:r>
              <a:rPr lang="en-IN" sz="2000" dirty="0"/>
              <a:t>These are further classified as </a:t>
            </a:r>
            <a:r>
              <a:rPr lang="en-IN" sz="2000" b="1" dirty="0">
                <a:solidFill>
                  <a:srgbClr val="FF0000"/>
                </a:solidFill>
              </a:rPr>
              <a:t>sequential</a:t>
            </a:r>
            <a:r>
              <a:rPr lang="en-IN" sz="2000" dirty="0">
                <a:solidFill>
                  <a:srgbClr val="FF0000"/>
                </a:solidFill>
              </a:rPr>
              <a:t> and </a:t>
            </a:r>
            <a:r>
              <a:rPr lang="en-IN" sz="2000" b="1" dirty="0">
                <a:solidFill>
                  <a:srgbClr val="FF0000"/>
                </a:solidFill>
              </a:rPr>
              <a:t>linked representations</a:t>
            </a:r>
            <a:r>
              <a:rPr lang="en-IN" sz="2000" dirty="0"/>
              <a:t>. </a:t>
            </a:r>
          </a:p>
          <a:p>
            <a:r>
              <a:rPr lang="en-IN" sz="2000" dirty="0"/>
              <a:t>On the other hand, </a:t>
            </a:r>
            <a:r>
              <a:rPr lang="en-IN" sz="2000" dirty="0">
                <a:solidFill>
                  <a:srgbClr val="FF0000"/>
                </a:solidFill>
              </a:rPr>
              <a:t>non-linear data structures are two-dimensional representations of data lists</a:t>
            </a:r>
            <a:r>
              <a:rPr lang="en-IN" sz="2000" dirty="0"/>
              <a:t>. The individual data structures listed under each class have been shown in Fig. 1.4.</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23900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07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of algorithms </a:t>
            </a:r>
          </a:p>
        </p:txBody>
      </p:sp>
      <p:sp>
        <p:nvSpPr>
          <p:cNvPr id="3" name="Content Placeholder 2"/>
          <p:cNvSpPr>
            <a:spLocks noGrp="1"/>
          </p:cNvSpPr>
          <p:nvPr>
            <p:ph idx="1"/>
          </p:nvPr>
        </p:nvSpPr>
        <p:spPr>
          <a:xfrm>
            <a:off x="457200" y="1412776"/>
            <a:ext cx="8229600" cy="4896544"/>
          </a:xfrm>
        </p:spPr>
        <p:txBody>
          <a:bodyPr>
            <a:normAutofit/>
          </a:bodyPr>
          <a:lstStyle/>
          <a:p>
            <a:r>
              <a:rPr lang="en-IN" dirty="0"/>
              <a:t>Efficiency of algorithms </a:t>
            </a:r>
          </a:p>
          <a:p>
            <a:r>
              <a:rPr lang="en-IN" dirty="0"/>
              <a:t>Apriori analysis </a:t>
            </a:r>
          </a:p>
          <a:p>
            <a:r>
              <a:rPr lang="en-IN" dirty="0"/>
              <a:t>Asymptotic notations </a:t>
            </a:r>
          </a:p>
          <a:p>
            <a:r>
              <a:rPr lang="en-US" dirty="0"/>
              <a:t>Time complexity of an algorithm using O notation</a:t>
            </a:r>
          </a:p>
          <a:p>
            <a:r>
              <a:rPr lang="en-IN" dirty="0"/>
              <a:t>Polynomial vs Exponential algorithms </a:t>
            </a:r>
          </a:p>
          <a:p>
            <a:r>
              <a:rPr lang="en-US" dirty="0"/>
              <a:t>Average, Best and Worst case complexities </a:t>
            </a:r>
          </a:p>
          <a:p>
            <a:r>
              <a:rPr lang="en-IN" dirty="0"/>
              <a:t>Analyzing recursive programs </a:t>
            </a:r>
            <a:r>
              <a:rPr lang="en-US" dirty="0"/>
              <a:t> </a:t>
            </a:r>
          </a:p>
          <a:p>
            <a:endParaRPr lang="en-IN" dirty="0"/>
          </a:p>
        </p:txBody>
      </p:sp>
    </p:spTree>
    <p:extLst>
      <p:ext uri="{BB962C8B-B14F-4D97-AF65-F5344CB8AC3E}">
        <p14:creationId xmlns:p14="http://schemas.microsoft.com/office/powerpoint/2010/main" val="49157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1977</Words>
  <Application>Microsoft Office PowerPoint</Application>
  <PresentationFormat>On-screen Show (4:3)</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Data Structure and Algorithm</vt:lpstr>
      <vt:lpstr>Definition, Structure and Properties of algorithms </vt:lpstr>
      <vt:lpstr>PowerPoint Presentation</vt:lpstr>
      <vt:lpstr>Development of an Algorithm</vt:lpstr>
      <vt:lpstr>PowerPoint Presentation</vt:lpstr>
      <vt:lpstr>Data Structures and Algorithms</vt:lpstr>
      <vt:lpstr>Example</vt:lpstr>
      <vt:lpstr>Classification</vt:lpstr>
      <vt:lpstr>Analysis of algorithms </vt:lpstr>
      <vt:lpstr>Efficiency of algorithms  </vt:lpstr>
      <vt:lpstr>Apriori analysis </vt:lpstr>
      <vt:lpstr>Example</vt:lpstr>
      <vt:lpstr>PowerPoint Presentation</vt:lpstr>
      <vt:lpstr>Asymptotic notations  </vt:lpstr>
      <vt:lpstr> Time complexity of an algorithm using O notation </vt:lpstr>
      <vt:lpstr>Polynomial Vs Exponential algorithms </vt:lpstr>
      <vt:lpstr>PowerPoint Presentation</vt:lpstr>
      <vt:lpstr> Average, Best and Worst case complexities  </vt:lpstr>
      <vt:lpstr>PowerPoint Presentation</vt:lpstr>
      <vt:lpstr>Analyzing recursive programs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dc:title>
  <dc:creator>shalu pavi</dc:creator>
  <cp:lastModifiedBy>RAMYACHITRA DURAISAMY</cp:lastModifiedBy>
  <cp:revision>111</cp:revision>
  <dcterms:created xsi:type="dcterms:W3CDTF">2019-07-01T05:04:44Z</dcterms:created>
  <dcterms:modified xsi:type="dcterms:W3CDTF">2022-08-16T10:14:44Z</dcterms:modified>
</cp:coreProperties>
</file>