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8" r:id="rId3"/>
    <p:sldId id="349" r:id="rId4"/>
    <p:sldId id="347" r:id="rId5"/>
    <p:sldId id="261" r:id="rId6"/>
    <p:sldId id="263" r:id="rId7"/>
    <p:sldId id="264" r:id="rId8"/>
    <p:sldId id="268" r:id="rId9"/>
    <p:sldId id="265" r:id="rId10"/>
    <p:sldId id="258" r:id="rId11"/>
    <p:sldId id="259" r:id="rId12"/>
    <p:sldId id="269" r:id="rId13"/>
    <p:sldId id="260" r:id="rId14"/>
    <p:sldId id="271" r:id="rId15"/>
    <p:sldId id="272" r:id="rId16"/>
    <p:sldId id="267" r:id="rId17"/>
    <p:sldId id="273" r:id="rId18"/>
    <p:sldId id="274" r:id="rId19"/>
    <p:sldId id="275" r:id="rId20"/>
    <p:sldId id="276" r:id="rId21"/>
    <p:sldId id="277" r:id="rId22"/>
    <p:sldId id="279" r:id="rId23"/>
    <p:sldId id="280" r:id="rId24"/>
    <p:sldId id="281" r:id="rId25"/>
    <p:sldId id="282" r:id="rId26"/>
    <p:sldId id="283" r:id="rId27"/>
    <p:sldId id="285" r:id="rId28"/>
    <p:sldId id="290" r:id="rId29"/>
    <p:sldId id="286" r:id="rId30"/>
    <p:sldId id="287" r:id="rId31"/>
    <p:sldId id="288" r:id="rId32"/>
    <p:sldId id="291" r:id="rId33"/>
    <p:sldId id="292" r:id="rId34"/>
    <p:sldId id="293" r:id="rId35"/>
    <p:sldId id="294" r:id="rId36"/>
    <p:sldId id="351" r:id="rId37"/>
    <p:sldId id="352" r:id="rId38"/>
    <p:sldId id="353" r:id="rId39"/>
    <p:sldId id="354" r:id="rId40"/>
    <p:sldId id="355" r:id="rId41"/>
    <p:sldId id="356" r:id="rId42"/>
    <p:sldId id="374" r:id="rId43"/>
    <p:sldId id="375" r:id="rId44"/>
    <p:sldId id="376" r:id="rId45"/>
    <p:sldId id="377" r:id="rId46"/>
    <p:sldId id="378" r:id="rId47"/>
    <p:sldId id="379" r:id="rId48"/>
    <p:sldId id="380" r:id="rId49"/>
    <p:sldId id="381" r:id="rId50"/>
    <p:sldId id="382" r:id="rId51"/>
    <p:sldId id="383" r:id="rId52"/>
    <p:sldId id="384" r:id="rId53"/>
    <p:sldId id="359" r:id="rId54"/>
    <p:sldId id="360" r:id="rId55"/>
    <p:sldId id="361" r:id="rId56"/>
    <p:sldId id="363" r:id="rId57"/>
    <p:sldId id="364" r:id="rId58"/>
    <p:sldId id="365" r:id="rId59"/>
    <p:sldId id="385" r:id="rId60"/>
    <p:sldId id="386" r:id="rId61"/>
    <p:sldId id="410" r:id="rId62"/>
    <p:sldId id="387" r:id="rId63"/>
    <p:sldId id="411" r:id="rId64"/>
    <p:sldId id="388" r:id="rId65"/>
    <p:sldId id="412" r:id="rId66"/>
    <p:sldId id="389" r:id="rId67"/>
    <p:sldId id="413" r:id="rId68"/>
    <p:sldId id="414" r:id="rId69"/>
    <p:sldId id="391" r:id="rId70"/>
    <p:sldId id="415" r:id="rId71"/>
    <p:sldId id="416" r:id="rId72"/>
    <p:sldId id="366" r:id="rId73"/>
    <p:sldId id="370" r:id="rId74"/>
    <p:sldId id="397" r:id="rId75"/>
    <p:sldId id="398" r:id="rId76"/>
    <p:sldId id="367" r:id="rId77"/>
    <p:sldId id="371" r:id="rId78"/>
    <p:sldId id="368" r:id="rId79"/>
    <p:sldId id="372" r:id="rId80"/>
    <p:sldId id="369" r:id="rId81"/>
    <p:sldId id="373" r:id="rId82"/>
    <p:sldId id="409" r:id="rId83"/>
    <p:sldId id="434" r:id="rId84"/>
    <p:sldId id="400" r:id="rId85"/>
    <p:sldId id="401" r:id="rId86"/>
    <p:sldId id="403" r:id="rId87"/>
    <p:sldId id="404" r:id="rId88"/>
    <p:sldId id="405" r:id="rId89"/>
    <p:sldId id="435" r:id="rId90"/>
    <p:sldId id="406" r:id="rId91"/>
    <p:sldId id="407" r:id="rId92"/>
    <p:sldId id="417" r:id="rId93"/>
    <p:sldId id="418" r:id="rId94"/>
    <p:sldId id="423" r:id="rId95"/>
    <p:sldId id="424" r:id="rId96"/>
    <p:sldId id="421" r:id="rId97"/>
    <p:sldId id="422" r:id="rId98"/>
    <p:sldId id="425" r:id="rId99"/>
    <p:sldId id="426" r:id="rId100"/>
    <p:sldId id="427" r:id="rId101"/>
    <p:sldId id="428" r:id="rId102"/>
    <p:sldId id="429" r:id="rId103"/>
    <p:sldId id="430" r:id="rId104"/>
    <p:sldId id="431" r:id="rId105"/>
    <p:sldId id="432" r:id="rId106"/>
    <p:sldId id="436" r:id="rId107"/>
    <p:sldId id="433" r:id="rId108"/>
    <p:sldId id="438"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B32-696F-962B-9584-DA916621D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EC14D8-043E-0BAC-BD0C-3060CDCC7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2F3AFC-495B-821A-4CBE-BA45672572DA}"/>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C0AD45A8-EDD7-E545-5D85-746341144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0A9B-CDBC-6DC7-4363-1FCCF8DEB799}"/>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362893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8FFB-543A-180F-363B-50D2804F7A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B82E9-4A6D-4FCC-F040-BEC369EB8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C04D4-5DBD-C1F5-D7E2-6E190E02038B}"/>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8E434617-7E3F-B24B-3E69-EE56C39F5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7784A-FF0A-A848-3D3D-0C3B86B43072}"/>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249353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4F6BC-91B6-1A91-3FB1-25551509B4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CD8A3-7B13-05E2-55B8-E0A156011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44EAE-9BBD-BC72-CD65-0193913A8378}"/>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AEC80078-D248-B200-8E8A-601648C6F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9A50A-CDAF-16EE-FE69-727EDC2E507F}"/>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238226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B6C2-2140-863A-F485-EEBC4DA10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F71A8-50F6-4963-0982-995241E3F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BA98D-FF1B-9F11-0FDD-1F4E4C6EA421}"/>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46B4A59B-8B4F-BFB8-CF2E-20200C137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7FB34-1F8A-8B0B-18A2-84EB31749AB1}"/>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41119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9A74-B034-CA14-2454-75D22C069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7CE495-9B03-84EB-1F3C-6E2F01D73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ED7D1E-FD60-C144-294F-94C1C9D3C0C5}"/>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3C66BCAA-8DCC-E06F-F36C-F95F6899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AF886-9E0E-676C-5340-5B93D5516BCE}"/>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184836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C051-E5CF-DBCF-EEBE-77C20AEA27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64AE2E-0228-3487-F9DC-731ABFD92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25256A-49F7-A299-74AA-EEC54B4B72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2F5046-FC57-9F5D-F805-3B740219AD2B}"/>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6" name="Footer Placeholder 5">
            <a:extLst>
              <a:ext uri="{FF2B5EF4-FFF2-40B4-BE49-F238E27FC236}">
                <a16:creationId xmlns:a16="http://schemas.microsoft.com/office/drawing/2014/main" id="{CE9F2ACB-5998-90FF-DC59-BA53A7863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8B3F98-1C38-A91E-A587-272C6D554521}"/>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238064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C994-3132-D4CF-E518-6E53BEB6BB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D49D8-5A92-AB3E-3989-98D7CE7F5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7E482-6AEB-608C-7383-9B9A0860C6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978935-C202-BF8A-E311-072E9C7F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A4446-B29B-13BE-344C-F662ED655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6B7B5E-B97B-9206-0A5F-95B513FBE099}"/>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8" name="Footer Placeholder 7">
            <a:extLst>
              <a:ext uri="{FF2B5EF4-FFF2-40B4-BE49-F238E27FC236}">
                <a16:creationId xmlns:a16="http://schemas.microsoft.com/office/drawing/2014/main" id="{CFEF851A-1F26-EFBA-CCC8-D8CDCFFC04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EC2805-171D-215D-09CF-0B02CAE679F6}"/>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16751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DF92-B8B6-A2FD-6DDF-1A6868F8A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D89B8F-0A92-1116-6877-5B182F7B327B}"/>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4" name="Footer Placeholder 3">
            <a:extLst>
              <a:ext uri="{FF2B5EF4-FFF2-40B4-BE49-F238E27FC236}">
                <a16:creationId xmlns:a16="http://schemas.microsoft.com/office/drawing/2014/main" id="{7DCA7A71-0810-BCEC-33C2-970E474F6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259711-E1A4-1E83-38C8-A8BFF9658E59}"/>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421961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D471A-0967-4582-923E-A3A031E071FB}"/>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3" name="Footer Placeholder 2">
            <a:extLst>
              <a:ext uri="{FF2B5EF4-FFF2-40B4-BE49-F238E27FC236}">
                <a16:creationId xmlns:a16="http://schemas.microsoft.com/office/drawing/2014/main" id="{C1CACAC8-E91D-1904-FAF2-B74A1CAB63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A2D789-CA83-4E28-65DF-680181709906}"/>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98446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32D1-0569-1813-4FC0-6A50BAB67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02A2D-2797-A187-AC24-917F857A2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332727-7D39-41CA-5C24-3D6CE50AC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D22AF-06D4-4EA6-F49D-8415931AC620}"/>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6" name="Footer Placeholder 5">
            <a:extLst>
              <a:ext uri="{FF2B5EF4-FFF2-40B4-BE49-F238E27FC236}">
                <a16:creationId xmlns:a16="http://schemas.microsoft.com/office/drawing/2014/main" id="{2D2A4396-7A5C-C8F3-311C-C18AD842C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282BD-92DD-7C83-18F5-64791544C8DB}"/>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78606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B244-FBF6-59F7-B66E-FC8DA5002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0EEC1B-56DB-73E3-18FA-962063390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5270F7-1B62-7635-ACCF-A3CFD7AA2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2DC53-FD75-BE10-CA5B-EE80309C13D2}"/>
              </a:ext>
            </a:extLst>
          </p:cNvPr>
          <p:cNvSpPr>
            <a:spLocks noGrp="1"/>
          </p:cNvSpPr>
          <p:nvPr>
            <p:ph type="dt" sz="half" idx="10"/>
          </p:nvPr>
        </p:nvSpPr>
        <p:spPr/>
        <p:txBody>
          <a:bodyPr/>
          <a:lstStyle/>
          <a:p>
            <a:fld id="{C27A2C95-AC46-4016-9677-9AFF7A315EA0}" type="datetimeFigureOut">
              <a:rPr lang="en-IN" smtClean="0"/>
              <a:t>24-08-2022</a:t>
            </a:fld>
            <a:endParaRPr lang="en-IN"/>
          </a:p>
        </p:txBody>
      </p:sp>
      <p:sp>
        <p:nvSpPr>
          <p:cNvPr id="6" name="Footer Placeholder 5">
            <a:extLst>
              <a:ext uri="{FF2B5EF4-FFF2-40B4-BE49-F238E27FC236}">
                <a16:creationId xmlns:a16="http://schemas.microsoft.com/office/drawing/2014/main" id="{4CEBC623-5252-E89C-3858-5C2E7D520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6D0277-5810-FD71-1CE6-ABF1C77A31D2}"/>
              </a:ext>
            </a:extLst>
          </p:cNvPr>
          <p:cNvSpPr>
            <a:spLocks noGrp="1"/>
          </p:cNvSpPr>
          <p:nvPr>
            <p:ph type="sldNum" sz="quarter" idx="12"/>
          </p:nvPr>
        </p:nvSpPr>
        <p:spPr/>
        <p:txBody>
          <a:bodyPr/>
          <a:lstStyle/>
          <a:p>
            <a:fld id="{FC10409E-4859-40E5-A542-0195D0F0C280}" type="slidenum">
              <a:rPr lang="en-IN" smtClean="0"/>
              <a:t>‹#›</a:t>
            </a:fld>
            <a:endParaRPr lang="en-IN"/>
          </a:p>
        </p:txBody>
      </p:sp>
    </p:spTree>
    <p:extLst>
      <p:ext uri="{BB962C8B-B14F-4D97-AF65-F5344CB8AC3E}">
        <p14:creationId xmlns:p14="http://schemas.microsoft.com/office/powerpoint/2010/main" val="113935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3EE9A-BCB0-FA1A-55A8-FD04AADB8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C09A2F-7FC4-44A9-59F8-8E3447B46D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9B3D8-2F13-9DB7-FE97-4B2010DE8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A2C95-AC46-4016-9677-9AFF7A315EA0}" type="datetimeFigureOut">
              <a:rPr lang="en-IN" smtClean="0"/>
              <a:t>24-08-2022</a:t>
            </a:fld>
            <a:endParaRPr lang="en-IN"/>
          </a:p>
        </p:txBody>
      </p:sp>
      <p:sp>
        <p:nvSpPr>
          <p:cNvPr id="5" name="Footer Placeholder 4">
            <a:extLst>
              <a:ext uri="{FF2B5EF4-FFF2-40B4-BE49-F238E27FC236}">
                <a16:creationId xmlns:a16="http://schemas.microsoft.com/office/drawing/2014/main" id="{56C2C703-3F9F-F950-8B1B-C708A1D4C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279A08-D2F0-64EF-25A2-3B2A40A87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0409E-4859-40E5-A542-0195D0F0C280}" type="slidenum">
              <a:rPr lang="en-IN" smtClean="0"/>
              <a:t>‹#›</a:t>
            </a:fld>
            <a:endParaRPr lang="en-IN"/>
          </a:p>
        </p:txBody>
      </p:sp>
    </p:spTree>
    <p:extLst>
      <p:ext uri="{BB962C8B-B14F-4D97-AF65-F5344CB8AC3E}">
        <p14:creationId xmlns:p14="http://schemas.microsoft.com/office/powerpoint/2010/main" val="357974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tinyurl.com/thinkpython2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480A-999B-9B29-1B31-0F95BD833F93}"/>
              </a:ext>
            </a:extLst>
          </p:cNvPr>
          <p:cNvSpPr>
            <a:spLocks noGrp="1"/>
          </p:cNvSpPr>
          <p:nvPr>
            <p:ph type="ctrTitle"/>
          </p:nvPr>
        </p:nvSpPr>
        <p:spPr>
          <a:xfrm>
            <a:off x="388961" y="537041"/>
            <a:ext cx="11374016" cy="1443555"/>
          </a:xfrm>
        </p:spPr>
        <p:txBody>
          <a:bodyPr>
            <a:noAutofit/>
          </a:bodyPr>
          <a:lstStyle/>
          <a:p>
            <a:r>
              <a:rPr lang="en-US" sz="4000" b="1" dirty="0">
                <a:latin typeface="+mn-lt"/>
              </a:rPr>
              <a:t>Python </a:t>
            </a:r>
            <a:r>
              <a:rPr lang="en-US" sz="4000" b="1" dirty="0" smtClean="0">
                <a:latin typeface="+mn-lt"/>
              </a:rPr>
              <a:t>and R Programming </a:t>
            </a:r>
            <a:r>
              <a:rPr lang="en-US" sz="4000" b="1" dirty="0">
                <a:latin typeface="+mn-lt"/>
              </a:rPr>
              <a:t/>
            </a:r>
            <a:br>
              <a:rPr lang="en-US" sz="4000" b="1" dirty="0">
                <a:latin typeface="+mn-lt"/>
              </a:rPr>
            </a:br>
            <a:r>
              <a:rPr lang="en-US" sz="4000" b="1" dirty="0">
                <a:latin typeface="+mn-lt"/>
              </a:rPr>
              <a:t>Unit I</a:t>
            </a:r>
            <a:endParaRPr lang="en-IN" sz="4000" b="1" dirty="0">
              <a:latin typeface="+mn-lt"/>
            </a:endParaRPr>
          </a:p>
        </p:txBody>
      </p:sp>
      <p:sp>
        <p:nvSpPr>
          <p:cNvPr id="3" name="Subtitle 2">
            <a:extLst>
              <a:ext uri="{FF2B5EF4-FFF2-40B4-BE49-F238E27FC236}">
                <a16:creationId xmlns:a16="http://schemas.microsoft.com/office/drawing/2014/main" id="{97435FCD-A94C-2DF0-BA5B-4AE7F99DFF32}"/>
              </a:ext>
            </a:extLst>
          </p:cNvPr>
          <p:cNvSpPr>
            <a:spLocks noGrp="1"/>
          </p:cNvSpPr>
          <p:nvPr>
            <p:ph type="subTitle" idx="1"/>
          </p:nvPr>
        </p:nvSpPr>
        <p:spPr>
          <a:xfrm>
            <a:off x="1254108" y="2603240"/>
            <a:ext cx="9980645" cy="4254760"/>
          </a:xfrm>
        </p:spPr>
        <p:txBody>
          <a:bodyPr>
            <a:noAutofit/>
          </a:bodyPr>
          <a:lstStyle/>
          <a:p>
            <a:pPr algn="l">
              <a:lnSpc>
                <a:spcPct val="120000"/>
              </a:lnSpc>
              <a:spcBef>
                <a:spcPts val="0"/>
              </a:spcBef>
            </a:pPr>
            <a:r>
              <a:rPr lang="en-US" dirty="0"/>
              <a:t>Introduction to Python – Features of Python – Variables, Expressions and Statements – Order of operations – String operations - Functions – Flow of execution – Parameters and arguments</a:t>
            </a:r>
            <a:endParaRPr lang="en-IN" sz="2800" dirty="0"/>
          </a:p>
        </p:txBody>
      </p:sp>
    </p:spTree>
    <p:extLst>
      <p:ext uri="{BB962C8B-B14F-4D97-AF65-F5344CB8AC3E}">
        <p14:creationId xmlns:p14="http://schemas.microsoft.com/office/powerpoint/2010/main" val="256249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642580"/>
          </a:xfrm>
        </p:spPr>
        <p:txBody>
          <a:bodyPr>
            <a:normAutofit/>
          </a:bodyPr>
          <a:lstStyle/>
          <a:p>
            <a:r>
              <a:rPr lang="en-IN" sz="4000" b="1" i="0" u="none" strike="noStrike" baseline="0" dirty="0">
                <a:latin typeface="+mn-lt"/>
              </a:rPr>
              <a:t>Reasons  for Popularity</a:t>
            </a:r>
            <a:endParaRPr lang="en-IN" sz="8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253331"/>
            <a:ext cx="10515600" cy="4942196"/>
          </a:xfrm>
        </p:spPr>
        <p:txBody>
          <a:bodyPr>
            <a:noAutofit/>
          </a:bodyPr>
          <a:lstStyle/>
          <a:p>
            <a:pPr marL="0" indent="0">
              <a:buNone/>
            </a:pPr>
            <a:r>
              <a:rPr lang="en-IN" b="1" i="0" u="none" strike="noStrike" baseline="0" dirty="0"/>
              <a:t>Free:</a:t>
            </a:r>
          </a:p>
          <a:p>
            <a:r>
              <a:rPr lang="en-IN" b="0" i="0" u="none" strike="noStrike" baseline="0" dirty="0"/>
              <a:t>Python is </a:t>
            </a:r>
            <a:r>
              <a:rPr lang="en-IN" b="0" i="0" u="none" strike="noStrike" baseline="0" dirty="0">
                <a:solidFill>
                  <a:srgbClr val="FF0000"/>
                </a:solidFill>
              </a:rPr>
              <a:t>free to use </a:t>
            </a:r>
            <a:r>
              <a:rPr lang="en-IN" b="0" i="0" u="none" strike="noStrike" baseline="0" dirty="0"/>
              <a:t>and </a:t>
            </a:r>
            <a:r>
              <a:rPr lang="en-IN" b="0" i="0" u="none" strike="noStrike" baseline="0" dirty="0">
                <a:solidFill>
                  <a:srgbClr val="FF0000"/>
                </a:solidFill>
              </a:rPr>
              <a:t>distribute</a:t>
            </a:r>
            <a:r>
              <a:rPr lang="en-IN" b="0" i="0" u="none" strike="noStrike" baseline="0" dirty="0"/>
              <a:t> and is supported by </a:t>
            </a:r>
            <a:r>
              <a:rPr lang="en-IN" b="0" i="0" u="none" strike="noStrike" baseline="0" dirty="0" smtClean="0"/>
              <a:t>the community</a:t>
            </a:r>
            <a:endParaRPr lang="en-IN" b="0" i="0" u="none" strike="noStrike" baseline="0" dirty="0"/>
          </a:p>
          <a:p>
            <a:r>
              <a:rPr lang="en-IN" b="0" i="0" u="none" strike="noStrike" baseline="0" dirty="0"/>
              <a:t>Python </a:t>
            </a:r>
            <a:r>
              <a:rPr lang="en-IN" b="0" i="0" u="none" strike="noStrike" baseline="0" dirty="0">
                <a:solidFill>
                  <a:srgbClr val="FF0000"/>
                </a:solidFill>
              </a:rPr>
              <a:t>interpreter </a:t>
            </a:r>
            <a:r>
              <a:rPr lang="en-IN" b="0" i="0" u="none" strike="noStrike" baseline="0" dirty="0"/>
              <a:t>is</a:t>
            </a:r>
            <a:r>
              <a:rPr lang="en-IN" b="0" i="0" u="none" strike="noStrike" baseline="0" dirty="0">
                <a:solidFill>
                  <a:srgbClr val="FF0000"/>
                </a:solidFill>
              </a:rPr>
              <a:t> available </a:t>
            </a:r>
            <a:r>
              <a:rPr lang="en-IN" b="0" i="0" u="none" strike="noStrike" baseline="0" dirty="0"/>
              <a:t>for every </a:t>
            </a:r>
            <a:r>
              <a:rPr lang="en-IN" b="0" i="0" u="none" strike="noStrike" baseline="0" dirty="0">
                <a:solidFill>
                  <a:srgbClr val="FF0000"/>
                </a:solidFill>
              </a:rPr>
              <a:t>major </a:t>
            </a:r>
            <a:r>
              <a:rPr lang="en-IN" b="0" i="0" u="none" strike="noStrike" baseline="0" dirty="0" smtClean="0">
                <a:solidFill>
                  <a:srgbClr val="FF0000"/>
                </a:solidFill>
              </a:rPr>
              <a:t>platform</a:t>
            </a:r>
            <a:endParaRPr lang="en-IN" b="0" i="0" u="none" strike="noStrike" baseline="0" dirty="0"/>
          </a:p>
          <a:p>
            <a:pPr marL="0" indent="0">
              <a:buNone/>
            </a:pPr>
            <a:endParaRPr lang="en-IN" b="0" i="0" u="none" strike="noStrike" baseline="0" dirty="0"/>
          </a:p>
          <a:p>
            <a:pPr marL="0" indent="0">
              <a:buNone/>
            </a:pPr>
            <a:r>
              <a:rPr lang="en-IN" b="1" i="0" u="none" strike="noStrike" baseline="0" dirty="0"/>
              <a:t>Software Quality:</a:t>
            </a:r>
          </a:p>
          <a:p>
            <a:r>
              <a:rPr lang="en-IN" b="0" i="0" u="none" strike="noStrike" baseline="0" dirty="0">
                <a:solidFill>
                  <a:srgbClr val="FF0000"/>
                </a:solidFill>
              </a:rPr>
              <a:t>Better </a:t>
            </a:r>
            <a:r>
              <a:rPr lang="en-IN" b="0" i="0" u="none" strike="noStrike" baseline="0" dirty="0"/>
              <a:t>than </a:t>
            </a:r>
            <a:r>
              <a:rPr lang="en-IN" b="0" i="0" u="none" strike="noStrike" baseline="0" dirty="0">
                <a:solidFill>
                  <a:srgbClr val="FF0000"/>
                </a:solidFill>
              </a:rPr>
              <a:t>traditional</a:t>
            </a:r>
            <a:r>
              <a:rPr lang="en-IN" b="0" i="0" u="none" strike="noStrike" baseline="0" dirty="0"/>
              <a:t> and </a:t>
            </a:r>
            <a:r>
              <a:rPr lang="en-IN" b="0" i="0" u="none" strike="noStrike" baseline="0" dirty="0">
                <a:solidFill>
                  <a:srgbClr val="FF0000"/>
                </a:solidFill>
              </a:rPr>
              <a:t>scripting </a:t>
            </a:r>
            <a:r>
              <a:rPr lang="en-IN" b="0" i="0" u="none" strike="noStrike" baseline="0" dirty="0" smtClean="0">
                <a:solidFill>
                  <a:srgbClr val="FF0000"/>
                </a:solidFill>
              </a:rPr>
              <a:t>languages</a:t>
            </a:r>
            <a:endParaRPr lang="en-IN" b="0" i="0" u="none" strike="noStrike" baseline="0" dirty="0"/>
          </a:p>
          <a:p>
            <a:r>
              <a:rPr lang="en-IN" b="0" i="0" u="none" strike="noStrike" baseline="0" dirty="0">
                <a:solidFill>
                  <a:srgbClr val="FF0000"/>
                </a:solidFill>
              </a:rPr>
              <a:t>Readable code</a:t>
            </a:r>
            <a:r>
              <a:rPr lang="en-IN" b="0" i="0" u="none" strike="noStrike" baseline="0" dirty="0"/>
              <a:t>, hence </a:t>
            </a:r>
            <a:r>
              <a:rPr lang="en-IN" b="0" i="0" u="none" strike="noStrike" baseline="0" dirty="0">
                <a:solidFill>
                  <a:srgbClr val="FF0000"/>
                </a:solidFill>
              </a:rPr>
              <a:t>reusable </a:t>
            </a:r>
            <a:r>
              <a:rPr lang="en-IN" b="0" i="0" u="none" strike="noStrike" baseline="0" dirty="0"/>
              <a:t>and </a:t>
            </a:r>
            <a:r>
              <a:rPr lang="en-IN" b="0" i="0" u="none" strike="noStrike" baseline="0" dirty="0" smtClean="0">
                <a:solidFill>
                  <a:srgbClr val="FF0000"/>
                </a:solidFill>
              </a:rPr>
              <a:t>maintainable</a:t>
            </a:r>
            <a:endParaRPr lang="en-IN" b="0" i="0" u="none" strike="noStrike" baseline="0" dirty="0"/>
          </a:p>
          <a:p>
            <a:r>
              <a:rPr lang="en-IN" b="0" i="0" u="none" strike="noStrike" baseline="0" dirty="0"/>
              <a:t>Support for </a:t>
            </a:r>
            <a:r>
              <a:rPr lang="en-IN" b="0" i="0" u="none" strike="noStrike" baseline="0" dirty="0" smtClean="0">
                <a:solidFill>
                  <a:srgbClr val="FF0000"/>
                </a:solidFill>
              </a:rPr>
              <a:t>advanced </a:t>
            </a:r>
            <a:r>
              <a:rPr lang="en-IN" b="0" i="0" u="none" strike="noStrike" baseline="0" dirty="0">
                <a:solidFill>
                  <a:srgbClr val="FF0000"/>
                </a:solidFill>
              </a:rPr>
              <a:t>reuse </a:t>
            </a:r>
            <a:r>
              <a:rPr lang="en-IN" b="0" i="0" u="none" strike="noStrike" baseline="0" dirty="0" smtClean="0">
                <a:solidFill>
                  <a:srgbClr val="FF0000"/>
                </a:solidFill>
              </a:rPr>
              <a:t>mechanisms</a:t>
            </a:r>
            <a:endParaRPr lang="en-IN" b="0" i="0" u="none" strike="noStrike" baseline="0" dirty="0"/>
          </a:p>
          <a:p>
            <a:pPr marL="0" indent="0">
              <a:buNone/>
            </a:pPr>
            <a:endParaRPr lang="en-IN" sz="2000" dirty="0"/>
          </a:p>
        </p:txBody>
      </p:sp>
    </p:spTree>
    <p:extLst>
      <p:ext uri="{BB962C8B-B14F-4D97-AF65-F5344CB8AC3E}">
        <p14:creationId xmlns:p14="http://schemas.microsoft.com/office/powerpoint/2010/main" val="23680857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noAutofit/>
          </a:bodyPr>
          <a:lstStyle/>
          <a:p>
            <a:r>
              <a:rPr lang="en-US" b="1" dirty="0" smtClean="0"/>
              <a:t>The return </a:t>
            </a:r>
            <a:r>
              <a:rPr lang="en-US" dirty="0" smtClean="0"/>
              <a:t>statement returns control and value from a function</a:t>
            </a:r>
            <a:r>
              <a:rPr lang="en-US" dirty="0"/>
              <a:t>. </a:t>
            </a:r>
            <a:r>
              <a:rPr lang="en-US" dirty="0" smtClean="0"/>
              <a:t>r</a:t>
            </a:r>
            <a:r>
              <a:rPr lang="en-US" b="1" dirty="0" smtClean="0"/>
              <a:t>eturn </a:t>
            </a:r>
            <a:r>
              <a:rPr lang="en-US" dirty="0" smtClean="0"/>
              <a:t>without an expression returns </a:t>
            </a:r>
            <a:r>
              <a:rPr lang="en-US" b="1" dirty="0" smtClean="0"/>
              <a:t>None</a:t>
            </a:r>
            <a:r>
              <a:rPr lang="en-US" dirty="0" smtClean="0"/>
              <a:t>.</a:t>
            </a:r>
          </a:p>
          <a:p>
            <a:r>
              <a:rPr lang="en-US" dirty="0" smtClean="0"/>
              <a:t>To return multiple values from a function we can put them into a list/tuple/set/dictionary and then return it.</a:t>
            </a:r>
          </a:p>
          <a:p>
            <a:r>
              <a:rPr lang="en-US" dirty="0" smtClean="0"/>
              <a:t>Suppose we pass arguments </a:t>
            </a:r>
            <a:r>
              <a:rPr lang="en-US" b="1" dirty="0" smtClean="0"/>
              <a:t>a</a:t>
            </a:r>
            <a:r>
              <a:rPr lang="en-US" dirty="0" smtClean="0"/>
              <a:t>, </a:t>
            </a:r>
            <a:r>
              <a:rPr lang="en-US" b="1" dirty="0" smtClean="0"/>
              <a:t>b</a:t>
            </a:r>
            <a:r>
              <a:rPr lang="en-US" dirty="0" smtClean="0"/>
              <a:t>, </a:t>
            </a:r>
            <a:r>
              <a:rPr lang="en-US" b="1" dirty="0" smtClean="0"/>
              <a:t>c </a:t>
            </a:r>
            <a:r>
              <a:rPr lang="en-US" dirty="0" smtClean="0"/>
              <a:t>to a function and collect them in </a:t>
            </a:r>
            <a:r>
              <a:rPr lang="en-US" b="1" dirty="0" smtClean="0"/>
              <a:t>x</a:t>
            </a:r>
            <a:r>
              <a:rPr lang="en-US" dirty="0" smtClean="0"/>
              <a:t>, </a:t>
            </a:r>
            <a:r>
              <a:rPr lang="en-US" b="1" dirty="0" smtClean="0"/>
              <a:t>y</a:t>
            </a:r>
            <a:r>
              <a:rPr lang="en-US" dirty="0" smtClean="0"/>
              <a:t>, </a:t>
            </a:r>
            <a:r>
              <a:rPr lang="en-US" b="1" dirty="0" smtClean="0"/>
              <a:t>z</a:t>
            </a:r>
            <a:r>
              <a:rPr lang="en-US" dirty="0" smtClean="0"/>
              <a:t>. Changing </a:t>
            </a:r>
            <a:r>
              <a:rPr lang="en-US" b="1" dirty="0" smtClean="0"/>
              <a:t>x</a:t>
            </a:r>
            <a:r>
              <a:rPr lang="en-US" dirty="0" smtClean="0"/>
              <a:t>, </a:t>
            </a:r>
            <a:r>
              <a:rPr lang="en-US" b="1" dirty="0" smtClean="0"/>
              <a:t>y</a:t>
            </a:r>
            <a:r>
              <a:rPr lang="en-US" dirty="0" smtClean="0"/>
              <a:t>, </a:t>
            </a:r>
            <a:r>
              <a:rPr lang="en-US" b="1" dirty="0" smtClean="0"/>
              <a:t>z </a:t>
            </a:r>
            <a:r>
              <a:rPr lang="en-US" dirty="0" smtClean="0"/>
              <a:t>in the function body</a:t>
            </a:r>
            <a:r>
              <a:rPr lang="en-US" dirty="0"/>
              <a:t>, </a:t>
            </a:r>
            <a:r>
              <a:rPr lang="en-US" dirty="0" smtClean="0"/>
              <a:t>does not change </a:t>
            </a:r>
            <a:r>
              <a:rPr lang="en-US" b="1" dirty="0" smtClean="0"/>
              <a:t>a</a:t>
            </a:r>
            <a:r>
              <a:rPr lang="en-US" dirty="0" smtClean="0"/>
              <a:t>, </a:t>
            </a:r>
            <a:r>
              <a:rPr lang="en-US" b="1" dirty="0" smtClean="0"/>
              <a:t>b</a:t>
            </a:r>
            <a:r>
              <a:rPr lang="en-US" dirty="0" smtClean="0"/>
              <a:t>, </a:t>
            </a:r>
            <a:r>
              <a:rPr lang="en-US" b="1" dirty="0" smtClean="0"/>
              <a:t>c</a:t>
            </a:r>
            <a:r>
              <a:rPr lang="en-US" dirty="0" smtClean="0"/>
              <a:t>. Thus a function is always called by value.</a:t>
            </a:r>
          </a:p>
          <a:p>
            <a:r>
              <a:rPr lang="en-US" dirty="0" smtClean="0"/>
              <a:t>A function can return different types through different return statements.</a:t>
            </a:r>
          </a:p>
          <a:p>
            <a:r>
              <a:rPr lang="en-US" dirty="0" smtClean="0"/>
              <a:t>A function that reaches end of execution without a </a:t>
            </a:r>
            <a:r>
              <a:rPr lang="en-US" b="1" dirty="0" smtClean="0"/>
              <a:t>return statement</a:t>
            </a:r>
            <a:r>
              <a:rPr lang="en-US" dirty="0" smtClean="0"/>
              <a:t> will always return </a:t>
            </a:r>
            <a:r>
              <a:rPr lang="en-US" b="1" dirty="0" smtClean="0"/>
              <a:t>None</a:t>
            </a:r>
            <a:r>
              <a:rPr lang="en-US" dirty="0" smtClean="0"/>
              <a:t>.</a:t>
            </a:r>
            <a:endParaRPr lang="en-US" dirty="0"/>
          </a:p>
        </p:txBody>
      </p:sp>
    </p:spTree>
    <p:extLst>
      <p:ext uri="{BB962C8B-B14F-4D97-AF65-F5344CB8AC3E}">
        <p14:creationId xmlns:p14="http://schemas.microsoft.com/office/powerpoint/2010/main" val="13819758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Autofit/>
          </a:bodyPr>
          <a:lstStyle/>
          <a:p>
            <a:pPr marL="0" indent="0">
              <a:buNone/>
            </a:pPr>
            <a:r>
              <a:rPr lang="en-US" b="1" dirty="0" smtClean="0"/>
              <a:t>Types of Arguments</a:t>
            </a:r>
          </a:p>
          <a:p>
            <a:r>
              <a:rPr lang="en-US" dirty="0" smtClean="0"/>
              <a:t>Arguments in a Python function can be of 4 types:</a:t>
            </a:r>
          </a:p>
          <a:p>
            <a:pPr marL="0" indent="0">
              <a:buNone/>
            </a:pPr>
            <a:r>
              <a:rPr lang="en-US" dirty="0" smtClean="0"/>
              <a:t>	(a)  Positional arguments </a:t>
            </a:r>
          </a:p>
          <a:p>
            <a:pPr marL="0" indent="0">
              <a:buNone/>
            </a:pPr>
            <a:r>
              <a:rPr lang="en-US" dirty="0" smtClean="0"/>
              <a:t>	(b)  Keyword arguments</a:t>
            </a:r>
          </a:p>
          <a:p>
            <a:pPr marL="0" indent="0">
              <a:buNone/>
            </a:pPr>
            <a:r>
              <a:rPr lang="en-US" dirty="0" smtClean="0"/>
              <a:t>	(c)  Variable-length positional arguments</a:t>
            </a:r>
          </a:p>
          <a:p>
            <a:pPr marL="0" indent="0">
              <a:buNone/>
            </a:pPr>
            <a:r>
              <a:rPr lang="en-US" dirty="0" smtClean="0"/>
              <a:t>	(d)  Variable-length keyword arguments</a:t>
            </a:r>
          </a:p>
          <a:p>
            <a:r>
              <a:rPr lang="en-US" dirty="0" smtClean="0"/>
              <a:t>Positional and keyword arguments are often called </a:t>
            </a:r>
            <a:r>
              <a:rPr lang="en-US" dirty="0" smtClean="0">
                <a:solidFill>
                  <a:srgbClr val="FF0000"/>
                </a:solidFill>
              </a:rPr>
              <a:t>'required</a:t>
            </a:r>
            <a:r>
              <a:rPr lang="en-US" dirty="0">
                <a:solidFill>
                  <a:srgbClr val="FF0000"/>
                </a:solidFill>
              </a:rPr>
              <a:t>' </a:t>
            </a:r>
            <a:r>
              <a:rPr lang="en-US" dirty="0" smtClean="0"/>
              <a:t>arguments</a:t>
            </a:r>
            <a:r>
              <a:rPr lang="en-US" dirty="0"/>
              <a:t>, </a:t>
            </a:r>
            <a:r>
              <a:rPr lang="en-US" dirty="0" smtClean="0"/>
              <a:t>whereas</a:t>
            </a:r>
            <a:r>
              <a:rPr lang="en-US" dirty="0"/>
              <a:t>, </a:t>
            </a:r>
            <a:r>
              <a:rPr lang="en-US" dirty="0" smtClean="0"/>
              <a:t>variable-length arguments are called </a:t>
            </a:r>
            <a:r>
              <a:rPr lang="en-US" dirty="0" smtClean="0">
                <a:solidFill>
                  <a:srgbClr val="FF0000"/>
                </a:solidFill>
              </a:rPr>
              <a:t>'optional</a:t>
            </a:r>
            <a:r>
              <a:rPr lang="en-US" dirty="0">
                <a:solidFill>
                  <a:srgbClr val="FF0000"/>
                </a:solidFill>
              </a:rPr>
              <a:t>' </a:t>
            </a:r>
            <a:r>
              <a:rPr lang="en-US" dirty="0" smtClean="0"/>
              <a:t>arguments</a:t>
            </a:r>
            <a:r>
              <a:rPr lang="en-US" dirty="0"/>
              <a:t>.</a:t>
            </a:r>
          </a:p>
        </p:txBody>
      </p:sp>
    </p:spTree>
    <p:extLst>
      <p:ext uri="{BB962C8B-B14F-4D97-AF65-F5344CB8AC3E}">
        <p14:creationId xmlns:p14="http://schemas.microsoft.com/office/powerpoint/2010/main" val="15286109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noAutofit/>
          </a:bodyPr>
          <a:lstStyle/>
          <a:p>
            <a:r>
              <a:rPr lang="en-US" dirty="0" smtClean="0"/>
              <a:t>Positional arguments must be passed in </a:t>
            </a:r>
            <a:r>
              <a:rPr lang="en-US" dirty="0" smtClean="0">
                <a:solidFill>
                  <a:srgbClr val="FF0000"/>
                </a:solidFill>
              </a:rPr>
              <a:t>correct positional order</a:t>
            </a:r>
            <a:r>
              <a:rPr lang="en-US" dirty="0"/>
              <a:t>. </a:t>
            </a:r>
            <a:r>
              <a:rPr lang="en-US" dirty="0" smtClean="0"/>
              <a:t>For example</a:t>
            </a:r>
            <a:r>
              <a:rPr lang="en-US" dirty="0"/>
              <a:t>, </a:t>
            </a:r>
            <a:r>
              <a:rPr lang="en-US" dirty="0" smtClean="0"/>
              <a:t>if a function expects an </a:t>
            </a:r>
            <a:r>
              <a:rPr lang="en-US" dirty="0" err="1" smtClean="0"/>
              <a:t>int</a:t>
            </a:r>
            <a:r>
              <a:rPr lang="en-US" dirty="0"/>
              <a:t>, </a:t>
            </a:r>
            <a:r>
              <a:rPr lang="en-US" dirty="0" smtClean="0"/>
              <a:t>float, and string to be passed to it</a:t>
            </a:r>
            <a:r>
              <a:rPr lang="en-US" dirty="0"/>
              <a:t>, </a:t>
            </a:r>
            <a:r>
              <a:rPr lang="en-US" dirty="0" smtClean="0"/>
              <a:t>then while calling this function the arguments must be passed in the same order.</a:t>
            </a:r>
          </a:p>
          <a:p>
            <a:endParaRPr lang="en-US" dirty="0"/>
          </a:p>
          <a:p>
            <a:endParaRPr lang="en-US" dirty="0"/>
          </a:p>
          <a:p>
            <a:endParaRPr lang="en-US" dirty="0"/>
          </a:p>
          <a:p>
            <a:endParaRPr lang="en-US" dirty="0" smtClean="0"/>
          </a:p>
          <a:p>
            <a:r>
              <a:rPr lang="en-US" dirty="0" smtClean="0"/>
              <a:t>While passing positional arguments</a:t>
            </a:r>
            <a:r>
              <a:rPr lang="en-US" dirty="0"/>
              <a:t>, </a:t>
            </a:r>
            <a:r>
              <a:rPr lang="en-US" dirty="0" smtClean="0"/>
              <a:t>the number of arguments passed must match with the number of arguments received</a:t>
            </a:r>
            <a:endParaRPr lang="en-US" sz="2400" dirty="0"/>
          </a:p>
        </p:txBody>
      </p:sp>
      <p:pic>
        <p:nvPicPr>
          <p:cNvPr id="4" name="Picture 3"/>
          <p:cNvPicPr>
            <a:picLocks noChangeAspect="1"/>
          </p:cNvPicPr>
          <p:nvPr/>
        </p:nvPicPr>
        <p:blipFill>
          <a:blip r:embed="rId2"/>
          <a:stretch>
            <a:fillRect/>
          </a:stretch>
        </p:blipFill>
        <p:spPr>
          <a:xfrm>
            <a:off x="2756847" y="2304517"/>
            <a:ext cx="6237027" cy="2008176"/>
          </a:xfrm>
          <a:prstGeom prst="rect">
            <a:avLst/>
          </a:prstGeom>
        </p:spPr>
      </p:pic>
    </p:spTree>
    <p:extLst>
      <p:ext uri="{BB962C8B-B14F-4D97-AF65-F5344CB8AC3E}">
        <p14:creationId xmlns:p14="http://schemas.microsoft.com/office/powerpoint/2010/main" val="11317895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Autofit/>
          </a:bodyPr>
          <a:lstStyle/>
          <a:p>
            <a:r>
              <a:rPr lang="en-US" dirty="0" smtClean="0"/>
              <a:t>Keyword arguments can be passed out of order</a:t>
            </a:r>
            <a:r>
              <a:rPr lang="en-US" dirty="0"/>
              <a:t>. </a:t>
            </a:r>
            <a:r>
              <a:rPr lang="en-US" dirty="0" smtClean="0"/>
              <a:t>Python interpreter uses keywords (</a:t>
            </a:r>
            <a:r>
              <a:rPr lang="en-US" dirty="0"/>
              <a:t>variable </a:t>
            </a:r>
            <a:r>
              <a:rPr lang="en-US" dirty="0" smtClean="0"/>
              <a:t>names</a:t>
            </a:r>
            <a:r>
              <a:rPr lang="en-US" dirty="0"/>
              <a:t>) </a:t>
            </a:r>
            <a:r>
              <a:rPr lang="en-US" dirty="0" smtClean="0"/>
              <a:t>to match the values passed with the arguments used in the function definition.</a:t>
            </a:r>
          </a:p>
          <a:p>
            <a:endParaRPr lang="en-US" dirty="0"/>
          </a:p>
          <a:p>
            <a:endParaRPr lang="en-US" dirty="0"/>
          </a:p>
          <a:p>
            <a:endParaRPr lang="en-US" dirty="0"/>
          </a:p>
          <a:p>
            <a:endParaRPr lang="en-US" dirty="0" smtClean="0"/>
          </a:p>
          <a:p>
            <a:endParaRPr lang="en-US" dirty="0"/>
          </a:p>
          <a:p>
            <a:endParaRPr lang="en-US" dirty="0" smtClean="0"/>
          </a:p>
          <a:p>
            <a:r>
              <a:rPr lang="en-US" dirty="0" smtClean="0"/>
              <a:t>An error is reported in the last call since the variable names in the call and the definition do not match. </a:t>
            </a:r>
            <a:endParaRPr lang="en-US" dirty="0"/>
          </a:p>
        </p:txBody>
      </p:sp>
      <p:pic>
        <p:nvPicPr>
          <p:cNvPr id="4" name="Picture 3"/>
          <p:cNvPicPr>
            <a:picLocks noChangeAspect="1"/>
          </p:cNvPicPr>
          <p:nvPr/>
        </p:nvPicPr>
        <p:blipFill>
          <a:blip r:embed="rId2"/>
          <a:stretch>
            <a:fillRect/>
          </a:stretch>
        </p:blipFill>
        <p:spPr>
          <a:xfrm>
            <a:off x="2429301" y="1592381"/>
            <a:ext cx="7588156" cy="3143392"/>
          </a:xfrm>
          <a:prstGeom prst="rect">
            <a:avLst/>
          </a:prstGeom>
        </p:spPr>
      </p:pic>
    </p:spTree>
    <p:extLst>
      <p:ext uri="{BB962C8B-B14F-4D97-AF65-F5344CB8AC3E}">
        <p14:creationId xmlns:p14="http://schemas.microsoft.com/office/powerpoint/2010/main" val="25389460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086" y="665565"/>
            <a:ext cx="10515600" cy="4351338"/>
          </a:xfrm>
        </p:spPr>
        <p:txBody>
          <a:bodyPr>
            <a:noAutofit/>
          </a:bodyPr>
          <a:lstStyle/>
          <a:p>
            <a:r>
              <a:rPr lang="en-US" dirty="0" smtClean="0"/>
              <a:t>In a call we can use positional as well as keyword arguments</a:t>
            </a:r>
            <a:r>
              <a:rPr lang="en-US" dirty="0"/>
              <a:t>. </a:t>
            </a:r>
            <a:r>
              <a:rPr lang="en-US" dirty="0" smtClean="0"/>
              <a:t>If we do so</a:t>
            </a:r>
            <a:r>
              <a:rPr lang="en-US" dirty="0"/>
              <a:t>, </a:t>
            </a:r>
            <a:r>
              <a:rPr lang="en-US" dirty="0" smtClean="0"/>
              <a:t>the positional arguments must precede keyword arguments</a:t>
            </a:r>
          </a:p>
          <a:p>
            <a:endParaRPr lang="en-US" dirty="0"/>
          </a:p>
        </p:txBody>
      </p:sp>
      <p:pic>
        <p:nvPicPr>
          <p:cNvPr id="4" name="Picture 3"/>
          <p:cNvPicPr>
            <a:picLocks noChangeAspect="1"/>
          </p:cNvPicPr>
          <p:nvPr/>
        </p:nvPicPr>
        <p:blipFill>
          <a:blip r:embed="rId2"/>
          <a:stretch>
            <a:fillRect/>
          </a:stretch>
        </p:blipFill>
        <p:spPr>
          <a:xfrm>
            <a:off x="2224586" y="1622448"/>
            <a:ext cx="8297838" cy="3017791"/>
          </a:xfrm>
          <a:prstGeom prst="rect">
            <a:avLst/>
          </a:prstGeom>
        </p:spPr>
      </p:pic>
    </p:spTree>
    <p:extLst>
      <p:ext uri="{BB962C8B-B14F-4D97-AF65-F5344CB8AC3E}">
        <p14:creationId xmlns:p14="http://schemas.microsoft.com/office/powerpoint/2010/main" val="17351197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496" y="627465"/>
            <a:ext cx="10515600" cy="4351338"/>
          </a:xfrm>
        </p:spPr>
        <p:txBody>
          <a:bodyPr>
            <a:noAutofit/>
          </a:bodyPr>
          <a:lstStyle/>
          <a:p>
            <a:r>
              <a:rPr lang="en-US" dirty="0" smtClean="0"/>
              <a:t>Sometimes a number of positional arguments to be passed to a function is not certain</a:t>
            </a:r>
            <a:r>
              <a:rPr lang="en-US" dirty="0"/>
              <a:t>. </a:t>
            </a:r>
            <a:r>
              <a:rPr lang="en-US" dirty="0" smtClean="0"/>
              <a:t>In such cases</a:t>
            </a:r>
            <a:r>
              <a:rPr lang="en-US" dirty="0"/>
              <a:t>, </a:t>
            </a:r>
            <a:r>
              <a:rPr lang="en-US" dirty="0" smtClean="0"/>
              <a:t>variable-length positional arguments can be received using </a:t>
            </a:r>
            <a:r>
              <a:rPr lang="en-US" b="1" dirty="0" smtClean="0"/>
              <a:t>*</a:t>
            </a:r>
            <a:r>
              <a:rPr lang="en-US" b="1" dirty="0" err="1" smtClean="0"/>
              <a:t>args</a:t>
            </a:r>
            <a:endParaRPr lang="en-US" b="1" dirty="0" smtClean="0"/>
          </a:p>
          <a:p>
            <a:endParaRPr lang="en-US" dirty="0"/>
          </a:p>
          <a:p>
            <a:endParaRPr lang="en-US" dirty="0"/>
          </a:p>
          <a:p>
            <a:endParaRPr lang="en-US" dirty="0"/>
          </a:p>
          <a:p>
            <a:endParaRPr lang="en-US" dirty="0"/>
          </a:p>
          <a:p>
            <a:endParaRPr lang="en-US" b="1" dirty="0" smtClean="0"/>
          </a:p>
          <a:p>
            <a:r>
              <a:rPr lang="en-US" b="1" dirty="0" err="1" smtClean="0"/>
              <a:t>Args</a:t>
            </a:r>
            <a:r>
              <a:rPr lang="en-US" b="1" dirty="0" smtClean="0"/>
              <a:t> </a:t>
            </a:r>
            <a:r>
              <a:rPr lang="en-US" dirty="0" smtClean="0"/>
              <a:t>used in definition of </a:t>
            </a:r>
            <a:r>
              <a:rPr lang="en-US" b="1" dirty="0" err="1" smtClean="0"/>
              <a:t>print_it</a:t>
            </a:r>
            <a:r>
              <a:rPr lang="en-US" b="1" dirty="0"/>
              <a:t>( </a:t>
            </a:r>
            <a:r>
              <a:rPr lang="en-US" b="1" dirty="0" smtClean="0"/>
              <a:t>) </a:t>
            </a:r>
            <a:r>
              <a:rPr lang="en-US" dirty="0" smtClean="0"/>
              <a:t>is a tuple</a:t>
            </a:r>
            <a:r>
              <a:rPr lang="en-US" dirty="0"/>
              <a:t>. </a:t>
            </a:r>
            <a:r>
              <a:rPr lang="en-US" dirty="0" smtClean="0"/>
              <a:t>* indicates that it will hold all the arguments passed to </a:t>
            </a:r>
            <a:r>
              <a:rPr lang="en-US" b="1" dirty="0" err="1" smtClean="0"/>
              <a:t>print_it</a:t>
            </a:r>
            <a:r>
              <a:rPr lang="en-US" b="1" dirty="0"/>
              <a:t>( </a:t>
            </a:r>
            <a:r>
              <a:rPr lang="en-US" b="1" dirty="0" smtClean="0"/>
              <a:t>)</a:t>
            </a:r>
            <a:r>
              <a:rPr lang="en-US" dirty="0" smtClean="0"/>
              <a:t>. The tuple can be iterated through using a </a:t>
            </a:r>
            <a:r>
              <a:rPr lang="en-US" b="1" dirty="0" smtClean="0"/>
              <a:t>for </a:t>
            </a:r>
            <a:r>
              <a:rPr lang="en-US" dirty="0" smtClean="0"/>
              <a:t>loop</a:t>
            </a:r>
            <a:r>
              <a:rPr lang="en-US" dirty="0"/>
              <a:t>.</a:t>
            </a:r>
          </a:p>
        </p:txBody>
      </p:sp>
      <p:pic>
        <p:nvPicPr>
          <p:cNvPr id="4" name="Picture 3"/>
          <p:cNvPicPr>
            <a:picLocks noChangeAspect="1"/>
          </p:cNvPicPr>
          <p:nvPr/>
        </p:nvPicPr>
        <p:blipFill>
          <a:blip r:embed="rId2"/>
          <a:stretch>
            <a:fillRect/>
          </a:stretch>
        </p:blipFill>
        <p:spPr>
          <a:xfrm>
            <a:off x="3052550" y="1992574"/>
            <a:ext cx="6141491" cy="2388358"/>
          </a:xfrm>
          <a:prstGeom prst="rect">
            <a:avLst/>
          </a:prstGeom>
        </p:spPr>
      </p:pic>
    </p:spTree>
    <p:extLst>
      <p:ext uri="{BB962C8B-B14F-4D97-AF65-F5344CB8AC3E}">
        <p14:creationId xmlns:p14="http://schemas.microsoft.com/office/powerpoint/2010/main" val="31391252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496" y="627464"/>
            <a:ext cx="10515600" cy="6020985"/>
          </a:xfrm>
        </p:spPr>
        <p:txBody>
          <a:bodyPr>
            <a:noAutofit/>
          </a:bodyPr>
          <a:lstStyle/>
          <a:p>
            <a:r>
              <a:rPr lang="en-US" dirty="0" smtClean="0"/>
              <a:t>Sometimes number of keyword arguments to be passed to a function is not certain</a:t>
            </a:r>
            <a:r>
              <a:rPr lang="en-US" dirty="0"/>
              <a:t>. </a:t>
            </a:r>
            <a:r>
              <a:rPr lang="en-US" dirty="0" smtClean="0"/>
              <a:t>In such cases</a:t>
            </a:r>
            <a:r>
              <a:rPr lang="en-US" dirty="0"/>
              <a:t>, </a:t>
            </a:r>
            <a:r>
              <a:rPr lang="en-US" dirty="0" smtClean="0"/>
              <a:t>variable-length keyword arguments can be received using </a:t>
            </a:r>
            <a:r>
              <a:rPr lang="en-US" b="1" dirty="0" smtClean="0"/>
              <a:t>**</a:t>
            </a:r>
            <a:r>
              <a:rPr lang="en-US" b="1" dirty="0" err="1" smtClean="0"/>
              <a:t>kwargs</a:t>
            </a:r>
            <a:r>
              <a:rPr lang="en-US" dirty="0" smtClean="0"/>
              <a:t>.</a:t>
            </a:r>
            <a:endParaRPr lang="en-US" dirty="0"/>
          </a:p>
          <a:p>
            <a:endParaRPr lang="en-US" dirty="0"/>
          </a:p>
          <a:p>
            <a:endParaRPr lang="en-US" dirty="0"/>
          </a:p>
          <a:p>
            <a:endParaRPr lang="en-US" dirty="0"/>
          </a:p>
          <a:p>
            <a:endParaRPr lang="en-US" b="1" dirty="0" smtClean="0"/>
          </a:p>
          <a:p>
            <a:endParaRPr lang="en-US" b="1" dirty="0"/>
          </a:p>
          <a:p>
            <a:r>
              <a:rPr lang="en-US" b="1" dirty="0" err="1" smtClean="0"/>
              <a:t>Kwargs</a:t>
            </a:r>
            <a:r>
              <a:rPr lang="en-US" b="1" dirty="0" smtClean="0"/>
              <a:t> </a:t>
            </a:r>
            <a:r>
              <a:rPr lang="en-US" dirty="0" smtClean="0"/>
              <a:t>used in definition of </a:t>
            </a:r>
            <a:r>
              <a:rPr lang="en-US" b="1" dirty="0" err="1" smtClean="0"/>
              <a:t>print_it</a:t>
            </a:r>
            <a:r>
              <a:rPr lang="en-US" b="1" dirty="0"/>
              <a:t>( </a:t>
            </a:r>
            <a:r>
              <a:rPr lang="en-US" b="1" dirty="0" smtClean="0"/>
              <a:t>)</a:t>
            </a:r>
            <a:r>
              <a:rPr lang="en-US" dirty="0" smtClean="0"/>
              <a:t>is a dictionary containing variable names as keys and their values as values</a:t>
            </a:r>
            <a:r>
              <a:rPr lang="en-US" dirty="0"/>
              <a:t>. </a:t>
            </a:r>
            <a:r>
              <a:rPr lang="en-US" dirty="0" smtClean="0"/>
              <a:t>**indicates that it will hold all the arguments passed to </a:t>
            </a:r>
            <a:r>
              <a:rPr lang="en-US" b="1" dirty="0" err="1" smtClean="0"/>
              <a:t>print_it</a:t>
            </a:r>
            <a:r>
              <a:rPr lang="en-US" b="1" dirty="0"/>
              <a:t>( </a:t>
            </a:r>
            <a:r>
              <a:rPr lang="en-US" b="1" dirty="0" smtClean="0"/>
              <a:t>)</a:t>
            </a:r>
            <a:r>
              <a:rPr lang="en-US" dirty="0" smtClean="0"/>
              <a:t>. </a:t>
            </a:r>
            <a:endParaRPr lang="en-US" dirty="0"/>
          </a:p>
          <a:p>
            <a:endParaRPr lang="en-US" dirty="0"/>
          </a:p>
          <a:p>
            <a:endParaRPr lang="en-US" dirty="0"/>
          </a:p>
          <a:p>
            <a:endParaRPr lang="en-US" b="1" dirty="0" smtClean="0"/>
          </a:p>
        </p:txBody>
      </p:sp>
      <p:pic>
        <p:nvPicPr>
          <p:cNvPr id="2" name="Picture 1"/>
          <p:cNvPicPr>
            <a:picLocks noChangeAspect="1"/>
          </p:cNvPicPr>
          <p:nvPr/>
        </p:nvPicPr>
        <p:blipFill>
          <a:blip r:embed="rId2"/>
          <a:stretch>
            <a:fillRect/>
          </a:stretch>
        </p:blipFill>
        <p:spPr>
          <a:xfrm>
            <a:off x="2999096" y="1960171"/>
            <a:ext cx="7086599" cy="2516579"/>
          </a:xfrm>
          <a:prstGeom prst="rect">
            <a:avLst/>
          </a:prstGeom>
        </p:spPr>
      </p:pic>
    </p:spTree>
    <p:extLst>
      <p:ext uri="{BB962C8B-B14F-4D97-AF65-F5344CB8AC3E}">
        <p14:creationId xmlns:p14="http://schemas.microsoft.com/office/powerpoint/2010/main" val="42476500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noAutofit/>
          </a:bodyPr>
          <a:lstStyle/>
          <a:p>
            <a:r>
              <a:rPr lang="en-US" sz="2400" dirty="0" smtClean="0"/>
              <a:t>We can use any other names in place of </a:t>
            </a:r>
            <a:r>
              <a:rPr lang="en-US" sz="2400" b="1" dirty="0" err="1" smtClean="0"/>
              <a:t>args</a:t>
            </a:r>
            <a:r>
              <a:rPr lang="en-US" sz="2400" dirty="0" err="1" smtClean="0"/>
              <a:t>and</a:t>
            </a:r>
            <a:r>
              <a:rPr lang="en-US" sz="2400" dirty="0" smtClean="0"/>
              <a:t> </a:t>
            </a:r>
            <a:r>
              <a:rPr lang="en-US" sz="2400" b="1" dirty="0" err="1" smtClean="0"/>
              <a:t>kwargs</a:t>
            </a:r>
            <a:r>
              <a:rPr lang="en-US" sz="2400" dirty="0" smtClean="0"/>
              <a:t>. We cannot use more than one </a:t>
            </a:r>
            <a:r>
              <a:rPr lang="en-US" sz="2400" b="1" dirty="0" err="1" smtClean="0"/>
              <a:t>args</a:t>
            </a:r>
            <a:r>
              <a:rPr lang="en-US" sz="2400" dirty="0" err="1" smtClean="0"/>
              <a:t>and</a:t>
            </a:r>
            <a:r>
              <a:rPr lang="en-US" sz="2400" dirty="0" smtClean="0"/>
              <a:t> more than one </a:t>
            </a:r>
            <a:r>
              <a:rPr lang="en-US" sz="2400" b="1" dirty="0" err="1" smtClean="0"/>
              <a:t>kwargs</a:t>
            </a:r>
            <a:r>
              <a:rPr lang="en-US" sz="2400" dirty="0" err="1" smtClean="0"/>
              <a:t>hile</a:t>
            </a:r>
            <a:r>
              <a:rPr lang="en-US" sz="2400" dirty="0" smtClean="0"/>
              <a:t> defining a function</a:t>
            </a:r>
            <a:r>
              <a:rPr lang="en-US" sz="2400" dirty="0"/>
              <a:t>.</a:t>
            </a:r>
          </a:p>
          <a:p>
            <a:r>
              <a:rPr lang="en-US" sz="2400" dirty="0" smtClean="0"/>
              <a:t>If a function is to receive required as well as optional arguments then they must occur in following order</a:t>
            </a:r>
            <a:r>
              <a:rPr lang="en-US" sz="2400" dirty="0"/>
              <a:t>:</a:t>
            </a:r>
          </a:p>
          <a:p>
            <a:r>
              <a:rPr lang="en-US" sz="2400" dirty="0" smtClean="0"/>
              <a:t>-positional arguments-variable-length positional arguments-keyword arguments-variable-length keyword arguments</a:t>
            </a:r>
            <a:endParaRPr lang="en-US" sz="2400" dirty="0"/>
          </a:p>
        </p:txBody>
      </p:sp>
      <p:pic>
        <p:nvPicPr>
          <p:cNvPr id="4" name="Content Placeholder 3"/>
          <p:cNvPicPr>
            <a:picLocks noChangeAspect="1"/>
          </p:cNvPicPr>
          <p:nvPr/>
        </p:nvPicPr>
        <p:blipFill>
          <a:blip r:embed="rId2"/>
          <a:stretch>
            <a:fillRect/>
          </a:stretch>
        </p:blipFill>
        <p:spPr>
          <a:xfrm>
            <a:off x="1064526" y="3057099"/>
            <a:ext cx="4612944" cy="2812814"/>
          </a:xfrm>
          <a:prstGeom prst="rect">
            <a:avLst/>
          </a:prstGeom>
        </p:spPr>
      </p:pic>
      <p:pic>
        <p:nvPicPr>
          <p:cNvPr id="5" name="Picture 4"/>
          <p:cNvPicPr>
            <a:picLocks noChangeAspect="1"/>
          </p:cNvPicPr>
          <p:nvPr/>
        </p:nvPicPr>
        <p:blipFill>
          <a:blip r:embed="rId3"/>
          <a:stretch>
            <a:fillRect/>
          </a:stretch>
        </p:blipFill>
        <p:spPr>
          <a:xfrm>
            <a:off x="6019729" y="3057099"/>
            <a:ext cx="5062253" cy="2812814"/>
          </a:xfrm>
          <a:prstGeom prst="rect">
            <a:avLst/>
          </a:prstGeom>
        </p:spPr>
      </p:pic>
    </p:spTree>
    <p:extLst>
      <p:ext uri="{BB962C8B-B14F-4D97-AF65-F5344CB8AC3E}">
        <p14:creationId xmlns:p14="http://schemas.microsoft.com/office/powerpoint/2010/main" val="33920232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275"/>
            <a:ext cx="10515600" cy="5412688"/>
          </a:xfrm>
        </p:spPr>
        <p:txBody>
          <a:bodyPr>
            <a:noAutofit/>
          </a:bodyPr>
          <a:lstStyle/>
          <a:p>
            <a:r>
              <a:rPr lang="en-US" sz="2400" dirty="0" smtClean="0"/>
              <a:t>While defining a function default value can be given to arguments</a:t>
            </a:r>
            <a:r>
              <a:rPr lang="en-US" sz="2400" dirty="0"/>
              <a:t>. </a:t>
            </a:r>
            <a:r>
              <a:rPr lang="en-US" sz="2400" dirty="0" smtClean="0"/>
              <a:t>Default value will be used if we do not pass the value for that argument during the call</a:t>
            </a:r>
            <a:r>
              <a:rPr lang="en-US" sz="2400" dirty="0"/>
              <a:t>. </a:t>
            </a:r>
          </a:p>
        </p:txBody>
      </p:sp>
      <p:pic>
        <p:nvPicPr>
          <p:cNvPr id="4" name="Picture 3"/>
          <p:cNvPicPr>
            <a:picLocks noChangeAspect="1"/>
          </p:cNvPicPr>
          <p:nvPr/>
        </p:nvPicPr>
        <p:blipFill>
          <a:blip r:embed="rId2"/>
          <a:stretch>
            <a:fillRect/>
          </a:stretch>
        </p:blipFill>
        <p:spPr>
          <a:xfrm>
            <a:off x="2224585" y="1637731"/>
            <a:ext cx="7519916" cy="3125338"/>
          </a:xfrm>
          <a:prstGeom prst="rect">
            <a:avLst/>
          </a:prstGeom>
        </p:spPr>
      </p:pic>
    </p:spTree>
    <p:extLst>
      <p:ext uri="{BB962C8B-B14F-4D97-AF65-F5344CB8AC3E}">
        <p14:creationId xmlns:p14="http://schemas.microsoft.com/office/powerpoint/2010/main" val="15638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745218"/>
          </a:xfrm>
        </p:spPr>
        <p:txBody>
          <a:bodyPr>
            <a:normAutofit/>
          </a:bodyPr>
          <a:lstStyle/>
          <a:p>
            <a:r>
              <a:rPr lang="en-IN" sz="4000" b="1" i="0" u="none" strike="noStrike" baseline="0" dirty="0">
                <a:latin typeface="+mn-lt"/>
              </a:rPr>
              <a:t>Reasons  for Popularity</a:t>
            </a:r>
            <a:endParaRPr lang="en-IN" sz="8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253331"/>
            <a:ext cx="10515600" cy="4942196"/>
          </a:xfrm>
        </p:spPr>
        <p:txBody>
          <a:bodyPr>
            <a:noAutofit/>
          </a:bodyPr>
          <a:lstStyle/>
          <a:p>
            <a:pPr marL="0" indent="0">
              <a:buNone/>
            </a:pPr>
            <a:r>
              <a:rPr lang="en-IN" sz="2400" b="1" i="0" u="none" strike="noStrike" baseline="0" dirty="0"/>
              <a:t>Developer productivity:</a:t>
            </a:r>
          </a:p>
          <a:p>
            <a:r>
              <a:rPr lang="en-IN" sz="2400" b="0" i="0" u="none" strike="noStrike" baseline="0" dirty="0"/>
              <a:t>Much </a:t>
            </a:r>
            <a:r>
              <a:rPr lang="en-IN" sz="2400" b="0" i="0" u="none" strike="noStrike" baseline="0" dirty="0">
                <a:solidFill>
                  <a:srgbClr val="FF0000"/>
                </a:solidFill>
              </a:rPr>
              <a:t>better</a:t>
            </a:r>
            <a:r>
              <a:rPr lang="en-IN" sz="2400" b="0" i="0" u="none" strike="noStrike" baseline="0" dirty="0"/>
              <a:t> than </a:t>
            </a:r>
            <a:r>
              <a:rPr lang="en-IN" sz="2400" b="0" i="0" u="none" strike="noStrike" baseline="0" dirty="0">
                <a:solidFill>
                  <a:srgbClr val="FF0000"/>
                </a:solidFill>
              </a:rPr>
              <a:t>statically typed </a:t>
            </a:r>
            <a:r>
              <a:rPr lang="en-IN" sz="2400" b="0" i="0" u="none" strike="noStrike" baseline="0" dirty="0" smtClean="0">
                <a:solidFill>
                  <a:srgbClr val="FF0000"/>
                </a:solidFill>
              </a:rPr>
              <a:t>languages</a:t>
            </a:r>
            <a:endParaRPr lang="en-IN" sz="2400" b="0" i="0" u="none" strike="noStrike" baseline="0" dirty="0"/>
          </a:p>
          <a:p>
            <a:r>
              <a:rPr lang="en-IN" sz="2400" b="0" i="0" u="none" strike="noStrike" baseline="0" dirty="0"/>
              <a:t>Much </a:t>
            </a:r>
            <a:r>
              <a:rPr lang="en-IN" sz="2400" b="0" i="0" u="none" strike="noStrike" baseline="0" dirty="0">
                <a:solidFill>
                  <a:srgbClr val="FF0000"/>
                </a:solidFill>
              </a:rPr>
              <a:t>smaller </a:t>
            </a:r>
            <a:r>
              <a:rPr lang="en-IN" sz="2400" b="0" i="0" u="none" strike="noStrike" baseline="0" dirty="0" smtClean="0">
                <a:solidFill>
                  <a:srgbClr val="FF0000"/>
                </a:solidFill>
              </a:rPr>
              <a:t>code</a:t>
            </a:r>
            <a:endParaRPr lang="en-IN" sz="2400" b="0" i="0" u="none" strike="noStrike" baseline="0" dirty="0"/>
          </a:p>
          <a:p>
            <a:r>
              <a:rPr lang="en-IN" sz="2400" b="0" i="0" u="none" strike="noStrike" baseline="0" dirty="0">
                <a:solidFill>
                  <a:srgbClr val="FF0000"/>
                </a:solidFill>
              </a:rPr>
              <a:t>Less to type</a:t>
            </a:r>
            <a:r>
              <a:rPr lang="en-IN" sz="2400" b="0" i="0" u="none" strike="noStrike" baseline="0" dirty="0"/>
              <a:t>, </a:t>
            </a:r>
            <a:r>
              <a:rPr lang="en-IN" sz="2400" b="0" i="0" u="none" strike="noStrike" baseline="0" dirty="0">
                <a:solidFill>
                  <a:srgbClr val="FF0000"/>
                </a:solidFill>
              </a:rPr>
              <a:t>debug </a:t>
            </a:r>
            <a:r>
              <a:rPr lang="en-IN" sz="2400" b="0" i="0" u="none" strike="noStrike" baseline="0" dirty="0"/>
              <a:t>and </a:t>
            </a:r>
            <a:r>
              <a:rPr lang="en-IN" sz="2400" b="0" i="0" u="none" strike="noStrike" baseline="0" dirty="0" smtClean="0">
                <a:solidFill>
                  <a:srgbClr val="FF0000"/>
                </a:solidFill>
              </a:rPr>
              <a:t>maintain</a:t>
            </a:r>
            <a:endParaRPr lang="en-IN" sz="2400" b="0" i="0" u="none" strike="noStrike" baseline="0" dirty="0"/>
          </a:p>
          <a:p>
            <a:r>
              <a:rPr lang="en-IN" sz="2400" b="0" i="0" u="none" strike="noStrike" baseline="0" dirty="0">
                <a:solidFill>
                  <a:srgbClr val="FF0000"/>
                </a:solidFill>
              </a:rPr>
              <a:t>No lengthy compile </a:t>
            </a:r>
            <a:r>
              <a:rPr lang="en-IN" sz="2400" b="0" i="0" u="none" strike="noStrike" baseline="0" dirty="0"/>
              <a:t>and </a:t>
            </a:r>
            <a:r>
              <a:rPr lang="en-IN" sz="2400" b="0" i="0" u="none" strike="noStrike" baseline="0" dirty="0">
                <a:solidFill>
                  <a:srgbClr val="FF0000"/>
                </a:solidFill>
              </a:rPr>
              <a:t>link </a:t>
            </a:r>
            <a:r>
              <a:rPr lang="en-IN" sz="2400" b="0" i="0" u="none" strike="noStrike" baseline="0" dirty="0" smtClean="0">
                <a:solidFill>
                  <a:srgbClr val="FF0000"/>
                </a:solidFill>
              </a:rPr>
              <a:t>steps</a:t>
            </a:r>
            <a:endParaRPr lang="en-IN" sz="2400" b="0" i="0" u="none" strike="noStrike" baseline="0" dirty="0">
              <a:solidFill>
                <a:srgbClr val="FF0000"/>
              </a:solidFill>
            </a:endParaRPr>
          </a:p>
          <a:p>
            <a:pPr marL="0" indent="0">
              <a:buNone/>
            </a:pPr>
            <a:r>
              <a:rPr lang="en-IN" sz="2400" b="1" i="0" u="none" strike="noStrike" baseline="0" dirty="0"/>
              <a:t>Program portability:</a:t>
            </a:r>
          </a:p>
          <a:p>
            <a:r>
              <a:rPr lang="en-IN" sz="2400" b="0" i="0" u="none" strike="noStrike" baseline="0" dirty="0"/>
              <a:t>Python programs run </a:t>
            </a:r>
            <a:r>
              <a:rPr lang="en-IN" sz="2400" b="0" i="0" u="none" strike="noStrike" baseline="0" dirty="0">
                <a:solidFill>
                  <a:srgbClr val="FF0000"/>
                </a:solidFill>
              </a:rPr>
              <a:t>unchanged </a:t>
            </a:r>
            <a:r>
              <a:rPr lang="en-IN" sz="2400" b="0" i="0" u="none" strike="noStrike" baseline="0" dirty="0"/>
              <a:t>on most </a:t>
            </a:r>
            <a:r>
              <a:rPr lang="en-IN" sz="2400" b="0" i="0" u="none" strike="noStrike" baseline="0" dirty="0" smtClean="0"/>
              <a:t>platforms</a:t>
            </a:r>
            <a:endParaRPr lang="en-IN" sz="2400" b="0" i="0" u="none" strike="noStrike" baseline="0" dirty="0"/>
          </a:p>
          <a:p>
            <a:r>
              <a:rPr lang="en-IN" sz="2400" b="0" i="0" u="none" strike="noStrike" baseline="0" dirty="0"/>
              <a:t>Python runs on every </a:t>
            </a:r>
            <a:r>
              <a:rPr lang="en-IN" sz="2400" b="0" i="0" u="none" strike="noStrike" baseline="0" dirty="0">
                <a:solidFill>
                  <a:srgbClr val="FF0000"/>
                </a:solidFill>
              </a:rPr>
              <a:t>major platform </a:t>
            </a:r>
            <a:r>
              <a:rPr lang="en-IN" sz="2400" b="0" i="0" u="none" strike="noStrike" baseline="0" dirty="0"/>
              <a:t>currently in </a:t>
            </a:r>
            <a:r>
              <a:rPr lang="en-IN" sz="2400" b="0" i="0" u="none" strike="noStrike" baseline="0" dirty="0" smtClean="0"/>
              <a:t>use</a:t>
            </a:r>
            <a:endParaRPr lang="en-IN" sz="2400" b="0" i="0" u="none" strike="noStrike" baseline="0" dirty="0"/>
          </a:p>
          <a:p>
            <a:r>
              <a:rPr lang="en-IN" sz="2400" b="0" i="0" u="none" strike="noStrike" baseline="0" dirty="0"/>
              <a:t>Porting </a:t>
            </a:r>
            <a:r>
              <a:rPr lang="en-IN" sz="2400" b="0" i="0" u="none" strike="noStrike" baseline="0" dirty="0" smtClean="0"/>
              <a:t>a program </a:t>
            </a:r>
            <a:r>
              <a:rPr lang="en-IN" sz="2400" b="0" i="0" u="none" strike="noStrike" baseline="0" dirty="0"/>
              <a:t>to a new platform usually need only </a:t>
            </a:r>
            <a:r>
              <a:rPr lang="en-IN" sz="2400" b="0" i="0" u="none" strike="noStrike" baseline="0" dirty="0">
                <a:solidFill>
                  <a:srgbClr val="FF0000"/>
                </a:solidFill>
              </a:rPr>
              <a:t>cut and paste</a:t>
            </a:r>
            <a:r>
              <a:rPr lang="en-IN" sz="2400" b="0" i="0" u="none" strike="noStrike" baseline="0" dirty="0"/>
              <a:t>. This is true even for </a:t>
            </a:r>
            <a:r>
              <a:rPr lang="en-IN" sz="2400" b="0" i="0" u="none" strike="noStrike" baseline="0" dirty="0">
                <a:solidFill>
                  <a:srgbClr val="FF0000"/>
                </a:solidFill>
              </a:rPr>
              <a:t>GUI, DB access, Web programming, OS interfacing, Directory access</a:t>
            </a:r>
            <a:r>
              <a:rPr lang="en-IN" sz="2400" b="0" i="0" u="none" strike="noStrike" baseline="0" dirty="0"/>
              <a:t>, etc.</a:t>
            </a:r>
          </a:p>
        </p:txBody>
      </p:sp>
    </p:spTree>
    <p:extLst>
      <p:ext uri="{BB962C8B-B14F-4D97-AF65-F5344CB8AC3E}">
        <p14:creationId xmlns:p14="http://schemas.microsoft.com/office/powerpoint/2010/main" val="255446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745218"/>
          </a:xfrm>
        </p:spPr>
        <p:txBody>
          <a:bodyPr>
            <a:normAutofit/>
          </a:bodyPr>
          <a:lstStyle/>
          <a:p>
            <a:r>
              <a:rPr lang="en-IN" sz="4000" b="1" i="0" u="none" strike="noStrike" baseline="0" dirty="0">
                <a:latin typeface="+mn-lt"/>
              </a:rPr>
              <a:t>Reasons  for Popularity</a:t>
            </a:r>
            <a:endParaRPr lang="en-IN" sz="8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253331"/>
            <a:ext cx="10515600" cy="4942196"/>
          </a:xfrm>
        </p:spPr>
        <p:txBody>
          <a:bodyPr>
            <a:noAutofit/>
          </a:bodyPr>
          <a:lstStyle/>
          <a:p>
            <a:pPr marL="0" indent="0">
              <a:buNone/>
            </a:pPr>
            <a:r>
              <a:rPr lang="en-IN" b="1" i="0" u="none" strike="noStrike" baseline="0" dirty="0"/>
              <a:t>Support libraries:</a:t>
            </a:r>
          </a:p>
          <a:p>
            <a:r>
              <a:rPr lang="en-IN" b="0" i="0" u="none" strike="noStrike" baseline="0" dirty="0">
                <a:solidFill>
                  <a:srgbClr val="FF0000"/>
                </a:solidFill>
              </a:rPr>
              <a:t>Strong library support </a:t>
            </a:r>
            <a:r>
              <a:rPr lang="en-IN" b="0" i="0" u="none" strike="noStrike" baseline="0" dirty="0"/>
              <a:t>from </a:t>
            </a:r>
            <a:r>
              <a:rPr lang="en-IN" b="0" i="0" u="none" strike="noStrike" baseline="0" dirty="0">
                <a:solidFill>
                  <a:srgbClr val="FF0000"/>
                </a:solidFill>
              </a:rPr>
              <a:t>Text pattern matching </a:t>
            </a:r>
            <a:r>
              <a:rPr lang="en-IN" b="0" i="0" u="none" strike="noStrike" baseline="0" dirty="0"/>
              <a:t>to </a:t>
            </a:r>
            <a:r>
              <a:rPr lang="en-IN" b="0" i="0" u="none" strike="noStrike" baseline="0" dirty="0" smtClean="0">
                <a:solidFill>
                  <a:srgbClr val="FF0000"/>
                </a:solidFill>
              </a:rPr>
              <a:t>networking</a:t>
            </a:r>
            <a:endParaRPr lang="en-IN" b="0" i="0" u="none" strike="noStrike" baseline="0" dirty="0"/>
          </a:p>
          <a:p>
            <a:r>
              <a:rPr lang="en-IN" b="0" i="0" u="none" strike="noStrike" baseline="0" dirty="0" smtClean="0">
                <a:solidFill>
                  <a:srgbClr val="FF0000"/>
                </a:solidFill>
              </a:rPr>
              <a:t>A vast </a:t>
            </a:r>
            <a:r>
              <a:rPr lang="en-IN" b="0" i="0" u="none" strike="noStrike" baseline="0" dirty="0">
                <a:solidFill>
                  <a:srgbClr val="FF0000"/>
                </a:solidFill>
              </a:rPr>
              <a:t>collection </a:t>
            </a:r>
            <a:r>
              <a:rPr lang="en-IN" b="0" i="0" u="none" strike="noStrike" baseline="0" dirty="0"/>
              <a:t>of </a:t>
            </a:r>
            <a:r>
              <a:rPr lang="en-IN" b="0" i="0" u="none" strike="noStrike" baseline="0" dirty="0" smtClean="0">
                <a:solidFill>
                  <a:srgbClr val="FF0000"/>
                </a:solidFill>
              </a:rPr>
              <a:t>third-party libraries</a:t>
            </a:r>
            <a:endParaRPr lang="en-IN" b="0" i="0" u="none" strike="noStrike" baseline="0" dirty="0"/>
          </a:p>
          <a:p>
            <a:r>
              <a:rPr lang="en-IN" b="0" i="0" u="none" strike="noStrike" baseline="0" dirty="0"/>
              <a:t>Libraries for </a:t>
            </a:r>
            <a:r>
              <a:rPr lang="en-IN" b="0" i="0" u="none" strike="noStrike" baseline="0" dirty="0">
                <a:solidFill>
                  <a:srgbClr val="FF0000"/>
                </a:solidFill>
              </a:rPr>
              <a:t>Web site construction</a:t>
            </a:r>
            <a:r>
              <a:rPr lang="en-IN" b="0" i="0" u="none" strike="noStrike" baseline="0" dirty="0"/>
              <a:t>, </a:t>
            </a:r>
            <a:r>
              <a:rPr lang="en-IN" b="0" i="0" u="none" strike="noStrike" baseline="0" dirty="0">
                <a:solidFill>
                  <a:srgbClr val="FF0000"/>
                </a:solidFill>
              </a:rPr>
              <a:t>Numeric programming</a:t>
            </a:r>
            <a:r>
              <a:rPr lang="en-IN" b="0" i="0" u="none" strike="noStrike" baseline="0" dirty="0"/>
              <a:t>, </a:t>
            </a:r>
            <a:r>
              <a:rPr lang="en-IN" b="0" i="0" u="none" strike="noStrike" baseline="0" dirty="0">
                <a:solidFill>
                  <a:srgbClr val="FF0000"/>
                </a:solidFill>
              </a:rPr>
              <a:t>Game development, Machine </a:t>
            </a:r>
            <a:r>
              <a:rPr lang="en-IN" b="0" i="0" u="none" strike="noStrike" baseline="0" dirty="0" smtClean="0">
                <a:solidFill>
                  <a:srgbClr val="FF0000"/>
                </a:solidFill>
              </a:rPr>
              <a:t>Learning, etc.</a:t>
            </a:r>
            <a:endParaRPr lang="en-IN" b="0" i="0" u="none" strike="noStrike" baseline="0" dirty="0">
              <a:solidFill>
                <a:srgbClr val="FF0000"/>
              </a:solidFill>
            </a:endParaRPr>
          </a:p>
          <a:p>
            <a:pPr marL="0" indent="0">
              <a:buNone/>
            </a:pPr>
            <a:r>
              <a:rPr lang="en-IN" b="1" i="0" u="none" strike="noStrike" baseline="0" dirty="0"/>
              <a:t>Enjoyment:</a:t>
            </a:r>
          </a:p>
          <a:p>
            <a:r>
              <a:rPr lang="en-IN" b="0" i="0" u="none" strike="noStrike" baseline="0" dirty="0"/>
              <a:t>Ease of </a:t>
            </a:r>
            <a:r>
              <a:rPr lang="en-IN" b="0" i="0" u="none" strike="noStrike" baseline="0" dirty="0" smtClean="0"/>
              <a:t>use</a:t>
            </a:r>
            <a:endParaRPr lang="en-IN" b="0" i="0" u="none" strike="noStrike" baseline="0" dirty="0"/>
          </a:p>
          <a:p>
            <a:r>
              <a:rPr lang="en-IN" b="0" i="0" u="none" strike="noStrike" baseline="0" dirty="0"/>
              <a:t>Built-in </a:t>
            </a:r>
            <a:r>
              <a:rPr lang="en-IN" b="0" i="0" u="none" strike="noStrike" baseline="0" dirty="0" smtClean="0">
                <a:solidFill>
                  <a:srgbClr val="FF0000"/>
                </a:solidFill>
              </a:rPr>
              <a:t>toolset</a:t>
            </a:r>
            <a:endParaRPr lang="en-IN" b="0" i="0" u="none" strike="noStrike" baseline="0" dirty="0">
              <a:solidFill>
                <a:srgbClr val="FF0000"/>
              </a:solidFill>
            </a:endParaRPr>
          </a:p>
          <a:p>
            <a:r>
              <a:rPr lang="en-IN" b="0" i="0" u="none" strike="noStrike" baseline="0" dirty="0"/>
              <a:t>Programming becomes </a:t>
            </a:r>
            <a:r>
              <a:rPr lang="en-IN" b="0" i="0" u="none" strike="noStrike" baseline="0" dirty="0" smtClean="0"/>
              <a:t>more </a:t>
            </a:r>
            <a:r>
              <a:rPr lang="en-IN" b="0" i="0" u="none" strike="noStrike" baseline="0" dirty="0" smtClean="0">
                <a:solidFill>
                  <a:srgbClr val="FF0000"/>
                </a:solidFill>
              </a:rPr>
              <a:t>pleasure</a:t>
            </a:r>
            <a:r>
              <a:rPr lang="en-IN" b="0" i="0" u="none" strike="noStrike" baseline="0" dirty="0" smtClean="0"/>
              <a:t> </a:t>
            </a:r>
            <a:r>
              <a:rPr lang="en-IN" b="0" i="0" u="none" strike="noStrike" baseline="0" dirty="0"/>
              <a:t>than </a:t>
            </a:r>
            <a:r>
              <a:rPr lang="en-IN" b="0" i="0" u="none" strike="noStrike" baseline="0" dirty="0" smtClean="0"/>
              <a:t>work</a:t>
            </a:r>
            <a:endParaRPr lang="en-IN" dirty="0"/>
          </a:p>
          <a:p>
            <a:pPr marL="0" indent="0">
              <a:buNone/>
            </a:pPr>
            <a:endParaRPr lang="en-IN" b="0" i="0" u="none" strike="noStrike" baseline="0" dirty="0">
              <a:solidFill>
                <a:srgbClr val="000000"/>
              </a:solidFill>
              <a:latin typeface="OTS derived font"/>
            </a:endParaRPr>
          </a:p>
        </p:txBody>
      </p:sp>
    </p:spTree>
    <p:extLst>
      <p:ext uri="{BB962C8B-B14F-4D97-AF65-F5344CB8AC3E}">
        <p14:creationId xmlns:p14="http://schemas.microsoft.com/office/powerpoint/2010/main" val="238236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745218"/>
          </a:xfrm>
        </p:spPr>
        <p:txBody>
          <a:bodyPr>
            <a:normAutofit/>
          </a:bodyPr>
          <a:lstStyle/>
          <a:p>
            <a:r>
              <a:rPr lang="en-IN" sz="4000" b="1" i="0" u="none" strike="noStrike" baseline="0" dirty="0">
                <a:latin typeface="+mn-lt"/>
              </a:rPr>
              <a:t>Reasons  for Popularity</a:t>
            </a:r>
            <a:endParaRPr lang="en-IN" sz="8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253331"/>
            <a:ext cx="10515600" cy="4942196"/>
          </a:xfrm>
        </p:spPr>
        <p:txBody>
          <a:bodyPr>
            <a:noAutofit/>
          </a:bodyPr>
          <a:lstStyle/>
          <a:p>
            <a:pPr marL="0" indent="0">
              <a:buNone/>
            </a:pPr>
            <a:r>
              <a:rPr lang="en-IN" b="1" i="0" u="none" strike="noStrike" baseline="0" dirty="0"/>
              <a:t>Component </a:t>
            </a:r>
            <a:r>
              <a:rPr lang="en-IN" b="1" i="0" u="none" strike="noStrike" baseline="0" dirty="0" smtClean="0"/>
              <a:t>Integration</a:t>
            </a:r>
            <a:endParaRPr lang="en-IN" b="1" i="0" u="none" strike="noStrike" baseline="0" dirty="0"/>
          </a:p>
          <a:p>
            <a:r>
              <a:rPr lang="en-IN" b="0" i="0" u="none" strike="noStrike" baseline="0" dirty="0"/>
              <a:t>Can </a:t>
            </a:r>
            <a:r>
              <a:rPr lang="en-IN" b="0" i="0" u="none" strike="noStrike" baseline="0" dirty="0">
                <a:solidFill>
                  <a:srgbClr val="FF0000"/>
                </a:solidFill>
              </a:rPr>
              <a:t>invoke C, C++ </a:t>
            </a:r>
            <a:r>
              <a:rPr lang="en-IN" b="0" i="0" u="none" strike="noStrike" baseline="0" dirty="0" smtClean="0">
                <a:solidFill>
                  <a:srgbClr val="FF0000"/>
                </a:solidFill>
              </a:rPr>
              <a:t>libraries, </a:t>
            </a:r>
            <a:r>
              <a:rPr lang="en-IN" b="0" i="0" u="none" strike="noStrike" baseline="0" dirty="0"/>
              <a:t>and </a:t>
            </a:r>
            <a:r>
              <a:rPr lang="en-IN" b="0" i="0" u="none" strike="noStrike" baseline="0" dirty="0">
                <a:solidFill>
                  <a:srgbClr val="FF0000"/>
                </a:solidFill>
              </a:rPr>
              <a:t>Java </a:t>
            </a:r>
            <a:r>
              <a:rPr lang="en-IN" b="0" i="0" u="none" strike="noStrike" baseline="0" dirty="0" smtClean="0">
                <a:solidFill>
                  <a:srgbClr val="FF0000"/>
                </a:solidFill>
              </a:rPr>
              <a:t>components</a:t>
            </a:r>
            <a:endParaRPr lang="en-IN" b="0" i="0" u="none" strike="noStrike" baseline="0" dirty="0"/>
          </a:p>
          <a:p>
            <a:r>
              <a:rPr lang="en-IN" b="0" i="0" u="none" strike="noStrike" baseline="0" dirty="0"/>
              <a:t>Can </a:t>
            </a:r>
            <a:r>
              <a:rPr lang="en-IN" b="0" i="0" u="none" strike="noStrike" baseline="0" dirty="0">
                <a:solidFill>
                  <a:srgbClr val="FF0000"/>
                </a:solidFill>
              </a:rPr>
              <a:t>communicate with frameworks </a:t>
            </a:r>
            <a:r>
              <a:rPr lang="en-IN" b="0" i="0" u="none" strike="noStrike" baseline="0" dirty="0"/>
              <a:t>such as </a:t>
            </a:r>
            <a:r>
              <a:rPr lang="en-IN" b="0" i="0" u="none" strike="noStrike" baseline="0" dirty="0">
                <a:solidFill>
                  <a:srgbClr val="FF0000"/>
                </a:solidFill>
              </a:rPr>
              <a:t>COM, .</a:t>
            </a:r>
            <a:r>
              <a:rPr lang="en-IN" b="0" i="0" u="none" strike="noStrike" baseline="0" dirty="0" smtClean="0">
                <a:solidFill>
                  <a:srgbClr val="FF0000"/>
                </a:solidFill>
              </a:rPr>
              <a:t>NET</a:t>
            </a:r>
            <a:endParaRPr lang="en-IN" b="0" i="0" u="none" strike="noStrike" baseline="0" dirty="0"/>
          </a:p>
          <a:p>
            <a:r>
              <a:rPr lang="en-IN" b="0" i="0" u="none" strike="noStrike" baseline="0" dirty="0"/>
              <a:t>Can </a:t>
            </a:r>
            <a:r>
              <a:rPr lang="en-IN" b="0" i="0" u="none" strike="noStrike" baseline="0" dirty="0">
                <a:solidFill>
                  <a:srgbClr val="FF0000"/>
                </a:solidFill>
              </a:rPr>
              <a:t>interact over networks </a:t>
            </a:r>
            <a:r>
              <a:rPr lang="en-IN" b="0" i="0" u="none" strike="noStrike" baseline="0" dirty="0"/>
              <a:t>with </a:t>
            </a:r>
            <a:r>
              <a:rPr lang="en-IN" b="0" i="0" u="none" strike="noStrike" baseline="0" dirty="0">
                <a:solidFill>
                  <a:srgbClr val="FF0000"/>
                </a:solidFill>
              </a:rPr>
              <a:t>interfaces</a:t>
            </a:r>
            <a:r>
              <a:rPr lang="en-IN" b="0" i="0" u="none" strike="noStrike" baseline="0" dirty="0"/>
              <a:t> like </a:t>
            </a:r>
            <a:r>
              <a:rPr lang="en-IN" b="0" i="0" u="none" strike="noStrike" baseline="0" dirty="0">
                <a:solidFill>
                  <a:srgbClr val="FF0000"/>
                </a:solidFill>
              </a:rPr>
              <a:t>SOAP, XML-RPC, </a:t>
            </a:r>
            <a:r>
              <a:rPr lang="en-IN" b="0" i="0" u="none" strike="noStrike" baseline="0" dirty="0" smtClean="0">
                <a:solidFill>
                  <a:srgbClr val="FF0000"/>
                </a:solidFill>
              </a:rPr>
              <a:t>and CORBA</a:t>
            </a:r>
            <a:endParaRPr lang="en-IN" b="0" i="0" u="none" strike="noStrike" baseline="0" dirty="0"/>
          </a:p>
          <a:p>
            <a:r>
              <a:rPr lang="en-IN" b="0" i="0" u="none" strike="noStrike" baseline="0" dirty="0"/>
              <a:t>With appropriate glue code, Python can subclass C++, Java, </a:t>
            </a:r>
            <a:r>
              <a:rPr lang="en-IN" b="0" i="0" u="none" strike="noStrike" baseline="0" dirty="0" smtClean="0"/>
              <a:t>and </a:t>
            </a:r>
            <a:r>
              <a:rPr lang="en-IN" b="0" i="0" u="none" strike="noStrike" baseline="0" dirty="0" err="1" smtClean="0"/>
              <a:t>C</a:t>
            </a:r>
            <a:r>
              <a:rPr lang="en-IN" b="0" i="0" u="none" strike="noStrike" baseline="0" dirty="0" err="1"/>
              <a:t>#.classes</a:t>
            </a:r>
            <a:r>
              <a:rPr lang="en-IN" b="0" i="0" u="none" strike="noStrike" baseline="0" dirty="0"/>
              <a:t>, thereby extending the reach of the </a:t>
            </a:r>
            <a:r>
              <a:rPr lang="en-IN" b="0" i="0" u="none" strike="noStrike" baseline="0" dirty="0" smtClean="0"/>
              <a:t>program</a:t>
            </a:r>
            <a:endParaRPr lang="en-IN" b="0" i="0" u="none" strike="noStrike" baseline="0" dirty="0"/>
          </a:p>
          <a:p>
            <a:r>
              <a:rPr lang="en-IN" b="0" i="0" u="none" strike="noStrike" baseline="0" dirty="0"/>
              <a:t>Popularly used for </a:t>
            </a:r>
            <a:r>
              <a:rPr lang="en-IN" b="0" i="0" u="none" strike="noStrike" baseline="0" dirty="0">
                <a:solidFill>
                  <a:srgbClr val="FF0000"/>
                </a:solidFill>
              </a:rPr>
              <a:t>product customization </a:t>
            </a:r>
            <a:r>
              <a:rPr lang="en-IN" b="0" i="0" u="none" strike="noStrike" baseline="0" dirty="0"/>
              <a:t>and </a:t>
            </a:r>
            <a:r>
              <a:rPr lang="en-IN" b="0" i="0" u="none" strike="noStrike" baseline="0" dirty="0" smtClean="0">
                <a:solidFill>
                  <a:srgbClr val="FF0000"/>
                </a:solidFill>
              </a:rPr>
              <a:t>extension</a:t>
            </a:r>
            <a:endParaRPr lang="en-IN" b="0" i="0" u="none" strike="noStrike" baseline="0" dirty="0"/>
          </a:p>
          <a:p>
            <a:pPr marL="0" indent="0">
              <a:buNone/>
            </a:pPr>
            <a:endParaRPr lang="en-IN" sz="2000" dirty="0"/>
          </a:p>
        </p:txBody>
      </p:sp>
    </p:spTree>
    <p:extLst>
      <p:ext uri="{BB962C8B-B14F-4D97-AF65-F5344CB8AC3E}">
        <p14:creationId xmlns:p14="http://schemas.microsoft.com/office/powerpoint/2010/main" val="132692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745218"/>
          </a:xfrm>
        </p:spPr>
        <p:txBody>
          <a:bodyPr>
            <a:normAutofit/>
          </a:bodyPr>
          <a:lstStyle/>
          <a:p>
            <a:r>
              <a:rPr lang="en-IN" sz="4000" b="1" i="0" u="none" strike="noStrike" baseline="0" dirty="0">
                <a:latin typeface="+mn-lt"/>
              </a:rPr>
              <a:t>Where is Python used?</a:t>
            </a:r>
            <a:endParaRPr lang="en-IN" sz="8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253331"/>
            <a:ext cx="10515600" cy="4942196"/>
          </a:xfrm>
        </p:spPr>
        <p:txBody>
          <a:bodyPr>
            <a:noAutofit/>
          </a:bodyPr>
          <a:lstStyle/>
          <a:p>
            <a:pPr marL="0" indent="0">
              <a:buNone/>
            </a:pPr>
            <a:r>
              <a:rPr lang="en-IN" sz="2400" b="0" i="0" u="none" strike="noStrike" baseline="0" dirty="0"/>
              <a:t>Python is used for </a:t>
            </a:r>
            <a:r>
              <a:rPr lang="en-IN" sz="2400" b="0" i="0" u="none" strike="noStrike" baseline="0" dirty="0">
                <a:solidFill>
                  <a:srgbClr val="FF0000"/>
                </a:solidFill>
              </a:rPr>
              <a:t>multiple purposes</a:t>
            </a:r>
            <a:r>
              <a:rPr lang="en-IN" sz="2400" b="0" i="0" u="none" strike="noStrike" baseline="0" dirty="0"/>
              <a:t>. These include:</a:t>
            </a:r>
          </a:p>
          <a:p>
            <a:r>
              <a:rPr lang="en-IN" sz="2400" b="0" i="0" u="none" strike="noStrike" baseline="0" dirty="0"/>
              <a:t>System programming</a:t>
            </a:r>
          </a:p>
          <a:p>
            <a:r>
              <a:rPr lang="en-IN" sz="2400" b="0" i="0" u="none" strike="noStrike" baseline="0" dirty="0"/>
              <a:t>Building GUI applications</a:t>
            </a:r>
          </a:p>
          <a:p>
            <a:r>
              <a:rPr lang="en-IN" sz="2400" b="0" i="0" u="none" strike="noStrike" baseline="0" dirty="0"/>
              <a:t>Internet scripting</a:t>
            </a:r>
          </a:p>
          <a:p>
            <a:r>
              <a:rPr lang="en-IN" sz="2400" b="0" i="0" u="none" strike="noStrike" baseline="0" dirty="0"/>
              <a:t>Component integration</a:t>
            </a:r>
          </a:p>
          <a:p>
            <a:r>
              <a:rPr lang="en-IN" sz="2400" b="0" i="0" u="none" strike="noStrike" baseline="0" dirty="0"/>
              <a:t>Database programming</a:t>
            </a:r>
          </a:p>
          <a:p>
            <a:r>
              <a:rPr lang="en-IN" sz="2400" b="0" i="0" u="none" strike="noStrike" baseline="0" dirty="0"/>
              <a:t>Rapid prototyping</a:t>
            </a:r>
          </a:p>
          <a:p>
            <a:r>
              <a:rPr lang="en-IN" sz="2400" b="0" i="0" u="none" strike="noStrike" baseline="0" dirty="0"/>
              <a:t>Numeric and Scientific programming</a:t>
            </a:r>
          </a:p>
          <a:p>
            <a:r>
              <a:rPr lang="en-IN" sz="2400" b="0" i="0" u="none" strike="noStrike" baseline="0" dirty="0"/>
              <a:t>Game programming</a:t>
            </a:r>
          </a:p>
          <a:p>
            <a:r>
              <a:rPr lang="en-IN" sz="2400" b="0" i="0" u="none" strike="noStrike" baseline="0" dirty="0"/>
              <a:t>Robotics programming</a:t>
            </a:r>
          </a:p>
          <a:p>
            <a:pPr marL="0" indent="0">
              <a:buNone/>
            </a:pPr>
            <a:endParaRPr lang="en-IN" sz="2000" dirty="0"/>
          </a:p>
        </p:txBody>
      </p:sp>
    </p:spTree>
    <p:extLst>
      <p:ext uri="{BB962C8B-B14F-4D97-AF65-F5344CB8AC3E}">
        <p14:creationId xmlns:p14="http://schemas.microsoft.com/office/powerpoint/2010/main" val="39620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FCF-22C7-3674-3885-6117EA92D43A}"/>
              </a:ext>
            </a:extLst>
          </p:cNvPr>
          <p:cNvSpPr>
            <a:spLocks noGrp="1"/>
          </p:cNvSpPr>
          <p:nvPr>
            <p:ph type="title"/>
          </p:nvPr>
        </p:nvSpPr>
        <p:spPr>
          <a:xfrm>
            <a:off x="838200" y="365126"/>
            <a:ext cx="10515600" cy="530613"/>
          </a:xfrm>
        </p:spPr>
        <p:txBody>
          <a:bodyPr>
            <a:noAutofit/>
          </a:bodyPr>
          <a:lstStyle/>
          <a:p>
            <a:r>
              <a:rPr lang="en-IN" sz="4000" b="1" i="0" u="none" strike="noStrike" baseline="0" dirty="0">
                <a:latin typeface="+mn-lt"/>
              </a:rPr>
              <a:t>Where is Python used?</a:t>
            </a:r>
            <a:endParaRPr lang="en-IN" sz="4000" dirty="0">
              <a:latin typeface="+mn-lt"/>
            </a:endParaRPr>
          </a:p>
        </p:txBody>
      </p:sp>
      <p:sp>
        <p:nvSpPr>
          <p:cNvPr id="3" name="Content Placeholder 2">
            <a:extLst>
              <a:ext uri="{FF2B5EF4-FFF2-40B4-BE49-F238E27FC236}">
                <a16:creationId xmlns:a16="http://schemas.microsoft.com/office/drawing/2014/main" id="{12CA7417-0B7B-24F4-02F7-839BF918AD39}"/>
              </a:ext>
            </a:extLst>
          </p:cNvPr>
          <p:cNvSpPr>
            <a:spLocks noGrp="1"/>
          </p:cNvSpPr>
          <p:nvPr>
            <p:ph idx="1"/>
          </p:nvPr>
        </p:nvSpPr>
        <p:spPr>
          <a:xfrm>
            <a:off x="838200" y="1418253"/>
            <a:ext cx="10515600" cy="4717029"/>
          </a:xfrm>
        </p:spPr>
        <p:txBody>
          <a:bodyPr>
            <a:noAutofit/>
          </a:bodyPr>
          <a:lstStyle/>
          <a:p>
            <a:pPr algn="just">
              <a:buFont typeface="Arial" panose="020B0604020202020204" pitchFamily="34" charset="0"/>
              <a:buChar char="•"/>
            </a:pPr>
            <a:r>
              <a:rPr lang="en-IN" sz="2400" b="0" i="0" dirty="0">
                <a:solidFill>
                  <a:srgbClr val="000000"/>
                </a:solidFill>
                <a:effectLst/>
                <a:latin typeface="inter-regular"/>
              </a:rPr>
              <a:t>Data Science</a:t>
            </a:r>
          </a:p>
          <a:p>
            <a:pPr algn="just">
              <a:buFont typeface="Arial" panose="020B0604020202020204" pitchFamily="34" charset="0"/>
              <a:buChar char="•"/>
            </a:pPr>
            <a:r>
              <a:rPr lang="en-IN" sz="2400" b="0" i="0" dirty="0">
                <a:solidFill>
                  <a:srgbClr val="000000"/>
                </a:solidFill>
                <a:effectLst/>
                <a:latin typeface="inter-regular"/>
              </a:rPr>
              <a:t>Data Mining</a:t>
            </a:r>
          </a:p>
          <a:p>
            <a:pPr algn="just">
              <a:buFont typeface="Arial" panose="020B0604020202020204" pitchFamily="34" charset="0"/>
              <a:buChar char="•"/>
            </a:pPr>
            <a:r>
              <a:rPr lang="en-IN" sz="2400" b="0" i="0" dirty="0">
                <a:solidFill>
                  <a:srgbClr val="000000"/>
                </a:solidFill>
                <a:effectLst/>
                <a:latin typeface="inter-regular"/>
              </a:rPr>
              <a:t>Desktop Applications</a:t>
            </a:r>
          </a:p>
          <a:p>
            <a:pPr algn="just">
              <a:buFont typeface="Arial" panose="020B0604020202020204" pitchFamily="34" charset="0"/>
              <a:buChar char="•"/>
            </a:pPr>
            <a:r>
              <a:rPr lang="en-IN" sz="2400" b="0" i="0" dirty="0">
                <a:solidFill>
                  <a:srgbClr val="000000"/>
                </a:solidFill>
                <a:effectLst/>
                <a:latin typeface="inter-regular"/>
              </a:rPr>
              <a:t>Console-based Applications</a:t>
            </a:r>
          </a:p>
          <a:p>
            <a:pPr algn="just">
              <a:buFont typeface="Arial" panose="020B0604020202020204" pitchFamily="34" charset="0"/>
              <a:buChar char="•"/>
            </a:pPr>
            <a:r>
              <a:rPr lang="en-IN" sz="2400" b="0" i="0" dirty="0">
                <a:solidFill>
                  <a:srgbClr val="000000"/>
                </a:solidFill>
                <a:effectLst/>
                <a:latin typeface="inter-regular"/>
              </a:rPr>
              <a:t>Mobile Applications</a:t>
            </a:r>
          </a:p>
          <a:p>
            <a:pPr algn="just">
              <a:buFont typeface="Arial" panose="020B0604020202020204" pitchFamily="34" charset="0"/>
              <a:buChar char="•"/>
            </a:pPr>
            <a:r>
              <a:rPr lang="en-IN" sz="2400" b="0" i="0" dirty="0">
                <a:solidFill>
                  <a:srgbClr val="000000"/>
                </a:solidFill>
                <a:effectLst/>
                <a:latin typeface="inter-regular"/>
              </a:rPr>
              <a:t>Software Development</a:t>
            </a:r>
          </a:p>
          <a:p>
            <a:pPr algn="just">
              <a:buFont typeface="Arial" panose="020B0604020202020204" pitchFamily="34" charset="0"/>
              <a:buChar char="•"/>
            </a:pPr>
            <a:r>
              <a:rPr lang="en-IN" sz="2400" b="0" i="0" dirty="0">
                <a:solidFill>
                  <a:srgbClr val="000000"/>
                </a:solidFill>
                <a:effectLst/>
                <a:latin typeface="inter-regular"/>
              </a:rPr>
              <a:t>Artificial Intelligence</a:t>
            </a:r>
          </a:p>
          <a:p>
            <a:pPr marL="0" indent="0">
              <a:buNone/>
            </a:pPr>
            <a:endParaRPr lang="en-IN" sz="2000" dirty="0"/>
          </a:p>
        </p:txBody>
      </p:sp>
      <p:sp>
        <p:nvSpPr>
          <p:cNvPr id="4" name="Rectangle 3"/>
          <p:cNvSpPr/>
          <p:nvPr/>
        </p:nvSpPr>
        <p:spPr>
          <a:xfrm>
            <a:off x="5886735" y="1418253"/>
            <a:ext cx="6096000" cy="2677656"/>
          </a:xfrm>
          <a:prstGeom prst="rect">
            <a:avLst/>
          </a:prstGeom>
        </p:spPr>
        <p:txBody>
          <a:bodyPr>
            <a:spAutoFit/>
          </a:bodyPr>
          <a:lstStyle/>
          <a:p>
            <a:pPr algn="just">
              <a:buFont typeface="Arial" panose="020B0604020202020204" pitchFamily="34" charset="0"/>
              <a:buChar char="•"/>
            </a:pPr>
            <a:r>
              <a:rPr lang="en-IN" sz="2400" dirty="0" smtClean="0">
                <a:solidFill>
                  <a:srgbClr val="000000"/>
                </a:solidFill>
                <a:latin typeface="inter-regular"/>
              </a:rPr>
              <a:t> Web </a:t>
            </a:r>
            <a:r>
              <a:rPr lang="en-IN" sz="2400" dirty="0">
                <a:solidFill>
                  <a:srgbClr val="000000"/>
                </a:solidFill>
                <a:latin typeface="inter-regular"/>
              </a:rPr>
              <a:t>Applications</a:t>
            </a:r>
          </a:p>
          <a:p>
            <a:pPr algn="just">
              <a:buFont typeface="Arial" panose="020B0604020202020204" pitchFamily="34" charset="0"/>
              <a:buChar char="•"/>
            </a:pPr>
            <a:r>
              <a:rPr lang="en-IN" sz="2400" dirty="0" smtClean="0">
                <a:solidFill>
                  <a:srgbClr val="000000"/>
                </a:solidFill>
                <a:latin typeface="inter-regular"/>
              </a:rPr>
              <a:t> Enterprise </a:t>
            </a:r>
            <a:r>
              <a:rPr lang="en-IN" sz="2400" dirty="0">
                <a:solidFill>
                  <a:srgbClr val="000000"/>
                </a:solidFill>
                <a:latin typeface="inter-regular"/>
              </a:rPr>
              <a:t>Applications</a:t>
            </a:r>
          </a:p>
          <a:p>
            <a:pPr algn="just">
              <a:buFont typeface="Arial" panose="020B0604020202020204" pitchFamily="34" charset="0"/>
              <a:buChar char="•"/>
            </a:pPr>
            <a:r>
              <a:rPr lang="en-IN" sz="2400" dirty="0" smtClean="0">
                <a:solidFill>
                  <a:srgbClr val="000000"/>
                </a:solidFill>
                <a:latin typeface="inter-regular"/>
              </a:rPr>
              <a:t> 3D </a:t>
            </a:r>
            <a:r>
              <a:rPr lang="en-IN" sz="2400" dirty="0">
                <a:solidFill>
                  <a:srgbClr val="000000"/>
                </a:solidFill>
                <a:latin typeface="inter-regular"/>
              </a:rPr>
              <a:t>CAD Applications</a:t>
            </a:r>
          </a:p>
          <a:p>
            <a:pPr algn="just">
              <a:buFont typeface="Arial" panose="020B0604020202020204" pitchFamily="34" charset="0"/>
              <a:buChar char="•"/>
            </a:pPr>
            <a:r>
              <a:rPr lang="en-IN" sz="2400" dirty="0" smtClean="0">
                <a:solidFill>
                  <a:srgbClr val="000000"/>
                </a:solidFill>
                <a:latin typeface="inter-regular"/>
              </a:rPr>
              <a:t> Machine </a:t>
            </a:r>
            <a:r>
              <a:rPr lang="en-IN" sz="2400" dirty="0">
                <a:solidFill>
                  <a:srgbClr val="000000"/>
                </a:solidFill>
                <a:latin typeface="inter-regular"/>
              </a:rPr>
              <a:t>Learning</a:t>
            </a:r>
          </a:p>
          <a:p>
            <a:pPr algn="just">
              <a:buFont typeface="Arial" panose="020B0604020202020204" pitchFamily="34" charset="0"/>
              <a:buChar char="•"/>
            </a:pPr>
            <a:r>
              <a:rPr lang="en-IN" sz="2400" dirty="0" smtClean="0">
                <a:solidFill>
                  <a:srgbClr val="000000"/>
                </a:solidFill>
                <a:latin typeface="inter-regular"/>
              </a:rPr>
              <a:t> Computer </a:t>
            </a:r>
            <a:r>
              <a:rPr lang="en-IN" sz="2400" dirty="0">
                <a:solidFill>
                  <a:srgbClr val="000000"/>
                </a:solidFill>
                <a:latin typeface="inter-regular"/>
              </a:rPr>
              <a:t>Vision or Image Processing </a:t>
            </a:r>
            <a:endParaRPr lang="en-IN" sz="2400" dirty="0" smtClean="0">
              <a:solidFill>
                <a:srgbClr val="000000"/>
              </a:solidFill>
              <a:latin typeface="inter-regular"/>
            </a:endParaRPr>
          </a:p>
          <a:p>
            <a:pPr algn="just"/>
            <a:r>
              <a:rPr lang="en-IN" sz="2400" dirty="0">
                <a:solidFill>
                  <a:srgbClr val="000000"/>
                </a:solidFill>
                <a:latin typeface="inter-regular"/>
              </a:rPr>
              <a:t> </a:t>
            </a:r>
            <a:r>
              <a:rPr lang="en-IN" sz="2400" dirty="0" smtClean="0">
                <a:solidFill>
                  <a:srgbClr val="000000"/>
                </a:solidFill>
                <a:latin typeface="inter-regular"/>
              </a:rPr>
              <a:t>  Applications</a:t>
            </a:r>
            <a:r>
              <a:rPr lang="en-IN" sz="2400" dirty="0">
                <a:solidFill>
                  <a:srgbClr val="000000"/>
                </a:solidFill>
                <a:latin typeface="inter-regular"/>
              </a:rPr>
              <a:t>.</a:t>
            </a:r>
          </a:p>
          <a:p>
            <a:pPr algn="just">
              <a:buFont typeface="Arial" panose="020B0604020202020204" pitchFamily="34" charset="0"/>
              <a:buChar char="•"/>
            </a:pPr>
            <a:r>
              <a:rPr lang="en-IN" sz="2400" dirty="0" smtClean="0">
                <a:solidFill>
                  <a:srgbClr val="000000"/>
                </a:solidFill>
                <a:latin typeface="inter-regular"/>
              </a:rPr>
              <a:t> Speech </a:t>
            </a:r>
            <a:r>
              <a:rPr lang="en-IN" sz="2400" dirty="0">
                <a:solidFill>
                  <a:srgbClr val="000000"/>
                </a:solidFill>
                <a:latin typeface="inter-regular"/>
              </a:rPr>
              <a:t>Recognitions</a:t>
            </a:r>
          </a:p>
        </p:txBody>
      </p:sp>
    </p:spTree>
    <p:extLst>
      <p:ext uri="{BB962C8B-B14F-4D97-AF65-F5344CB8AC3E}">
        <p14:creationId xmlns:p14="http://schemas.microsoft.com/office/powerpoint/2010/main" val="235350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912E-F79B-2134-4B95-FEF8CA848DAF}"/>
              </a:ext>
            </a:extLst>
          </p:cNvPr>
          <p:cNvSpPr>
            <a:spLocks noGrp="1"/>
          </p:cNvSpPr>
          <p:nvPr>
            <p:ph type="title"/>
          </p:nvPr>
        </p:nvSpPr>
        <p:spPr>
          <a:xfrm>
            <a:off x="838200" y="365126"/>
            <a:ext cx="10515600" cy="595928"/>
          </a:xfrm>
        </p:spPr>
        <p:txBody>
          <a:bodyPr>
            <a:noAutofit/>
          </a:bodyPr>
          <a:lstStyle/>
          <a:p>
            <a:r>
              <a:rPr lang="en-IN" sz="4000" b="1" i="0" u="none" strike="noStrike" baseline="0" dirty="0">
                <a:latin typeface="+mn-lt"/>
              </a:rPr>
              <a:t>Who uses Python today?</a:t>
            </a:r>
            <a:endParaRPr lang="en-IN" sz="4000" dirty="0">
              <a:latin typeface="+mn-lt"/>
            </a:endParaRPr>
          </a:p>
        </p:txBody>
      </p:sp>
      <p:sp>
        <p:nvSpPr>
          <p:cNvPr id="3" name="Content Placeholder 2">
            <a:extLst>
              <a:ext uri="{FF2B5EF4-FFF2-40B4-BE49-F238E27FC236}">
                <a16:creationId xmlns:a16="http://schemas.microsoft.com/office/drawing/2014/main" id="{61FCC218-A2D2-30DC-D8C9-77F4EA02CC47}"/>
              </a:ext>
            </a:extLst>
          </p:cNvPr>
          <p:cNvSpPr>
            <a:spLocks noGrp="1"/>
          </p:cNvSpPr>
          <p:nvPr>
            <p:ph idx="1"/>
          </p:nvPr>
        </p:nvSpPr>
        <p:spPr>
          <a:xfrm>
            <a:off x="838200" y="1076098"/>
            <a:ext cx="10515600" cy="4998131"/>
          </a:xfrm>
        </p:spPr>
        <p:txBody>
          <a:bodyPr>
            <a:noAutofit/>
          </a:bodyPr>
          <a:lstStyle/>
          <a:p>
            <a:r>
              <a:rPr lang="en-IN" sz="2400" b="0" i="0" u="none" strike="noStrike" baseline="0" dirty="0"/>
              <a:t>Many organizations use Python for </a:t>
            </a:r>
            <a:r>
              <a:rPr lang="en-IN" sz="2400" b="0" i="0" u="none" strike="noStrike" baseline="0" dirty="0">
                <a:solidFill>
                  <a:srgbClr val="FF0000"/>
                </a:solidFill>
              </a:rPr>
              <a:t>varied purposes</a:t>
            </a:r>
            <a:r>
              <a:rPr lang="en-IN" sz="2400" b="0" i="0" u="none" strike="noStrike" baseline="0" dirty="0"/>
              <a:t>. These include:</a:t>
            </a:r>
          </a:p>
          <a:p>
            <a:r>
              <a:rPr lang="en-IN" sz="2400" b="0" i="0" u="none" strike="noStrike" baseline="0" dirty="0"/>
              <a:t>Google - In </a:t>
            </a:r>
            <a:r>
              <a:rPr lang="en-IN" sz="2400" b="0" i="0" u="none" strike="noStrike" baseline="0" dirty="0">
                <a:solidFill>
                  <a:srgbClr val="FF0000"/>
                </a:solidFill>
              </a:rPr>
              <a:t>web search </a:t>
            </a:r>
            <a:r>
              <a:rPr lang="en-IN" sz="2400" b="0" i="0" u="none" strike="noStrike" baseline="0" dirty="0"/>
              <a:t>system</a:t>
            </a:r>
          </a:p>
          <a:p>
            <a:r>
              <a:rPr lang="en-IN" sz="2400" b="0" i="0" u="none" strike="noStrike" baseline="0" dirty="0"/>
              <a:t>YouTube - </a:t>
            </a:r>
            <a:r>
              <a:rPr lang="en-IN" sz="2400" b="0" i="0" u="none" strike="noStrike" baseline="0" dirty="0">
                <a:solidFill>
                  <a:srgbClr val="FF0000"/>
                </a:solidFill>
              </a:rPr>
              <a:t>Video Sharing </a:t>
            </a:r>
            <a:r>
              <a:rPr lang="en-IN" sz="2400" b="0" i="0" u="none" strike="noStrike" baseline="0" dirty="0"/>
              <a:t>service</a:t>
            </a:r>
          </a:p>
          <a:p>
            <a:r>
              <a:rPr lang="en-IN" sz="2400" b="0" i="0" u="none" strike="noStrike" baseline="0" dirty="0"/>
              <a:t>Bit-torrent - </a:t>
            </a:r>
            <a:r>
              <a:rPr lang="en-IN" sz="2400" b="0" i="0" u="none" strike="noStrike" baseline="0" dirty="0">
                <a:solidFill>
                  <a:srgbClr val="FF0000"/>
                </a:solidFill>
              </a:rPr>
              <a:t>Peer to Peer file sharing </a:t>
            </a:r>
            <a:r>
              <a:rPr lang="en-IN" sz="2400" b="0" i="0" u="none" strike="noStrike" baseline="0" dirty="0"/>
              <a:t>system</a:t>
            </a:r>
          </a:p>
          <a:p>
            <a:r>
              <a:rPr lang="en-IN" sz="2400" b="0" i="0" u="none" strike="noStrike" baseline="0" dirty="0"/>
              <a:t>Intel, HP, Seagate, IBM, Qualcomm - </a:t>
            </a:r>
            <a:r>
              <a:rPr lang="en-IN" sz="2400" b="0" i="0" u="none" strike="noStrike" baseline="0" dirty="0">
                <a:solidFill>
                  <a:srgbClr val="FF0000"/>
                </a:solidFill>
              </a:rPr>
              <a:t>Hardware testing </a:t>
            </a:r>
          </a:p>
          <a:p>
            <a:r>
              <a:rPr lang="en-IN" sz="2400" b="0" i="0" u="none" strike="noStrike" baseline="0" dirty="0"/>
              <a:t>Pixar, Industrial Light and Magic -</a:t>
            </a:r>
            <a:r>
              <a:rPr lang="en-IN" sz="2400" b="0" i="0" u="none" strike="noStrike" baseline="0" dirty="0">
                <a:solidFill>
                  <a:srgbClr val="FF0000"/>
                </a:solidFill>
              </a:rPr>
              <a:t>Movie animation </a:t>
            </a:r>
          </a:p>
          <a:p>
            <a:r>
              <a:rPr lang="en-IN" sz="2400" b="0" i="0" u="none" strike="noStrike" baseline="0" dirty="0"/>
              <a:t>JP Morgan, Chase, UBS - </a:t>
            </a:r>
            <a:r>
              <a:rPr lang="en-IN" sz="2400" b="0" i="0" u="none" strike="noStrike" baseline="0" dirty="0">
                <a:solidFill>
                  <a:srgbClr val="FF0000"/>
                </a:solidFill>
              </a:rPr>
              <a:t>Financial market forecasting </a:t>
            </a:r>
          </a:p>
          <a:p>
            <a:r>
              <a:rPr lang="en-IN" sz="2400" b="0" i="0" u="none" strike="noStrike" baseline="0" dirty="0"/>
              <a:t>NASA, </a:t>
            </a:r>
            <a:r>
              <a:rPr lang="en-IN" sz="2400" b="0" i="0" u="none" strike="noStrike" baseline="0" dirty="0" err="1"/>
              <a:t>FermiLab</a:t>
            </a:r>
            <a:r>
              <a:rPr lang="en-IN" sz="2400" b="0" i="0" u="none" strike="noStrike" baseline="0" dirty="0"/>
              <a:t> -Scientific </a:t>
            </a:r>
            <a:r>
              <a:rPr lang="en-IN" sz="2400" b="0" i="0" u="none" strike="noStrike" baseline="0" dirty="0">
                <a:solidFill>
                  <a:srgbClr val="FF0000"/>
                </a:solidFill>
              </a:rPr>
              <a:t>programming</a:t>
            </a:r>
            <a:r>
              <a:rPr lang="en-IN" sz="2400" b="0" i="0" u="none" strike="noStrike" baseline="0" dirty="0"/>
              <a:t> </a:t>
            </a:r>
          </a:p>
          <a:p>
            <a:r>
              <a:rPr lang="en-IN" sz="2400" b="0" i="0" u="none" strike="noStrike" baseline="0" dirty="0"/>
              <a:t>iRobot - </a:t>
            </a:r>
            <a:r>
              <a:rPr lang="en-IN" sz="2400" b="0" i="0" u="none" strike="noStrike" baseline="0" dirty="0">
                <a:solidFill>
                  <a:srgbClr val="FF0000"/>
                </a:solidFill>
              </a:rPr>
              <a:t>Commercial robot vacuum cleaners </a:t>
            </a:r>
          </a:p>
          <a:p>
            <a:r>
              <a:rPr lang="en-IN" sz="2400" b="0" i="0" u="none" strike="noStrike" baseline="0" dirty="0"/>
              <a:t>NSA - </a:t>
            </a:r>
            <a:r>
              <a:rPr lang="en-IN" sz="2400" b="0" i="0" u="none" strike="noStrike" baseline="0" dirty="0">
                <a:solidFill>
                  <a:srgbClr val="FF0000"/>
                </a:solidFill>
              </a:rPr>
              <a:t>Cryptographic and Intelligence analysis </a:t>
            </a:r>
          </a:p>
          <a:p>
            <a:r>
              <a:rPr lang="en-IN" sz="2400" b="0" i="0" u="none" strike="noStrike" baseline="0" dirty="0"/>
              <a:t>IronPort - Email </a:t>
            </a:r>
            <a:r>
              <a:rPr lang="en-IN" sz="2400" b="0" i="0" u="none" strike="noStrike" baseline="0" dirty="0">
                <a:solidFill>
                  <a:srgbClr val="FF0000"/>
                </a:solidFill>
              </a:rPr>
              <a:t>Servers</a:t>
            </a:r>
            <a:r>
              <a:rPr lang="en-IN" sz="2400" b="0" i="0" u="none" strike="noStrike" baseline="0" dirty="0"/>
              <a:t> </a:t>
            </a:r>
            <a:endParaRPr lang="en-IN" sz="2400" dirty="0"/>
          </a:p>
        </p:txBody>
      </p:sp>
    </p:spTree>
    <p:extLst>
      <p:ext uri="{BB962C8B-B14F-4D97-AF65-F5344CB8AC3E}">
        <p14:creationId xmlns:p14="http://schemas.microsoft.com/office/powerpoint/2010/main" val="388476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D350-BDAE-16C8-ACE0-5CA63133020D}"/>
              </a:ext>
            </a:extLst>
          </p:cNvPr>
          <p:cNvSpPr>
            <a:spLocks noGrp="1"/>
          </p:cNvSpPr>
          <p:nvPr>
            <p:ph type="title"/>
          </p:nvPr>
        </p:nvSpPr>
        <p:spPr>
          <a:xfrm>
            <a:off x="838200" y="573673"/>
            <a:ext cx="10515600" cy="814984"/>
          </a:xfrm>
        </p:spPr>
        <p:txBody>
          <a:bodyPr>
            <a:normAutofit/>
          </a:bodyPr>
          <a:lstStyle/>
          <a:p>
            <a:r>
              <a:rPr lang="en-IN" sz="4000" b="1" i="0" u="none" strike="noStrike" baseline="0" dirty="0">
                <a:latin typeface="+mn-lt"/>
              </a:rPr>
              <a:t>What sets Python apart?</a:t>
            </a:r>
            <a:endParaRPr lang="en-IN" sz="4000" dirty="0">
              <a:latin typeface="+mn-lt"/>
            </a:endParaRPr>
          </a:p>
        </p:txBody>
      </p:sp>
      <p:sp>
        <p:nvSpPr>
          <p:cNvPr id="3" name="Content Placeholder 2">
            <a:extLst>
              <a:ext uri="{FF2B5EF4-FFF2-40B4-BE49-F238E27FC236}">
                <a16:creationId xmlns:a16="http://schemas.microsoft.com/office/drawing/2014/main" id="{65966D42-CC5B-5434-8203-40AD1255DC6E}"/>
              </a:ext>
            </a:extLst>
          </p:cNvPr>
          <p:cNvSpPr>
            <a:spLocks noGrp="1"/>
          </p:cNvSpPr>
          <p:nvPr>
            <p:ph idx="1"/>
          </p:nvPr>
        </p:nvSpPr>
        <p:spPr>
          <a:xfrm>
            <a:off x="838200" y="1565120"/>
            <a:ext cx="10515600" cy="4080685"/>
          </a:xfrm>
        </p:spPr>
        <p:txBody>
          <a:bodyPr>
            <a:normAutofit/>
          </a:bodyPr>
          <a:lstStyle/>
          <a:p>
            <a:pPr marL="0" indent="0">
              <a:buNone/>
            </a:pPr>
            <a:r>
              <a:rPr lang="en-IN" b="1" i="0" u="none" strike="noStrike" baseline="0" dirty="0"/>
              <a:t>Powerful:-</a:t>
            </a:r>
          </a:p>
          <a:p>
            <a:r>
              <a:rPr lang="en-IN" b="0" i="0" u="none" strike="noStrike" baseline="0" dirty="0"/>
              <a:t>Dynamic </a:t>
            </a:r>
            <a:r>
              <a:rPr lang="en-IN" b="0" i="0" u="none" strike="noStrike" baseline="0" dirty="0" smtClean="0"/>
              <a:t>typing</a:t>
            </a:r>
            <a:endParaRPr lang="en-IN" b="0" i="0" u="none" strike="noStrike" baseline="0" dirty="0"/>
          </a:p>
          <a:p>
            <a:r>
              <a:rPr lang="en-IN" b="0" i="0" u="none" strike="noStrike" baseline="0" dirty="0"/>
              <a:t>No variable </a:t>
            </a:r>
            <a:r>
              <a:rPr lang="en-IN" b="0" i="0" u="none" strike="noStrike" baseline="0" dirty="0" smtClean="0"/>
              <a:t>declaration</a:t>
            </a:r>
            <a:endParaRPr lang="en-IN" b="0" i="0" u="none" strike="noStrike" baseline="0" dirty="0"/>
          </a:p>
          <a:p>
            <a:r>
              <a:rPr lang="en-IN" b="0" i="0" u="none" strike="noStrike" baseline="0" dirty="0"/>
              <a:t>Automatic allocation and Garbage </a:t>
            </a:r>
            <a:r>
              <a:rPr lang="en-IN" b="0" i="0" u="none" strike="noStrike" baseline="0" dirty="0" smtClean="0"/>
              <a:t>Collection</a:t>
            </a:r>
            <a:endParaRPr lang="en-IN" b="0" i="0" u="none" strike="noStrike" baseline="0" dirty="0"/>
          </a:p>
          <a:p>
            <a:r>
              <a:rPr lang="en-IN" b="0" i="0" u="none" strike="noStrike" baseline="0" dirty="0"/>
              <a:t>Supports classes, </a:t>
            </a:r>
            <a:r>
              <a:rPr lang="en-IN" b="0" i="0" u="none" strike="noStrike" baseline="0" dirty="0" smtClean="0"/>
              <a:t>modules, </a:t>
            </a:r>
            <a:r>
              <a:rPr lang="en-IN" b="0" i="0" u="none" strike="noStrike" baseline="0" dirty="0"/>
              <a:t>and </a:t>
            </a:r>
            <a:r>
              <a:rPr lang="en-IN" b="0" i="0" u="none" strike="noStrike" baseline="0" dirty="0" smtClean="0"/>
              <a:t>exceptions</a:t>
            </a:r>
            <a:endParaRPr lang="en-IN" b="0" i="0" u="none" strike="noStrike" baseline="0" dirty="0"/>
          </a:p>
          <a:p>
            <a:r>
              <a:rPr lang="en-IN" b="0" i="0" u="none" strike="noStrike" baseline="0" dirty="0"/>
              <a:t>Permits componentization and </a:t>
            </a:r>
            <a:r>
              <a:rPr lang="en-IN" b="0" i="0" u="none" strike="noStrike" baseline="0" dirty="0" smtClean="0"/>
              <a:t>reuse</a:t>
            </a:r>
            <a:endParaRPr lang="en-IN" b="0" i="0" u="none" strike="noStrike" baseline="0" dirty="0"/>
          </a:p>
          <a:p>
            <a:r>
              <a:rPr lang="en-IN" b="0" i="0" u="none" strike="noStrike" baseline="0" dirty="0"/>
              <a:t>Powerful containers  - Lists, Dictionaries, Tuples, etc.</a:t>
            </a:r>
          </a:p>
        </p:txBody>
      </p:sp>
    </p:spTree>
    <p:extLst>
      <p:ext uri="{BB962C8B-B14F-4D97-AF65-F5344CB8AC3E}">
        <p14:creationId xmlns:p14="http://schemas.microsoft.com/office/powerpoint/2010/main" val="13029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D350-BDAE-16C8-ACE0-5CA63133020D}"/>
              </a:ext>
            </a:extLst>
          </p:cNvPr>
          <p:cNvSpPr>
            <a:spLocks noGrp="1"/>
          </p:cNvSpPr>
          <p:nvPr>
            <p:ph type="title"/>
          </p:nvPr>
        </p:nvSpPr>
        <p:spPr>
          <a:xfrm>
            <a:off x="838200" y="341662"/>
            <a:ext cx="10515600" cy="517190"/>
          </a:xfrm>
        </p:spPr>
        <p:txBody>
          <a:bodyPr>
            <a:normAutofit fontScale="90000"/>
          </a:bodyPr>
          <a:lstStyle/>
          <a:p>
            <a:r>
              <a:rPr lang="en-IN" sz="4000" b="1" i="0" u="none" strike="noStrike" baseline="0" dirty="0">
                <a:latin typeface="+mn-lt"/>
              </a:rPr>
              <a:t>What sets Python apart?</a:t>
            </a:r>
            <a:endParaRPr lang="en-IN" sz="4000" dirty="0">
              <a:latin typeface="+mn-lt"/>
            </a:endParaRPr>
          </a:p>
        </p:txBody>
      </p:sp>
      <p:sp>
        <p:nvSpPr>
          <p:cNvPr id="3" name="Content Placeholder 2">
            <a:extLst>
              <a:ext uri="{FF2B5EF4-FFF2-40B4-BE49-F238E27FC236}">
                <a16:creationId xmlns:a16="http://schemas.microsoft.com/office/drawing/2014/main" id="{65966D42-CC5B-5434-8203-40AD1255DC6E}"/>
              </a:ext>
            </a:extLst>
          </p:cNvPr>
          <p:cNvSpPr>
            <a:spLocks noGrp="1"/>
          </p:cNvSpPr>
          <p:nvPr>
            <p:ph idx="1"/>
          </p:nvPr>
        </p:nvSpPr>
        <p:spPr>
          <a:xfrm>
            <a:off x="838200" y="978506"/>
            <a:ext cx="10515600" cy="4719207"/>
          </a:xfrm>
        </p:spPr>
        <p:txBody>
          <a:bodyPr>
            <a:noAutofit/>
          </a:bodyPr>
          <a:lstStyle/>
          <a:p>
            <a:pPr marL="0" indent="0">
              <a:buNone/>
            </a:pPr>
            <a:r>
              <a:rPr lang="en-IN" b="1" i="0" u="none" strike="noStrike" baseline="0" dirty="0"/>
              <a:t>Ready-made stuff:</a:t>
            </a:r>
          </a:p>
          <a:p>
            <a:r>
              <a:rPr lang="en-IN" b="0" i="0" u="none" strike="noStrike" baseline="0" dirty="0"/>
              <a:t>Support for operations like joining, slicing, sorting, mapping, etc.</a:t>
            </a:r>
          </a:p>
          <a:p>
            <a:r>
              <a:rPr lang="en-IN" b="0" i="0" u="none" strike="noStrike" baseline="0" dirty="0"/>
              <a:t>Powerful </a:t>
            </a:r>
            <a:r>
              <a:rPr lang="en-IN" b="0" i="0" u="none" strike="noStrike" baseline="0" dirty="0" smtClean="0"/>
              <a:t>library</a:t>
            </a:r>
            <a:endParaRPr lang="en-IN" b="0" i="0" u="none" strike="noStrike" baseline="0" dirty="0"/>
          </a:p>
          <a:p>
            <a:r>
              <a:rPr lang="en-IN" b="0" i="0" u="none" strike="noStrike" baseline="0" dirty="0"/>
              <a:t>Large collection of third-party utilities</a:t>
            </a:r>
          </a:p>
          <a:p>
            <a:pPr marL="0" indent="0">
              <a:buNone/>
            </a:pPr>
            <a:r>
              <a:rPr lang="en-IN" b="1" i="0" u="none" strike="noStrike" baseline="0" dirty="0"/>
              <a:t>Ease of use:</a:t>
            </a:r>
          </a:p>
          <a:p>
            <a:r>
              <a:rPr lang="en-IN" b="0" i="0" u="none" strike="noStrike" baseline="0" dirty="0"/>
              <a:t>Type and </a:t>
            </a:r>
            <a:r>
              <a:rPr lang="en-IN" b="0" i="0" u="none" strike="noStrike" baseline="0" dirty="0" smtClean="0"/>
              <a:t>run</a:t>
            </a:r>
            <a:endParaRPr lang="en-IN" b="0" i="0" u="none" strike="noStrike" baseline="0" dirty="0"/>
          </a:p>
          <a:p>
            <a:r>
              <a:rPr lang="en-IN" b="0" i="0" u="none" strike="noStrike" baseline="0" dirty="0"/>
              <a:t>No compile and link </a:t>
            </a:r>
            <a:r>
              <a:rPr lang="en-IN" b="0" i="0" u="none" strike="noStrike" baseline="0" dirty="0" smtClean="0"/>
              <a:t>steps</a:t>
            </a:r>
            <a:endParaRPr lang="en-IN" b="0" i="0" u="none" strike="noStrike" baseline="0" dirty="0"/>
          </a:p>
          <a:p>
            <a:r>
              <a:rPr lang="en-IN" b="0" i="0" u="none" strike="noStrike" baseline="0" dirty="0"/>
              <a:t>Interactive programming </a:t>
            </a:r>
            <a:r>
              <a:rPr lang="en-IN" b="0" i="0" u="none" strike="noStrike" baseline="0" dirty="0" smtClean="0"/>
              <a:t>experience</a:t>
            </a:r>
            <a:endParaRPr lang="en-IN" b="0" i="0" u="none" strike="noStrike" baseline="0" dirty="0"/>
          </a:p>
          <a:p>
            <a:r>
              <a:rPr lang="en-IN" b="0" i="0" u="none" strike="noStrike" baseline="0" dirty="0"/>
              <a:t>Rapid </a:t>
            </a:r>
            <a:r>
              <a:rPr lang="en-IN" b="0" i="0" u="none" strike="noStrike" baseline="0" dirty="0" smtClean="0"/>
              <a:t>turnaround</a:t>
            </a:r>
            <a:endParaRPr lang="en-IN" b="0" i="0" u="none" strike="noStrike" baseline="0" dirty="0"/>
          </a:p>
          <a:p>
            <a:r>
              <a:rPr lang="en-IN" b="0" i="0" u="none" strike="noStrike" baseline="0" dirty="0"/>
              <a:t>Programs are simpler, </a:t>
            </a:r>
            <a:r>
              <a:rPr lang="en-IN" b="0" i="0" u="none" strike="noStrike" baseline="0" dirty="0" smtClean="0"/>
              <a:t>smaller, </a:t>
            </a:r>
            <a:r>
              <a:rPr lang="en-IN" b="0" i="0" u="none" strike="noStrike" baseline="0" dirty="0"/>
              <a:t>and more </a:t>
            </a:r>
            <a:r>
              <a:rPr lang="en-IN" b="0" i="0" u="none" strike="noStrike" baseline="0" dirty="0" smtClean="0"/>
              <a:t>flexible</a:t>
            </a:r>
            <a:endParaRPr lang="en-IN" b="0" i="0" u="none" strike="noStrike" baseline="0" dirty="0"/>
          </a:p>
        </p:txBody>
      </p:sp>
    </p:spTree>
    <p:extLst>
      <p:ext uri="{BB962C8B-B14F-4D97-AF65-F5344CB8AC3E}">
        <p14:creationId xmlns:p14="http://schemas.microsoft.com/office/powerpoint/2010/main" val="329336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59D2-013D-535A-CB8B-63259139CCBE}"/>
              </a:ext>
            </a:extLst>
          </p:cNvPr>
          <p:cNvSpPr>
            <a:spLocks noGrp="1"/>
          </p:cNvSpPr>
          <p:nvPr>
            <p:ph type="title"/>
          </p:nvPr>
        </p:nvSpPr>
        <p:spPr>
          <a:xfrm>
            <a:off x="838200" y="365126"/>
            <a:ext cx="10515600" cy="651912"/>
          </a:xfrm>
        </p:spPr>
        <p:txBody>
          <a:bodyPr>
            <a:normAutofit/>
          </a:bodyPr>
          <a:lstStyle/>
          <a:p>
            <a:r>
              <a:rPr lang="en-IN" sz="4000" b="1" i="0" u="none" strike="noStrike" baseline="0" dirty="0">
                <a:latin typeface="+mn-lt"/>
              </a:rPr>
              <a:t>Programming Paradigms</a:t>
            </a:r>
            <a:endParaRPr lang="en-IN" sz="4000" dirty="0">
              <a:latin typeface="+mn-lt"/>
            </a:endParaRPr>
          </a:p>
        </p:txBody>
      </p:sp>
      <p:sp>
        <p:nvSpPr>
          <p:cNvPr id="3" name="Content Placeholder 2">
            <a:extLst>
              <a:ext uri="{FF2B5EF4-FFF2-40B4-BE49-F238E27FC236}">
                <a16:creationId xmlns:a16="http://schemas.microsoft.com/office/drawing/2014/main" id="{C5F6EB1E-B24D-54AB-4736-884B87077402}"/>
              </a:ext>
            </a:extLst>
          </p:cNvPr>
          <p:cNvSpPr>
            <a:spLocks noGrp="1"/>
          </p:cNvSpPr>
          <p:nvPr>
            <p:ph idx="1"/>
          </p:nvPr>
        </p:nvSpPr>
        <p:spPr>
          <a:xfrm>
            <a:off x="838200" y="1156996"/>
            <a:ext cx="10515600" cy="4805363"/>
          </a:xfrm>
        </p:spPr>
        <p:txBody>
          <a:bodyPr>
            <a:noAutofit/>
          </a:bodyPr>
          <a:lstStyle/>
          <a:p>
            <a:r>
              <a:rPr lang="en-IN" b="0" i="0" u="none" strike="noStrike" baseline="0" dirty="0" smtClean="0"/>
              <a:t>The paradigm </a:t>
            </a:r>
            <a:r>
              <a:rPr lang="en-IN" b="0" i="0" u="none" strike="noStrike" baseline="0" dirty="0"/>
              <a:t>means </a:t>
            </a:r>
            <a:r>
              <a:rPr lang="en-IN" b="0" i="0" u="none" strike="noStrike" baseline="0" dirty="0">
                <a:solidFill>
                  <a:srgbClr val="FF0000"/>
                </a:solidFill>
              </a:rPr>
              <a:t>organization principle</a:t>
            </a:r>
            <a:r>
              <a:rPr lang="en-IN" b="0" i="0" u="none" strike="noStrike" baseline="0" dirty="0"/>
              <a:t>. It is also known as </a:t>
            </a:r>
            <a:r>
              <a:rPr lang="en-IN" b="0" i="0" u="none" strike="noStrike" baseline="0" dirty="0" smtClean="0"/>
              <a:t>a </a:t>
            </a:r>
            <a:r>
              <a:rPr lang="en-IN" b="0" i="0" u="none" strike="noStrike" baseline="0" dirty="0" smtClean="0">
                <a:solidFill>
                  <a:srgbClr val="FF0000"/>
                </a:solidFill>
              </a:rPr>
              <a:t>model</a:t>
            </a:r>
            <a:endParaRPr lang="en-IN" b="0" i="0" u="none" strike="noStrike" baseline="0" dirty="0"/>
          </a:p>
          <a:p>
            <a:r>
              <a:rPr lang="en-IN" b="0" i="0" u="none" strike="noStrike" baseline="0" dirty="0" smtClean="0"/>
              <a:t>A programming </a:t>
            </a:r>
            <a:r>
              <a:rPr lang="en-IN" b="0" i="0" u="none" strike="noStrike" baseline="0" dirty="0"/>
              <a:t>paradigm/model is a style of </a:t>
            </a:r>
            <a:r>
              <a:rPr lang="en-IN" b="0" i="0" u="none" strike="noStrike" baseline="0" dirty="0">
                <a:solidFill>
                  <a:srgbClr val="FF0000"/>
                </a:solidFill>
              </a:rPr>
              <a:t>building the structure </a:t>
            </a:r>
            <a:r>
              <a:rPr lang="en-IN" b="0" i="0" u="none" strike="noStrike" baseline="0" dirty="0"/>
              <a:t>and </a:t>
            </a:r>
            <a:r>
              <a:rPr lang="en-IN" b="0" i="0" u="none" strike="noStrike" baseline="0" dirty="0">
                <a:solidFill>
                  <a:srgbClr val="FF0000"/>
                </a:solidFill>
              </a:rPr>
              <a:t>elements </a:t>
            </a:r>
            <a:r>
              <a:rPr lang="en-IN" b="0" i="0" u="none" strike="noStrike" baseline="0" dirty="0" smtClean="0">
                <a:solidFill>
                  <a:srgbClr val="FF0000"/>
                </a:solidFill>
              </a:rPr>
              <a:t>of computer programs</a:t>
            </a:r>
            <a:endParaRPr lang="en-IN" b="0" i="0" u="none" strike="noStrike" baseline="0" dirty="0">
              <a:solidFill>
                <a:srgbClr val="FF0000"/>
              </a:solidFill>
            </a:endParaRPr>
          </a:p>
          <a:p>
            <a:r>
              <a:rPr lang="en-IN" b="0" i="0" u="none" strike="noStrike" baseline="0" dirty="0"/>
              <a:t>There exist many programming models like </a:t>
            </a:r>
            <a:r>
              <a:rPr lang="en-IN" b="0" i="0" u="none" strike="noStrike" baseline="0" dirty="0">
                <a:solidFill>
                  <a:srgbClr val="FF0000"/>
                </a:solidFill>
              </a:rPr>
              <a:t>Functional, Procedural, Object-oriented, Event-driven,</a:t>
            </a:r>
            <a:r>
              <a:rPr lang="en-IN" b="0" i="0" u="none" strike="noStrike" baseline="0" dirty="0"/>
              <a:t> etc. </a:t>
            </a:r>
          </a:p>
          <a:p>
            <a:pPr algn="l"/>
            <a:r>
              <a:rPr lang="en-IN" b="0" i="0" u="none" strike="noStrike" baseline="0" dirty="0"/>
              <a:t>Many languages </a:t>
            </a:r>
            <a:r>
              <a:rPr lang="en-IN" b="0" i="0" u="none" strike="noStrike" baseline="0" dirty="0">
                <a:solidFill>
                  <a:srgbClr val="FF0000"/>
                </a:solidFill>
              </a:rPr>
              <a:t>facilitate programming </a:t>
            </a:r>
            <a:r>
              <a:rPr lang="en-IN" b="0" i="0" u="none" strike="noStrike" baseline="0" dirty="0"/>
              <a:t>in </a:t>
            </a:r>
            <a:r>
              <a:rPr lang="en-IN" b="0" i="0" u="none" strike="noStrike" baseline="0" dirty="0">
                <a:solidFill>
                  <a:srgbClr val="FF0000"/>
                </a:solidFill>
              </a:rPr>
              <a:t>one </a:t>
            </a:r>
            <a:r>
              <a:rPr lang="en-IN" b="0" i="0" u="none" strike="noStrike" baseline="0" dirty="0"/>
              <a:t>or</a:t>
            </a:r>
            <a:r>
              <a:rPr lang="en-IN" b="0" i="0" u="none" strike="noStrike" baseline="0" dirty="0">
                <a:solidFill>
                  <a:srgbClr val="FF0000"/>
                </a:solidFill>
              </a:rPr>
              <a:t> more paradigms</a:t>
            </a:r>
            <a:r>
              <a:rPr lang="en-IN" b="0" i="0" u="none" strike="noStrike" baseline="0" dirty="0"/>
              <a:t>. For example, </a:t>
            </a:r>
            <a:r>
              <a:rPr lang="en-IN" b="0" i="0" u="none" strike="noStrike" baseline="0" dirty="0">
                <a:solidFill>
                  <a:srgbClr val="FF0000"/>
                </a:solidFill>
              </a:rPr>
              <a:t>Python supports</a:t>
            </a:r>
            <a:r>
              <a:rPr lang="en-IN" b="0" i="0" u="none" strike="noStrike" baseline="0" dirty="0"/>
              <a:t> </a:t>
            </a:r>
            <a:r>
              <a:rPr lang="en-IN" b="0" i="0" u="none" strike="noStrike" baseline="0" dirty="0">
                <a:solidFill>
                  <a:srgbClr val="FF0000"/>
                </a:solidFill>
              </a:rPr>
              <a:t>Functional, Procedural, </a:t>
            </a:r>
            <a:r>
              <a:rPr lang="en-IN" b="0" i="0" u="none" strike="noStrike" baseline="0" dirty="0" smtClean="0">
                <a:solidFill>
                  <a:srgbClr val="FF0000"/>
                </a:solidFill>
              </a:rPr>
              <a:t>Object-oriented, </a:t>
            </a:r>
            <a:r>
              <a:rPr lang="en-IN" b="0" i="0" u="none" strike="noStrike" baseline="0" dirty="0">
                <a:solidFill>
                  <a:srgbClr val="FF0000"/>
                </a:solidFill>
              </a:rPr>
              <a:t>and Event-driven </a:t>
            </a:r>
            <a:r>
              <a:rPr lang="en-IN" b="0" i="0" u="none" strike="noStrike" baseline="0" dirty="0"/>
              <a:t>programming </a:t>
            </a:r>
            <a:r>
              <a:rPr lang="en-IN" b="0" i="0" u="none" strike="noStrike" baseline="0" dirty="0" smtClean="0"/>
              <a:t>models</a:t>
            </a:r>
            <a:endParaRPr lang="en-IN" b="0" i="0" u="none" strike="noStrike" baseline="0" dirty="0">
              <a:solidFill>
                <a:srgbClr val="000000"/>
              </a:solidFill>
              <a:latin typeface="OTS derived font"/>
            </a:endParaRPr>
          </a:p>
        </p:txBody>
      </p:sp>
    </p:spTree>
    <p:extLst>
      <p:ext uri="{BB962C8B-B14F-4D97-AF65-F5344CB8AC3E}">
        <p14:creationId xmlns:p14="http://schemas.microsoft.com/office/powerpoint/2010/main" val="426128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501603"/>
            <a:ext cx="10515600" cy="595927"/>
          </a:xfrm>
        </p:spPr>
        <p:txBody>
          <a:bodyPr>
            <a:normAutofit fontScale="90000"/>
          </a:bodyPr>
          <a:lstStyle/>
          <a:p>
            <a:pPr marL="0" indent="0">
              <a:buNone/>
            </a:pPr>
            <a:r>
              <a:rPr lang="en-IN" sz="4400" b="1" i="0" u="none" strike="noStrike" baseline="0" dirty="0">
                <a:latin typeface="+mn-lt"/>
              </a:rPr>
              <a:t>What </a:t>
            </a:r>
            <a:r>
              <a:rPr lang="en-IN" sz="4400" b="1" i="0" u="none" strike="noStrike" baseline="0" dirty="0" smtClean="0">
                <a:latin typeface="+mn-lt"/>
              </a:rPr>
              <a:t>is a program?</a:t>
            </a:r>
            <a:endParaRPr lang="en-IN" sz="4400" b="0" i="0" u="none" strike="noStrike" baseline="0" dirty="0">
              <a:latin typeface="+mn-lt"/>
            </a:endParaRP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596788"/>
            <a:ext cx="10515600" cy="4580175"/>
          </a:xfrm>
        </p:spPr>
        <p:txBody>
          <a:bodyPr>
            <a:noAutofit/>
          </a:bodyPr>
          <a:lstStyle/>
          <a:p>
            <a:r>
              <a:rPr lang="en-US" dirty="0"/>
              <a:t>A program</a:t>
            </a:r>
            <a:r>
              <a:rPr lang="en-US" b="1" dirty="0"/>
              <a:t> </a:t>
            </a:r>
            <a:r>
              <a:rPr lang="en-US" dirty="0"/>
              <a:t>is a </a:t>
            </a:r>
            <a:endParaRPr lang="en-US" dirty="0" smtClean="0"/>
          </a:p>
          <a:p>
            <a:pPr marL="0" indent="0">
              <a:buNone/>
            </a:pPr>
            <a:r>
              <a:rPr lang="en-US" dirty="0"/>
              <a:t>	</a:t>
            </a:r>
            <a:r>
              <a:rPr lang="en-US" dirty="0" smtClean="0"/>
              <a:t>- </a:t>
            </a:r>
            <a:r>
              <a:rPr lang="en-US" dirty="0" smtClean="0">
                <a:solidFill>
                  <a:srgbClr val="FF0000"/>
                </a:solidFill>
              </a:rPr>
              <a:t>sequence </a:t>
            </a:r>
            <a:r>
              <a:rPr lang="en-US" dirty="0">
                <a:solidFill>
                  <a:srgbClr val="FF0000"/>
                </a:solidFill>
              </a:rPr>
              <a:t>of instructions </a:t>
            </a:r>
            <a:endParaRPr lang="en-US" dirty="0" smtClean="0">
              <a:solidFill>
                <a:srgbClr val="FF0000"/>
              </a:solidFill>
            </a:endParaRPr>
          </a:p>
          <a:p>
            <a:pPr marL="0" indent="0">
              <a:buNone/>
            </a:pPr>
            <a:r>
              <a:rPr lang="en-US" dirty="0"/>
              <a:t>	</a:t>
            </a:r>
            <a:r>
              <a:rPr lang="en-US" dirty="0" smtClean="0"/>
              <a:t>- that </a:t>
            </a:r>
            <a:r>
              <a:rPr lang="en-US" dirty="0"/>
              <a:t>specifies </a:t>
            </a:r>
            <a:r>
              <a:rPr lang="en-US" dirty="0">
                <a:solidFill>
                  <a:srgbClr val="FF0000"/>
                </a:solidFill>
              </a:rPr>
              <a:t>how to perform </a:t>
            </a:r>
            <a:r>
              <a:rPr lang="en-US" dirty="0"/>
              <a:t>a </a:t>
            </a:r>
            <a:r>
              <a:rPr lang="en-US" dirty="0" smtClean="0">
                <a:solidFill>
                  <a:srgbClr val="FF0000"/>
                </a:solidFill>
              </a:rPr>
              <a:t>computation</a:t>
            </a:r>
          </a:p>
          <a:p>
            <a:r>
              <a:rPr lang="en-US" dirty="0" smtClean="0"/>
              <a:t>The computation </a:t>
            </a:r>
            <a:r>
              <a:rPr lang="en-US" dirty="0"/>
              <a:t>might be </a:t>
            </a:r>
            <a:endParaRPr lang="en-US" dirty="0" smtClean="0"/>
          </a:p>
          <a:p>
            <a:pPr marL="0" indent="0">
              <a:buNone/>
            </a:pPr>
            <a:r>
              <a:rPr lang="en-US" dirty="0"/>
              <a:t>	</a:t>
            </a:r>
            <a:r>
              <a:rPr lang="en-US" dirty="0" smtClean="0"/>
              <a:t>-  </a:t>
            </a:r>
            <a:r>
              <a:rPr lang="en-US" dirty="0" smtClean="0">
                <a:solidFill>
                  <a:srgbClr val="FF0000"/>
                </a:solidFill>
              </a:rPr>
              <a:t>mathematical</a:t>
            </a:r>
            <a:r>
              <a:rPr lang="en-US" dirty="0" smtClean="0"/>
              <a:t>, i.e. </a:t>
            </a:r>
            <a:r>
              <a:rPr lang="en-US" dirty="0" smtClean="0">
                <a:solidFill>
                  <a:srgbClr val="FF0000"/>
                </a:solidFill>
              </a:rPr>
              <a:t>solving</a:t>
            </a:r>
            <a:r>
              <a:rPr lang="en-US" dirty="0" smtClean="0"/>
              <a:t> </a:t>
            </a:r>
            <a:r>
              <a:rPr lang="en-US" dirty="0"/>
              <a:t>a </a:t>
            </a:r>
            <a:r>
              <a:rPr lang="en-US" dirty="0">
                <a:solidFill>
                  <a:srgbClr val="FF0000"/>
                </a:solidFill>
              </a:rPr>
              <a:t>system of equations </a:t>
            </a:r>
            <a:r>
              <a:rPr lang="en-US" dirty="0" smtClean="0"/>
              <a:t>or </a:t>
            </a:r>
            <a:r>
              <a:rPr lang="en-US" dirty="0" smtClean="0">
                <a:solidFill>
                  <a:srgbClr val="FF0000"/>
                </a:solidFill>
              </a:rPr>
              <a:t>finding</a:t>
            </a:r>
            <a:r>
              <a:rPr lang="en-US" dirty="0" smtClean="0"/>
              <a:t> </a:t>
            </a:r>
            <a:r>
              <a:rPr lang="en-US" dirty="0"/>
              <a:t>the </a:t>
            </a:r>
            <a:r>
              <a:rPr lang="en-US" dirty="0" smtClean="0"/>
              <a:t>	    </a:t>
            </a:r>
            <a:r>
              <a:rPr lang="en-US" dirty="0" smtClean="0">
                <a:solidFill>
                  <a:srgbClr val="FF0000"/>
                </a:solidFill>
              </a:rPr>
              <a:t>roots </a:t>
            </a:r>
            <a:r>
              <a:rPr lang="en-US" dirty="0">
                <a:solidFill>
                  <a:srgbClr val="FF0000"/>
                </a:solidFill>
              </a:rPr>
              <a:t>of a </a:t>
            </a:r>
            <a:r>
              <a:rPr lang="en-US" dirty="0" smtClean="0">
                <a:solidFill>
                  <a:srgbClr val="FF0000"/>
                </a:solidFill>
              </a:rPr>
              <a:t>polynomial</a:t>
            </a:r>
          </a:p>
          <a:p>
            <a:pPr marL="0" indent="0">
              <a:buNone/>
            </a:pPr>
            <a:r>
              <a:rPr lang="en-US" dirty="0"/>
              <a:t>	</a:t>
            </a:r>
            <a:r>
              <a:rPr lang="en-US" dirty="0" smtClean="0"/>
              <a:t>-  </a:t>
            </a:r>
            <a:r>
              <a:rPr lang="en-US" dirty="0" smtClean="0">
                <a:solidFill>
                  <a:srgbClr val="FF0000"/>
                </a:solidFill>
              </a:rPr>
              <a:t>symbolic</a:t>
            </a:r>
            <a:r>
              <a:rPr lang="en-US" dirty="0" smtClean="0"/>
              <a:t>,  </a:t>
            </a:r>
            <a:r>
              <a:rPr lang="en-US" dirty="0" err="1" smtClean="0"/>
              <a:t>Eg</a:t>
            </a:r>
            <a:r>
              <a:rPr lang="en-US" dirty="0" smtClean="0"/>
              <a:t>. </a:t>
            </a:r>
            <a:r>
              <a:rPr lang="en-US" dirty="0" smtClean="0">
                <a:solidFill>
                  <a:srgbClr val="FF0000"/>
                </a:solidFill>
              </a:rPr>
              <a:t>searching</a:t>
            </a:r>
            <a:r>
              <a:rPr lang="en-US" dirty="0" smtClean="0"/>
              <a:t> and </a:t>
            </a:r>
            <a:r>
              <a:rPr lang="en-US" dirty="0">
                <a:solidFill>
                  <a:srgbClr val="FF0000"/>
                </a:solidFill>
              </a:rPr>
              <a:t>replacing text</a:t>
            </a:r>
            <a:r>
              <a:rPr lang="en-US" dirty="0"/>
              <a:t> in a document </a:t>
            </a:r>
            <a:endParaRPr lang="en-US" dirty="0" smtClean="0"/>
          </a:p>
          <a:p>
            <a:pPr marL="0" indent="0">
              <a:buNone/>
            </a:pPr>
            <a:r>
              <a:rPr lang="en-US" dirty="0"/>
              <a:t> </a:t>
            </a:r>
            <a:r>
              <a:rPr lang="en-US" dirty="0" smtClean="0"/>
              <a:t>           - </a:t>
            </a:r>
            <a:r>
              <a:rPr lang="en-US" dirty="0">
                <a:solidFill>
                  <a:srgbClr val="FF0000"/>
                </a:solidFill>
              </a:rPr>
              <a:t>graphical</a:t>
            </a:r>
            <a:r>
              <a:rPr lang="en-US" dirty="0"/>
              <a:t>, </a:t>
            </a:r>
            <a:r>
              <a:rPr lang="en-US" dirty="0" err="1" smtClean="0"/>
              <a:t>Eg</a:t>
            </a:r>
            <a:r>
              <a:rPr lang="en-US" dirty="0" smtClean="0"/>
              <a:t>. </a:t>
            </a:r>
            <a:r>
              <a:rPr lang="en-US" dirty="0">
                <a:solidFill>
                  <a:srgbClr val="FF0000"/>
                </a:solidFill>
              </a:rPr>
              <a:t>processing an image </a:t>
            </a:r>
            <a:r>
              <a:rPr lang="en-US" dirty="0" smtClean="0"/>
              <a:t>or </a:t>
            </a:r>
            <a:r>
              <a:rPr lang="en-US" dirty="0" smtClean="0">
                <a:solidFill>
                  <a:srgbClr val="FF0000"/>
                </a:solidFill>
              </a:rPr>
              <a:t>playing </a:t>
            </a:r>
            <a:r>
              <a:rPr lang="en-US" dirty="0">
                <a:solidFill>
                  <a:srgbClr val="FF0000"/>
                </a:solidFill>
              </a:rPr>
              <a:t>a </a:t>
            </a:r>
            <a:r>
              <a:rPr lang="en-US" dirty="0" smtClean="0">
                <a:solidFill>
                  <a:srgbClr val="FF0000"/>
                </a:solidFill>
              </a:rPr>
              <a:t>video</a:t>
            </a:r>
            <a:endParaRPr lang="en-US" dirty="0"/>
          </a:p>
          <a:p>
            <a:endParaRPr lang="en-IN" sz="2000" dirty="0"/>
          </a:p>
        </p:txBody>
      </p:sp>
    </p:spTree>
    <p:extLst>
      <p:ext uri="{BB962C8B-B14F-4D97-AF65-F5344CB8AC3E}">
        <p14:creationId xmlns:p14="http://schemas.microsoft.com/office/powerpoint/2010/main" val="180034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A77-A1AD-3DCA-6144-32FE538B669A}"/>
              </a:ext>
            </a:extLst>
          </p:cNvPr>
          <p:cNvSpPr>
            <a:spLocks noGrp="1"/>
          </p:cNvSpPr>
          <p:nvPr>
            <p:ph type="title"/>
          </p:nvPr>
        </p:nvSpPr>
        <p:spPr>
          <a:xfrm>
            <a:off x="838200" y="505085"/>
            <a:ext cx="10515600" cy="586597"/>
          </a:xfrm>
        </p:spPr>
        <p:txBody>
          <a:bodyPr>
            <a:noAutofit/>
          </a:bodyPr>
          <a:lstStyle/>
          <a:p>
            <a:r>
              <a:rPr lang="en-IN" sz="4000" b="1" i="0" u="none" strike="noStrike" baseline="0" dirty="0">
                <a:latin typeface="+mn-lt"/>
              </a:rPr>
              <a:t>Functional Programming Model</a:t>
            </a:r>
            <a:endParaRPr lang="en-IN" sz="4000" dirty="0">
              <a:latin typeface="+mn-lt"/>
            </a:endParaRPr>
          </a:p>
        </p:txBody>
      </p:sp>
      <p:sp>
        <p:nvSpPr>
          <p:cNvPr id="3" name="Content Placeholder 2">
            <a:extLst>
              <a:ext uri="{FF2B5EF4-FFF2-40B4-BE49-F238E27FC236}">
                <a16:creationId xmlns:a16="http://schemas.microsoft.com/office/drawing/2014/main" id="{BCBE4941-97B2-F8DE-8BEB-0F3D702DBF1C}"/>
              </a:ext>
            </a:extLst>
          </p:cNvPr>
          <p:cNvSpPr>
            <a:spLocks noGrp="1"/>
          </p:cNvSpPr>
          <p:nvPr>
            <p:ph idx="1"/>
          </p:nvPr>
        </p:nvSpPr>
        <p:spPr>
          <a:xfrm>
            <a:off x="838200" y="1294586"/>
            <a:ext cx="10515600" cy="4696779"/>
          </a:xfrm>
        </p:spPr>
        <p:txBody>
          <a:bodyPr>
            <a:normAutofit fontScale="92500" lnSpcReduction="10000"/>
          </a:bodyPr>
          <a:lstStyle/>
          <a:p>
            <a:r>
              <a:rPr lang="en-IN" sz="3000" b="0" i="0" u="none" strike="noStrike" baseline="0" dirty="0"/>
              <a:t>Functional programming </a:t>
            </a:r>
            <a:r>
              <a:rPr lang="en-IN" sz="3000" b="0" i="0" u="none" strike="noStrike" baseline="0" dirty="0">
                <a:solidFill>
                  <a:srgbClr val="FF0000"/>
                </a:solidFill>
              </a:rPr>
              <a:t>decomposes a problem </a:t>
            </a:r>
            <a:r>
              <a:rPr lang="en-IN" sz="3000" b="0" i="0" u="none" strike="noStrike" baseline="0" dirty="0"/>
              <a:t>into a </a:t>
            </a:r>
            <a:r>
              <a:rPr lang="en-IN" sz="3000" b="0" i="0" u="none" strike="noStrike" baseline="0" dirty="0">
                <a:solidFill>
                  <a:srgbClr val="FF0000"/>
                </a:solidFill>
              </a:rPr>
              <a:t>set of </a:t>
            </a:r>
            <a:r>
              <a:rPr lang="en-IN" sz="3000" b="0" i="0" u="none" strike="noStrike" baseline="0" dirty="0" smtClean="0">
                <a:solidFill>
                  <a:srgbClr val="FF0000"/>
                </a:solidFill>
              </a:rPr>
              <a:t>functions</a:t>
            </a:r>
            <a:r>
              <a:rPr lang="en-IN" sz="3000" b="0" i="0" u="none" strike="noStrike" baseline="0" dirty="0" smtClean="0"/>
              <a:t> </a:t>
            </a:r>
            <a:endParaRPr lang="en-IN" sz="3000" b="0" i="0" u="none" strike="noStrike" baseline="0" dirty="0"/>
          </a:p>
          <a:p>
            <a:r>
              <a:rPr lang="en-IN" sz="3000" b="0" i="0" u="none" strike="noStrike" baseline="0" dirty="0"/>
              <a:t>These functions provide the </a:t>
            </a:r>
            <a:r>
              <a:rPr lang="en-IN" sz="3000" b="0" i="0" u="none" strike="noStrike" baseline="0" dirty="0">
                <a:solidFill>
                  <a:srgbClr val="FF0000"/>
                </a:solidFill>
              </a:rPr>
              <a:t>main source of logic </a:t>
            </a:r>
            <a:r>
              <a:rPr lang="en-IN" sz="3000" b="0" i="0" u="none" strike="noStrike" baseline="0" dirty="0"/>
              <a:t>in the </a:t>
            </a:r>
            <a:r>
              <a:rPr lang="en-IN" sz="3000" b="0" i="0" u="none" strike="noStrike" baseline="0" dirty="0" smtClean="0"/>
              <a:t>program</a:t>
            </a:r>
            <a:endParaRPr lang="en-IN" sz="3000" b="0" i="0" u="none" strike="noStrike" baseline="0" dirty="0"/>
          </a:p>
          <a:p>
            <a:r>
              <a:rPr lang="en-IN" sz="3000" b="0" i="0" u="none" strike="noStrike" baseline="0" dirty="0"/>
              <a:t>Functions take </a:t>
            </a:r>
            <a:r>
              <a:rPr lang="en-IN" sz="3000" b="0" i="0" u="none" strike="noStrike" baseline="0" dirty="0">
                <a:solidFill>
                  <a:srgbClr val="FF0000"/>
                </a:solidFill>
              </a:rPr>
              <a:t>input parameters </a:t>
            </a:r>
            <a:r>
              <a:rPr lang="en-IN" sz="3000" b="0" i="0" u="none" strike="noStrike" baseline="0" dirty="0"/>
              <a:t>and </a:t>
            </a:r>
            <a:r>
              <a:rPr lang="en-IN" sz="3000" b="0" i="0" u="none" strike="noStrike" baseline="0" dirty="0">
                <a:solidFill>
                  <a:srgbClr val="FF0000"/>
                </a:solidFill>
              </a:rPr>
              <a:t>produce </a:t>
            </a:r>
            <a:r>
              <a:rPr lang="en-IN" sz="3000" b="0" i="0" u="none" strike="noStrike" baseline="0" dirty="0" smtClean="0">
                <a:solidFill>
                  <a:srgbClr val="FF0000"/>
                </a:solidFill>
              </a:rPr>
              <a:t>outputs</a:t>
            </a:r>
            <a:endParaRPr lang="en-IN" sz="3000" b="0" i="0" u="none" strike="noStrike" baseline="0" dirty="0">
              <a:solidFill>
                <a:srgbClr val="FF0000"/>
              </a:solidFill>
            </a:endParaRPr>
          </a:p>
          <a:p>
            <a:r>
              <a:rPr lang="en-IN" sz="3000" b="0" i="0" u="none" strike="noStrike" baseline="0" dirty="0"/>
              <a:t>Python provides </a:t>
            </a:r>
            <a:r>
              <a:rPr lang="en-IN" sz="3000" b="0" i="0" u="none" strike="noStrike" baseline="0" dirty="0">
                <a:solidFill>
                  <a:srgbClr val="FF0000"/>
                </a:solidFill>
              </a:rPr>
              <a:t>functional programming techniques </a:t>
            </a:r>
            <a:r>
              <a:rPr lang="en-IN" sz="3000" b="0" i="0" u="none" strike="noStrike" baseline="0" dirty="0"/>
              <a:t>like </a:t>
            </a:r>
            <a:r>
              <a:rPr lang="en-IN" sz="3000" b="0" i="0" u="none" strike="noStrike" baseline="0" dirty="0">
                <a:solidFill>
                  <a:srgbClr val="FF0000"/>
                </a:solidFill>
              </a:rPr>
              <a:t>lambda, map, reduce </a:t>
            </a:r>
            <a:r>
              <a:rPr lang="en-IN" sz="3000" b="0" i="0" u="none" strike="noStrike" baseline="0" dirty="0"/>
              <a:t>and </a:t>
            </a:r>
            <a:r>
              <a:rPr lang="en-IN" sz="3000" b="0" i="0" u="none" strike="noStrike" baseline="0" dirty="0" smtClean="0">
                <a:solidFill>
                  <a:srgbClr val="FF0000"/>
                </a:solidFill>
              </a:rPr>
              <a:t>filter</a:t>
            </a:r>
            <a:r>
              <a:rPr lang="en-IN" sz="3000" b="0" i="0" u="none" strike="noStrike" baseline="0" dirty="0" smtClean="0"/>
              <a:t> </a:t>
            </a:r>
            <a:endParaRPr lang="en-IN" sz="3000" b="0" i="0" u="none" strike="noStrike" baseline="0" dirty="0"/>
          </a:p>
          <a:p>
            <a:r>
              <a:rPr lang="en-IN" sz="3000" b="0" i="0" u="none" strike="noStrike" baseline="0" dirty="0"/>
              <a:t>In this </a:t>
            </a:r>
            <a:r>
              <a:rPr lang="en-IN" sz="3000" b="0" i="0" u="none" strike="noStrike" baseline="0" dirty="0" smtClean="0"/>
              <a:t>model, </a:t>
            </a:r>
            <a:r>
              <a:rPr lang="en-IN" sz="3000" b="0" i="0" u="none" strike="noStrike" baseline="0" dirty="0">
                <a:solidFill>
                  <a:srgbClr val="FF0000"/>
                </a:solidFill>
              </a:rPr>
              <a:t>computation</a:t>
            </a:r>
            <a:r>
              <a:rPr lang="en-IN" sz="3000" b="0" i="0" u="none" strike="noStrike" baseline="0" dirty="0"/>
              <a:t> is treated as </a:t>
            </a:r>
            <a:r>
              <a:rPr lang="en-IN" sz="3000" b="0" i="0" u="none" strike="noStrike" baseline="0" dirty="0" smtClean="0"/>
              <a:t>an </a:t>
            </a:r>
            <a:r>
              <a:rPr lang="en-IN" sz="3000" b="0" i="0" u="none" strike="noStrike" baseline="0" dirty="0" smtClean="0">
                <a:solidFill>
                  <a:srgbClr val="FF0000"/>
                </a:solidFill>
              </a:rPr>
              <a:t>evaluation </a:t>
            </a:r>
            <a:r>
              <a:rPr lang="en-IN" sz="3000" b="0" i="0" u="none" strike="noStrike" baseline="0" dirty="0">
                <a:solidFill>
                  <a:srgbClr val="FF0000"/>
                </a:solidFill>
              </a:rPr>
              <a:t>of mathematical </a:t>
            </a:r>
            <a:r>
              <a:rPr lang="en-IN" sz="3000" b="0" i="0" u="none" strike="noStrike" baseline="0" dirty="0" smtClean="0">
                <a:solidFill>
                  <a:srgbClr val="FF0000"/>
                </a:solidFill>
              </a:rPr>
              <a:t>functions</a:t>
            </a:r>
            <a:endParaRPr lang="en-IN" sz="3000" b="0" i="0" u="none" strike="noStrike" baseline="0" dirty="0"/>
          </a:p>
          <a:p>
            <a:r>
              <a:rPr lang="en-IN" sz="3000" b="0" i="0" u="none" strike="noStrike" baseline="0" dirty="0" smtClean="0"/>
              <a:t>The functional </a:t>
            </a:r>
            <a:r>
              <a:rPr lang="en-IN" sz="3000" b="0" i="0" u="none" strike="noStrike" baseline="0" dirty="0"/>
              <a:t>programming model is often called </a:t>
            </a:r>
            <a:r>
              <a:rPr lang="en-IN" sz="3000" b="0" i="0" u="none" strike="noStrike" baseline="0" dirty="0">
                <a:solidFill>
                  <a:srgbClr val="FF0000"/>
                </a:solidFill>
              </a:rPr>
              <a:t>a 'Declarative’ </a:t>
            </a:r>
            <a:r>
              <a:rPr lang="en-IN" sz="3000" b="0" i="0" u="none" strike="noStrike" baseline="0" dirty="0"/>
              <a:t>programming paradigm as programming is done with </a:t>
            </a:r>
            <a:r>
              <a:rPr lang="en-IN" sz="3000" b="0" i="0" u="none" strike="noStrike" baseline="0" dirty="0">
                <a:solidFill>
                  <a:srgbClr val="FF0000"/>
                </a:solidFill>
              </a:rPr>
              <a:t>expressions or declarations </a:t>
            </a:r>
            <a:r>
              <a:rPr lang="en-IN" sz="3000" b="0" i="0" u="none" strike="noStrike" baseline="0" dirty="0" smtClean="0"/>
              <a:t>instead of statements </a:t>
            </a:r>
            <a:endParaRPr lang="en-IN" sz="3000" dirty="0"/>
          </a:p>
          <a:p>
            <a:endParaRPr lang="en-IN" sz="2400" b="0" i="0" u="none" strike="noStrike" baseline="0" dirty="0"/>
          </a:p>
          <a:p>
            <a:pPr marL="0" indent="0">
              <a:buNone/>
            </a:pPr>
            <a:endParaRPr lang="en-IN" sz="9600" b="0" i="0" u="none" strike="noStrike" baseline="0" dirty="0"/>
          </a:p>
          <a:p>
            <a:pPr marL="0" indent="0">
              <a:buNone/>
            </a:pPr>
            <a:endParaRPr lang="en-IN" sz="9600" dirty="0"/>
          </a:p>
        </p:txBody>
      </p:sp>
    </p:spTree>
    <p:extLst>
      <p:ext uri="{BB962C8B-B14F-4D97-AF65-F5344CB8AC3E}">
        <p14:creationId xmlns:p14="http://schemas.microsoft.com/office/powerpoint/2010/main" val="127618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A77-A1AD-3DCA-6144-32FE538B669A}"/>
              </a:ext>
            </a:extLst>
          </p:cNvPr>
          <p:cNvSpPr>
            <a:spLocks noGrp="1"/>
          </p:cNvSpPr>
          <p:nvPr>
            <p:ph type="title"/>
          </p:nvPr>
        </p:nvSpPr>
        <p:spPr>
          <a:xfrm>
            <a:off x="838200" y="365125"/>
            <a:ext cx="10515600" cy="586597"/>
          </a:xfrm>
        </p:spPr>
        <p:txBody>
          <a:bodyPr>
            <a:noAutofit/>
          </a:bodyPr>
          <a:lstStyle/>
          <a:p>
            <a:r>
              <a:rPr lang="en-IN" sz="4000" b="1" i="0" u="none" strike="noStrike" baseline="0" dirty="0">
                <a:latin typeface="+mn-lt"/>
              </a:rPr>
              <a:t>Functional Programming Model</a:t>
            </a:r>
            <a:endParaRPr lang="en-IN" sz="4000" dirty="0">
              <a:latin typeface="+mn-lt"/>
            </a:endParaRPr>
          </a:p>
        </p:txBody>
      </p:sp>
      <p:sp>
        <p:nvSpPr>
          <p:cNvPr id="3" name="Content Placeholder 2">
            <a:extLst>
              <a:ext uri="{FF2B5EF4-FFF2-40B4-BE49-F238E27FC236}">
                <a16:creationId xmlns:a16="http://schemas.microsoft.com/office/drawing/2014/main" id="{BCBE4941-97B2-F8DE-8BEB-0F3D702DBF1C}"/>
              </a:ext>
            </a:extLst>
          </p:cNvPr>
          <p:cNvSpPr>
            <a:spLocks noGrp="1"/>
          </p:cNvSpPr>
          <p:nvPr>
            <p:ph idx="1"/>
          </p:nvPr>
        </p:nvSpPr>
        <p:spPr>
          <a:xfrm>
            <a:off x="838200" y="1240971"/>
            <a:ext cx="10515600" cy="4935992"/>
          </a:xfrm>
        </p:spPr>
        <p:txBody>
          <a:bodyPr>
            <a:noAutofit/>
          </a:bodyPr>
          <a:lstStyle/>
          <a:p>
            <a:r>
              <a:rPr lang="en-IN" b="0" i="0" u="none" strike="noStrike" baseline="0" dirty="0"/>
              <a:t>For example, to get </a:t>
            </a:r>
            <a:r>
              <a:rPr lang="en-IN" b="0" i="0" u="none" strike="noStrike" baseline="0" dirty="0" smtClean="0"/>
              <a:t>the factorial </a:t>
            </a:r>
            <a:r>
              <a:rPr lang="en-IN" b="0" i="0" u="none" strike="noStrike" baseline="0" dirty="0"/>
              <a:t>value of a number, or nth Fibonacci number. we can use the following functions:</a:t>
            </a:r>
          </a:p>
          <a:p>
            <a:endParaRPr lang="en-IN" sz="2400" dirty="0"/>
          </a:p>
          <a:p>
            <a:endParaRPr lang="en-IN" sz="2400" b="0" i="0" u="none" strike="noStrike" baseline="0" dirty="0"/>
          </a:p>
          <a:p>
            <a:endParaRPr lang="en-IN" sz="2400" dirty="0"/>
          </a:p>
          <a:p>
            <a:pPr algn="l"/>
            <a:endParaRPr lang="en-IN" sz="2400" b="0" i="0" u="none" strike="noStrike" baseline="0" dirty="0">
              <a:solidFill>
                <a:srgbClr val="000000"/>
              </a:solidFill>
            </a:endParaRPr>
          </a:p>
          <a:p>
            <a:endParaRPr lang="en-IN" sz="2400" b="0" i="0" u="none" strike="noStrike" baseline="0" dirty="0"/>
          </a:p>
          <a:p>
            <a:r>
              <a:rPr lang="en-IN" b="0" i="0" u="none" strike="noStrike" baseline="0" dirty="0"/>
              <a:t>The </a:t>
            </a:r>
            <a:r>
              <a:rPr lang="en-IN" b="0" i="0" u="none" strike="noStrike" baseline="0" dirty="0">
                <a:solidFill>
                  <a:srgbClr val="FF0000"/>
                </a:solidFill>
              </a:rPr>
              <a:t>output value </a:t>
            </a:r>
            <a:r>
              <a:rPr lang="en-IN" b="0" i="0" u="none" strike="noStrike" baseline="0" dirty="0"/>
              <a:t>of a </a:t>
            </a:r>
            <a:r>
              <a:rPr lang="en-IN" b="0" i="0" u="none" strike="noStrike" baseline="0" dirty="0">
                <a:solidFill>
                  <a:srgbClr val="FF0000"/>
                </a:solidFill>
              </a:rPr>
              <a:t>function depends only on its arguments</a:t>
            </a:r>
            <a:r>
              <a:rPr lang="en-IN" b="0" i="0" u="none" strike="noStrike" baseline="0" dirty="0"/>
              <a:t>, so </a:t>
            </a:r>
            <a:r>
              <a:rPr lang="en-IN" b="0" i="0" u="none" strike="noStrike" baseline="0" dirty="0">
                <a:solidFill>
                  <a:srgbClr val="FF0000"/>
                </a:solidFill>
              </a:rPr>
              <a:t>calling a function with the same value </a:t>
            </a:r>
            <a:r>
              <a:rPr lang="en-IN" b="0" i="0" u="none" strike="noStrike" baseline="0" dirty="0"/>
              <a:t>for an argument </a:t>
            </a:r>
            <a:r>
              <a:rPr lang="en-IN" b="0" i="0" u="none" strike="noStrike" baseline="0" dirty="0">
                <a:solidFill>
                  <a:srgbClr val="FF0000"/>
                </a:solidFill>
              </a:rPr>
              <a:t>always produces the same </a:t>
            </a:r>
            <a:r>
              <a:rPr lang="en-IN" b="0" i="0" u="none" strike="noStrike" baseline="0" dirty="0" smtClean="0">
                <a:solidFill>
                  <a:srgbClr val="FF0000"/>
                </a:solidFill>
              </a:rPr>
              <a:t>result</a:t>
            </a:r>
            <a:endParaRPr lang="en-IN" b="0" i="0" u="none" strike="noStrike" baseline="0" dirty="0"/>
          </a:p>
          <a:p>
            <a:r>
              <a:rPr lang="en-IN" b="0" i="0" u="none" strike="noStrike" baseline="0" dirty="0"/>
              <a:t>As a result, it is a </a:t>
            </a:r>
            <a:r>
              <a:rPr lang="en-IN" b="0" i="0" u="none" strike="noStrike" baseline="0" dirty="0">
                <a:solidFill>
                  <a:srgbClr val="FF0000"/>
                </a:solidFill>
              </a:rPr>
              <a:t>good fit for parallel </a:t>
            </a:r>
            <a:r>
              <a:rPr lang="en-IN" b="0" i="0" u="none" strike="noStrike" baseline="0" dirty="0" smtClean="0">
                <a:solidFill>
                  <a:srgbClr val="FF0000"/>
                </a:solidFill>
              </a:rPr>
              <a:t>execution</a:t>
            </a:r>
            <a:endParaRPr lang="en-IN" b="0" i="0" u="none" strike="noStrike" baseline="0" dirty="0"/>
          </a:p>
          <a:p>
            <a:endParaRPr lang="en-IN" b="0" i="0" u="none" strike="noStrike" baseline="0" dirty="0"/>
          </a:p>
          <a:p>
            <a:endParaRPr lang="en-IN" sz="2400" dirty="0"/>
          </a:p>
        </p:txBody>
      </p:sp>
      <p:graphicFrame>
        <p:nvGraphicFramePr>
          <p:cNvPr id="4" name="Object 3">
            <a:extLst>
              <a:ext uri="{FF2B5EF4-FFF2-40B4-BE49-F238E27FC236}">
                <a16:creationId xmlns:a16="http://schemas.microsoft.com/office/drawing/2014/main" id="{01F9C8BE-8E03-A8A0-19CC-99AA4AE1DA66}"/>
              </a:ext>
            </a:extLst>
          </p:cNvPr>
          <p:cNvGraphicFramePr>
            <a:graphicFrameLocks noChangeAspect="1"/>
          </p:cNvGraphicFramePr>
          <p:nvPr>
            <p:extLst>
              <p:ext uri="{D42A27DB-BD31-4B8C-83A1-F6EECF244321}">
                <p14:modId xmlns:p14="http://schemas.microsoft.com/office/powerpoint/2010/main" val="2172141096"/>
              </p:ext>
            </p:extLst>
          </p:nvPr>
        </p:nvGraphicFramePr>
        <p:xfrm>
          <a:off x="2884293" y="2139173"/>
          <a:ext cx="5935922" cy="2094836"/>
        </p:xfrm>
        <a:graphic>
          <a:graphicData uri="http://schemas.openxmlformats.org/presentationml/2006/ole">
            <mc:AlternateContent xmlns:mc="http://schemas.openxmlformats.org/markup-compatibility/2006">
              <mc:Choice xmlns:v="urn:schemas-microsoft-com:vml" Requires="v">
                <p:oleObj spid="_x0000_s1093" name="Bitmap Image" r:id="rId3" imgW="4579560" imgH="1996560" progId="PBrush">
                  <p:embed/>
                </p:oleObj>
              </mc:Choice>
              <mc:Fallback>
                <p:oleObj name="Bitmap Image" r:id="rId3" imgW="4579560" imgH="1996560" progId="PBrush">
                  <p:embed/>
                  <p:pic>
                    <p:nvPicPr>
                      <p:cNvPr id="4" name="Object 3">
                        <a:extLst>
                          <a:ext uri="{FF2B5EF4-FFF2-40B4-BE49-F238E27FC236}">
                            <a16:creationId xmlns:a16="http://schemas.microsoft.com/office/drawing/2014/main" id="{01F9C8BE-8E03-A8A0-19CC-99AA4AE1DA66}"/>
                          </a:ext>
                        </a:extLst>
                      </p:cNvPr>
                      <p:cNvPicPr/>
                      <p:nvPr/>
                    </p:nvPicPr>
                    <p:blipFill>
                      <a:blip r:embed="rId4"/>
                      <a:stretch>
                        <a:fillRect/>
                      </a:stretch>
                    </p:blipFill>
                    <p:spPr>
                      <a:xfrm>
                        <a:off x="2884293" y="2139173"/>
                        <a:ext cx="5935922" cy="2094836"/>
                      </a:xfrm>
                      <a:prstGeom prst="rect">
                        <a:avLst/>
                      </a:prstGeom>
                    </p:spPr>
                  </p:pic>
                </p:oleObj>
              </mc:Fallback>
            </mc:AlternateContent>
          </a:graphicData>
        </a:graphic>
      </p:graphicFrame>
    </p:spTree>
    <p:extLst>
      <p:ext uri="{BB962C8B-B14F-4D97-AF65-F5344CB8AC3E}">
        <p14:creationId xmlns:p14="http://schemas.microsoft.com/office/powerpoint/2010/main" val="22608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A77-A1AD-3DCA-6144-32FE538B669A}"/>
              </a:ext>
            </a:extLst>
          </p:cNvPr>
          <p:cNvSpPr>
            <a:spLocks noGrp="1"/>
          </p:cNvSpPr>
          <p:nvPr>
            <p:ph type="title"/>
          </p:nvPr>
        </p:nvSpPr>
        <p:spPr>
          <a:xfrm>
            <a:off x="838200" y="365125"/>
            <a:ext cx="10515600" cy="586597"/>
          </a:xfrm>
        </p:spPr>
        <p:txBody>
          <a:bodyPr>
            <a:noAutofit/>
          </a:bodyPr>
          <a:lstStyle/>
          <a:p>
            <a:r>
              <a:rPr lang="en-IN" sz="4000" b="1" i="0" u="none" strike="noStrike" baseline="0" dirty="0">
                <a:latin typeface="+mn-lt"/>
              </a:rPr>
              <a:t>Procedural Programming Model</a:t>
            </a:r>
            <a:endParaRPr lang="en-IN" sz="4000" dirty="0">
              <a:latin typeface="+mn-lt"/>
            </a:endParaRPr>
          </a:p>
        </p:txBody>
      </p:sp>
      <p:sp>
        <p:nvSpPr>
          <p:cNvPr id="3" name="Content Placeholder 2">
            <a:extLst>
              <a:ext uri="{FF2B5EF4-FFF2-40B4-BE49-F238E27FC236}">
                <a16:creationId xmlns:a16="http://schemas.microsoft.com/office/drawing/2014/main" id="{BCBE4941-97B2-F8DE-8BEB-0F3D702DBF1C}"/>
              </a:ext>
            </a:extLst>
          </p:cNvPr>
          <p:cNvSpPr>
            <a:spLocks noGrp="1"/>
          </p:cNvSpPr>
          <p:nvPr>
            <p:ph idx="1"/>
          </p:nvPr>
        </p:nvSpPr>
        <p:spPr>
          <a:xfrm>
            <a:off x="838200" y="1240971"/>
            <a:ext cx="10515600" cy="4935992"/>
          </a:xfrm>
        </p:spPr>
        <p:txBody>
          <a:bodyPr>
            <a:noAutofit/>
          </a:bodyPr>
          <a:lstStyle/>
          <a:p>
            <a:pPr algn="l"/>
            <a:r>
              <a:rPr lang="en-IN" b="0" i="0" u="none" strike="noStrike" baseline="0" dirty="0"/>
              <a:t>Procedural programming solves the problem by </a:t>
            </a:r>
            <a:r>
              <a:rPr lang="en-IN" b="0" i="0" u="none" strike="noStrike" baseline="0" dirty="0">
                <a:solidFill>
                  <a:srgbClr val="FF0000"/>
                </a:solidFill>
              </a:rPr>
              <a:t>implementing one statement </a:t>
            </a:r>
            <a:r>
              <a:rPr lang="en-IN" b="0" i="0" u="none" strike="noStrike" baseline="0" dirty="0"/>
              <a:t>(a procedure) at a time. Thus it contains </a:t>
            </a:r>
            <a:r>
              <a:rPr lang="en-IN" b="0" i="0" u="none" strike="noStrike" baseline="0" dirty="0">
                <a:solidFill>
                  <a:srgbClr val="FF0000"/>
                </a:solidFill>
              </a:rPr>
              <a:t>explicit steps </a:t>
            </a:r>
            <a:r>
              <a:rPr lang="en-IN" b="0" i="0" u="none" strike="noStrike" baseline="0" dirty="0"/>
              <a:t>that are </a:t>
            </a:r>
            <a:r>
              <a:rPr lang="en-IN" b="0" i="0" u="none" strike="noStrike" baseline="0" dirty="0">
                <a:solidFill>
                  <a:srgbClr val="FF0000"/>
                </a:solidFill>
              </a:rPr>
              <a:t>executed in a specific </a:t>
            </a:r>
            <a:r>
              <a:rPr lang="en-IN" b="0" i="0" u="none" strike="noStrike" baseline="0" dirty="0" smtClean="0">
                <a:solidFill>
                  <a:srgbClr val="FF0000"/>
                </a:solidFill>
              </a:rPr>
              <a:t>order</a:t>
            </a:r>
            <a:endParaRPr lang="en-IN" b="0" i="0" u="none" strike="noStrike" baseline="0" dirty="0">
              <a:solidFill>
                <a:srgbClr val="FF0000"/>
              </a:solidFill>
            </a:endParaRPr>
          </a:p>
          <a:p>
            <a:r>
              <a:rPr lang="en-IN" b="0" i="0" u="none" strike="noStrike" baseline="0" dirty="0"/>
              <a:t>It also </a:t>
            </a:r>
            <a:r>
              <a:rPr lang="en-IN" b="0" i="0" u="none" strike="noStrike" baseline="0" dirty="0">
                <a:solidFill>
                  <a:srgbClr val="FF0000"/>
                </a:solidFill>
              </a:rPr>
              <a:t>uses functions</a:t>
            </a:r>
            <a:r>
              <a:rPr lang="en-IN" b="0" i="0" u="none" strike="noStrike" baseline="0" dirty="0"/>
              <a:t>, but these are </a:t>
            </a:r>
            <a:r>
              <a:rPr lang="en-IN" b="0" i="0" u="none" strike="noStrike" baseline="0" dirty="0">
                <a:solidFill>
                  <a:srgbClr val="FF0000"/>
                </a:solidFill>
              </a:rPr>
              <a:t>not mathematical functions </a:t>
            </a:r>
            <a:r>
              <a:rPr lang="en-IN" b="0" i="0" u="none" strike="noStrike" baseline="0" dirty="0"/>
              <a:t>like the ones used in functional </a:t>
            </a:r>
            <a:r>
              <a:rPr lang="en-IN" b="0" i="0" u="none" strike="noStrike" baseline="0" dirty="0" smtClean="0"/>
              <a:t>programming </a:t>
            </a:r>
            <a:endParaRPr lang="en-IN" b="0" i="0" u="none" strike="noStrike" baseline="0" dirty="0"/>
          </a:p>
          <a:p>
            <a:r>
              <a:rPr lang="en-IN" b="0" i="0" u="none" strike="noStrike" baseline="0" dirty="0">
                <a:solidFill>
                  <a:srgbClr val="FF0000"/>
                </a:solidFill>
              </a:rPr>
              <a:t>Functional programming </a:t>
            </a:r>
            <a:r>
              <a:rPr lang="en-IN" b="0" i="0" u="none" strike="noStrike" baseline="0" dirty="0"/>
              <a:t>focuses on </a:t>
            </a:r>
            <a:r>
              <a:rPr lang="en-IN" b="0" i="0" u="none" strike="noStrike" baseline="0" dirty="0">
                <a:solidFill>
                  <a:srgbClr val="FF0000"/>
                </a:solidFill>
              </a:rPr>
              <a:t>expressions</a:t>
            </a:r>
            <a:r>
              <a:rPr lang="en-IN" b="0" i="0" u="none" strike="noStrike" baseline="0" dirty="0"/>
              <a:t>, whereas </a:t>
            </a:r>
            <a:r>
              <a:rPr lang="en-IN" b="0" i="0" u="none" strike="noStrike" baseline="0" dirty="0">
                <a:solidFill>
                  <a:srgbClr val="FF0000"/>
                </a:solidFill>
              </a:rPr>
              <a:t>Procedural programming </a:t>
            </a:r>
            <a:r>
              <a:rPr lang="en-IN" b="0" i="0" u="none" strike="noStrike" baseline="0" dirty="0"/>
              <a:t>focuses on </a:t>
            </a:r>
            <a:r>
              <a:rPr lang="en-IN" b="0" i="0" u="none" strike="noStrike" baseline="0" dirty="0" smtClean="0">
                <a:solidFill>
                  <a:srgbClr val="FF0000"/>
                </a:solidFill>
              </a:rPr>
              <a:t>statements</a:t>
            </a:r>
            <a:endParaRPr lang="en-IN" b="0" i="0" u="none" strike="noStrike" baseline="0" dirty="0">
              <a:solidFill>
                <a:srgbClr val="FF0000"/>
              </a:solidFill>
            </a:endParaRPr>
          </a:p>
          <a:p>
            <a:r>
              <a:rPr lang="en-IN" b="0" i="0" u="none" strike="noStrike" baseline="0" dirty="0" smtClean="0"/>
              <a:t>The procedural </a:t>
            </a:r>
            <a:r>
              <a:rPr lang="en-IN" b="0" i="0" u="none" strike="noStrike" baseline="0" dirty="0"/>
              <a:t>programming model is often called </a:t>
            </a:r>
            <a:r>
              <a:rPr lang="en-IN" b="0" i="0" u="none" strike="noStrike" baseline="0" dirty="0">
                <a:solidFill>
                  <a:srgbClr val="FF0000"/>
                </a:solidFill>
              </a:rPr>
              <a:t>'Imperative’ </a:t>
            </a:r>
            <a:r>
              <a:rPr lang="en-IN" b="0" i="0" u="none" strike="noStrike" baseline="0" dirty="0"/>
              <a:t>programming as it </a:t>
            </a:r>
            <a:r>
              <a:rPr lang="en-IN" b="0" i="0" u="none" strike="noStrike" baseline="0" dirty="0">
                <a:solidFill>
                  <a:srgbClr val="FF0000"/>
                </a:solidFill>
              </a:rPr>
              <a:t>changes state </a:t>
            </a:r>
            <a:r>
              <a:rPr lang="en-IN" b="0" i="0" u="none" strike="noStrike" baseline="0" dirty="0"/>
              <a:t>with an </a:t>
            </a:r>
            <a:r>
              <a:rPr lang="en-IN" b="0" i="0" u="none" strike="noStrike" baseline="0" dirty="0">
                <a:solidFill>
                  <a:srgbClr val="FF0000"/>
                </a:solidFill>
              </a:rPr>
              <a:t>explicit sequence of </a:t>
            </a:r>
            <a:r>
              <a:rPr lang="en-IN" b="0" i="0" u="none" strike="noStrike" baseline="0" dirty="0" smtClean="0">
                <a:solidFill>
                  <a:srgbClr val="FF0000"/>
                </a:solidFill>
              </a:rPr>
              <a:t>statements</a:t>
            </a:r>
            <a:endParaRPr lang="en-IN" dirty="0"/>
          </a:p>
          <a:p>
            <a:endParaRPr lang="en-IN" sz="2400" b="0" i="0" u="none" strike="noStrike" baseline="0" dirty="0">
              <a:solidFill>
                <a:srgbClr val="FF0000"/>
              </a:solidFill>
            </a:endParaRPr>
          </a:p>
        </p:txBody>
      </p:sp>
    </p:spTree>
    <p:extLst>
      <p:ext uri="{BB962C8B-B14F-4D97-AF65-F5344CB8AC3E}">
        <p14:creationId xmlns:p14="http://schemas.microsoft.com/office/powerpoint/2010/main" val="4201410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A77-A1AD-3DCA-6144-32FE538B669A}"/>
              </a:ext>
            </a:extLst>
          </p:cNvPr>
          <p:cNvSpPr>
            <a:spLocks noGrp="1"/>
          </p:cNvSpPr>
          <p:nvPr>
            <p:ph type="title"/>
          </p:nvPr>
        </p:nvSpPr>
        <p:spPr>
          <a:xfrm>
            <a:off x="961052" y="365125"/>
            <a:ext cx="10392747" cy="633251"/>
          </a:xfrm>
        </p:spPr>
        <p:txBody>
          <a:bodyPr>
            <a:noAutofit/>
          </a:bodyPr>
          <a:lstStyle/>
          <a:p>
            <a:pPr algn="l"/>
            <a:r>
              <a:rPr lang="en-IN" sz="1800" b="0" i="0" u="none" strike="noStrike" baseline="0" dirty="0">
                <a:solidFill>
                  <a:srgbClr val="000000"/>
                </a:solidFill>
                <a:latin typeface="OTS derived font"/>
              </a:rPr>
              <a:t/>
            </a:r>
            <a:br>
              <a:rPr lang="en-IN" sz="1800" b="0" i="0" u="none" strike="noStrike" baseline="0" dirty="0">
                <a:solidFill>
                  <a:srgbClr val="000000"/>
                </a:solidFill>
                <a:latin typeface="OTS derived font"/>
              </a:rPr>
            </a:br>
            <a:r>
              <a:rPr lang="en-IN" sz="4000" b="0" i="0" u="none" strike="noStrike" baseline="0" dirty="0">
                <a:latin typeface="+mn-lt"/>
              </a:rPr>
              <a:t/>
            </a:r>
            <a:br>
              <a:rPr lang="en-IN" sz="4000" b="0" i="0" u="none" strike="noStrike" baseline="0" dirty="0">
                <a:latin typeface="+mn-lt"/>
              </a:rPr>
            </a:br>
            <a:r>
              <a:rPr lang="en-IN" sz="4000" b="1" i="0" u="none" strike="noStrike" baseline="0" dirty="0">
                <a:latin typeface="+mn-lt"/>
              </a:rPr>
              <a:t>Object-oriented Programming Model</a:t>
            </a:r>
            <a:r>
              <a:rPr lang="en-IN" sz="4000" b="0" i="0" u="none" strike="noStrike" baseline="0" dirty="0">
                <a:latin typeface="OTS derived font"/>
              </a:rPr>
              <a:t/>
            </a:r>
            <a:br>
              <a:rPr lang="en-IN" sz="4000" b="0" i="0" u="none" strike="noStrike" baseline="0" dirty="0">
                <a:latin typeface="OTS derived font"/>
              </a:rPr>
            </a:br>
            <a:endParaRPr lang="en-IN" sz="4000" dirty="0">
              <a:latin typeface="+mn-lt"/>
            </a:endParaRPr>
          </a:p>
        </p:txBody>
      </p:sp>
      <p:sp>
        <p:nvSpPr>
          <p:cNvPr id="3" name="Content Placeholder 2">
            <a:extLst>
              <a:ext uri="{FF2B5EF4-FFF2-40B4-BE49-F238E27FC236}">
                <a16:creationId xmlns:a16="http://schemas.microsoft.com/office/drawing/2014/main" id="{BCBE4941-97B2-F8DE-8BEB-0F3D702DBF1C}"/>
              </a:ext>
            </a:extLst>
          </p:cNvPr>
          <p:cNvSpPr>
            <a:spLocks noGrp="1"/>
          </p:cNvSpPr>
          <p:nvPr>
            <p:ph idx="1"/>
          </p:nvPr>
        </p:nvSpPr>
        <p:spPr>
          <a:xfrm>
            <a:off x="838200" y="1240971"/>
            <a:ext cx="10515600" cy="4935992"/>
          </a:xfrm>
        </p:spPr>
        <p:txBody>
          <a:bodyPr>
            <a:noAutofit/>
          </a:bodyPr>
          <a:lstStyle/>
          <a:p>
            <a:r>
              <a:rPr lang="en-IN" b="0" i="0" u="none" strike="noStrike" baseline="0" dirty="0" smtClean="0"/>
              <a:t>Each </a:t>
            </a:r>
            <a:r>
              <a:rPr lang="en-IN" b="0" i="0" u="none" strike="noStrike" baseline="0" dirty="0"/>
              <a:t>object has a </a:t>
            </a:r>
            <a:r>
              <a:rPr lang="en-IN" b="0" i="0" u="none" strike="noStrike" baseline="0" dirty="0">
                <a:solidFill>
                  <a:srgbClr val="FF0000"/>
                </a:solidFill>
              </a:rPr>
              <a:t>state (values) </a:t>
            </a:r>
            <a:r>
              <a:rPr lang="en-IN" b="0" i="0" u="none" strike="noStrike" baseline="0" dirty="0"/>
              <a:t>and </a:t>
            </a:r>
            <a:r>
              <a:rPr lang="en-IN" b="0" i="0" u="none" strike="noStrike" baseline="0" dirty="0" err="1">
                <a:solidFill>
                  <a:srgbClr val="FF0000"/>
                </a:solidFill>
              </a:rPr>
              <a:t>behavior</a:t>
            </a:r>
            <a:r>
              <a:rPr lang="en-IN" b="0" i="0" u="none" strike="noStrike" baseline="0" dirty="0">
                <a:solidFill>
                  <a:srgbClr val="FF0000"/>
                </a:solidFill>
              </a:rPr>
              <a:t> (interface/methods). </a:t>
            </a:r>
            <a:r>
              <a:rPr lang="en-IN" b="0" i="0" u="none" strike="noStrike" baseline="0" dirty="0"/>
              <a:t>Objects get state and </a:t>
            </a:r>
            <a:r>
              <a:rPr lang="en-IN" b="0" i="0" u="none" strike="noStrike" baseline="0" dirty="0" err="1"/>
              <a:t>behavior</a:t>
            </a:r>
            <a:r>
              <a:rPr lang="en-IN" b="0" i="0" u="none" strike="noStrike" baseline="0" dirty="0"/>
              <a:t> based on the </a:t>
            </a:r>
            <a:r>
              <a:rPr lang="en-IN" b="0" i="0" u="none" strike="noStrike" baseline="0" dirty="0">
                <a:solidFill>
                  <a:srgbClr val="FF0000"/>
                </a:solidFill>
              </a:rPr>
              <a:t>class from which it </a:t>
            </a:r>
            <a:r>
              <a:rPr lang="en-IN" b="0" i="0" u="none" strike="noStrike" baseline="0" dirty="0" smtClean="0">
                <a:solidFill>
                  <a:srgbClr val="FF0000"/>
                </a:solidFill>
              </a:rPr>
              <a:t>created</a:t>
            </a:r>
            <a:endParaRPr lang="en-IN" b="0" i="0" u="none" strike="noStrike" baseline="0" dirty="0"/>
          </a:p>
          <a:p>
            <a:r>
              <a:rPr lang="en-IN" b="0" i="0" u="none" strike="noStrike" baseline="0" dirty="0">
                <a:solidFill>
                  <a:srgbClr val="FF0000"/>
                </a:solidFill>
              </a:rPr>
              <a:t>Objects interact </a:t>
            </a:r>
            <a:r>
              <a:rPr lang="en-IN" b="0" i="0" u="none" strike="noStrike" baseline="0" dirty="0"/>
              <a:t>with one another </a:t>
            </a:r>
            <a:r>
              <a:rPr lang="en-IN" b="0" i="0" u="none" strike="noStrike" baseline="0" dirty="0">
                <a:solidFill>
                  <a:srgbClr val="FF0000"/>
                </a:solidFill>
              </a:rPr>
              <a:t>by sending messages </a:t>
            </a:r>
            <a:r>
              <a:rPr lang="en-IN" b="0" i="0" u="none" strike="noStrike" baseline="0" dirty="0"/>
              <a:t>to each other, i.e. by calling each other’s </a:t>
            </a:r>
            <a:r>
              <a:rPr lang="en-IN" b="0" i="0" u="none" strike="noStrike" baseline="0" dirty="0">
                <a:solidFill>
                  <a:srgbClr val="FF0000"/>
                </a:solidFill>
              </a:rPr>
              <a:t>interface</a:t>
            </a:r>
            <a:r>
              <a:rPr lang="en-IN" b="0" i="0" u="none" strike="noStrike" baseline="0" dirty="0"/>
              <a:t> </a:t>
            </a:r>
            <a:r>
              <a:rPr lang="en-IN" b="0" i="0" u="none" strike="noStrike" baseline="0" dirty="0" smtClean="0">
                <a:solidFill>
                  <a:srgbClr val="FF0000"/>
                </a:solidFill>
              </a:rPr>
              <a:t>methods</a:t>
            </a:r>
            <a:endParaRPr lang="en-IN" dirty="0"/>
          </a:p>
        </p:txBody>
      </p:sp>
    </p:spTree>
    <p:extLst>
      <p:ext uri="{BB962C8B-B14F-4D97-AF65-F5344CB8AC3E}">
        <p14:creationId xmlns:p14="http://schemas.microsoft.com/office/powerpoint/2010/main" val="2381714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A77-A1AD-3DCA-6144-32FE538B669A}"/>
              </a:ext>
            </a:extLst>
          </p:cNvPr>
          <p:cNvSpPr>
            <a:spLocks noGrp="1"/>
          </p:cNvSpPr>
          <p:nvPr>
            <p:ph type="title"/>
          </p:nvPr>
        </p:nvSpPr>
        <p:spPr>
          <a:xfrm>
            <a:off x="961052" y="365125"/>
            <a:ext cx="10392747" cy="633251"/>
          </a:xfrm>
        </p:spPr>
        <p:txBody>
          <a:bodyPr>
            <a:noAutofit/>
          </a:bodyPr>
          <a:lstStyle/>
          <a:p>
            <a:pPr algn="l"/>
            <a:r>
              <a:rPr lang="en-IN" sz="1800" b="0" i="0" u="none" strike="noStrike" baseline="0" dirty="0">
                <a:solidFill>
                  <a:srgbClr val="000000"/>
                </a:solidFill>
                <a:latin typeface="OTS derived font"/>
              </a:rPr>
              <a:t/>
            </a:r>
            <a:br>
              <a:rPr lang="en-IN" sz="1800" b="0" i="0" u="none" strike="noStrike" baseline="0" dirty="0">
                <a:solidFill>
                  <a:srgbClr val="000000"/>
                </a:solidFill>
                <a:latin typeface="OTS derived font"/>
              </a:rPr>
            </a:br>
            <a:r>
              <a:rPr lang="en-IN" sz="1800" b="0" i="0" u="none" strike="noStrike" baseline="0" dirty="0">
                <a:latin typeface="OTS derived font"/>
              </a:rPr>
              <a:t/>
            </a:r>
            <a:br>
              <a:rPr lang="en-IN" sz="1800" b="0" i="0" u="none" strike="noStrike" baseline="0" dirty="0">
                <a:latin typeface="OTS derived font"/>
              </a:rPr>
            </a:br>
            <a:r>
              <a:rPr lang="en-IN" sz="4000" b="1" i="0" u="none" strike="noStrike" baseline="0" dirty="0">
                <a:latin typeface="+mn-lt"/>
              </a:rPr>
              <a:t>Event </a:t>
            </a:r>
            <a:r>
              <a:rPr lang="en-IN" sz="4000" b="1" dirty="0">
                <a:latin typeface="+mn-lt"/>
              </a:rPr>
              <a:t>Driven </a:t>
            </a:r>
            <a:r>
              <a:rPr lang="en-IN" sz="4000" b="1" i="0" u="none" strike="noStrike" baseline="0" dirty="0">
                <a:latin typeface="+mn-lt"/>
              </a:rPr>
              <a:t>Programming Model</a:t>
            </a:r>
            <a:r>
              <a:rPr lang="en-IN" sz="4000" b="0" i="0" u="none" strike="noStrike" baseline="0" dirty="0">
                <a:latin typeface="OTS derived font"/>
              </a:rPr>
              <a:t/>
            </a:r>
            <a:br>
              <a:rPr lang="en-IN" sz="4000" b="0" i="0" u="none" strike="noStrike" baseline="0" dirty="0">
                <a:latin typeface="OTS derived font"/>
              </a:rPr>
            </a:br>
            <a:endParaRPr lang="en-IN" sz="4000" dirty="0">
              <a:latin typeface="+mn-lt"/>
            </a:endParaRPr>
          </a:p>
        </p:txBody>
      </p:sp>
      <p:sp>
        <p:nvSpPr>
          <p:cNvPr id="3" name="Content Placeholder 2">
            <a:extLst>
              <a:ext uri="{FF2B5EF4-FFF2-40B4-BE49-F238E27FC236}">
                <a16:creationId xmlns:a16="http://schemas.microsoft.com/office/drawing/2014/main" id="{BCBE4941-97B2-F8DE-8BEB-0F3D702DBF1C}"/>
              </a:ext>
            </a:extLst>
          </p:cNvPr>
          <p:cNvSpPr>
            <a:spLocks noGrp="1"/>
          </p:cNvSpPr>
          <p:nvPr>
            <p:ph idx="1"/>
          </p:nvPr>
        </p:nvSpPr>
        <p:spPr>
          <a:xfrm>
            <a:off x="838200" y="1240971"/>
            <a:ext cx="10515600" cy="4935992"/>
          </a:xfrm>
        </p:spPr>
        <p:txBody>
          <a:bodyPr>
            <a:noAutofit/>
          </a:bodyPr>
          <a:lstStyle/>
          <a:p>
            <a:r>
              <a:rPr lang="en-IN" b="0" i="0" u="none" strike="noStrike" baseline="0" dirty="0"/>
              <a:t>This model is popularly used for </a:t>
            </a:r>
            <a:r>
              <a:rPr lang="en-IN" b="0" i="0" u="none" strike="noStrike" baseline="0" dirty="0">
                <a:solidFill>
                  <a:srgbClr val="FF0000"/>
                </a:solidFill>
              </a:rPr>
              <a:t>programming GUI applications </a:t>
            </a:r>
            <a:r>
              <a:rPr lang="en-IN" b="0" i="0" u="none" strike="noStrike" baseline="0" dirty="0"/>
              <a:t>containing </a:t>
            </a:r>
            <a:r>
              <a:rPr lang="en-IN" b="0" i="0" u="none" strike="noStrike" baseline="0" dirty="0">
                <a:solidFill>
                  <a:srgbClr val="FF0000"/>
                </a:solidFill>
              </a:rPr>
              <a:t>elements</a:t>
            </a:r>
            <a:r>
              <a:rPr lang="en-IN" b="0" i="0" u="none" strike="noStrike" baseline="0" dirty="0"/>
              <a:t> like </a:t>
            </a:r>
            <a:r>
              <a:rPr lang="en-IN" b="0" i="0" u="none" strike="noStrike" baseline="0" dirty="0">
                <a:solidFill>
                  <a:srgbClr val="FF0000"/>
                </a:solidFill>
              </a:rPr>
              <a:t>windows, check boxes, buttons, combo-boxes, scroll bars, menus</a:t>
            </a:r>
            <a:r>
              <a:rPr lang="en-IN" b="0" i="0" u="none" strike="noStrike" baseline="0" dirty="0"/>
              <a:t>, etc.</a:t>
            </a:r>
          </a:p>
          <a:p>
            <a:r>
              <a:rPr lang="en-IN" b="0" i="0" u="none" strike="noStrike" baseline="0" dirty="0"/>
              <a:t>When </a:t>
            </a:r>
            <a:r>
              <a:rPr lang="en-IN" b="0" i="0" u="none" strike="noStrike" baseline="0" dirty="0" smtClean="0"/>
              <a:t>users </a:t>
            </a:r>
            <a:r>
              <a:rPr lang="en-IN" b="0" i="0" u="none" strike="noStrike" baseline="0" dirty="0">
                <a:solidFill>
                  <a:srgbClr val="FF0000"/>
                </a:solidFill>
              </a:rPr>
              <a:t>interact</a:t>
            </a:r>
            <a:r>
              <a:rPr lang="en-IN" b="0" i="0" u="none" strike="noStrike" baseline="0" dirty="0"/>
              <a:t> with these </a:t>
            </a:r>
            <a:r>
              <a:rPr lang="en-IN" b="0" i="0" u="none" strike="noStrike" baseline="0" dirty="0">
                <a:solidFill>
                  <a:srgbClr val="FF0000"/>
                </a:solidFill>
              </a:rPr>
              <a:t>elements</a:t>
            </a:r>
            <a:r>
              <a:rPr lang="en-IN" b="0" i="0" u="none" strike="noStrike" baseline="0" dirty="0"/>
              <a:t> (like clicking a button, </a:t>
            </a:r>
            <a:r>
              <a:rPr lang="en-IN" b="0" i="0" u="none" strike="noStrike" baseline="0" dirty="0" smtClean="0"/>
              <a:t>moving </a:t>
            </a:r>
            <a:r>
              <a:rPr lang="en-IN" b="0" i="0" u="none" strike="noStrike" baseline="0" dirty="0"/>
              <a:t>the </a:t>
            </a:r>
            <a:r>
              <a:rPr lang="en-IN" b="0" i="0" u="none" strike="noStrike" baseline="0" dirty="0" smtClean="0"/>
              <a:t>scrollbar, </a:t>
            </a:r>
            <a:r>
              <a:rPr lang="en-IN" b="0" i="0" u="none" strike="noStrike" baseline="0" dirty="0"/>
              <a:t>or selecting a menu item) </a:t>
            </a:r>
            <a:r>
              <a:rPr lang="en-IN" b="0" i="0" u="none" strike="noStrike" baseline="0" dirty="0">
                <a:solidFill>
                  <a:srgbClr val="FF0000"/>
                </a:solidFill>
              </a:rPr>
              <a:t>events occur </a:t>
            </a:r>
            <a:r>
              <a:rPr lang="en-IN" b="0" i="0" u="none" strike="noStrike" baseline="0" dirty="0"/>
              <a:t>and these elements </a:t>
            </a:r>
            <a:r>
              <a:rPr lang="en-IN" b="0" i="0" u="none" strike="noStrike" baseline="0" dirty="0">
                <a:solidFill>
                  <a:srgbClr val="FF0000"/>
                </a:solidFill>
              </a:rPr>
              <a:t>emit messages</a:t>
            </a:r>
            <a:r>
              <a:rPr lang="en-IN" b="0" i="0" u="none" strike="noStrike" baseline="0" dirty="0"/>
              <a:t>. There are </a:t>
            </a:r>
            <a:r>
              <a:rPr lang="en-IN" b="0" i="0" u="none" strike="noStrike" baseline="0" dirty="0">
                <a:solidFill>
                  <a:srgbClr val="FF0000"/>
                </a:solidFill>
              </a:rPr>
              <a:t>listener methods </a:t>
            </a:r>
            <a:r>
              <a:rPr lang="en-IN" b="0" i="0" u="none" strike="noStrike" baseline="0" dirty="0" smtClean="0"/>
              <a:t>that </a:t>
            </a:r>
            <a:r>
              <a:rPr lang="en-IN" b="0" i="0" u="none" strike="noStrike" baseline="0" dirty="0"/>
              <a:t>are registered with these GUI elements which react to these </a:t>
            </a:r>
            <a:r>
              <a:rPr lang="en-IN" b="0" i="0" u="none" strike="noStrike" baseline="0" dirty="0" smtClean="0"/>
              <a:t>events </a:t>
            </a:r>
            <a:endParaRPr lang="en-IN" b="0" i="0" u="none" strike="noStrike" baseline="0" dirty="0"/>
          </a:p>
          <a:p>
            <a:pPr marL="0" indent="0">
              <a:buNone/>
            </a:pPr>
            <a:r>
              <a:rPr lang="en-IN" b="0" i="0" u="none" strike="noStrike" baseline="0" dirty="0" smtClean="0"/>
              <a:t> </a:t>
            </a:r>
            <a:endParaRPr lang="en-IN" dirty="0"/>
          </a:p>
        </p:txBody>
      </p:sp>
    </p:spTree>
    <p:extLst>
      <p:ext uri="{BB962C8B-B14F-4D97-AF65-F5344CB8AC3E}">
        <p14:creationId xmlns:p14="http://schemas.microsoft.com/office/powerpoint/2010/main" val="331617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89F1-1987-2680-BAD1-D50F7F17E06E}"/>
              </a:ext>
            </a:extLst>
          </p:cNvPr>
          <p:cNvSpPr>
            <a:spLocks noGrp="1"/>
          </p:cNvSpPr>
          <p:nvPr>
            <p:ph type="title"/>
          </p:nvPr>
        </p:nvSpPr>
        <p:spPr>
          <a:xfrm>
            <a:off x="838200" y="365126"/>
            <a:ext cx="10515600" cy="745218"/>
          </a:xfrm>
        </p:spPr>
        <p:txBody>
          <a:bodyPr>
            <a:normAutofit/>
          </a:bodyPr>
          <a:lstStyle/>
          <a:p>
            <a:r>
              <a:rPr lang="en-IN" sz="4000" b="1" i="0" u="none" strike="noStrike" baseline="0" dirty="0">
                <a:latin typeface="+mn-lt"/>
              </a:rPr>
              <a:t>Python Specification</a:t>
            </a:r>
            <a:endParaRPr lang="en-IN" sz="4000" dirty="0">
              <a:latin typeface="+mn-lt"/>
            </a:endParaRPr>
          </a:p>
        </p:txBody>
      </p:sp>
      <p:sp>
        <p:nvSpPr>
          <p:cNvPr id="3" name="Content Placeholder 2">
            <a:extLst>
              <a:ext uri="{FF2B5EF4-FFF2-40B4-BE49-F238E27FC236}">
                <a16:creationId xmlns:a16="http://schemas.microsoft.com/office/drawing/2014/main" id="{E0C5DDBD-B9AC-A5E5-BBA8-615C9BF3FE9E}"/>
              </a:ext>
            </a:extLst>
          </p:cNvPr>
          <p:cNvSpPr>
            <a:spLocks noGrp="1"/>
          </p:cNvSpPr>
          <p:nvPr>
            <p:ph idx="1"/>
          </p:nvPr>
        </p:nvSpPr>
        <p:spPr>
          <a:xfrm>
            <a:off x="838200" y="1110344"/>
            <a:ext cx="10515600" cy="5066619"/>
          </a:xfrm>
        </p:spPr>
        <p:txBody>
          <a:bodyPr>
            <a:noAutofit/>
          </a:bodyPr>
          <a:lstStyle/>
          <a:p>
            <a:r>
              <a:rPr lang="en-IN" b="0" i="0" u="none" strike="noStrike" baseline="0" dirty="0"/>
              <a:t>Python is a </a:t>
            </a:r>
            <a:r>
              <a:rPr lang="en-IN" b="0" i="0" u="none" strike="noStrike" baseline="0" dirty="0">
                <a:solidFill>
                  <a:srgbClr val="FF0000"/>
                </a:solidFill>
              </a:rPr>
              <a:t>specification </a:t>
            </a:r>
            <a:r>
              <a:rPr lang="en-IN" b="0" i="0" u="none" strike="noStrike" baseline="0" dirty="0"/>
              <a:t>for a language that can be implemented in different ways. </a:t>
            </a:r>
            <a:r>
              <a:rPr lang="en-IN" b="0" i="0" u="none" strike="noStrike" baseline="0" dirty="0" smtClean="0"/>
              <a:t>Different </a:t>
            </a:r>
            <a:r>
              <a:rPr lang="en-IN" b="0" i="0" u="none" strike="noStrike" baseline="0" dirty="0">
                <a:solidFill>
                  <a:srgbClr val="FF0000"/>
                </a:solidFill>
              </a:rPr>
              <a:t>popular Python implementations are</a:t>
            </a:r>
            <a:r>
              <a:rPr lang="en-IN" b="0" i="0" u="none" strike="noStrike" baseline="0" dirty="0"/>
              <a:t>:</a:t>
            </a:r>
          </a:p>
          <a:p>
            <a:pPr marL="0" indent="0">
              <a:buNone/>
            </a:pPr>
            <a:r>
              <a:rPr lang="en-IN" b="1" i="0" u="none" strike="noStrike" baseline="0" dirty="0" smtClean="0"/>
              <a:t>	</a:t>
            </a:r>
            <a:r>
              <a:rPr lang="en-IN" b="1" i="0" u="none" strike="noStrike" baseline="0" dirty="0" err="1" smtClean="0"/>
              <a:t>CPython</a:t>
            </a:r>
            <a:r>
              <a:rPr lang="en-IN" b="0" i="0" u="none" strike="noStrike" baseline="0" dirty="0" smtClean="0"/>
              <a:t> </a:t>
            </a:r>
            <a:r>
              <a:rPr lang="en-IN" b="0" i="0" u="none" strike="noStrike" baseline="0" dirty="0"/>
              <a:t>- is the reference implementation, </a:t>
            </a:r>
            <a:r>
              <a:rPr lang="en-IN" b="0" i="0" u="none" strike="noStrike" baseline="0" dirty="0">
                <a:solidFill>
                  <a:srgbClr val="FF0000"/>
                </a:solidFill>
              </a:rPr>
              <a:t>written in </a:t>
            </a:r>
            <a:r>
              <a:rPr lang="en-IN" b="0" i="0" u="none" strike="noStrike" baseline="0" dirty="0" smtClean="0">
                <a:solidFill>
                  <a:srgbClr val="FF0000"/>
                </a:solidFill>
              </a:rPr>
              <a:t>C</a:t>
            </a:r>
            <a:endParaRPr lang="en-IN" b="0" i="0" u="none" strike="noStrike" baseline="0" dirty="0">
              <a:solidFill>
                <a:srgbClr val="FF0000"/>
              </a:solidFill>
            </a:endParaRPr>
          </a:p>
          <a:p>
            <a:pPr marL="0" indent="0">
              <a:buNone/>
            </a:pPr>
            <a:r>
              <a:rPr lang="en-IN" b="1" i="0" u="none" strike="noStrike" baseline="0" dirty="0" smtClean="0"/>
              <a:t>	</a:t>
            </a:r>
            <a:r>
              <a:rPr lang="en-IN" b="1" i="0" u="none" strike="noStrike" baseline="0" dirty="0" err="1" smtClean="0"/>
              <a:t>PyPy</a:t>
            </a:r>
            <a:r>
              <a:rPr lang="en-IN" b="0" i="0" u="none" strike="noStrike" baseline="0" dirty="0" smtClean="0"/>
              <a:t> </a:t>
            </a:r>
            <a:r>
              <a:rPr lang="en-IN" b="0" i="0" u="none" strike="noStrike" baseline="0" dirty="0"/>
              <a:t>- Written in </a:t>
            </a:r>
            <a:r>
              <a:rPr lang="en-IN" b="0" i="0" u="none" strike="noStrike" baseline="0" dirty="0">
                <a:solidFill>
                  <a:srgbClr val="FF0000"/>
                </a:solidFill>
              </a:rPr>
              <a:t>a subset of Python language </a:t>
            </a:r>
            <a:r>
              <a:rPr lang="en-IN" b="0" i="0" u="none" strike="noStrike" baseline="0" dirty="0"/>
              <a:t>called </a:t>
            </a:r>
            <a:r>
              <a:rPr lang="en-IN" b="0" i="0" u="none" strike="noStrike" baseline="0" dirty="0" err="1" smtClean="0">
                <a:solidFill>
                  <a:srgbClr val="FF0000"/>
                </a:solidFill>
              </a:rPr>
              <a:t>RPython</a:t>
            </a:r>
            <a:endParaRPr lang="en-IN" b="0" i="0" u="none" strike="noStrike" baseline="0" dirty="0"/>
          </a:p>
          <a:p>
            <a:pPr marL="0" indent="0">
              <a:buNone/>
            </a:pPr>
            <a:r>
              <a:rPr lang="en-IN" b="1" i="0" u="none" strike="noStrike" baseline="0" dirty="0" smtClean="0"/>
              <a:t>	</a:t>
            </a:r>
            <a:r>
              <a:rPr lang="en-IN" b="1" i="0" u="none" strike="noStrike" baseline="0" dirty="0" err="1" smtClean="0"/>
              <a:t>Jython</a:t>
            </a:r>
            <a:r>
              <a:rPr lang="en-IN" b="0" i="0" u="none" strike="noStrike" baseline="0" dirty="0" smtClean="0"/>
              <a:t> </a:t>
            </a:r>
            <a:r>
              <a:rPr lang="en-IN" b="0" i="0" u="none" strike="noStrike" baseline="0" dirty="0"/>
              <a:t>- Written in </a:t>
            </a:r>
            <a:r>
              <a:rPr lang="en-IN" b="0" i="0" u="none" strike="noStrike" baseline="0" dirty="0" smtClean="0">
                <a:solidFill>
                  <a:srgbClr val="FF0000"/>
                </a:solidFill>
              </a:rPr>
              <a:t>Java</a:t>
            </a:r>
            <a:endParaRPr lang="en-IN" b="0" i="0" u="none" strike="noStrike" baseline="0" dirty="0">
              <a:solidFill>
                <a:srgbClr val="FF0000"/>
              </a:solidFill>
            </a:endParaRPr>
          </a:p>
          <a:p>
            <a:pPr marL="0" indent="0">
              <a:buNone/>
            </a:pPr>
            <a:r>
              <a:rPr lang="en-IN" b="1" i="0" u="none" strike="noStrike" baseline="0" dirty="0" smtClean="0"/>
              <a:t>	</a:t>
            </a:r>
            <a:r>
              <a:rPr lang="en-IN" b="1" i="0" u="none" strike="noStrike" baseline="0" dirty="0" err="1" smtClean="0"/>
              <a:t>IronPython</a:t>
            </a:r>
            <a:r>
              <a:rPr lang="en-IN" b="1" i="0" u="none" strike="noStrike" baseline="0" dirty="0" smtClean="0"/>
              <a:t> </a:t>
            </a:r>
            <a:r>
              <a:rPr lang="en-IN" b="0" i="0" u="none" strike="noStrike" baseline="0" dirty="0"/>
              <a:t>-Written in </a:t>
            </a:r>
            <a:r>
              <a:rPr lang="en-IN" b="0" i="0" u="none" strike="noStrike" baseline="0" dirty="0">
                <a:solidFill>
                  <a:srgbClr val="FF0000"/>
                </a:solidFill>
              </a:rPr>
              <a:t>C</a:t>
            </a:r>
            <a:r>
              <a:rPr lang="en-IN" b="0" i="0" u="none" strike="noStrike" baseline="0" dirty="0" smtClean="0">
                <a:solidFill>
                  <a:srgbClr val="FF0000"/>
                </a:solidFill>
              </a:rPr>
              <a:t>#</a:t>
            </a:r>
            <a:endParaRPr lang="en-IN" b="0" i="0" u="none" strike="noStrike" baseline="0" dirty="0">
              <a:solidFill>
                <a:srgbClr val="FF0000"/>
              </a:solidFill>
            </a:endParaRPr>
          </a:p>
          <a:p>
            <a:r>
              <a:rPr lang="en-IN" b="0" i="0" u="none" strike="noStrike" baseline="0" dirty="0"/>
              <a:t>All the implementations are </a:t>
            </a:r>
            <a:r>
              <a:rPr lang="en-IN" b="0" i="0" u="none" strike="noStrike" baseline="0" dirty="0">
                <a:solidFill>
                  <a:srgbClr val="FF0000"/>
                </a:solidFill>
              </a:rPr>
              <a:t>compilers as well as interpreters</a:t>
            </a:r>
            <a:r>
              <a:rPr lang="en-IN" b="0" i="0" u="none" strike="noStrike" baseline="0" dirty="0"/>
              <a:t>. The </a:t>
            </a:r>
            <a:r>
              <a:rPr lang="en-IN" b="0" i="0" u="none" strike="noStrike" baseline="0" dirty="0">
                <a:solidFill>
                  <a:srgbClr val="FF0000"/>
                </a:solidFill>
              </a:rPr>
              <a:t>compiler</a:t>
            </a:r>
            <a:r>
              <a:rPr lang="en-IN" b="0" i="0" u="none" strike="noStrike" baseline="0" dirty="0"/>
              <a:t> </a:t>
            </a:r>
            <a:r>
              <a:rPr lang="en-IN" b="0" i="0" u="none" strike="noStrike" baseline="0" dirty="0">
                <a:solidFill>
                  <a:srgbClr val="FF0000"/>
                </a:solidFill>
              </a:rPr>
              <a:t>converts</a:t>
            </a:r>
            <a:r>
              <a:rPr lang="en-IN" b="0" i="0" u="none" strike="noStrike" baseline="0" dirty="0"/>
              <a:t> the </a:t>
            </a:r>
            <a:r>
              <a:rPr lang="en-IN" b="0" i="0" u="none" strike="noStrike" baseline="0" dirty="0">
                <a:solidFill>
                  <a:srgbClr val="FF0000"/>
                </a:solidFill>
              </a:rPr>
              <a:t>Python program into </a:t>
            </a:r>
            <a:r>
              <a:rPr lang="en-IN" b="0" i="0" u="none" strike="noStrike" baseline="0" dirty="0" smtClean="0">
                <a:solidFill>
                  <a:srgbClr val="FF0000"/>
                </a:solidFill>
              </a:rPr>
              <a:t>an intermediate </a:t>
            </a:r>
            <a:r>
              <a:rPr lang="en-IN" b="0" i="0" u="none" strike="noStrike" baseline="0" dirty="0">
                <a:solidFill>
                  <a:srgbClr val="FF0000"/>
                </a:solidFill>
              </a:rPr>
              <a:t>bytecode</a:t>
            </a:r>
            <a:r>
              <a:rPr lang="en-IN" b="0" i="0" u="none" strike="noStrike" baseline="0" dirty="0"/>
              <a:t>. This </a:t>
            </a:r>
            <a:r>
              <a:rPr lang="en-IN" b="0" i="0" u="none" strike="noStrike" baseline="0" dirty="0">
                <a:solidFill>
                  <a:srgbClr val="FF0000"/>
                </a:solidFill>
              </a:rPr>
              <a:t>bytecode </a:t>
            </a:r>
            <a:r>
              <a:rPr lang="en-IN" b="0" i="0" u="none" strike="noStrike" baseline="0" dirty="0"/>
              <a:t>is then </a:t>
            </a:r>
            <a:r>
              <a:rPr lang="en-IN" b="0" i="0" u="none" strike="noStrike" baseline="0" dirty="0">
                <a:solidFill>
                  <a:srgbClr val="FF0000"/>
                </a:solidFill>
              </a:rPr>
              <a:t>interpreted</a:t>
            </a:r>
            <a:r>
              <a:rPr lang="en-IN" b="0" i="0" u="none" strike="noStrike" baseline="0" dirty="0"/>
              <a:t> by the </a:t>
            </a:r>
            <a:r>
              <a:rPr lang="en-IN" b="0" i="0" u="none" strike="noStrike" baseline="0" dirty="0">
                <a:solidFill>
                  <a:srgbClr val="FF0000"/>
                </a:solidFill>
              </a:rPr>
              <a:t>interpreter</a:t>
            </a:r>
            <a:endParaRPr lang="en-IN" dirty="0">
              <a:solidFill>
                <a:srgbClr val="FF0000"/>
              </a:solidFill>
            </a:endParaRPr>
          </a:p>
        </p:txBody>
      </p:sp>
    </p:spTree>
    <p:extLst>
      <p:ext uri="{BB962C8B-B14F-4D97-AF65-F5344CB8AC3E}">
        <p14:creationId xmlns:p14="http://schemas.microsoft.com/office/powerpoint/2010/main" val="381956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86C9-A32F-9629-93C7-EAFC4C18EB5F}"/>
              </a:ext>
            </a:extLst>
          </p:cNvPr>
          <p:cNvSpPr>
            <a:spLocks noGrp="1"/>
          </p:cNvSpPr>
          <p:nvPr>
            <p:ph type="title"/>
          </p:nvPr>
        </p:nvSpPr>
        <p:spPr>
          <a:xfrm>
            <a:off x="838200" y="365125"/>
            <a:ext cx="10515600" cy="586597"/>
          </a:xfrm>
        </p:spPr>
        <p:txBody>
          <a:bodyPr>
            <a:noAutofit/>
          </a:bodyPr>
          <a:lstStyle/>
          <a:p>
            <a:r>
              <a:rPr lang="en-IN" sz="4000" b="1" i="0" u="none" strike="noStrike" baseline="0" dirty="0">
                <a:latin typeface="+mn-lt"/>
              </a:rPr>
              <a:t>Python Installation under Windows</a:t>
            </a:r>
            <a:endParaRPr lang="en-IN" sz="4000" b="1" dirty="0">
              <a:latin typeface="+mn-lt"/>
            </a:endParaRPr>
          </a:p>
        </p:txBody>
      </p:sp>
      <p:sp>
        <p:nvSpPr>
          <p:cNvPr id="3" name="Content Placeholder 2">
            <a:extLst>
              <a:ext uri="{FF2B5EF4-FFF2-40B4-BE49-F238E27FC236}">
                <a16:creationId xmlns:a16="http://schemas.microsoft.com/office/drawing/2014/main" id="{25CD1659-D4D7-E122-DBFC-CF4EC9BEBF77}"/>
              </a:ext>
            </a:extLst>
          </p:cNvPr>
          <p:cNvSpPr>
            <a:spLocks noGrp="1"/>
          </p:cNvSpPr>
          <p:nvPr>
            <p:ph idx="1"/>
          </p:nvPr>
        </p:nvSpPr>
        <p:spPr>
          <a:xfrm>
            <a:off x="838200" y="1101012"/>
            <a:ext cx="10515600" cy="5075951"/>
          </a:xfrm>
        </p:spPr>
        <p:txBody>
          <a:bodyPr>
            <a:noAutofit/>
          </a:bodyPr>
          <a:lstStyle/>
          <a:p>
            <a:r>
              <a:rPr lang="en-IN" b="0" i="0" u="none" strike="noStrike" baseline="0" dirty="0">
                <a:solidFill>
                  <a:srgbClr val="FF0000"/>
                </a:solidFill>
              </a:rPr>
              <a:t>Latest  version  </a:t>
            </a:r>
            <a:r>
              <a:rPr lang="en-IN" b="0" i="0" u="none" strike="noStrike" baseline="0" dirty="0"/>
              <a:t>for  Windows and Linux environments was </a:t>
            </a:r>
            <a:r>
              <a:rPr lang="en-IN" b="0" i="0" u="none" strike="noStrike" baseline="0" dirty="0">
                <a:solidFill>
                  <a:srgbClr val="FF0000"/>
                </a:solidFill>
              </a:rPr>
              <a:t>Python 3.10.5</a:t>
            </a:r>
          </a:p>
          <a:p>
            <a:r>
              <a:rPr lang="en-IN" b="0" i="0" u="none" strike="noStrike" baseline="0" dirty="0"/>
              <a:t>Download the Python installer from </a:t>
            </a:r>
            <a:r>
              <a:rPr lang="en-IN" b="0" i="0" u="none" strike="noStrike" baseline="0" dirty="0">
                <a:solidFill>
                  <a:srgbClr val="FF0000"/>
                </a:solidFill>
              </a:rPr>
              <a:t>www.python.org/downloads/</a:t>
            </a:r>
            <a:r>
              <a:rPr lang="en-IN" b="0" i="0" u="none" strike="noStrike" baseline="0" dirty="0"/>
              <a:t>. (http://www.python.org/downloads/. ) </a:t>
            </a:r>
          </a:p>
          <a:p>
            <a:r>
              <a:rPr lang="en-IN" b="0" i="0" u="none" strike="noStrike" baseline="0" dirty="0"/>
              <a:t>To install it on a 32-bit machine or a 64-bit machine</a:t>
            </a:r>
          </a:p>
          <a:p>
            <a:r>
              <a:rPr lang="en-IN" b="0" i="0" u="none" strike="noStrike" baseline="0" dirty="0"/>
              <a:t>64-bit machine: Download </a:t>
            </a:r>
            <a:r>
              <a:rPr lang="en-IN" b="0" i="0" u="none" strike="noStrike" baseline="0" dirty="0">
                <a:solidFill>
                  <a:srgbClr val="FF0000"/>
                </a:solidFill>
              </a:rPr>
              <a:t>Windows x86-64 </a:t>
            </a:r>
            <a:r>
              <a:rPr lang="en-IN" b="0" i="0" u="none" strike="noStrike" baseline="0" dirty="0"/>
              <a:t>executable installer</a:t>
            </a:r>
          </a:p>
          <a:p>
            <a:r>
              <a:rPr lang="en-IN" b="0" i="0" u="none" strike="noStrike" baseline="0" dirty="0"/>
              <a:t>32-bit machine: Download </a:t>
            </a:r>
            <a:r>
              <a:rPr lang="en-IN" b="0" i="0" u="none" strike="noStrike" baseline="0" dirty="0">
                <a:solidFill>
                  <a:srgbClr val="FF0000"/>
                </a:solidFill>
              </a:rPr>
              <a:t>Windows x86 </a:t>
            </a:r>
            <a:r>
              <a:rPr lang="en-IN" b="0" i="0" u="none" strike="noStrike" baseline="0" dirty="0"/>
              <a:t>executable installer</a:t>
            </a:r>
          </a:p>
          <a:p>
            <a:r>
              <a:rPr lang="en-IN" b="0" i="0" u="none" strike="noStrike" baseline="0" dirty="0"/>
              <a:t>Once you have chosen and downloaded an installer, </a:t>
            </a:r>
            <a:r>
              <a:rPr lang="en-IN" b="0" i="0" u="none" strike="noStrike" baseline="0" dirty="0">
                <a:solidFill>
                  <a:srgbClr val="FF0000"/>
                </a:solidFill>
              </a:rPr>
              <a:t>execute</a:t>
            </a:r>
            <a:r>
              <a:rPr lang="en-IN" b="0" i="0" u="none" strike="noStrike" baseline="0" dirty="0"/>
              <a:t> it by </a:t>
            </a:r>
            <a:r>
              <a:rPr lang="en-IN" b="0" i="0" u="none" strike="noStrike" baseline="0" dirty="0">
                <a:solidFill>
                  <a:srgbClr val="FF0000"/>
                </a:solidFill>
              </a:rPr>
              <a:t>double-clicking</a:t>
            </a:r>
            <a:r>
              <a:rPr lang="en-IN" b="0" i="0" u="none" strike="noStrike" baseline="0" dirty="0"/>
              <a:t> on the </a:t>
            </a:r>
            <a:r>
              <a:rPr lang="en-IN" b="0" i="0" u="none" strike="noStrike" baseline="0" dirty="0">
                <a:solidFill>
                  <a:srgbClr val="FF0000"/>
                </a:solidFill>
              </a:rPr>
              <a:t>downloaded </a:t>
            </a:r>
            <a:r>
              <a:rPr lang="en-IN" b="0" i="0" u="none" strike="noStrike" baseline="0" dirty="0" smtClean="0">
                <a:solidFill>
                  <a:srgbClr val="FF0000"/>
                </a:solidFill>
              </a:rPr>
              <a:t>file</a:t>
            </a:r>
            <a:r>
              <a:rPr lang="en-IN" b="0" i="0" u="none" strike="noStrike" baseline="0" dirty="0" smtClean="0"/>
              <a:t> </a:t>
            </a:r>
            <a:endParaRPr lang="en-IN" b="0" i="0" u="none" strike="noStrike" baseline="0" dirty="0"/>
          </a:p>
        </p:txBody>
      </p:sp>
    </p:spTree>
    <p:extLst>
      <p:ext uri="{BB962C8B-B14F-4D97-AF65-F5344CB8AC3E}">
        <p14:creationId xmlns:p14="http://schemas.microsoft.com/office/powerpoint/2010/main" val="78003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B89A-6D70-CA83-D8B6-619A8A668DF9}"/>
              </a:ext>
            </a:extLst>
          </p:cNvPr>
          <p:cNvSpPr>
            <a:spLocks noGrp="1"/>
          </p:cNvSpPr>
          <p:nvPr>
            <p:ph type="title"/>
          </p:nvPr>
        </p:nvSpPr>
        <p:spPr>
          <a:xfrm>
            <a:off x="838200" y="365126"/>
            <a:ext cx="10515600" cy="474630"/>
          </a:xfrm>
        </p:spPr>
        <p:txBody>
          <a:bodyPr>
            <a:noAutofit/>
          </a:bodyPr>
          <a:lstStyle/>
          <a:p>
            <a:r>
              <a:rPr lang="en-IN" sz="4000" b="1" i="0" u="none" strike="noStrike" baseline="0" dirty="0">
                <a:latin typeface="+mn-lt"/>
              </a:rPr>
              <a:t>Python Resources</a:t>
            </a:r>
            <a:endParaRPr lang="en-IN" sz="4000" b="1" dirty="0">
              <a:latin typeface="+mn-lt"/>
            </a:endParaRPr>
          </a:p>
        </p:txBody>
      </p:sp>
      <p:sp>
        <p:nvSpPr>
          <p:cNvPr id="3" name="Content Placeholder 2">
            <a:extLst>
              <a:ext uri="{FF2B5EF4-FFF2-40B4-BE49-F238E27FC236}">
                <a16:creationId xmlns:a16="http://schemas.microsoft.com/office/drawing/2014/main" id="{1F0CD49D-127B-25D6-BAF8-C589E37030EC}"/>
              </a:ext>
            </a:extLst>
          </p:cNvPr>
          <p:cNvSpPr>
            <a:spLocks noGrp="1"/>
          </p:cNvSpPr>
          <p:nvPr>
            <p:ph idx="1"/>
          </p:nvPr>
        </p:nvSpPr>
        <p:spPr>
          <a:xfrm>
            <a:off x="838200" y="1073020"/>
            <a:ext cx="10515600" cy="5103943"/>
          </a:xfrm>
        </p:spPr>
        <p:txBody>
          <a:bodyPr>
            <a:noAutofit/>
          </a:bodyPr>
          <a:lstStyle/>
          <a:p>
            <a:pPr marL="0" indent="0">
              <a:buNone/>
            </a:pPr>
            <a:r>
              <a:rPr lang="en-IN" b="0" i="0" u="none" strike="noStrike" baseline="0" dirty="0"/>
              <a:t>Python </a:t>
            </a:r>
            <a:r>
              <a:rPr lang="en-IN" b="0" i="0" u="none" strike="noStrike" baseline="0" dirty="0">
                <a:solidFill>
                  <a:srgbClr val="FF0000"/>
                </a:solidFill>
              </a:rPr>
              <a:t>source code, </a:t>
            </a:r>
            <a:r>
              <a:rPr lang="en-IN" b="0" i="0" u="none" strike="noStrike" baseline="0" dirty="0" smtClean="0">
                <a:solidFill>
                  <a:srgbClr val="FF0000"/>
                </a:solidFill>
              </a:rPr>
              <a:t>binaries, </a:t>
            </a:r>
            <a:r>
              <a:rPr lang="en-IN" b="0" i="0" u="none" strike="noStrike" baseline="0" dirty="0">
                <a:solidFill>
                  <a:srgbClr val="FF0000"/>
                </a:solidFill>
              </a:rPr>
              <a:t>and documentation </a:t>
            </a:r>
            <a:r>
              <a:rPr lang="en-IN" b="0" i="0" u="none" strike="noStrike" baseline="0" dirty="0" smtClean="0"/>
              <a:t>are </a:t>
            </a:r>
            <a:r>
              <a:rPr lang="en-IN" b="0" i="0" u="none" strike="noStrike" baseline="0" dirty="0"/>
              <a:t>available at:</a:t>
            </a:r>
          </a:p>
          <a:p>
            <a:r>
              <a:rPr lang="en-IN" b="0" i="0" u="none" strike="noStrike" baseline="0" dirty="0"/>
              <a:t>Python official website: </a:t>
            </a:r>
            <a:r>
              <a:rPr lang="en-IN" b="0" i="0" u="none" strike="noStrike" baseline="0" dirty="0">
                <a:solidFill>
                  <a:srgbClr val="FF0000"/>
                </a:solidFill>
              </a:rPr>
              <a:t>www.python.org </a:t>
            </a:r>
            <a:r>
              <a:rPr lang="en-IN" b="0" i="0" u="none" strike="noStrike" baseline="0" dirty="0">
                <a:solidFill>
                  <a:srgbClr val="000000"/>
                </a:solidFill>
              </a:rPr>
              <a:t>(http://www.python.org) </a:t>
            </a:r>
            <a:endParaRPr lang="en-IN" b="0" i="0" u="none" strike="noStrike" baseline="0" dirty="0"/>
          </a:p>
          <a:p>
            <a:r>
              <a:rPr lang="en-IN" b="0" i="0" u="none" strike="noStrike" baseline="0" dirty="0"/>
              <a:t>Documentation website: </a:t>
            </a:r>
            <a:r>
              <a:rPr lang="en-IN" b="0" i="0" u="none" strike="noStrike" baseline="0" dirty="0">
                <a:solidFill>
                  <a:srgbClr val="FF0000"/>
                </a:solidFill>
              </a:rPr>
              <a:t>www.python.org/doc </a:t>
            </a:r>
          </a:p>
          <a:p>
            <a:pPr marL="0" indent="0">
              <a:buNone/>
            </a:pPr>
            <a:endParaRPr lang="en-IN" b="0" i="0" u="none" strike="noStrike" baseline="0" dirty="0">
              <a:solidFill>
                <a:srgbClr val="FF0000"/>
              </a:solidFill>
            </a:endParaRPr>
          </a:p>
          <a:p>
            <a:pPr marL="0" indent="0">
              <a:buNone/>
            </a:pPr>
            <a:r>
              <a:rPr lang="en-IN" b="0" i="0" u="none" strike="noStrike" baseline="0" dirty="0">
                <a:solidFill>
                  <a:srgbClr val="FF0000"/>
                </a:solidFill>
              </a:rPr>
              <a:t>Program development </a:t>
            </a:r>
            <a:r>
              <a:rPr lang="en-IN" b="0" i="0" u="none" strike="noStrike" baseline="0" dirty="0"/>
              <a:t>in Python can be done in </a:t>
            </a:r>
            <a:r>
              <a:rPr lang="en-IN" b="0" i="0" u="none" strike="noStrike" baseline="0" dirty="0">
                <a:solidFill>
                  <a:srgbClr val="FF0000"/>
                </a:solidFill>
              </a:rPr>
              <a:t>3 ways</a:t>
            </a:r>
            <a:r>
              <a:rPr lang="en-IN" b="0" i="0" u="none" strike="noStrike" baseline="0" dirty="0"/>
              <a:t>:-</a:t>
            </a:r>
          </a:p>
          <a:p>
            <a:r>
              <a:rPr lang="en-IN" b="0" i="0" u="none" strike="noStrike" baseline="0" dirty="0"/>
              <a:t>Using built-in IDLE</a:t>
            </a:r>
          </a:p>
          <a:p>
            <a:r>
              <a:rPr lang="en-IN" b="0" i="0" u="none" strike="noStrike" baseline="0" dirty="0"/>
              <a:t>Using third-party IDEs</a:t>
            </a:r>
          </a:p>
          <a:p>
            <a:r>
              <a:rPr lang="en-IN" b="0" i="0" u="none" strike="noStrike" baseline="0" dirty="0"/>
              <a:t>Using online Python shells</a:t>
            </a:r>
            <a:endParaRPr lang="en-IN" dirty="0"/>
          </a:p>
        </p:txBody>
      </p:sp>
    </p:spTree>
    <p:extLst>
      <p:ext uri="{BB962C8B-B14F-4D97-AF65-F5344CB8AC3E}">
        <p14:creationId xmlns:p14="http://schemas.microsoft.com/office/powerpoint/2010/main" val="3537377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B89A-6D70-CA83-D8B6-619A8A668DF9}"/>
              </a:ext>
            </a:extLst>
          </p:cNvPr>
          <p:cNvSpPr>
            <a:spLocks noGrp="1"/>
          </p:cNvSpPr>
          <p:nvPr>
            <p:ph type="title"/>
          </p:nvPr>
        </p:nvSpPr>
        <p:spPr>
          <a:xfrm>
            <a:off x="838200" y="365126"/>
            <a:ext cx="10515600" cy="474630"/>
          </a:xfrm>
        </p:spPr>
        <p:txBody>
          <a:bodyPr>
            <a:noAutofit/>
          </a:bodyPr>
          <a:lstStyle/>
          <a:p>
            <a:r>
              <a:rPr lang="en-IN" sz="4000" b="1" i="0" u="none" strike="noStrike" baseline="0" dirty="0">
                <a:latin typeface="+mn-lt"/>
              </a:rPr>
              <a:t>Python Resources</a:t>
            </a:r>
            <a:endParaRPr lang="en-IN" sz="4000" b="1" dirty="0">
              <a:latin typeface="+mn-lt"/>
            </a:endParaRPr>
          </a:p>
        </p:txBody>
      </p:sp>
      <p:sp>
        <p:nvSpPr>
          <p:cNvPr id="3" name="Content Placeholder 2">
            <a:extLst>
              <a:ext uri="{FF2B5EF4-FFF2-40B4-BE49-F238E27FC236}">
                <a16:creationId xmlns:a16="http://schemas.microsoft.com/office/drawing/2014/main" id="{1F0CD49D-127B-25D6-BAF8-C589E37030EC}"/>
              </a:ext>
            </a:extLst>
          </p:cNvPr>
          <p:cNvSpPr>
            <a:spLocks noGrp="1"/>
          </p:cNvSpPr>
          <p:nvPr>
            <p:ph idx="1"/>
          </p:nvPr>
        </p:nvSpPr>
        <p:spPr>
          <a:xfrm>
            <a:off x="838200" y="1073020"/>
            <a:ext cx="10515600" cy="5103943"/>
          </a:xfrm>
        </p:spPr>
        <p:txBody>
          <a:bodyPr>
            <a:noAutofit/>
          </a:bodyPr>
          <a:lstStyle/>
          <a:p>
            <a:pPr marL="0" indent="0">
              <a:buNone/>
            </a:pPr>
            <a:r>
              <a:rPr lang="en-IN" sz="2400" b="0" i="0" u="none" strike="noStrike" baseline="0" dirty="0">
                <a:solidFill>
                  <a:srgbClr val="FF0000"/>
                </a:solidFill>
              </a:rPr>
              <a:t>Third-party development tools</a:t>
            </a:r>
            <a:r>
              <a:rPr lang="en-IN" sz="2400" b="0" i="0" u="none" strike="noStrike" baseline="0" dirty="0"/>
              <a:t> and the </a:t>
            </a:r>
            <a:r>
              <a:rPr lang="en-IN" sz="2400" b="0" i="0" u="none" strike="noStrike" baseline="0" dirty="0">
                <a:solidFill>
                  <a:srgbClr val="FF0000"/>
                </a:solidFill>
              </a:rPr>
              <a:t>links</a:t>
            </a:r>
            <a:r>
              <a:rPr lang="en-IN" sz="2400" b="0" i="0" u="none" strike="noStrike" baseline="0" dirty="0"/>
              <a:t> from where they can be downloaded are given below:</a:t>
            </a:r>
          </a:p>
          <a:p>
            <a:r>
              <a:rPr lang="en-IN" sz="2400" i="0" u="none" strike="noStrike" baseline="0" dirty="0">
                <a:solidFill>
                  <a:srgbClr val="FF0000"/>
                </a:solidFill>
              </a:rPr>
              <a:t>NetBeans IDE for Python</a:t>
            </a:r>
            <a:r>
              <a:rPr lang="en-IN" sz="2400" b="0" i="0" u="none" strike="noStrike" baseline="0" dirty="0"/>
              <a:t>: https://download.netbeans.org/netbeans/6.5/python/ea/ </a:t>
            </a:r>
          </a:p>
          <a:p>
            <a:r>
              <a:rPr lang="en-IN" sz="2400" i="0" u="none" strike="noStrike" baseline="0" dirty="0">
                <a:solidFill>
                  <a:srgbClr val="FF0000"/>
                </a:solidFill>
              </a:rPr>
              <a:t>PyCharm IDE </a:t>
            </a:r>
            <a:r>
              <a:rPr lang="en-IN" sz="2400" b="0" i="0" u="none" strike="noStrike" baseline="0" dirty="0"/>
              <a:t>for Python: https://www.jetbrains.com/pycharm </a:t>
            </a:r>
          </a:p>
          <a:p>
            <a:r>
              <a:rPr lang="en-IN" sz="2400" i="0" u="none" strike="noStrike" baseline="0" dirty="0">
                <a:solidFill>
                  <a:srgbClr val="FF0000"/>
                </a:solidFill>
              </a:rPr>
              <a:t>Visual Studio Code IDE</a:t>
            </a:r>
            <a:r>
              <a:rPr lang="en-IN" sz="2400" b="0" i="0" u="none" strike="noStrike" baseline="0" dirty="0"/>
              <a:t>: https://code.visualstudio.com/download (https://download.(https://www.jetbrains.com/pycharm) (https://code.visualstudio.com/downlo </a:t>
            </a:r>
          </a:p>
          <a:p>
            <a:r>
              <a:rPr lang="en-IN" sz="2400" b="0" i="0" u="none" strike="noStrike" baseline="0" dirty="0"/>
              <a:t>If you </a:t>
            </a:r>
            <a:r>
              <a:rPr lang="en-IN" sz="2400" b="0" i="0" u="none" strike="noStrike" baseline="0" dirty="0">
                <a:solidFill>
                  <a:srgbClr val="FF0000"/>
                </a:solidFill>
              </a:rPr>
              <a:t>do not wish to install </a:t>
            </a:r>
            <a:r>
              <a:rPr lang="en-IN" sz="2400" b="0" i="0" u="none" strike="noStrike" baseline="0" dirty="0"/>
              <a:t>any Python development tool on your machine, then you can use any of the following </a:t>
            </a:r>
            <a:r>
              <a:rPr lang="en-IN" sz="2400" b="0" i="0" u="none" strike="noStrike" baseline="0" dirty="0">
                <a:solidFill>
                  <a:srgbClr val="FF0000"/>
                </a:solidFill>
              </a:rPr>
              <a:t>online Python shells</a:t>
            </a:r>
            <a:r>
              <a:rPr lang="en-IN" sz="2400" b="0" i="0" u="none" strike="noStrike" baseline="0" dirty="0"/>
              <a:t>:-https://www.python.org/shell/ -https://ideone.com/ -https://repl.it/languages/python3 (https://www.python.org/shell/ ) (https://ideone.com/ ) (https://repl.it/languages/python3 ) </a:t>
            </a:r>
            <a:endParaRPr lang="en-IN" sz="2400" dirty="0"/>
          </a:p>
        </p:txBody>
      </p:sp>
    </p:spTree>
    <p:extLst>
      <p:ext uri="{BB962C8B-B14F-4D97-AF65-F5344CB8AC3E}">
        <p14:creationId xmlns:p14="http://schemas.microsoft.com/office/powerpoint/2010/main" val="912942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EE8-E825-B475-F810-90D9C0D63261}"/>
              </a:ext>
            </a:extLst>
          </p:cNvPr>
          <p:cNvSpPr>
            <a:spLocks noGrp="1"/>
          </p:cNvSpPr>
          <p:nvPr>
            <p:ph type="title"/>
          </p:nvPr>
        </p:nvSpPr>
        <p:spPr>
          <a:xfrm>
            <a:off x="838200" y="421109"/>
            <a:ext cx="10515600" cy="726557"/>
          </a:xfrm>
        </p:spPr>
        <p:txBody>
          <a:bodyPr>
            <a:normAutofit/>
          </a:bodyPr>
          <a:lstStyle/>
          <a:p>
            <a:r>
              <a:rPr lang="en-IN" sz="4000" b="1" i="0" u="none" strike="noStrike" baseline="0" dirty="0">
                <a:latin typeface="+mn-lt"/>
              </a:rPr>
              <a:t>Third-party Packages</a:t>
            </a:r>
            <a:endParaRPr lang="en-IN" sz="4000" dirty="0">
              <a:latin typeface="+mn-lt"/>
            </a:endParaRPr>
          </a:p>
        </p:txBody>
      </p:sp>
      <p:sp>
        <p:nvSpPr>
          <p:cNvPr id="3" name="Content Placeholder 2">
            <a:extLst>
              <a:ext uri="{FF2B5EF4-FFF2-40B4-BE49-F238E27FC236}">
                <a16:creationId xmlns:a16="http://schemas.microsoft.com/office/drawing/2014/main" id="{BEFEA16C-6978-3EAC-DC8B-BCE0EF3CD927}"/>
              </a:ext>
            </a:extLst>
          </p:cNvPr>
          <p:cNvSpPr>
            <a:spLocks noGrp="1"/>
          </p:cNvSpPr>
          <p:nvPr>
            <p:ph idx="1"/>
          </p:nvPr>
        </p:nvSpPr>
        <p:spPr>
          <a:xfrm>
            <a:off x="838200" y="1222310"/>
            <a:ext cx="10515600" cy="4954653"/>
          </a:xfrm>
        </p:spPr>
        <p:txBody>
          <a:bodyPr>
            <a:noAutofit/>
          </a:bodyPr>
          <a:lstStyle/>
          <a:p>
            <a:r>
              <a:rPr lang="en-IN" b="1" i="0" u="none" strike="noStrike" baseline="0" dirty="0"/>
              <a:t>NumPy: </a:t>
            </a:r>
            <a:r>
              <a:rPr lang="en-IN" b="0" i="0" u="none" strike="noStrike" baseline="0" dirty="0">
                <a:solidFill>
                  <a:srgbClr val="FF0000"/>
                </a:solidFill>
              </a:rPr>
              <a:t>Advanced mathematical operations library </a:t>
            </a:r>
            <a:r>
              <a:rPr lang="en-IN" b="0" i="0" u="none" strike="noStrike" baseline="0" dirty="0"/>
              <a:t>with support for </a:t>
            </a:r>
            <a:r>
              <a:rPr lang="en-IN" b="0" i="0" u="none" strike="noStrike" baseline="0" dirty="0">
                <a:solidFill>
                  <a:srgbClr val="FF0000"/>
                </a:solidFill>
              </a:rPr>
              <a:t>large multi-dimensional arrays and </a:t>
            </a:r>
            <a:r>
              <a:rPr lang="en-IN" b="0" i="0" u="none" strike="noStrike" baseline="0" dirty="0" smtClean="0">
                <a:solidFill>
                  <a:srgbClr val="FF0000"/>
                </a:solidFill>
              </a:rPr>
              <a:t>matrices</a:t>
            </a:r>
            <a:endParaRPr lang="en-IN" b="0" i="0" u="none" strike="noStrike" baseline="0" dirty="0">
              <a:solidFill>
                <a:srgbClr val="FF0000"/>
              </a:solidFill>
            </a:endParaRPr>
          </a:p>
          <a:p>
            <a:r>
              <a:rPr lang="en-IN" b="1" i="0" u="none" strike="noStrike" baseline="0" dirty="0"/>
              <a:t>SciPy: </a:t>
            </a:r>
            <a:r>
              <a:rPr lang="en-IN" b="0" i="0" u="none" strike="noStrike" baseline="0" dirty="0">
                <a:solidFill>
                  <a:srgbClr val="FF0000"/>
                </a:solidFill>
              </a:rPr>
              <a:t>Scientific computing library </a:t>
            </a:r>
            <a:r>
              <a:rPr lang="en-IN" b="0" i="0" u="none" strike="noStrike" baseline="0" dirty="0"/>
              <a:t>for optimization, integration, interpolation, signal processing, image processing, etc.</a:t>
            </a:r>
          </a:p>
          <a:p>
            <a:r>
              <a:rPr lang="en-IN" b="1" i="0" u="none" strike="noStrike" baseline="0" dirty="0"/>
              <a:t>Pandas: </a:t>
            </a:r>
            <a:r>
              <a:rPr lang="en-IN" b="0" i="0" u="none" strike="noStrike" baseline="0" dirty="0"/>
              <a:t>Library for </a:t>
            </a:r>
            <a:r>
              <a:rPr lang="en-IN" b="0" i="0" u="none" strike="noStrike" baseline="0" dirty="0">
                <a:solidFill>
                  <a:srgbClr val="FF0000"/>
                </a:solidFill>
              </a:rPr>
              <a:t>manipulating numerical tables </a:t>
            </a:r>
            <a:r>
              <a:rPr lang="en-IN" b="0" i="0" u="none" strike="noStrike" baseline="0" dirty="0"/>
              <a:t>and </a:t>
            </a:r>
            <a:r>
              <a:rPr lang="en-IN" b="0" i="0" u="none" strike="noStrike" baseline="0" dirty="0">
                <a:solidFill>
                  <a:srgbClr val="FF0000"/>
                </a:solidFill>
              </a:rPr>
              <a:t>time </a:t>
            </a:r>
            <a:r>
              <a:rPr lang="en-IN" b="0" i="0" u="none" strike="noStrike" baseline="0" dirty="0" smtClean="0">
                <a:solidFill>
                  <a:srgbClr val="FF0000"/>
                </a:solidFill>
              </a:rPr>
              <a:t>series</a:t>
            </a:r>
            <a:endParaRPr lang="en-IN" b="0" i="0" u="none" strike="noStrike" baseline="0" dirty="0"/>
          </a:p>
          <a:p>
            <a:r>
              <a:rPr lang="en-IN" b="1" i="0" u="none" strike="noStrike" baseline="0" dirty="0" err="1"/>
              <a:t>MatPlotLib</a:t>
            </a:r>
            <a:r>
              <a:rPr lang="en-IN" b="1" i="0" u="none" strike="noStrike" baseline="0" dirty="0"/>
              <a:t>: </a:t>
            </a:r>
            <a:r>
              <a:rPr lang="en-IN" b="0" i="0" u="none" strike="noStrike" baseline="0" dirty="0">
                <a:solidFill>
                  <a:srgbClr val="FF0000"/>
                </a:solidFill>
              </a:rPr>
              <a:t>2D and 3D Data visualization </a:t>
            </a:r>
            <a:r>
              <a:rPr lang="en-IN" b="0" i="0" u="none" strike="noStrike" baseline="0" dirty="0"/>
              <a:t>library</a:t>
            </a:r>
          </a:p>
          <a:p>
            <a:r>
              <a:rPr lang="en-IN" b="1" i="0" u="none" strike="noStrike" baseline="0" dirty="0"/>
              <a:t>OpenCV: </a:t>
            </a:r>
            <a:r>
              <a:rPr lang="en-IN" b="0" i="0" u="none" strike="noStrike" baseline="0" dirty="0">
                <a:solidFill>
                  <a:srgbClr val="FF0000"/>
                </a:solidFill>
              </a:rPr>
              <a:t>Open source Computer vision </a:t>
            </a:r>
            <a:r>
              <a:rPr lang="en-IN" b="0" i="0" u="none" strike="noStrike" baseline="0" dirty="0" smtClean="0"/>
              <a:t>library</a:t>
            </a:r>
            <a:endParaRPr lang="en-IN" b="0" i="0" u="none" strike="noStrike" baseline="0" dirty="0"/>
          </a:p>
          <a:p>
            <a:r>
              <a:rPr lang="en-IN" b="1" i="0" u="none" strike="noStrike" baseline="0" dirty="0"/>
              <a:t>pip</a:t>
            </a:r>
            <a:r>
              <a:rPr lang="en-IN" b="0" i="0" u="none" strike="noStrike" baseline="0" dirty="0"/>
              <a:t> is a commonly used </a:t>
            </a:r>
            <a:r>
              <a:rPr lang="en-IN" b="0" i="0" u="none" strike="noStrike" baseline="0" dirty="0">
                <a:solidFill>
                  <a:srgbClr val="FF0000"/>
                </a:solidFill>
              </a:rPr>
              <a:t>tool for installing packages from </a:t>
            </a:r>
            <a:r>
              <a:rPr lang="en-IN" b="0" i="0" u="none" strike="noStrike" baseline="0" dirty="0" err="1">
                <a:solidFill>
                  <a:srgbClr val="FF0000"/>
                </a:solidFill>
              </a:rPr>
              <a:t>PyPI</a:t>
            </a:r>
            <a:r>
              <a:rPr lang="en-IN" b="0" i="0" u="none" strike="noStrike" baseline="0" dirty="0"/>
              <a:t>. This tool gets installed when you install Python.</a:t>
            </a:r>
            <a:endParaRPr lang="en-IN" dirty="0"/>
          </a:p>
        </p:txBody>
      </p:sp>
    </p:spTree>
    <p:extLst>
      <p:ext uri="{BB962C8B-B14F-4D97-AF65-F5344CB8AC3E}">
        <p14:creationId xmlns:p14="http://schemas.microsoft.com/office/powerpoint/2010/main" val="198624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595927"/>
          </a:xfrm>
        </p:spPr>
        <p:txBody>
          <a:bodyPr>
            <a:normAutofit fontScale="90000"/>
          </a:bodyPr>
          <a:lstStyle/>
          <a:p>
            <a:pPr marL="0" indent="0">
              <a:buNone/>
            </a:pPr>
            <a:r>
              <a:rPr lang="en-IN" sz="4400" b="1" i="0" u="none" strike="noStrike" baseline="0" dirty="0">
                <a:latin typeface="+mn-lt"/>
              </a:rPr>
              <a:t>What </a:t>
            </a:r>
            <a:r>
              <a:rPr lang="en-IN" sz="4400" b="1" i="0" u="none" strike="noStrike" baseline="0" dirty="0" smtClean="0">
                <a:latin typeface="+mn-lt"/>
              </a:rPr>
              <a:t>is a program?</a:t>
            </a:r>
            <a:endParaRPr lang="en-IN" sz="4400" b="0" i="0" u="none" strike="noStrike" baseline="0" dirty="0">
              <a:latin typeface="+mn-lt"/>
            </a:endParaRP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175658"/>
            <a:ext cx="10515600" cy="5001305"/>
          </a:xfrm>
        </p:spPr>
        <p:txBody>
          <a:bodyPr>
            <a:noAutofit/>
          </a:bodyPr>
          <a:lstStyle/>
          <a:p>
            <a:pPr marL="0" indent="0">
              <a:buNone/>
            </a:pPr>
            <a:r>
              <a:rPr lang="en-US" dirty="0" smtClean="0"/>
              <a:t>A </a:t>
            </a:r>
            <a:r>
              <a:rPr lang="en-US" dirty="0"/>
              <a:t>few basic instructions appear in </a:t>
            </a:r>
            <a:r>
              <a:rPr lang="en-US" dirty="0" smtClean="0"/>
              <a:t>just about </a:t>
            </a:r>
            <a:r>
              <a:rPr lang="en-US" dirty="0"/>
              <a:t>every language:</a:t>
            </a:r>
          </a:p>
          <a:p>
            <a:r>
              <a:rPr lang="en-US" b="1" dirty="0"/>
              <a:t>I</a:t>
            </a:r>
            <a:r>
              <a:rPr lang="en-US" b="1" dirty="0" smtClean="0"/>
              <a:t>nput</a:t>
            </a:r>
            <a:r>
              <a:rPr lang="en-US" b="1" dirty="0"/>
              <a:t>: </a:t>
            </a:r>
            <a:r>
              <a:rPr lang="en-US" dirty="0">
                <a:solidFill>
                  <a:srgbClr val="FF0000"/>
                </a:solidFill>
              </a:rPr>
              <a:t>Get data from the keyboard</a:t>
            </a:r>
            <a:r>
              <a:rPr lang="en-US" dirty="0"/>
              <a:t>, a </a:t>
            </a:r>
            <a:r>
              <a:rPr lang="en-US" dirty="0">
                <a:solidFill>
                  <a:srgbClr val="FF0000"/>
                </a:solidFill>
              </a:rPr>
              <a:t>file, </a:t>
            </a:r>
            <a:r>
              <a:rPr lang="en-US" dirty="0"/>
              <a:t>the</a:t>
            </a:r>
            <a:r>
              <a:rPr lang="en-US" dirty="0">
                <a:solidFill>
                  <a:srgbClr val="FF0000"/>
                </a:solidFill>
              </a:rPr>
              <a:t> network</a:t>
            </a:r>
            <a:r>
              <a:rPr lang="en-US" dirty="0"/>
              <a:t>, or some other </a:t>
            </a:r>
            <a:r>
              <a:rPr lang="en-US" dirty="0" smtClean="0"/>
              <a:t>device</a:t>
            </a:r>
            <a:endParaRPr lang="en-US" dirty="0"/>
          </a:p>
          <a:p>
            <a:r>
              <a:rPr lang="en-US" b="1" dirty="0" smtClean="0"/>
              <a:t>Output</a:t>
            </a:r>
            <a:r>
              <a:rPr lang="en-US" b="1" dirty="0"/>
              <a:t>: </a:t>
            </a:r>
            <a:r>
              <a:rPr lang="en-US" dirty="0">
                <a:solidFill>
                  <a:srgbClr val="FF0000"/>
                </a:solidFill>
              </a:rPr>
              <a:t>Display data </a:t>
            </a:r>
            <a:r>
              <a:rPr lang="en-US" dirty="0"/>
              <a:t>on the </a:t>
            </a:r>
            <a:r>
              <a:rPr lang="en-US" dirty="0">
                <a:solidFill>
                  <a:srgbClr val="FF0000"/>
                </a:solidFill>
              </a:rPr>
              <a:t>screen</a:t>
            </a:r>
            <a:r>
              <a:rPr lang="en-US" dirty="0"/>
              <a:t>, save it in a file, send it over the network, </a:t>
            </a:r>
            <a:r>
              <a:rPr lang="en-US" dirty="0" err="1" smtClean="0"/>
              <a:t>etc</a:t>
            </a:r>
            <a:endParaRPr lang="en-US" dirty="0"/>
          </a:p>
          <a:p>
            <a:r>
              <a:rPr lang="en-US" b="1" dirty="0" smtClean="0"/>
              <a:t>Math</a:t>
            </a:r>
            <a:r>
              <a:rPr lang="en-US" b="1" dirty="0"/>
              <a:t>: </a:t>
            </a:r>
            <a:r>
              <a:rPr lang="en-US" dirty="0"/>
              <a:t>Perform </a:t>
            </a:r>
            <a:r>
              <a:rPr lang="en-US" dirty="0">
                <a:solidFill>
                  <a:srgbClr val="FF0000"/>
                </a:solidFill>
              </a:rPr>
              <a:t>basic mathematical operations </a:t>
            </a:r>
            <a:r>
              <a:rPr lang="en-US" dirty="0"/>
              <a:t>like addition and </a:t>
            </a:r>
            <a:r>
              <a:rPr lang="en-US" dirty="0" smtClean="0"/>
              <a:t>multiplication</a:t>
            </a:r>
            <a:endParaRPr lang="en-US" dirty="0"/>
          </a:p>
          <a:p>
            <a:r>
              <a:rPr lang="en-US" b="1" dirty="0" smtClean="0"/>
              <a:t>Conditional </a:t>
            </a:r>
            <a:r>
              <a:rPr lang="en-US" b="1" dirty="0"/>
              <a:t>execution: </a:t>
            </a:r>
            <a:r>
              <a:rPr lang="en-US" dirty="0">
                <a:solidFill>
                  <a:srgbClr val="FF0000"/>
                </a:solidFill>
              </a:rPr>
              <a:t>Check for certain conditions </a:t>
            </a:r>
            <a:r>
              <a:rPr lang="en-US" dirty="0"/>
              <a:t>and run the appropriate </a:t>
            </a:r>
            <a:r>
              <a:rPr lang="en-US" dirty="0" smtClean="0"/>
              <a:t>code</a:t>
            </a:r>
          </a:p>
          <a:p>
            <a:r>
              <a:rPr lang="en-US" b="1" dirty="0" smtClean="0"/>
              <a:t>Repetition</a:t>
            </a:r>
            <a:r>
              <a:rPr lang="en-US" b="1" dirty="0"/>
              <a:t>: </a:t>
            </a:r>
            <a:r>
              <a:rPr lang="en-US" dirty="0"/>
              <a:t>Perform some </a:t>
            </a:r>
            <a:r>
              <a:rPr lang="en-US" dirty="0">
                <a:solidFill>
                  <a:srgbClr val="FF0000"/>
                </a:solidFill>
              </a:rPr>
              <a:t>action repeatedly</a:t>
            </a:r>
            <a:r>
              <a:rPr lang="en-US" dirty="0"/>
              <a:t>, usually with some </a:t>
            </a:r>
            <a:r>
              <a:rPr lang="en-US" dirty="0" smtClean="0"/>
              <a:t>variation</a:t>
            </a:r>
            <a:endParaRPr lang="en-IN" sz="2000" dirty="0"/>
          </a:p>
        </p:txBody>
      </p:sp>
    </p:spTree>
    <p:extLst>
      <p:ext uri="{BB962C8B-B14F-4D97-AF65-F5344CB8AC3E}">
        <p14:creationId xmlns:p14="http://schemas.microsoft.com/office/powerpoint/2010/main" val="2664253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4771-8FEF-5ACE-C21F-C7D62C8C86FA}"/>
              </a:ext>
            </a:extLst>
          </p:cNvPr>
          <p:cNvSpPr>
            <a:spLocks noGrp="1"/>
          </p:cNvSpPr>
          <p:nvPr>
            <p:ph type="title"/>
          </p:nvPr>
        </p:nvSpPr>
        <p:spPr>
          <a:xfrm>
            <a:off x="838200" y="365125"/>
            <a:ext cx="10515600" cy="577267"/>
          </a:xfrm>
        </p:spPr>
        <p:txBody>
          <a:bodyPr>
            <a:noAutofit/>
          </a:bodyPr>
          <a:lstStyle/>
          <a:p>
            <a:r>
              <a:rPr lang="en-IN" sz="4000" b="1" i="0" u="none" strike="noStrike" baseline="0" dirty="0">
                <a:latin typeface="+mn-lt"/>
              </a:rPr>
              <a:t>More Sophisticated Tools</a:t>
            </a:r>
            <a:endParaRPr lang="en-IN" sz="4000" b="1" dirty="0">
              <a:latin typeface="+mn-lt"/>
            </a:endParaRPr>
          </a:p>
        </p:txBody>
      </p:sp>
      <p:sp>
        <p:nvSpPr>
          <p:cNvPr id="3" name="Content Placeholder 2">
            <a:extLst>
              <a:ext uri="{FF2B5EF4-FFF2-40B4-BE49-F238E27FC236}">
                <a16:creationId xmlns:a16="http://schemas.microsoft.com/office/drawing/2014/main" id="{718EF6D2-BDE2-DD37-3E8C-251BAF2150EB}"/>
              </a:ext>
            </a:extLst>
          </p:cNvPr>
          <p:cNvSpPr>
            <a:spLocks noGrp="1"/>
          </p:cNvSpPr>
          <p:nvPr>
            <p:ph idx="1"/>
          </p:nvPr>
        </p:nvSpPr>
        <p:spPr>
          <a:xfrm>
            <a:off x="838200" y="1253331"/>
            <a:ext cx="10515600" cy="4765332"/>
          </a:xfrm>
        </p:spPr>
        <p:txBody>
          <a:bodyPr>
            <a:noAutofit/>
          </a:bodyPr>
          <a:lstStyle/>
          <a:p>
            <a:r>
              <a:rPr lang="en-IN" b="1" i="0" u="none" strike="noStrike" baseline="0" dirty="0" err="1"/>
              <a:t>Jupyter</a:t>
            </a:r>
            <a:r>
              <a:rPr lang="en-IN" b="1" i="0" u="none" strike="noStrike" baseline="0" dirty="0"/>
              <a:t> Notebook </a:t>
            </a:r>
            <a:r>
              <a:rPr lang="en-IN" b="0" i="0" u="none" strike="noStrike" baseline="0" dirty="0"/>
              <a:t>-It is a very </a:t>
            </a:r>
            <a:r>
              <a:rPr lang="en-IN" b="0" i="0" u="none" strike="noStrike" baseline="0" dirty="0">
                <a:solidFill>
                  <a:srgbClr val="FF0000"/>
                </a:solidFill>
              </a:rPr>
              <a:t>flexible browser-based tool </a:t>
            </a:r>
            <a:r>
              <a:rPr lang="en-IN" b="0" i="0" u="none" strike="noStrike" baseline="0" dirty="0"/>
              <a:t>that lets us </a:t>
            </a:r>
            <a:r>
              <a:rPr lang="en-IN" b="0" i="0" u="none" strike="noStrike" baseline="0" dirty="0" smtClean="0">
                <a:solidFill>
                  <a:srgbClr val="FF0000"/>
                </a:solidFill>
              </a:rPr>
              <a:t>interactively </a:t>
            </a:r>
            <a:r>
              <a:rPr lang="en-IN" b="0" i="0" u="none" strike="noStrike" baseline="0" dirty="0">
                <a:solidFill>
                  <a:srgbClr val="FF0000"/>
                </a:solidFill>
              </a:rPr>
              <a:t>work </a:t>
            </a:r>
            <a:r>
              <a:rPr lang="en-IN" b="0" i="0" u="none" strike="noStrike" baseline="0" dirty="0"/>
              <a:t>with Python. It lets us put </a:t>
            </a:r>
            <a:r>
              <a:rPr lang="en-IN" b="0" i="0" u="none" strike="noStrike" baseline="0" dirty="0">
                <a:solidFill>
                  <a:srgbClr val="FF0000"/>
                </a:solidFill>
              </a:rPr>
              <a:t>Python code</a:t>
            </a:r>
            <a:r>
              <a:rPr lang="en-IN" b="0" i="0" u="none" strike="noStrike" baseline="0" dirty="0"/>
              <a:t>, </a:t>
            </a:r>
            <a:r>
              <a:rPr lang="en-IN" b="0" i="0" u="none" strike="noStrike" baseline="0" dirty="0" smtClean="0"/>
              <a:t>the </a:t>
            </a:r>
            <a:r>
              <a:rPr lang="en-IN" b="0" i="0" u="none" strike="noStrike" baseline="0" dirty="0" smtClean="0">
                <a:solidFill>
                  <a:srgbClr val="FF0000"/>
                </a:solidFill>
              </a:rPr>
              <a:t>output </a:t>
            </a:r>
            <a:r>
              <a:rPr lang="en-IN" b="0" i="0" u="none" strike="noStrike" baseline="0" dirty="0"/>
              <a:t>of the </a:t>
            </a:r>
            <a:r>
              <a:rPr lang="en-IN" b="0" i="0" u="none" strike="noStrike" baseline="0" dirty="0" smtClean="0"/>
              <a:t>code,</a:t>
            </a:r>
            <a:r>
              <a:rPr lang="en-IN" b="0" i="0" u="none" strike="noStrike" baseline="0" dirty="0" smtClean="0">
                <a:solidFill>
                  <a:srgbClr val="FF0000"/>
                </a:solidFill>
              </a:rPr>
              <a:t> </a:t>
            </a:r>
            <a:r>
              <a:rPr lang="en-IN" b="0" i="0" u="none" strike="noStrike" baseline="0" dirty="0"/>
              <a:t>and any kind of </a:t>
            </a:r>
            <a:r>
              <a:rPr lang="en-IN" b="0" i="0" u="none" strike="noStrike" baseline="0" dirty="0">
                <a:solidFill>
                  <a:srgbClr val="FF0000"/>
                </a:solidFill>
              </a:rPr>
              <a:t>visualization </a:t>
            </a:r>
            <a:r>
              <a:rPr lang="en-IN" b="0" i="0" u="none" strike="noStrike" baseline="0" dirty="0"/>
              <a:t>or </a:t>
            </a:r>
            <a:r>
              <a:rPr lang="en-IN" b="0" i="0" u="none" strike="noStrike" baseline="0" dirty="0" smtClean="0">
                <a:solidFill>
                  <a:srgbClr val="FF0000"/>
                </a:solidFill>
              </a:rPr>
              <a:t>plot, </a:t>
            </a:r>
            <a:r>
              <a:rPr lang="en-IN" b="0" i="0" u="none" strike="noStrike" baseline="0" dirty="0"/>
              <a:t>etc. in the </a:t>
            </a:r>
            <a:r>
              <a:rPr lang="en-IN" b="0" i="0" u="none" strike="noStrike" baseline="0" dirty="0">
                <a:solidFill>
                  <a:srgbClr val="FF0000"/>
                </a:solidFill>
              </a:rPr>
              <a:t>same document </a:t>
            </a:r>
            <a:r>
              <a:rPr lang="en-IN" b="0" i="0" u="none" strike="noStrike" baseline="0" dirty="0"/>
              <a:t>called </a:t>
            </a:r>
            <a:r>
              <a:rPr lang="en-IN" b="0" i="0" u="none" strike="noStrike" baseline="0" dirty="0" smtClean="0">
                <a:solidFill>
                  <a:srgbClr val="FF0000"/>
                </a:solidFill>
              </a:rPr>
              <a:t>Notebook</a:t>
            </a:r>
            <a:endParaRPr lang="en-IN" b="0" i="0" u="none" strike="noStrike" baseline="0" dirty="0"/>
          </a:p>
          <a:p>
            <a:r>
              <a:rPr lang="en-IN" b="1" i="0" u="none" strike="noStrike" baseline="0" dirty="0"/>
              <a:t>Google </a:t>
            </a:r>
            <a:r>
              <a:rPr lang="en-IN" b="1" i="0" u="none" strike="noStrike" baseline="0" dirty="0" err="1"/>
              <a:t>Colab</a:t>
            </a:r>
            <a:r>
              <a:rPr lang="en-IN" b="1" i="0" u="none" strike="noStrike" baseline="0" dirty="0"/>
              <a:t> </a:t>
            </a:r>
            <a:r>
              <a:rPr lang="en-IN" b="0" i="0" u="none" strike="noStrike" baseline="0" dirty="0"/>
              <a:t>- This tool provides a </a:t>
            </a:r>
            <a:r>
              <a:rPr lang="en-IN" b="0" i="0" u="none" strike="noStrike" baseline="0" dirty="0">
                <a:solidFill>
                  <a:srgbClr val="FF0000"/>
                </a:solidFill>
              </a:rPr>
              <a:t>free </a:t>
            </a:r>
            <a:r>
              <a:rPr lang="en-IN" b="0" i="0" u="none" strike="noStrike" baseline="0" dirty="0" err="1">
                <a:solidFill>
                  <a:srgbClr val="FF0000"/>
                </a:solidFill>
              </a:rPr>
              <a:t>Jupyter</a:t>
            </a:r>
            <a:r>
              <a:rPr lang="en-IN" b="0" i="0" u="none" strike="noStrike" baseline="0" dirty="0">
                <a:solidFill>
                  <a:srgbClr val="FF0000"/>
                </a:solidFill>
              </a:rPr>
              <a:t> notebook </a:t>
            </a:r>
            <a:r>
              <a:rPr lang="en-IN" b="0" i="0" u="none" strike="noStrike" baseline="0" dirty="0"/>
              <a:t>environment to </a:t>
            </a:r>
            <a:r>
              <a:rPr lang="en-IN" b="0" i="0" u="none" strike="noStrike" baseline="0" dirty="0">
                <a:solidFill>
                  <a:srgbClr val="FF0000"/>
                </a:solidFill>
              </a:rPr>
              <a:t>execute code </a:t>
            </a:r>
            <a:r>
              <a:rPr lang="en-IN" b="0" i="0" u="none" strike="noStrike" baseline="0" dirty="0"/>
              <a:t>on </a:t>
            </a:r>
            <a:r>
              <a:rPr lang="en-IN" b="0" i="0" u="none" strike="noStrike" baseline="0" dirty="0">
                <a:solidFill>
                  <a:srgbClr val="FF0000"/>
                </a:solidFill>
              </a:rPr>
              <a:t>Google's cloud </a:t>
            </a:r>
            <a:r>
              <a:rPr lang="en-IN" b="0" i="0" u="none" strike="noStrike" baseline="0" dirty="0" smtClean="0">
                <a:solidFill>
                  <a:srgbClr val="FF0000"/>
                </a:solidFill>
              </a:rPr>
              <a:t>servers</a:t>
            </a:r>
            <a:r>
              <a:rPr lang="en-IN" b="0" i="0" u="none" strike="noStrike" baseline="0" dirty="0" smtClean="0"/>
              <a:t> </a:t>
            </a:r>
            <a:endParaRPr lang="en-IN" b="0" i="0" u="none" strike="noStrike" baseline="0" dirty="0"/>
          </a:p>
          <a:p>
            <a:r>
              <a:rPr lang="en-IN" b="1" i="0" u="none" strike="noStrike" baseline="0" dirty="0"/>
              <a:t>Spyder</a:t>
            </a:r>
            <a:r>
              <a:rPr lang="en-IN" b="0" i="0" u="none" strike="noStrike" baseline="0" dirty="0"/>
              <a:t> - This tool provides </a:t>
            </a:r>
            <a:r>
              <a:rPr lang="en-IN" b="0" i="0" u="none" strike="noStrike" baseline="0" dirty="0">
                <a:solidFill>
                  <a:srgbClr val="FF0000"/>
                </a:solidFill>
              </a:rPr>
              <a:t>a </a:t>
            </a:r>
            <a:r>
              <a:rPr lang="en-IN" b="1" i="0" u="none" strike="noStrike" baseline="0" dirty="0">
                <a:solidFill>
                  <a:srgbClr val="FF0000"/>
                </a:solidFill>
              </a:rPr>
              <a:t>S</a:t>
            </a:r>
            <a:r>
              <a:rPr lang="en-IN" b="0" i="0" u="none" strike="noStrike" baseline="0" dirty="0">
                <a:solidFill>
                  <a:srgbClr val="FF0000"/>
                </a:solidFill>
              </a:rPr>
              <a:t>cientific </a:t>
            </a:r>
            <a:r>
              <a:rPr lang="en-IN" b="1" i="0" u="none" strike="noStrike" baseline="0" dirty="0" err="1">
                <a:solidFill>
                  <a:srgbClr val="FF0000"/>
                </a:solidFill>
              </a:rPr>
              <a:t>PY</a:t>
            </a:r>
            <a:r>
              <a:rPr lang="en-IN" b="0" i="0" u="none" strike="noStrike" baseline="0" dirty="0" err="1">
                <a:solidFill>
                  <a:srgbClr val="FF0000"/>
                </a:solidFill>
              </a:rPr>
              <a:t>thon</a:t>
            </a:r>
            <a:r>
              <a:rPr lang="en-IN" b="0" i="0" u="none" strike="noStrike" baseline="0" dirty="0">
                <a:solidFill>
                  <a:srgbClr val="FF0000"/>
                </a:solidFill>
              </a:rPr>
              <a:t> </a:t>
            </a:r>
            <a:r>
              <a:rPr lang="en-IN" b="1" i="0" u="none" strike="noStrike" baseline="0" dirty="0">
                <a:solidFill>
                  <a:srgbClr val="FF0000"/>
                </a:solidFill>
              </a:rPr>
              <a:t>D</a:t>
            </a:r>
            <a:r>
              <a:rPr lang="en-IN" b="0" i="0" u="none" strike="noStrike" baseline="0" dirty="0">
                <a:solidFill>
                  <a:srgbClr val="FF0000"/>
                </a:solidFill>
              </a:rPr>
              <a:t>evelopment </a:t>
            </a:r>
            <a:r>
              <a:rPr lang="en-IN" b="1" i="0" u="none" strike="noStrike" baseline="0" dirty="0" err="1">
                <a:solidFill>
                  <a:srgbClr val="FF0000"/>
                </a:solidFill>
              </a:rPr>
              <a:t>E</a:t>
            </a:r>
            <a:r>
              <a:rPr lang="en-IN" b="0" i="0" u="none" strike="noStrike" baseline="0" dirty="0" err="1">
                <a:solidFill>
                  <a:srgbClr val="FF0000"/>
                </a:solidFill>
              </a:rPr>
              <a:t>nvi</a:t>
            </a:r>
            <a:r>
              <a:rPr lang="en-IN" b="1" i="0" u="none" strike="noStrike" baseline="0" dirty="0" err="1">
                <a:solidFill>
                  <a:srgbClr val="FF0000"/>
                </a:solidFill>
              </a:rPr>
              <a:t>R</a:t>
            </a:r>
            <a:r>
              <a:rPr lang="en-IN" b="0" i="0" u="none" strike="noStrike" baseline="0" dirty="0" err="1">
                <a:solidFill>
                  <a:srgbClr val="FF0000"/>
                </a:solidFill>
              </a:rPr>
              <a:t>onment</a:t>
            </a:r>
            <a:r>
              <a:rPr lang="en-IN" b="0" i="0" u="none" strike="noStrike" baseline="0" dirty="0">
                <a:solidFill>
                  <a:srgbClr val="FF0000"/>
                </a:solidFill>
              </a:rPr>
              <a:t> </a:t>
            </a:r>
            <a:r>
              <a:rPr lang="en-IN" b="0" i="0" u="none" strike="noStrike" baseline="0" dirty="0"/>
              <a:t>with sophisticated </a:t>
            </a:r>
            <a:r>
              <a:rPr lang="en-IN" b="0" i="0" u="none" strike="noStrike" baseline="0" dirty="0">
                <a:solidFill>
                  <a:srgbClr val="FF0000"/>
                </a:solidFill>
              </a:rPr>
              <a:t>testing </a:t>
            </a:r>
            <a:r>
              <a:rPr lang="en-IN" b="0" i="0" u="none" strike="noStrike" baseline="0" dirty="0"/>
              <a:t>and</a:t>
            </a:r>
            <a:r>
              <a:rPr lang="en-IN" b="0" i="0" u="none" strike="noStrike" baseline="0" dirty="0">
                <a:solidFill>
                  <a:srgbClr val="FF0000"/>
                </a:solidFill>
              </a:rPr>
              <a:t> debugging </a:t>
            </a:r>
            <a:r>
              <a:rPr lang="en-IN" b="0" i="0" u="none" strike="noStrike" baseline="0" dirty="0" smtClean="0">
                <a:solidFill>
                  <a:srgbClr val="FF0000"/>
                </a:solidFill>
              </a:rPr>
              <a:t>features</a:t>
            </a:r>
            <a:endParaRPr lang="en-IN" b="0" i="0" u="none" strike="noStrike" baseline="0" dirty="0"/>
          </a:p>
          <a:p>
            <a:r>
              <a:rPr lang="en-IN" b="0" i="0" u="none" strike="noStrike" baseline="0" dirty="0"/>
              <a:t>Both </a:t>
            </a:r>
            <a:r>
              <a:rPr lang="en-IN" b="0" i="0" u="none" strike="noStrike" baseline="0" dirty="0" err="1">
                <a:solidFill>
                  <a:srgbClr val="FF0000"/>
                </a:solidFill>
              </a:rPr>
              <a:t>Jupyter</a:t>
            </a:r>
            <a:r>
              <a:rPr lang="en-IN" b="0" i="0" u="none" strike="noStrike" baseline="0" dirty="0">
                <a:solidFill>
                  <a:srgbClr val="FF0000"/>
                </a:solidFill>
              </a:rPr>
              <a:t> and Spyder </a:t>
            </a:r>
            <a:r>
              <a:rPr lang="en-IN" b="0" i="0" u="none" strike="noStrike" baseline="0" dirty="0"/>
              <a:t>are part of a very </a:t>
            </a:r>
            <a:r>
              <a:rPr lang="en-IN" b="0" i="0" u="none" strike="noStrike" baseline="0" dirty="0">
                <a:solidFill>
                  <a:srgbClr val="FF0000"/>
                </a:solidFill>
              </a:rPr>
              <a:t>popular software distribution </a:t>
            </a:r>
            <a:r>
              <a:rPr lang="en-IN" b="0" i="0" u="none" strike="noStrike" baseline="0" dirty="0"/>
              <a:t>called </a:t>
            </a:r>
            <a:r>
              <a:rPr lang="en-IN" b="0" i="0" u="none" strike="noStrike" baseline="0" dirty="0">
                <a:solidFill>
                  <a:srgbClr val="FF0000"/>
                </a:solidFill>
              </a:rPr>
              <a:t>Anaconda</a:t>
            </a:r>
            <a:r>
              <a:rPr lang="en-IN" b="0" i="0" u="none" strike="noStrike" baseline="0" dirty="0"/>
              <a:t>. So once </a:t>
            </a:r>
            <a:r>
              <a:rPr lang="en-IN" b="0" i="0" u="none" strike="noStrike" baseline="0" dirty="0">
                <a:solidFill>
                  <a:srgbClr val="FF0000"/>
                </a:solidFill>
              </a:rPr>
              <a:t>we download </a:t>
            </a:r>
            <a:r>
              <a:rPr lang="en-IN" b="0" i="0" u="none" strike="noStrike" baseline="0" dirty="0"/>
              <a:t>and install </a:t>
            </a:r>
            <a:r>
              <a:rPr lang="en-IN" b="0" i="0" u="none" strike="noStrike" baseline="0" dirty="0">
                <a:solidFill>
                  <a:srgbClr val="FF0000"/>
                </a:solidFill>
              </a:rPr>
              <a:t>Anaconda</a:t>
            </a:r>
            <a:r>
              <a:rPr lang="en-IN" b="0" i="0" u="none" strike="noStrike" baseline="0" dirty="0"/>
              <a:t>, we get </a:t>
            </a:r>
            <a:r>
              <a:rPr lang="en-IN" b="0" i="0" u="none" strike="noStrike" baseline="0" dirty="0" err="1">
                <a:solidFill>
                  <a:srgbClr val="FF0000"/>
                </a:solidFill>
              </a:rPr>
              <a:t>Jupyter</a:t>
            </a:r>
            <a:r>
              <a:rPr lang="en-IN" b="0" i="0" u="none" strike="noStrike" baseline="0" dirty="0">
                <a:solidFill>
                  <a:srgbClr val="FF0000"/>
                </a:solidFill>
              </a:rPr>
              <a:t> </a:t>
            </a:r>
            <a:r>
              <a:rPr lang="en-IN" b="0" i="0" u="none" strike="noStrike" baseline="0" dirty="0"/>
              <a:t>and</a:t>
            </a:r>
            <a:r>
              <a:rPr lang="en-IN" b="0" i="0" u="none" strike="noStrike" baseline="0" dirty="0">
                <a:solidFill>
                  <a:srgbClr val="FF0000"/>
                </a:solidFill>
              </a:rPr>
              <a:t> </a:t>
            </a:r>
            <a:r>
              <a:rPr lang="en-IN" b="0" i="0" u="none" strike="noStrike" baseline="0" dirty="0" err="1">
                <a:solidFill>
                  <a:srgbClr val="FF0000"/>
                </a:solidFill>
              </a:rPr>
              <a:t>Spyder</a:t>
            </a:r>
            <a:r>
              <a:rPr lang="en-IN" b="0" i="0" u="none" strike="noStrike" baseline="0" dirty="0">
                <a:solidFill>
                  <a:srgbClr val="FF0000"/>
                </a:solidFill>
              </a:rPr>
              <a:t> </a:t>
            </a:r>
            <a:r>
              <a:rPr lang="en-IN" b="0" i="0" u="none" strike="noStrike" baseline="0" dirty="0" smtClean="0"/>
              <a:t>ready-made</a:t>
            </a:r>
            <a:endParaRPr lang="en-IN" dirty="0"/>
          </a:p>
        </p:txBody>
      </p:sp>
    </p:spTree>
    <p:extLst>
      <p:ext uri="{BB962C8B-B14F-4D97-AF65-F5344CB8AC3E}">
        <p14:creationId xmlns:p14="http://schemas.microsoft.com/office/powerpoint/2010/main" val="3534846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F218-9A38-043A-920E-6C83F4DE93E5}"/>
              </a:ext>
            </a:extLst>
          </p:cNvPr>
          <p:cNvSpPr>
            <a:spLocks noGrp="1"/>
          </p:cNvSpPr>
          <p:nvPr>
            <p:ph type="title"/>
          </p:nvPr>
        </p:nvSpPr>
        <p:spPr>
          <a:xfrm>
            <a:off x="838200" y="365126"/>
            <a:ext cx="10515600" cy="661570"/>
          </a:xfrm>
        </p:spPr>
        <p:txBody>
          <a:bodyPr>
            <a:normAutofit fontScale="90000"/>
          </a:bodyPr>
          <a:lstStyle/>
          <a:p>
            <a:r>
              <a:rPr lang="en-IN" b="1" dirty="0">
                <a:latin typeface="+mn-lt"/>
              </a:rPr>
              <a:t>Working with Python</a:t>
            </a:r>
          </a:p>
        </p:txBody>
      </p:sp>
      <p:sp>
        <p:nvSpPr>
          <p:cNvPr id="3" name="Content Placeholder 2">
            <a:extLst>
              <a:ext uri="{FF2B5EF4-FFF2-40B4-BE49-F238E27FC236}">
                <a16:creationId xmlns:a16="http://schemas.microsoft.com/office/drawing/2014/main" id="{BA35D860-6417-89E4-60FF-B1301FA067CC}"/>
              </a:ext>
            </a:extLst>
          </p:cNvPr>
          <p:cNvSpPr>
            <a:spLocks noGrp="1"/>
          </p:cNvSpPr>
          <p:nvPr>
            <p:ph idx="1"/>
          </p:nvPr>
        </p:nvSpPr>
        <p:spPr>
          <a:xfrm>
            <a:off x="838200" y="1306286"/>
            <a:ext cx="10515600" cy="4870677"/>
          </a:xfrm>
        </p:spPr>
        <p:txBody>
          <a:bodyPr>
            <a:noAutofit/>
          </a:bodyPr>
          <a:lstStyle/>
          <a:p>
            <a:r>
              <a:rPr lang="en-IN" b="0" i="0" u="none" strike="noStrike" baseline="0" dirty="0"/>
              <a:t>Once </a:t>
            </a:r>
            <a:r>
              <a:rPr lang="en-IN" b="0" i="0" u="none" strike="noStrike" baseline="0" dirty="0">
                <a:solidFill>
                  <a:srgbClr val="FF0000"/>
                </a:solidFill>
              </a:rPr>
              <a:t>Python is installed</a:t>
            </a:r>
            <a:r>
              <a:rPr lang="en-IN" b="0" i="0" u="none" strike="noStrike" baseline="0" dirty="0"/>
              <a:t>, program development can be done using the </a:t>
            </a:r>
            <a:r>
              <a:rPr lang="en-IN" b="0" i="0" u="none" strike="noStrike" baseline="0" dirty="0">
                <a:solidFill>
                  <a:srgbClr val="FF0000"/>
                </a:solidFill>
              </a:rPr>
              <a:t>built-in Python Integrated Development and Learning Environment (IDLE</a:t>
            </a:r>
            <a:r>
              <a:rPr lang="en-IN" b="0" i="0" u="none" strike="noStrike" baseline="0" dirty="0" smtClean="0">
                <a:solidFill>
                  <a:srgbClr val="FF0000"/>
                </a:solidFill>
              </a:rPr>
              <a:t>)  </a:t>
            </a:r>
            <a:endParaRPr lang="en-IN" b="0" i="0" u="none" strike="noStrike" baseline="0" dirty="0">
              <a:solidFill>
                <a:srgbClr val="FF0000"/>
              </a:solidFill>
            </a:endParaRPr>
          </a:p>
          <a:p>
            <a:r>
              <a:rPr lang="en-IN" b="1" i="0" u="none" strike="noStrike" baseline="0" dirty="0"/>
              <a:t>IDLE</a:t>
            </a:r>
            <a:r>
              <a:rPr lang="en-IN" b="0" i="0" u="none" strike="noStrike" baseline="0" dirty="0"/>
              <a:t> is a </a:t>
            </a:r>
            <a:r>
              <a:rPr lang="en-IN" b="0" i="0" u="none" strike="noStrike" baseline="0" dirty="0">
                <a:solidFill>
                  <a:srgbClr val="FF0000"/>
                </a:solidFill>
              </a:rPr>
              <a:t>good development tool</a:t>
            </a:r>
            <a:r>
              <a:rPr lang="en-IN" b="0" i="0" u="none" strike="noStrike" baseline="0" dirty="0"/>
              <a:t>. It offers handy features like </a:t>
            </a:r>
            <a:r>
              <a:rPr lang="en-IN" b="0" i="0" u="none" strike="noStrike" baseline="0" dirty="0">
                <a:solidFill>
                  <a:srgbClr val="FF0000"/>
                </a:solidFill>
              </a:rPr>
              <a:t>syntax highlighting</a:t>
            </a:r>
            <a:r>
              <a:rPr lang="en-IN" b="0" i="0" u="none" strike="noStrike" baseline="0" dirty="0"/>
              <a:t>, </a:t>
            </a:r>
            <a:r>
              <a:rPr lang="en-IN" b="0" i="0" u="none" strike="noStrike" baseline="0" dirty="0">
                <a:solidFill>
                  <a:srgbClr val="FF0000"/>
                </a:solidFill>
              </a:rPr>
              <a:t>context-sensitive </a:t>
            </a:r>
            <a:r>
              <a:rPr lang="en-IN" b="0" i="0" u="none" strike="noStrike" baseline="0" dirty="0" smtClean="0">
                <a:solidFill>
                  <a:srgbClr val="FF0000"/>
                </a:solidFill>
              </a:rPr>
              <a:t>help, </a:t>
            </a:r>
            <a:r>
              <a:rPr lang="en-IN" b="0" i="0" u="none" strike="noStrike" baseline="0" dirty="0"/>
              <a:t>and </a:t>
            </a:r>
            <a:r>
              <a:rPr lang="en-IN" b="0" i="0" u="none" strike="noStrike" baseline="0" dirty="0" smtClean="0">
                <a:solidFill>
                  <a:srgbClr val="FF0000"/>
                </a:solidFill>
              </a:rPr>
              <a:t>debugging</a:t>
            </a:r>
            <a:r>
              <a:rPr lang="en-IN" b="0" i="0" u="none" strike="noStrike" baseline="0" dirty="0" smtClean="0"/>
              <a:t> </a:t>
            </a:r>
            <a:endParaRPr lang="en-IN" b="0" i="0" u="none" strike="noStrike" baseline="0" dirty="0"/>
          </a:p>
          <a:p>
            <a:r>
              <a:rPr lang="en-IN" b="1" i="0" u="none" strike="noStrike" baseline="0" dirty="0"/>
              <a:t>Syntax highlighting </a:t>
            </a:r>
            <a:r>
              <a:rPr lang="en-IN" b="0" i="0" u="none" strike="noStrike" baseline="0" dirty="0"/>
              <a:t>feature </a:t>
            </a:r>
            <a:r>
              <a:rPr lang="en-IN" b="0" i="0" u="none" strike="noStrike" baseline="0" dirty="0">
                <a:solidFill>
                  <a:srgbClr val="FF0000"/>
                </a:solidFill>
              </a:rPr>
              <a:t>display keywords, functions, </a:t>
            </a:r>
            <a:r>
              <a:rPr lang="en-IN" b="0" i="0" u="none" strike="noStrike" baseline="0" dirty="0" smtClean="0">
                <a:solidFill>
                  <a:srgbClr val="FF0000"/>
                </a:solidFill>
              </a:rPr>
              <a:t>methods, </a:t>
            </a:r>
            <a:r>
              <a:rPr lang="en-IN" b="0" i="0" u="none" strike="noStrike" baseline="0" dirty="0"/>
              <a:t>and </a:t>
            </a:r>
            <a:r>
              <a:rPr lang="en-IN" b="0" i="0" u="none" strike="noStrike" baseline="0" dirty="0">
                <a:solidFill>
                  <a:srgbClr val="FF0000"/>
                </a:solidFill>
              </a:rPr>
              <a:t>strings </a:t>
            </a:r>
            <a:r>
              <a:rPr lang="en-IN" b="0" i="0" u="none" strike="noStrike" baseline="0" dirty="0"/>
              <a:t>in different </a:t>
            </a:r>
            <a:r>
              <a:rPr lang="en-IN" b="0" i="0" u="none" strike="noStrike" baseline="0" dirty="0" err="1" smtClean="0"/>
              <a:t>colors</a:t>
            </a:r>
            <a:r>
              <a:rPr lang="en-IN" b="0" i="0" u="none" strike="noStrike" baseline="0" dirty="0" smtClean="0"/>
              <a:t> </a:t>
            </a:r>
            <a:r>
              <a:rPr lang="en-IN" b="0" i="0" u="none" strike="noStrike" baseline="0" dirty="0"/>
              <a:t>making it easy to identify them</a:t>
            </a:r>
          </a:p>
          <a:p>
            <a:r>
              <a:rPr lang="en-IN" b="1" i="0" u="none" strike="noStrike" baseline="0" dirty="0"/>
              <a:t>Context-sensitive</a:t>
            </a:r>
            <a:r>
              <a:rPr lang="en-IN" b="0" i="0" u="none" strike="noStrike" baseline="0" dirty="0"/>
              <a:t> </a:t>
            </a:r>
            <a:r>
              <a:rPr lang="en-IN" b="1" i="0" u="none" strike="noStrike" baseline="0" dirty="0"/>
              <a:t>help</a:t>
            </a:r>
            <a:r>
              <a:rPr lang="en-IN" b="0" i="0" u="none" strike="noStrike" baseline="0" dirty="0"/>
              <a:t> can be obtained by </a:t>
            </a:r>
            <a:r>
              <a:rPr lang="en-IN" b="0" i="0" u="none" strike="noStrike" baseline="0" dirty="0">
                <a:solidFill>
                  <a:srgbClr val="FF0000"/>
                </a:solidFill>
              </a:rPr>
              <a:t>pressing </a:t>
            </a:r>
            <a:r>
              <a:rPr lang="en-IN" b="0" i="0" u="none" strike="noStrike" baseline="0" dirty="0" smtClean="0">
                <a:solidFill>
                  <a:srgbClr val="FF0000"/>
                </a:solidFill>
              </a:rPr>
              <a:t>Ctrl-Space </a:t>
            </a:r>
            <a:r>
              <a:rPr lang="en-IN" b="0" i="0" u="none" strike="noStrike" baseline="0" dirty="0"/>
              <a:t>wherever you need </a:t>
            </a:r>
            <a:r>
              <a:rPr lang="en-IN" b="0" i="0" u="none" strike="noStrike" baseline="0" dirty="0">
                <a:solidFill>
                  <a:srgbClr val="FF0000"/>
                </a:solidFill>
              </a:rPr>
              <a:t>help</a:t>
            </a:r>
            <a:r>
              <a:rPr lang="en-IN" b="0" i="0" u="none" strike="noStrike" baseline="0" dirty="0"/>
              <a:t> as you type the </a:t>
            </a:r>
            <a:r>
              <a:rPr lang="en-IN" b="0" i="0" u="none" strike="noStrike" baseline="0" dirty="0" smtClean="0"/>
              <a:t>program  </a:t>
            </a:r>
            <a:endParaRPr lang="en-IN" b="0" i="0" u="none" strike="noStrike" baseline="0" dirty="0"/>
          </a:p>
          <a:p>
            <a:r>
              <a:rPr lang="en-IN" b="1" i="0" u="none" strike="noStrike" baseline="0" dirty="0" smtClean="0"/>
              <a:t>The debugger</a:t>
            </a:r>
            <a:r>
              <a:rPr lang="en-IN" b="0" i="0" u="none" strike="noStrike" baseline="0" dirty="0" smtClean="0"/>
              <a:t> </a:t>
            </a:r>
            <a:r>
              <a:rPr lang="en-IN" b="0" i="0" u="none" strike="noStrike" baseline="0" dirty="0"/>
              <a:t>lets us </a:t>
            </a:r>
            <a:r>
              <a:rPr lang="en-IN" b="0" i="0" u="none" strike="noStrike" baseline="0" dirty="0" smtClean="0">
                <a:solidFill>
                  <a:srgbClr val="FF0000"/>
                </a:solidFill>
              </a:rPr>
              <a:t>locate </a:t>
            </a:r>
            <a:r>
              <a:rPr lang="en-IN" b="0" i="0" u="none" strike="noStrike" baseline="0" dirty="0">
                <a:solidFill>
                  <a:srgbClr val="FF0000"/>
                </a:solidFill>
              </a:rPr>
              <a:t>any logical errors </a:t>
            </a:r>
            <a:r>
              <a:rPr lang="en-IN" b="0" i="0" u="none" strike="noStrike" baseline="0" dirty="0"/>
              <a:t>in the program and allows </a:t>
            </a:r>
            <a:r>
              <a:rPr lang="en-IN" b="0" i="0" u="none" strike="noStrike" baseline="0" dirty="0" smtClean="0"/>
              <a:t>us to </a:t>
            </a:r>
            <a:r>
              <a:rPr lang="en-IN" b="0" i="0" u="none" strike="noStrike" baseline="0" dirty="0">
                <a:solidFill>
                  <a:srgbClr val="FF0000"/>
                </a:solidFill>
              </a:rPr>
              <a:t>trace </a:t>
            </a:r>
            <a:r>
              <a:rPr lang="en-IN" b="0" i="0" u="none" strike="noStrike" baseline="0" dirty="0"/>
              <a:t>the </a:t>
            </a:r>
            <a:r>
              <a:rPr lang="en-IN" b="0" i="0" u="none" strike="noStrike" baseline="0" dirty="0">
                <a:solidFill>
                  <a:srgbClr val="FF0000"/>
                </a:solidFill>
              </a:rPr>
              <a:t>flow of execution </a:t>
            </a:r>
            <a:r>
              <a:rPr lang="en-IN" b="0" i="0" u="none" strike="noStrike" baseline="0" dirty="0"/>
              <a:t>of the </a:t>
            </a:r>
            <a:r>
              <a:rPr lang="en-IN" b="0" i="0" u="none" strike="noStrike" baseline="0" dirty="0" smtClean="0">
                <a:solidFill>
                  <a:srgbClr val="FF0000"/>
                </a:solidFill>
              </a:rPr>
              <a:t>program</a:t>
            </a:r>
            <a:r>
              <a:rPr lang="en-IN" b="0" i="0" u="none" strike="noStrike" baseline="0" dirty="0" smtClean="0"/>
              <a:t>  </a:t>
            </a:r>
            <a:endParaRPr lang="en-IN" b="0" i="0" u="none" strike="noStrike" baseline="0" dirty="0"/>
          </a:p>
        </p:txBody>
      </p:sp>
    </p:spTree>
    <p:extLst>
      <p:ext uri="{BB962C8B-B14F-4D97-AF65-F5344CB8AC3E}">
        <p14:creationId xmlns:p14="http://schemas.microsoft.com/office/powerpoint/2010/main" val="2089435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b="1" dirty="0">
                <a:latin typeface="+mn-lt"/>
              </a:rPr>
              <a:t>Python Programming Modes</a:t>
            </a:r>
            <a:endParaRPr lang="en-US" dirty="0">
              <a:latin typeface="+mn-lt"/>
            </a:endParaRPr>
          </a:p>
        </p:txBody>
      </p:sp>
      <p:sp>
        <p:nvSpPr>
          <p:cNvPr id="3" name="Content Placeholder 2"/>
          <p:cNvSpPr>
            <a:spLocks noGrp="1"/>
          </p:cNvSpPr>
          <p:nvPr>
            <p:ph idx="1"/>
          </p:nvPr>
        </p:nvSpPr>
        <p:spPr>
          <a:xfrm>
            <a:off x="838200" y="1306286"/>
            <a:ext cx="10515600" cy="5042262"/>
          </a:xfrm>
        </p:spPr>
        <p:txBody>
          <a:bodyPr>
            <a:noAutofit/>
          </a:bodyPr>
          <a:lstStyle/>
          <a:p>
            <a:pPr marL="0" indent="0">
              <a:buNone/>
            </a:pPr>
            <a:r>
              <a:rPr lang="en-US" b="1" dirty="0"/>
              <a:t>Python can be used in two modes:</a:t>
            </a:r>
          </a:p>
          <a:p>
            <a:r>
              <a:rPr lang="en-US" sz="2400" b="1" dirty="0"/>
              <a:t>Interactive mode </a:t>
            </a:r>
            <a:r>
              <a:rPr lang="en-US" sz="2400" dirty="0"/>
              <a:t>- used for </a:t>
            </a:r>
            <a:r>
              <a:rPr lang="en-US" sz="2400" dirty="0">
                <a:solidFill>
                  <a:srgbClr val="FF0000"/>
                </a:solidFill>
              </a:rPr>
              <a:t>exploring Python syntax</a:t>
            </a:r>
            <a:r>
              <a:rPr lang="en-US" sz="2400" dirty="0"/>
              <a:t>, </a:t>
            </a:r>
            <a:r>
              <a:rPr lang="en-US" sz="2400" dirty="0" smtClean="0"/>
              <a:t>seeking </a:t>
            </a:r>
            <a:r>
              <a:rPr lang="en-US" sz="2400" dirty="0" smtClean="0">
                <a:solidFill>
                  <a:srgbClr val="FF0000"/>
                </a:solidFill>
              </a:rPr>
              <a:t>help, </a:t>
            </a:r>
            <a:r>
              <a:rPr lang="en-US" sz="2400" dirty="0"/>
              <a:t>and</a:t>
            </a:r>
            <a:r>
              <a:rPr lang="en-US" sz="2400" dirty="0">
                <a:solidFill>
                  <a:srgbClr val="FF0000"/>
                </a:solidFill>
              </a:rPr>
              <a:t> </a:t>
            </a:r>
            <a:r>
              <a:rPr lang="en-US" sz="2400" dirty="0" smtClean="0">
                <a:solidFill>
                  <a:srgbClr val="FF0000"/>
                </a:solidFill>
              </a:rPr>
              <a:t>debugging </a:t>
            </a:r>
            <a:r>
              <a:rPr lang="en-US" sz="2400" dirty="0"/>
              <a:t>short </a:t>
            </a:r>
            <a:r>
              <a:rPr lang="en-US" sz="2400" dirty="0" smtClean="0"/>
              <a:t>programs </a:t>
            </a:r>
            <a:endParaRPr lang="en-US" sz="2400" dirty="0"/>
          </a:p>
          <a:p>
            <a:r>
              <a:rPr lang="en-US" sz="2400" b="1" dirty="0"/>
              <a:t>Script mode </a:t>
            </a:r>
            <a:r>
              <a:rPr lang="en-US" sz="2400" dirty="0"/>
              <a:t>- used for </a:t>
            </a:r>
            <a:r>
              <a:rPr lang="en-US" sz="2400" dirty="0">
                <a:solidFill>
                  <a:srgbClr val="FF0000"/>
                </a:solidFill>
              </a:rPr>
              <a:t>writing </a:t>
            </a:r>
            <a:r>
              <a:rPr lang="en-US" sz="2400" dirty="0"/>
              <a:t>full-fledged</a:t>
            </a:r>
            <a:r>
              <a:rPr lang="en-US" sz="2400" dirty="0">
                <a:solidFill>
                  <a:srgbClr val="FF0000"/>
                </a:solidFill>
              </a:rPr>
              <a:t> Python </a:t>
            </a:r>
            <a:r>
              <a:rPr lang="en-US" sz="2400" dirty="0" smtClean="0">
                <a:solidFill>
                  <a:srgbClr val="FF0000"/>
                </a:solidFill>
              </a:rPr>
              <a:t>programs</a:t>
            </a:r>
            <a:r>
              <a:rPr lang="en-US" sz="2400" dirty="0" smtClean="0"/>
              <a:t> </a:t>
            </a:r>
            <a:endParaRPr lang="en-US" sz="2400" dirty="0"/>
          </a:p>
          <a:p>
            <a:r>
              <a:rPr lang="en-US" sz="2400" dirty="0"/>
              <a:t>Both modes are supported by </a:t>
            </a:r>
            <a:r>
              <a:rPr lang="en-US" sz="2400" dirty="0">
                <a:solidFill>
                  <a:srgbClr val="FF0000"/>
                </a:solidFill>
              </a:rPr>
              <a:t>IDLE</a:t>
            </a:r>
            <a:r>
              <a:rPr lang="en-US" sz="2400" dirty="0"/>
              <a:t> (Python Integrated Development and Learning Environment</a:t>
            </a:r>
            <a:r>
              <a:rPr lang="en-US" sz="2400" dirty="0" smtClean="0"/>
              <a:t>) </a:t>
            </a:r>
            <a:endParaRPr lang="en-US" sz="2400" dirty="0"/>
          </a:p>
          <a:p>
            <a:pPr marL="0" indent="0">
              <a:buNone/>
            </a:pPr>
            <a:r>
              <a:rPr lang="en-US" b="1" dirty="0"/>
              <a:t>To use IDLE in Interactive mode:-</a:t>
            </a:r>
          </a:p>
          <a:p>
            <a:r>
              <a:rPr lang="en-US" sz="2400" dirty="0"/>
              <a:t>Locate it in </a:t>
            </a:r>
            <a:r>
              <a:rPr lang="en-US" sz="2400" dirty="0">
                <a:solidFill>
                  <a:srgbClr val="FF0000"/>
                </a:solidFill>
              </a:rPr>
              <a:t>Windows </a:t>
            </a:r>
            <a:r>
              <a:rPr lang="en-US" sz="2400" dirty="0"/>
              <a:t>by typing </a:t>
            </a:r>
            <a:r>
              <a:rPr lang="en-US" sz="2400" dirty="0">
                <a:solidFill>
                  <a:srgbClr val="FF0000"/>
                </a:solidFill>
              </a:rPr>
              <a:t>IDLE in </a:t>
            </a:r>
            <a:r>
              <a:rPr lang="en-US" sz="2400" dirty="0" smtClean="0">
                <a:solidFill>
                  <a:srgbClr val="FF0000"/>
                </a:solidFill>
              </a:rPr>
              <a:t>the Windows </a:t>
            </a:r>
            <a:r>
              <a:rPr lang="en-US" sz="2400" dirty="0">
                <a:solidFill>
                  <a:srgbClr val="FF0000"/>
                </a:solidFill>
              </a:rPr>
              <a:t>search bar </a:t>
            </a:r>
            <a:r>
              <a:rPr lang="en-US" sz="2400" dirty="0"/>
              <a:t>and hit enter, or </a:t>
            </a:r>
            <a:r>
              <a:rPr lang="en-US" sz="2400" dirty="0">
                <a:solidFill>
                  <a:srgbClr val="FF0000"/>
                </a:solidFill>
              </a:rPr>
              <a:t>double click the IDLE </a:t>
            </a:r>
            <a:r>
              <a:rPr lang="en-US" sz="2400" dirty="0" smtClean="0">
                <a:solidFill>
                  <a:srgbClr val="FF0000"/>
                </a:solidFill>
              </a:rPr>
              <a:t>icon</a:t>
            </a:r>
            <a:r>
              <a:rPr lang="en-US" sz="2400" dirty="0" smtClean="0"/>
              <a:t>  </a:t>
            </a:r>
            <a:endParaRPr lang="en-US" sz="2400" dirty="0"/>
          </a:p>
          <a:p>
            <a:r>
              <a:rPr lang="en-US" sz="2400" dirty="0"/>
              <a:t>It will </a:t>
            </a:r>
            <a:r>
              <a:rPr lang="en-US" sz="2400" dirty="0">
                <a:solidFill>
                  <a:srgbClr val="FF0000"/>
                </a:solidFill>
              </a:rPr>
              <a:t>open the Python shell window </a:t>
            </a:r>
            <a:r>
              <a:rPr lang="en-US" sz="2400" dirty="0"/>
              <a:t>showing </a:t>
            </a:r>
            <a:r>
              <a:rPr lang="en-US" sz="2400" dirty="0">
                <a:solidFill>
                  <a:srgbClr val="FF0000"/>
                </a:solidFill>
              </a:rPr>
              <a:t>&gt;&gt;&gt; Python shell </a:t>
            </a:r>
            <a:r>
              <a:rPr lang="en-US" sz="2400" dirty="0" smtClean="0">
                <a:solidFill>
                  <a:srgbClr val="FF0000"/>
                </a:solidFill>
              </a:rPr>
              <a:t>prompt  </a:t>
            </a:r>
            <a:endParaRPr lang="en-US" sz="2400" dirty="0">
              <a:solidFill>
                <a:srgbClr val="FF0000"/>
              </a:solidFill>
            </a:endParaRPr>
          </a:p>
        </p:txBody>
      </p:sp>
    </p:spTree>
    <p:extLst>
      <p:ext uri="{BB962C8B-B14F-4D97-AF65-F5344CB8AC3E}">
        <p14:creationId xmlns:p14="http://schemas.microsoft.com/office/powerpoint/2010/main" val="1435368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335878"/>
          </a:xfrm>
        </p:spPr>
        <p:txBody>
          <a:bodyPr>
            <a:noAutofit/>
          </a:bodyPr>
          <a:lstStyle/>
          <a:p>
            <a:r>
              <a:rPr lang="en-US" sz="2400" dirty="0"/>
              <a:t>Execute the following Python code at this prompt.</a:t>
            </a:r>
          </a:p>
          <a:p>
            <a:pPr marL="0" indent="0">
              <a:buNone/>
            </a:pPr>
            <a:r>
              <a:rPr lang="en-US" sz="2400" dirty="0"/>
              <a:t>		&gt;&gt;&gt; print('Keep calm and bubble on')</a:t>
            </a:r>
          </a:p>
          <a:p>
            <a:r>
              <a:rPr lang="en-US" sz="2400" dirty="0"/>
              <a:t>It will display the message </a:t>
            </a:r>
            <a:r>
              <a:rPr lang="en-US" sz="2400" dirty="0" smtClean="0">
                <a:solidFill>
                  <a:srgbClr val="FF0000"/>
                </a:solidFill>
              </a:rPr>
              <a:t>Keep </a:t>
            </a:r>
            <a:r>
              <a:rPr lang="en-US" sz="2400" dirty="0">
                <a:solidFill>
                  <a:srgbClr val="FF0000"/>
                </a:solidFill>
              </a:rPr>
              <a:t>calm and bubble </a:t>
            </a:r>
            <a:r>
              <a:rPr lang="en-US" sz="2400" dirty="0" smtClean="0">
                <a:solidFill>
                  <a:srgbClr val="FF0000"/>
                </a:solidFill>
              </a:rPr>
              <a:t>on </a:t>
            </a:r>
            <a:r>
              <a:rPr lang="en-US" sz="2400" dirty="0"/>
              <a:t>followed by the &gt;&gt;&gt; </a:t>
            </a:r>
            <a:r>
              <a:rPr lang="en-US" sz="2400" dirty="0" smtClean="0"/>
              <a:t>prompt </a:t>
            </a:r>
            <a:endParaRPr lang="en-US" sz="2400" dirty="0"/>
          </a:p>
          <a:p>
            <a:pPr marL="0" indent="0">
              <a:buNone/>
            </a:pPr>
            <a:r>
              <a:rPr lang="en-US" b="1" dirty="0"/>
              <a:t>To use IDLE in Script mode:</a:t>
            </a:r>
          </a:p>
          <a:p>
            <a:r>
              <a:rPr lang="en-US" sz="2400" dirty="0"/>
              <a:t>Launch IDLE. In the IDLE shell window from the menu select </a:t>
            </a:r>
            <a:r>
              <a:rPr lang="en-US" sz="2400" dirty="0">
                <a:solidFill>
                  <a:srgbClr val="FF0000"/>
                </a:solidFill>
              </a:rPr>
              <a:t>File | New </a:t>
            </a:r>
            <a:r>
              <a:rPr lang="en-US" sz="2400" dirty="0" smtClean="0">
                <a:solidFill>
                  <a:srgbClr val="FF0000"/>
                </a:solidFill>
              </a:rPr>
              <a:t>File</a:t>
            </a:r>
            <a:r>
              <a:rPr lang="en-US" sz="2400" dirty="0" smtClean="0"/>
              <a:t>  </a:t>
            </a:r>
            <a:endParaRPr lang="en-US" sz="2400" dirty="0"/>
          </a:p>
          <a:p>
            <a:r>
              <a:rPr lang="en-US" sz="2400" dirty="0"/>
              <a:t>A new window will open. Type the following script in it:</a:t>
            </a:r>
          </a:p>
          <a:p>
            <a:pPr marL="0" indent="0">
              <a:buNone/>
            </a:pPr>
            <a:r>
              <a:rPr lang="en-US" sz="2400" dirty="0"/>
              <a:t>		print('Those who can’t laugh at themselves…')</a:t>
            </a:r>
          </a:p>
          <a:p>
            <a:pPr marL="0" indent="0">
              <a:buNone/>
            </a:pPr>
            <a:r>
              <a:rPr lang="en-US" sz="2400" dirty="0"/>
              <a:t>		print('leave the job to others.') </a:t>
            </a:r>
          </a:p>
          <a:p>
            <a:r>
              <a:rPr lang="en-US" sz="2400" dirty="0"/>
              <a:t>Using </a:t>
            </a:r>
            <a:r>
              <a:rPr lang="en-US" sz="2400" dirty="0">
                <a:solidFill>
                  <a:srgbClr val="FF0000"/>
                </a:solidFill>
              </a:rPr>
              <a:t>File | Save </a:t>
            </a:r>
            <a:r>
              <a:rPr lang="en-US" sz="2400" dirty="0"/>
              <a:t>and save the script under the name </a:t>
            </a:r>
            <a:r>
              <a:rPr lang="en-US" sz="2400" dirty="0">
                <a:solidFill>
                  <a:srgbClr val="FF0000"/>
                </a:solidFill>
              </a:rPr>
              <a:t>'Test.py</a:t>
            </a:r>
            <a:r>
              <a:rPr lang="en-US" sz="2400" dirty="0" smtClean="0">
                <a:solidFill>
                  <a:srgbClr val="FF0000"/>
                </a:solidFill>
              </a:rPr>
              <a:t>'</a:t>
            </a:r>
            <a:endParaRPr lang="en-US" sz="2400" dirty="0">
              <a:solidFill>
                <a:srgbClr val="FF0000"/>
              </a:solidFill>
            </a:endParaRPr>
          </a:p>
          <a:p>
            <a:r>
              <a:rPr lang="en-US" sz="2400" dirty="0"/>
              <a:t>Execute the script from the </a:t>
            </a:r>
            <a:r>
              <a:rPr lang="en-US" sz="2400" dirty="0">
                <a:solidFill>
                  <a:srgbClr val="FF0000"/>
                </a:solidFill>
              </a:rPr>
              <a:t>Run menu </a:t>
            </a:r>
            <a:r>
              <a:rPr lang="en-US" sz="2400" dirty="0"/>
              <a:t>or using </a:t>
            </a:r>
            <a:r>
              <a:rPr lang="en-US" sz="2400" dirty="0" smtClean="0">
                <a:solidFill>
                  <a:srgbClr val="FF0000"/>
                </a:solidFill>
              </a:rPr>
              <a:t>F5</a:t>
            </a:r>
            <a:endParaRPr lang="en-US" sz="2400" dirty="0">
              <a:solidFill>
                <a:srgbClr val="FF0000"/>
              </a:solidFill>
            </a:endParaRPr>
          </a:p>
          <a:p>
            <a:r>
              <a:rPr lang="en-US" sz="2400" dirty="0"/>
              <a:t>The two messages will get printed </a:t>
            </a:r>
          </a:p>
        </p:txBody>
      </p:sp>
      <p:sp>
        <p:nvSpPr>
          <p:cNvPr id="2" name="Title 1"/>
          <p:cNvSpPr>
            <a:spLocks noGrp="1"/>
          </p:cNvSpPr>
          <p:nvPr>
            <p:ph type="title"/>
          </p:nvPr>
        </p:nvSpPr>
        <p:spPr>
          <a:xfrm>
            <a:off x="838200" y="253159"/>
            <a:ext cx="10515600" cy="692966"/>
          </a:xfrm>
        </p:spPr>
        <p:txBody>
          <a:bodyPr>
            <a:normAutofit fontScale="90000"/>
          </a:bodyPr>
          <a:lstStyle/>
          <a:p>
            <a:r>
              <a:rPr lang="en-US" b="1" dirty="0">
                <a:latin typeface="+mn-lt"/>
              </a:rPr>
              <a:t>Python Programming Modes</a:t>
            </a:r>
            <a:endParaRPr lang="en-US" dirty="0">
              <a:latin typeface="+mn-lt"/>
            </a:endParaRPr>
          </a:p>
        </p:txBody>
      </p:sp>
    </p:spTree>
    <p:extLst>
      <p:ext uri="{BB962C8B-B14F-4D97-AF65-F5344CB8AC3E}">
        <p14:creationId xmlns:p14="http://schemas.microsoft.com/office/powerpoint/2010/main" val="171739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6245"/>
            <a:ext cx="10515600" cy="4902303"/>
          </a:xfrm>
        </p:spPr>
        <p:txBody>
          <a:bodyPr>
            <a:noAutofit/>
          </a:bodyPr>
          <a:lstStyle/>
          <a:p>
            <a:r>
              <a:rPr lang="en-US" dirty="0"/>
              <a:t>Instead of IDLE, to use </a:t>
            </a:r>
            <a:r>
              <a:rPr lang="en-US" dirty="0">
                <a:solidFill>
                  <a:srgbClr val="FF0000"/>
                </a:solidFill>
              </a:rPr>
              <a:t>NetBeans or Visual Studio Code </a:t>
            </a:r>
            <a:r>
              <a:rPr lang="en-US" dirty="0"/>
              <a:t>for program development then follow the steps given below:-</a:t>
            </a:r>
          </a:p>
          <a:p>
            <a:r>
              <a:rPr lang="en-US" dirty="0"/>
              <a:t>Create a new Python project </a:t>
            </a:r>
            <a:r>
              <a:rPr lang="en-US" dirty="0">
                <a:solidFill>
                  <a:srgbClr val="FF0000"/>
                </a:solidFill>
              </a:rPr>
              <a:t>‘Test’</a:t>
            </a:r>
          </a:p>
          <a:p>
            <a:r>
              <a:rPr lang="en-US" dirty="0"/>
              <a:t>Type the script in </a:t>
            </a:r>
            <a:r>
              <a:rPr lang="en-US" dirty="0" smtClean="0">
                <a:solidFill>
                  <a:srgbClr val="FF0000"/>
                </a:solidFill>
              </a:rPr>
              <a:t>Test.py</a:t>
            </a:r>
            <a:endParaRPr lang="en-US" dirty="0">
              <a:solidFill>
                <a:srgbClr val="FF0000"/>
              </a:solidFill>
            </a:endParaRPr>
          </a:p>
          <a:p>
            <a:r>
              <a:rPr lang="en-US" dirty="0"/>
              <a:t>Execute the script </a:t>
            </a:r>
            <a:r>
              <a:rPr lang="en-US" dirty="0">
                <a:solidFill>
                  <a:srgbClr val="FF0000"/>
                </a:solidFill>
              </a:rPr>
              <a:t>using F6 in NetBeans </a:t>
            </a:r>
            <a:r>
              <a:rPr lang="en-US" dirty="0"/>
              <a:t>or </a:t>
            </a:r>
            <a:r>
              <a:rPr lang="en-US" dirty="0">
                <a:solidFill>
                  <a:srgbClr val="FF0000"/>
                </a:solidFill>
              </a:rPr>
              <a:t>Ctrl F5 in Visual Studio </a:t>
            </a:r>
            <a:r>
              <a:rPr lang="en-US" dirty="0" smtClean="0"/>
              <a:t>Code</a:t>
            </a:r>
            <a:endParaRPr lang="en-US" dirty="0"/>
          </a:p>
          <a:p>
            <a:r>
              <a:rPr lang="en-US" dirty="0"/>
              <a:t>On </a:t>
            </a:r>
            <a:r>
              <a:rPr lang="en-US" dirty="0" smtClean="0"/>
              <a:t>execution, </a:t>
            </a:r>
            <a:r>
              <a:rPr lang="en-US" dirty="0"/>
              <a:t>it will </a:t>
            </a:r>
            <a:r>
              <a:rPr lang="en-US" dirty="0">
                <a:solidFill>
                  <a:srgbClr val="FF0000"/>
                </a:solidFill>
              </a:rPr>
              <a:t>print the two lines</a:t>
            </a:r>
            <a:endParaRPr lang="en-US" sz="2400" dirty="0"/>
          </a:p>
        </p:txBody>
      </p:sp>
      <p:sp>
        <p:nvSpPr>
          <p:cNvPr id="2" name="Title 1"/>
          <p:cNvSpPr>
            <a:spLocks noGrp="1"/>
          </p:cNvSpPr>
          <p:nvPr>
            <p:ph type="title"/>
          </p:nvPr>
        </p:nvSpPr>
        <p:spPr>
          <a:xfrm>
            <a:off x="838200" y="365126"/>
            <a:ext cx="10515600" cy="692966"/>
          </a:xfrm>
        </p:spPr>
        <p:txBody>
          <a:bodyPr>
            <a:normAutofit fontScale="90000"/>
          </a:bodyPr>
          <a:lstStyle/>
          <a:p>
            <a:r>
              <a:rPr lang="en-US" b="1" dirty="0">
                <a:latin typeface="+mn-lt"/>
              </a:rPr>
              <a:t>Python Programming Modes</a:t>
            </a:r>
            <a:endParaRPr lang="en-US" dirty="0">
              <a:latin typeface="+mn-lt"/>
            </a:endParaRPr>
          </a:p>
        </p:txBody>
      </p:sp>
    </p:spTree>
    <p:extLst>
      <p:ext uri="{BB962C8B-B14F-4D97-AF65-F5344CB8AC3E}">
        <p14:creationId xmlns:p14="http://schemas.microsoft.com/office/powerpoint/2010/main" val="2215692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06"/>
            <a:ext cx="10515600" cy="928097"/>
          </a:xfrm>
        </p:spPr>
        <p:txBody>
          <a:bodyPr>
            <a:normAutofit fontScale="90000"/>
          </a:bodyPr>
          <a:lstStyle/>
          <a:p>
            <a:r>
              <a:rPr lang="en-US" dirty="0"/>
              <a:t/>
            </a:r>
            <a:br>
              <a:rPr lang="en-US" dirty="0"/>
            </a:br>
            <a:r>
              <a:rPr lang="en-US" dirty="0">
                <a:latin typeface="+mn-lt"/>
              </a:rPr>
              <a:t/>
            </a:r>
            <a:br>
              <a:rPr lang="en-US" dirty="0">
                <a:latin typeface="+mn-lt"/>
              </a:rPr>
            </a:br>
            <a:r>
              <a:rPr lang="en-US" b="1" dirty="0">
                <a:latin typeface="+mn-lt"/>
              </a:rPr>
              <a:t>Determining Python Version </a:t>
            </a:r>
            <a:r>
              <a:rPr lang="en-US" dirty="0"/>
              <a:t/>
            </a:r>
            <a:br>
              <a:rPr lang="en-US" dirty="0"/>
            </a:br>
            <a:r>
              <a:rPr lang="en-US" dirty="0"/>
              <a:t/>
            </a:r>
            <a:br>
              <a:rPr lang="en-US" dirty="0"/>
            </a:br>
            <a:r>
              <a:rPr lang="en-US" dirty="0"/>
              <a:t>                                             </a:t>
            </a:r>
          </a:p>
        </p:txBody>
      </p:sp>
      <p:sp>
        <p:nvSpPr>
          <p:cNvPr id="3" name="Content Placeholder 2"/>
          <p:cNvSpPr>
            <a:spLocks noGrp="1"/>
          </p:cNvSpPr>
          <p:nvPr>
            <p:ph idx="1"/>
          </p:nvPr>
        </p:nvSpPr>
        <p:spPr>
          <a:xfrm>
            <a:off x="838200" y="1579418"/>
            <a:ext cx="10515600" cy="4769130"/>
          </a:xfrm>
        </p:spPr>
        <p:txBody>
          <a:bodyPr>
            <a:noAutofit/>
          </a:bodyPr>
          <a:lstStyle/>
          <a:p>
            <a:r>
              <a:rPr lang="en-US" dirty="0"/>
              <a:t>Python has evolved over the years. To determine the </a:t>
            </a:r>
            <a:r>
              <a:rPr lang="en-US" dirty="0">
                <a:solidFill>
                  <a:srgbClr val="FF0000"/>
                </a:solidFill>
              </a:rPr>
              <a:t>version installed</a:t>
            </a:r>
            <a:r>
              <a:rPr lang="en-US" dirty="0"/>
              <a:t> on the machine through a simple Python script:</a:t>
            </a:r>
          </a:p>
          <a:p>
            <a:pPr marL="0" indent="0">
              <a:buNone/>
            </a:pPr>
            <a:r>
              <a:rPr lang="en-US" dirty="0"/>
              <a:t>	import sys</a:t>
            </a:r>
          </a:p>
          <a:p>
            <a:pPr marL="0" indent="0">
              <a:buNone/>
            </a:pPr>
            <a:r>
              <a:rPr lang="en-US" dirty="0"/>
              <a:t>	print(</a:t>
            </a:r>
            <a:r>
              <a:rPr lang="en-US" dirty="0" err="1"/>
              <a:t>sys.version</a:t>
            </a:r>
            <a:r>
              <a:rPr lang="en-US" dirty="0" smtClean="0"/>
              <a:t>)</a:t>
            </a:r>
          </a:p>
          <a:p>
            <a:r>
              <a:rPr lang="en-US" b="1" dirty="0"/>
              <a:t>Running </a:t>
            </a:r>
            <a:r>
              <a:rPr lang="en-US" b="1" dirty="0" smtClean="0"/>
              <a:t>Python</a:t>
            </a:r>
          </a:p>
          <a:p>
            <a:pPr marL="0" indent="0">
              <a:buNone/>
            </a:pPr>
            <a:r>
              <a:rPr lang="en-US" dirty="0" smtClean="0">
                <a:hlinkClick r:id="rId2"/>
              </a:rPr>
              <a:t>http</a:t>
            </a:r>
            <a:r>
              <a:rPr lang="en-US" dirty="0">
                <a:hlinkClick r:id="rId2"/>
              </a:rPr>
              <a:t>://tinyurl.com/thinkpython2e</a:t>
            </a:r>
            <a:endParaRPr lang="en-US" dirty="0"/>
          </a:p>
          <a:p>
            <a:endParaRPr lang="en-US" b="1" dirty="0" smtClean="0"/>
          </a:p>
          <a:p>
            <a:endParaRPr lang="en-US" u="sng" dirty="0"/>
          </a:p>
        </p:txBody>
      </p:sp>
    </p:spTree>
    <p:extLst>
      <p:ext uri="{BB962C8B-B14F-4D97-AF65-F5344CB8AC3E}">
        <p14:creationId xmlns:p14="http://schemas.microsoft.com/office/powerpoint/2010/main" val="2836255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Values and types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fontScale="92500" lnSpcReduction="10000"/>
          </a:bodyPr>
          <a:lstStyle/>
          <a:p>
            <a:r>
              <a:rPr lang="en-US" dirty="0"/>
              <a:t>A </a:t>
            </a:r>
            <a:r>
              <a:rPr lang="en-US" dirty="0">
                <a:solidFill>
                  <a:srgbClr val="FF0000"/>
                </a:solidFill>
              </a:rPr>
              <a:t>value</a:t>
            </a:r>
            <a:r>
              <a:rPr lang="en-US" b="1" dirty="0"/>
              <a:t> </a:t>
            </a:r>
            <a:r>
              <a:rPr lang="en-US" dirty="0"/>
              <a:t>is one of the basic things a program works with, like a </a:t>
            </a:r>
            <a:r>
              <a:rPr lang="en-US" dirty="0">
                <a:solidFill>
                  <a:srgbClr val="FF0000"/>
                </a:solidFill>
              </a:rPr>
              <a:t>letter </a:t>
            </a:r>
            <a:r>
              <a:rPr lang="en-US" dirty="0"/>
              <a:t>or a </a:t>
            </a:r>
            <a:r>
              <a:rPr lang="en-US" dirty="0" smtClean="0">
                <a:solidFill>
                  <a:srgbClr val="FF0000"/>
                </a:solidFill>
              </a:rPr>
              <a:t>number</a:t>
            </a:r>
            <a:r>
              <a:rPr lang="en-US" dirty="0" smtClean="0"/>
              <a:t> </a:t>
            </a:r>
          </a:p>
          <a:p>
            <a:r>
              <a:rPr lang="en-US" dirty="0" smtClean="0"/>
              <a:t>For example, consider the values </a:t>
            </a:r>
            <a:r>
              <a:rPr lang="en-US" dirty="0" smtClean="0">
                <a:solidFill>
                  <a:srgbClr val="FF0000"/>
                </a:solidFill>
              </a:rPr>
              <a:t>2</a:t>
            </a:r>
            <a:r>
              <a:rPr lang="en-US" dirty="0">
                <a:solidFill>
                  <a:srgbClr val="FF0000"/>
                </a:solidFill>
              </a:rPr>
              <a:t>, 42.0</a:t>
            </a:r>
            <a:r>
              <a:rPr lang="en-US" dirty="0"/>
              <a:t>, and </a:t>
            </a:r>
            <a:r>
              <a:rPr lang="en-US" dirty="0">
                <a:solidFill>
                  <a:srgbClr val="FF0000"/>
                </a:solidFill>
              </a:rPr>
              <a:t>'Hello, World</a:t>
            </a:r>
            <a:r>
              <a:rPr lang="en-US" dirty="0" smtClean="0">
                <a:solidFill>
                  <a:srgbClr val="FF0000"/>
                </a:solidFill>
              </a:rPr>
              <a:t>!'</a:t>
            </a:r>
            <a:endParaRPr lang="en-US" dirty="0">
              <a:solidFill>
                <a:srgbClr val="FF0000"/>
              </a:solidFill>
            </a:endParaRPr>
          </a:p>
          <a:p>
            <a:r>
              <a:rPr lang="en-US" dirty="0"/>
              <a:t>These values belong to different </a:t>
            </a:r>
            <a:r>
              <a:rPr lang="en-US" b="1" dirty="0"/>
              <a:t>types</a:t>
            </a:r>
            <a:r>
              <a:rPr lang="en-US" dirty="0"/>
              <a:t>: 2 is an </a:t>
            </a:r>
            <a:r>
              <a:rPr lang="en-US" b="1" dirty="0"/>
              <a:t>integer</a:t>
            </a:r>
            <a:r>
              <a:rPr lang="en-US" dirty="0"/>
              <a:t>, 42.0 is a </a:t>
            </a:r>
            <a:r>
              <a:rPr lang="en-US" b="1" dirty="0"/>
              <a:t>floating-point number</a:t>
            </a:r>
            <a:r>
              <a:rPr lang="en-US" dirty="0"/>
              <a:t>, </a:t>
            </a:r>
            <a:r>
              <a:rPr lang="en-US" dirty="0" smtClean="0"/>
              <a:t>and 'Hello</a:t>
            </a:r>
            <a:r>
              <a:rPr lang="en-US" dirty="0"/>
              <a:t>, World!' is a </a:t>
            </a:r>
            <a:r>
              <a:rPr lang="en-US" b="1" dirty="0" smtClean="0"/>
              <a:t>string</a:t>
            </a:r>
            <a:r>
              <a:rPr lang="en-US" dirty="0" smtClean="0"/>
              <a:t> </a:t>
            </a:r>
            <a:endParaRPr lang="en-US" dirty="0"/>
          </a:p>
          <a:p>
            <a:pPr marL="0" indent="0">
              <a:buNone/>
            </a:pPr>
            <a:r>
              <a:rPr lang="en-US" dirty="0" smtClean="0"/>
              <a:t>&gt;&gt;&gt; </a:t>
            </a:r>
            <a:r>
              <a:rPr lang="en-US" dirty="0"/>
              <a:t>type(2)</a:t>
            </a:r>
          </a:p>
          <a:p>
            <a:pPr marL="0" indent="0">
              <a:buNone/>
            </a:pPr>
            <a:r>
              <a:rPr lang="en-US" dirty="0"/>
              <a:t> </a:t>
            </a:r>
            <a:r>
              <a:rPr lang="en-US" dirty="0" smtClean="0"/>
              <a:t>       &lt;</a:t>
            </a:r>
            <a:r>
              <a:rPr lang="en-US" dirty="0"/>
              <a:t>class '</a:t>
            </a:r>
            <a:r>
              <a:rPr lang="en-US" dirty="0" err="1"/>
              <a:t>int</a:t>
            </a:r>
            <a:r>
              <a:rPr lang="en-US" dirty="0" smtClean="0"/>
              <a:t>'&gt; </a:t>
            </a:r>
            <a:endParaRPr lang="en-US" dirty="0"/>
          </a:p>
          <a:p>
            <a:pPr marL="0" indent="0">
              <a:buNone/>
            </a:pPr>
            <a:r>
              <a:rPr lang="en-US" dirty="0"/>
              <a:t>&gt;&gt;&gt; type(42.0)</a:t>
            </a:r>
          </a:p>
          <a:p>
            <a:pPr marL="0" indent="0">
              <a:buNone/>
            </a:pPr>
            <a:r>
              <a:rPr lang="en-US" dirty="0" smtClean="0"/>
              <a:t>        &lt;</a:t>
            </a:r>
            <a:r>
              <a:rPr lang="en-US" dirty="0"/>
              <a:t>class 'float'&gt;</a:t>
            </a:r>
          </a:p>
          <a:p>
            <a:pPr marL="0" indent="0">
              <a:buNone/>
            </a:pPr>
            <a:r>
              <a:rPr lang="en-US" dirty="0"/>
              <a:t>&gt;&gt;&gt; type('Hello, World!')</a:t>
            </a:r>
          </a:p>
          <a:p>
            <a:pPr marL="0" indent="0">
              <a:buNone/>
            </a:pPr>
            <a:r>
              <a:rPr lang="en-US" dirty="0" smtClean="0"/>
              <a:t>         &lt;</a:t>
            </a:r>
            <a:r>
              <a:rPr lang="en-US" dirty="0"/>
              <a:t>class '</a:t>
            </a:r>
            <a:r>
              <a:rPr lang="en-US" dirty="0" err="1"/>
              <a:t>str</a:t>
            </a:r>
            <a:r>
              <a:rPr lang="en-US" dirty="0"/>
              <a:t>'&gt;</a:t>
            </a:r>
          </a:p>
        </p:txBody>
      </p:sp>
      <p:sp>
        <p:nvSpPr>
          <p:cNvPr id="4" name="Rectangle 3"/>
          <p:cNvSpPr/>
          <p:nvPr/>
        </p:nvSpPr>
        <p:spPr>
          <a:xfrm>
            <a:off x="6719248" y="3495553"/>
            <a:ext cx="6096000" cy="2092881"/>
          </a:xfrm>
          <a:prstGeom prst="rect">
            <a:avLst/>
          </a:prstGeom>
        </p:spPr>
        <p:txBody>
          <a:bodyPr>
            <a:spAutoFit/>
          </a:bodyPr>
          <a:lstStyle/>
          <a:p>
            <a:r>
              <a:rPr lang="en-US" sz="2600" dirty="0"/>
              <a:t>&gt;&gt;&gt; type('2')</a:t>
            </a:r>
          </a:p>
          <a:p>
            <a:r>
              <a:rPr lang="en-US" sz="2600" dirty="0" smtClean="0"/>
              <a:t>       &lt;</a:t>
            </a:r>
            <a:r>
              <a:rPr lang="en-US" sz="2600" dirty="0"/>
              <a:t>class '</a:t>
            </a:r>
            <a:r>
              <a:rPr lang="en-US" sz="2600" dirty="0" err="1"/>
              <a:t>str</a:t>
            </a:r>
            <a:r>
              <a:rPr lang="en-US" sz="2600" dirty="0"/>
              <a:t>'&gt;</a:t>
            </a:r>
          </a:p>
          <a:p>
            <a:r>
              <a:rPr lang="en-US" sz="2600" dirty="0"/>
              <a:t>&gt;&gt;&gt; type('42.0')</a:t>
            </a:r>
          </a:p>
          <a:p>
            <a:r>
              <a:rPr lang="en-US" sz="2600" dirty="0" smtClean="0"/>
              <a:t>       &lt;</a:t>
            </a:r>
            <a:r>
              <a:rPr lang="en-US" sz="2600" dirty="0"/>
              <a:t>class '</a:t>
            </a:r>
            <a:r>
              <a:rPr lang="en-US" sz="2600" dirty="0" err="1"/>
              <a:t>str</a:t>
            </a:r>
            <a:r>
              <a:rPr lang="en-US" sz="2600" dirty="0"/>
              <a:t>'&gt;</a:t>
            </a:r>
          </a:p>
          <a:p>
            <a:r>
              <a:rPr lang="en-US" sz="2600" dirty="0"/>
              <a:t>They’re </a:t>
            </a:r>
            <a:r>
              <a:rPr lang="en-US" sz="2600" dirty="0" smtClean="0"/>
              <a:t>strings</a:t>
            </a:r>
            <a:endParaRPr lang="en-US" sz="2600" dirty="0"/>
          </a:p>
        </p:txBody>
      </p:sp>
    </p:spTree>
    <p:extLst>
      <p:ext uri="{BB962C8B-B14F-4D97-AF65-F5344CB8AC3E}">
        <p14:creationId xmlns:p14="http://schemas.microsoft.com/office/powerpoint/2010/main" val="38043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Formal and natural languages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a:bodyPr>
          <a:lstStyle/>
          <a:p>
            <a:r>
              <a:rPr lang="en-US" dirty="0" smtClean="0">
                <a:solidFill>
                  <a:srgbClr val="FF0000"/>
                </a:solidFill>
              </a:rPr>
              <a:t>People speak natural languages</a:t>
            </a:r>
            <a:r>
              <a:rPr lang="en-US" dirty="0" smtClean="0"/>
              <a:t>, </a:t>
            </a:r>
            <a:r>
              <a:rPr lang="en-US" dirty="0"/>
              <a:t>such as English, Spanish, and French</a:t>
            </a:r>
            <a:r>
              <a:rPr lang="en-US" dirty="0" smtClean="0"/>
              <a:t>. They </a:t>
            </a:r>
            <a:r>
              <a:rPr lang="en-US" dirty="0"/>
              <a:t>were not designed by </a:t>
            </a:r>
            <a:r>
              <a:rPr lang="en-US" dirty="0" smtClean="0"/>
              <a:t>people. They </a:t>
            </a:r>
            <a:r>
              <a:rPr lang="en-US" dirty="0">
                <a:solidFill>
                  <a:srgbClr val="FF0000"/>
                </a:solidFill>
              </a:rPr>
              <a:t>evolved </a:t>
            </a:r>
            <a:r>
              <a:rPr lang="en-US" dirty="0" smtClean="0">
                <a:solidFill>
                  <a:srgbClr val="FF0000"/>
                </a:solidFill>
              </a:rPr>
              <a:t>naturally</a:t>
            </a:r>
            <a:r>
              <a:rPr lang="en-US" dirty="0" smtClean="0"/>
              <a:t> </a:t>
            </a:r>
            <a:endParaRPr lang="en-US" dirty="0"/>
          </a:p>
          <a:p>
            <a:r>
              <a:rPr lang="en-US" dirty="0">
                <a:solidFill>
                  <a:srgbClr val="FF0000"/>
                </a:solidFill>
              </a:rPr>
              <a:t>Formal languages </a:t>
            </a:r>
            <a:r>
              <a:rPr lang="en-US" dirty="0"/>
              <a:t>are languages that are </a:t>
            </a:r>
            <a:r>
              <a:rPr lang="en-US" dirty="0">
                <a:solidFill>
                  <a:srgbClr val="FF0000"/>
                </a:solidFill>
              </a:rPr>
              <a:t>designed by people </a:t>
            </a:r>
            <a:r>
              <a:rPr lang="en-US" dirty="0"/>
              <a:t>for </a:t>
            </a:r>
            <a:r>
              <a:rPr lang="en-US" dirty="0">
                <a:solidFill>
                  <a:srgbClr val="FF0000"/>
                </a:solidFill>
              </a:rPr>
              <a:t>specific </a:t>
            </a:r>
            <a:r>
              <a:rPr lang="en-US" dirty="0" smtClean="0">
                <a:solidFill>
                  <a:srgbClr val="FF0000"/>
                </a:solidFill>
              </a:rPr>
              <a:t>applications</a:t>
            </a:r>
            <a:r>
              <a:rPr lang="en-US" dirty="0" smtClean="0"/>
              <a:t>  </a:t>
            </a:r>
          </a:p>
          <a:p>
            <a:r>
              <a:rPr lang="en-US" dirty="0" smtClean="0"/>
              <a:t>For example</a:t>
            </a:r>
            <a:r>
              <a:rPr lang="en-US" dirty="0"/>
              <a:t>, the </a:t>
            </a:r>
            <a:r>
              <a:rPr lang="en-US" dirty="0">
                <a:solidFill>
                  <a:srgbClr val="FF0000"/>
                </a:solidFill>
              </a:rPr>
              <a:t>notation</a:t>
            </a:r>
            <a:r>
              <a:rPr lang="en-US" dirty="0"/>
              <a:t> that </a:t>
            </a:r>
            <a:r>
              <a:rPr lang="en-US" dirty="0">
                <a:solidFill>
                  <a:srgbClr val="FF0000"/>
                </a:solidFill>
              </a:rPr>
              <a:t>mathematicians</a:t>
            </a:r>
            <a:r>
              <a:rPr lang="en-US" dirty="0"/>
              <a:t> use is a </a:t>
            </a:r>
            <a:r>
              <a:rPr lang="en-US" dirty="0">
                <a:solidFill>
                  <a:srgbClr val="FF0000"/>
                </a:solidFill>
              </a:rPr>
              <a:t>formal language</a:t>
            </a:r>
            <a:r>
              <a:rPr lang="en-US" dirty="0"/>
              <a:t> that is </a:t>
            </a:r>
            <a:r>
              <a:rPr lang="en-US" dirty="0" smtClean="0"/>
              <a:t>particularly </a:t>
            </a:r>
            <a:r>
              <a:rPr lang="en-US" dirty="0" smtClean="0">
                <a:solidFill>
                  <a:srgbClr val="FF0000"/>
                </a:solidFill>
              </a:rPr>
              <a:t>good </a:t>
            </a:r>
            <a:r>
              <a:rPr lang="en-US" dirty="0"/>
              <a:t>at denoting </a:t>
            </a:r>
            <a:r>
              <a:rPr lang="en-US" dirty="0">
                <a:solidFill>
                  <a:srgbClr val="FF0000"/>
                </a:solidFill>
              </a:rPr>
              <a:t>relationships </a:t>
            </a:r>
            <a:r>
              <a:rPr lang="en-US" dirty="0"/>
              <a:t>among </a:t>
            </a:r>
            <a:r>
              <a:rPr lang="en-US" dirty="0">
                <a:solidFill>
                  <a:srgbClr val="FF0000"/>
                </a:solidFill>
              </a:rPr>
              <a:t>numbers</a:t>
            </a:r>
            <a:r>
              <a:rPr lang="en-US" dirty="0"/>
              <a:t> and </a:t>
            </a:r>
            <a:r>
              <a:rPr lang="en-US" dirty="0" smtClean="0">
                <a:solidFill>
                  <a:srgbClr val="FF0000"/>
                </a:solidFill>
              </a:rPr>
              <a:t>symbols</a:t>
            </a:r>
            <a:r>
              <a:rPr lang="en-US" dirty="0" smtClean="0"/>
              <a:t> </a:t>
            </a:r>
          </a:p>
          <a:p>
            <a:r>
              <a:rPr lang="en-US" dirty="0" smtClean="0">
                <a:solidFill>
                  <a:srgbClr val="FF0000"/>
                </a:solidFill>
              </a:rPr>
              <a:t>Chemists</a:t>
            </a:r>
            <a:r>
              <a:rPr lang="en-US" dirty="0" smtClean="0"/>
              <a:t> </a:t>
            </a:r>
            <a:r>
              <a:rPr lang="en-US" dirty="0"/>
              <a:t>use </a:t>
            </a:r>
            <a:r>
              <a:rPr lang="en-US" dirty="0" smtClean="0">
                <a:solidFill>
                  <a:srgbClr val="FF0000"/>
                </a:solidFill>
              </a:rPr>
              <a:t>formal language </a:t>
            </a:r>
            <a:r>
              <a:rPr lang="en-US" dirty="0" smtClean="0"/>
              <a:t>to </a:t>
            </a:r>
            <a:r>
              <a:rPr lang="en-US" dirty="0">
                <a:solidFill>
                  <a:srgbClr val="FF0000"/>
                </a:solidFill>
              </a:rPr>
              <a:t>represent the chemical structure </a:t>
            </a:r>
            <a:r>
              <a:rPr lang="en-US" dirty="0"/>
              <a:t>of </a:t>
            </a:r>
            <a:r>
              <a:rPr lang="en-US" dirty="0" smtClean="0">
                <a:solidFill>
                  <a:srgbClr val="FF0000"/>
                </a:solidFill>
              </a:rPr>
              <a:t>molecules</a:t>
            </a:r>
            <a:r>
              <a:rPr lang="en-US" dirty="0" smtClean="0"/>
              <a:t>  </a:t>
            </a:r>
          </a:p>
          <a:p>
            <a:r>
              <a:rPr lang="en-US" dirty="0" smtClean="0">
                <a:solidFill>
                  <a:srgbClr val="FF0000"/>
                </a:solidFill>
              </a:rPr>
              <a:t>Programming </a:t>
            </a:r>
            <a:r>
              <a:rPr lang="en-US" dirty="0">
                <a:solidFill>
                  <a:srgbClr val="FF0000"/>
                </a:solidFill>
              </a:rPr>
              <a:t>languages </a:t>
            </a:r>
            <a:r>
              <a:rPr lang="en-US" dirty="0"/>
              <a:t>are </a:t>
            </a:r>
            <a:r>
              <a:rPr lang="en-US" dirty="0">
                <a:solidFill>
                  <a:srgbClr val="FF0000"/>
                </a:solidFill>
              </a:rPr>
              <a:t>formal languages </a:t>
            </a:r>
            <a:r>
              <a:rPr lang="en-US" dirty="0"/>
              <a:t>that have been designed </a:t>
            </a:r>
            <a:r>
              <a:rPr lang="en-US" dirty="0" smtClean="0"/>
              <a:t>to </a:t>
            </a:r>
            <a:r>
              <a:rPr lang="en-US" dirty="0" smtClean="0">
                <a:solidFill>
                  <a:srgbClr val="FF0000"/>
                </a:solidFill>
              </a:rPr>
              <a:t>express computations</a:t>
            </a:r>
            <a:r>
              <a:rPr lang="en-US" dirty="0" smtClean="0"/>
              <a:t> </a:t>
            </a:r>
            <a:endParaRPr lang="en-US" dirty="0"/>
          </a:p>
        </p:txBody>
      </p:sp>
    </p:spTree>
    <p:extLst>
      <p:ext uri="{BB962C8B-B14F-4D97-AF65-F5344CB8AC3E}">
        <p14:creationId xmlns:p14="http://schemas.microsoft.com/office/powerpoint/2010/main" val="803538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Formal and natural languages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lnSpcReduction="10000"/>
          </a:bodyPr>
          <a:lstStyle/>
          <a:p>
            <a:r>
              <a:rPr lang="en-US" dirty="0"/>
              <a:t>Formal languages tend to have strict </a:t>
            </a:r>
            <a:r>
              <a:rPr lang="en-US" dirty="0">
                <a:solidFill>
                  <a:srgbClr val="FF0000"/>
                </a:solidFill>
              </a:rPr>
              <a:t>syntax rules </a:t>
            </a:r>
            <a:r>
              <a:rPr lang="en-US" dirty="0"/>
              <a:t>that govern the </a:t>
            </a:r>
            <a:r>
              <a:rPr lang="en-US" dirty="0">
                <a:solidFill>
                  <a:srgbClr val="FF0000"/>
                </a:solidFill>
              </a:rPr>
              <a:t>structure of </a:t>
            </a:r>
            <a:r>
              <a:rPr lang="en-US" dirty="0" smtClean="0">
                <a:solidFill>
                  <a:srgbClr val="FF0000"/>
                </a:solidFill>
              </a:rPr>
              <a:t>statements </a:t>
            </a:r>
            <a:endParaRPr lang="en-US" dirty="0">
              <a:solidFill>
                <a:srgbClr val="FF0000"/>
              </a:solidFill>
            </a:endParaRPr>
          </a:p>
          <a:p>
            <a:r>
              <a:rPr lang="en-US" dirty="0"/>
              <a:t>For example, in mathematics the statement 3 + 3 = 6 has correct syntax, but 3+ = </a:t>
            </a:r>
            <a:r>
              <a:rPr lang="en-US" dirty="0" smtClean="0"/>
              <a:t>3$6 does not </a:t>
            </a:r>
          </a:p>
          <a:p>
            <a:r>
              <a:rPr lang="en-US" dirty="0" smtClean="0"/>
              <a:t>In chemistry, </a:t>
            </a:r>
            <a:r>
              <a:rPr lang="en-US" dirty="0"/>
              <a:t>H</a:t>
            </a:r>
            <a:r>
              <a:rPr lang="en-US" baseline="-25000" dirty="0"/>
              <a:t>2</a:t>
            </a:r>
            <a:r>
              <a:rPr lang="en-US" dirty="0"/>
              <a:t>O is a syntactically correct formula, but </a:t>
            </a:r>
            <a:r>
              <a:rPr lang="en-US" baseline="-25000" dirty="0"/>
              <a:t>2</a:t>
            </a:r>
            <a:r>
              <a:rPr lang="en-US" dirty="0"/>
              <a:t>Zz is </a:t>
            </a:r>
            <a:r>
              <a:rPr lang="en-US" dirty="0" smtClean="0"/>
              <a:t>not </a:t>
            </a:r>
            <a:endParaRPr lang="en-US" dirty="0"/>
          </a:p>
          <a:p>
            <a:r>
              <a:rPr lang="en-US" dirty="0">
                <a:solidFill>
                  <a:srgbClr val="FF0000"/>
                </a:solidFill>
              </a:rPr>
              <a:t>Syntax rules </a:t>
            </a:r>
            <a:r>
              <a:rPr lang="en-US" dirty="0"/>
              <a:t>come in two flavors, pertaining to </a:t>
            </a:r>
            <a:r>
              <a:rPr lang="en-US" dirty="0">
                <a:solidFill>
                  <a:srgbClr val="FF0000"/>
                </a:solidFill>
              </a:rPr>
              <a:t>tokens </a:t>
            </a:r>
            <a:r>
              <a:rPr lang="en-US" dirty="0"/>
              <a:t>and </a:t>
            </a:r>
            <a:r>
              <a:rPr lang="en-US" dirty="0" smtClean="0">
                <a:solidFill>
                  <a:srgbClr val="FF0000"/>
                </a:solidFill>
              </a:rPr>
              <a:t>structure</a:t>
            </a:r>
            <a:r>
              <a:rPr lang="en-US" dirty="0" smtClean="0"/>
              <a:t>  </a:t>
            </a:r>
          </a:p>
          <a:p>
            <a:r>
              <a:rPr lang="en-US" dirty="0" smtClean="0">
                <a:solidFill>
                  <a:srgbClr val="FF0000"/>
                </a:solidFill>
              </a:rPr>
              <a:t>Tokens</a:t>
            </a:r>
            <a:r>
              <a:rPr lang="en-US" dirty="0" smtClean="0"/>
              <a:t> </a:t>
            </a:r>
            <a:r>
              <a:rPr lang="en-US" dirty="0"/>
              <a:t>are the </a:t>
            </a:r>
            <a:r>
              <a:rPr lang="en-US" dirty="0" smtClean="0">
                <a:solidFill>
                  <a:srgbClr val="FF0000"/>
                </a:solidFill>
              </a:rPr>
              <a:t>basic elements </a:t>
            </a:r>
            <a:r>
              <a:rPr lang="en-US" dirty="0">
                <a:solidFill>
                  <a:srgbClr val="FF0000"/>
                </a:solidFill>
              </a:rPr>
              <a:t>of the language</a:t>
            </a:r>
            <a:r>
              <a:rPr lang="en-US" dirty="0"/>
              <a:t>, such as words, numbers, and chemical </a:t>
            </a:r>
            <a:r>
              <a:rPr lang="en-US" dirty="0" smtClean="0"/>
              <a:t>elements  </a:t>
            </a:r>
          </a:p>
          <a:p>
            <a:r>
              <a:rPr lang="en-US" dirty="0" smtClean="0"/>
              <a:t>One </a:t>
            </a:r>
            <a:r>
              <a:rPr lang="en-US" dirty="0"/>
              <a:t>of </a:t>
            </a:r>
            <a:r>
              <a:rPr lang="en-US" dirty="0" smtClean="0"/>
              <a:t>the problems </a:t>
            </a:r>
            <a:r>
              <a:rPr lang="en-US" dirty="0"/>
              <a:t>with 3+ = 3$6 is that $ is </a:t>
            </a:r>
            <a:r>
              <a:rPr lang="en-US" dirty="0">
                <a:solidFill>
                  <a:srgbClr val="FF0000"/>
                </a:solidFill>
              </a:rPr>
              <a:t>not a</a:t>
            </a:r>
            <a:r>
              <a:rPr lang="en-US" dirty="0"/>
              <a:t> </a:t>
            </a:r>
            <a:r>
              <a:rPr lang="en-US" dirty="0">
                <a:solidFill>
                  <a:srgbClr val="FF0000"/>
                </a:solidFill>
              </a:rPr>
              <a:t>legal token </a:t>
            </a:r>
            <a:r>
              <a:rPr lang="en-US" dirty="0"/>
              <a:t>in </a:t>
            </a:r>
            <a:r>
              <a:rPr lang="en-US" dirty="0" smtClean="0"/>
              <a:t>mathematics. Similarly</a:t>
            </a:r>
            <a:r>
              <a:rPr lang="en-US" dirty="0"/>
              <a:t>, </a:t>
            </a:r>
            <a:r>
              <a:rPr lang="en-US" baseline="-25000" dirty="0"/>
              <a:t>2</a:t>
            </a:r>
            <a:r>
              <a:rPr lang="en-US" dirty="0"/>
              <a:t>Zz is </a:t>
            </a:r>
            <a:r>
              <a:rPr lang="en-US" dirty="0">
                <a:solidFill>
                  <a:srgbClr val="FF0000"/>
                </a:solidFill>
              </a:rPr>
              <a:t>not legal </a:t>
            </a:r>
            <a:r>
              <a:rPr lang="en-US" dirty="0"/>
              <a:t>because there is no element with the abbreviation </a:t>
            </a:r>
            <a:r>
              <a:rPr lang="en-US" dirty="0" err="1" smtClean="0"/>
              <a:t>Zz</a:t>
            </a:r>
            <a:r>
              <a:rPr lang="en-US" dirty="0" smtClean="0"/>
              <a:t> </a:t>
            </a:r>
            <a:endParaRPr lang="en-US" dirty="0"/>
          </a:p>
        </p:txBody>
      </p:sp>
    </p:spTree>
    <p:extLst>
      <p:ext uri="{BB962C8B-B14F-4D97-AF65-F5344CB8AC3E}">
        <p14:creationId xmlns:p14="http://schemas.microsoft.com/office/powerpoint/2010/main" val="80981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Formal and natural languages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a:bodyPr>
          <a:lstStyle/>
          <a:p>
            <a:r>
              <a:rPr lang="en-US" dirty="0"/>
              <a:t>The second type of syntax rule pertains to the way </a:t>
            </a:r>
            <a:r>
              <a:rPr lang="en-US" dirty="0">
                <a:solidFill>
                  <a:srgbClr val="FF0000"/>
                </a:solidFill>
              </a:rPr>
              <a:t>tokens are combined</a:t>
            </a:r>
            <a:r>
              <a:rPr lang="en-US" dirty="0"/>
              <a:t>. The </a:t>
            </a:r>
            <a:r>
              <a:rPr lang="en-US" dirty="0">
                <a:solidFill>
                  <a:srgbClr val="FF0000"/>
                </a:solidFill>
              </a:rPr>
              <a:t>equation 3 + /3 is illegal </a:t>
            </a:r>
            <a:r>
              <a:rPr lang="en-US" dirty="0"/>
              <a:t>because even though + and / are legal tokens, you can’t have one right after the other. Similarly, in a chemical formula, the subscript comes </a:t>
            </a:r>
            <a:r>
              <a:rPr lang="en-US" dirty="0">
                <a:solidFill>
                  <a:srgbClr val="FF0000"/>
                </a:solidFill>
              </a:rPr>
              <a:t>after the element name</a:t>
            </a:r>
            <a:r>
              <a:rPr lang="en-US" dirty="0"/>
              <a:t>, not </a:t>
            </a:r>
            <a:r>
              <a:rPr lang="en-US" dirty="0" smtClean="0"/>
              <a:t>before</a:t>
            </a:r>
            <a:endParaRPr lang="en-US" dirty="0"/>
          </a:p>
          <a:p>
            <a:r>
              <a:rPr lang="en-US" dirty="0" smtClean="0"/>
              <a:t>For a </a:t>
            </a:r>
            <a:r>
              <a:rPr lang="en-US" dirty="0"/>
              <a:t>sentence in English or a statement in a formal language, </a:t>
            </a:r>
            <a:r>
              <a:rPr lang="en-US" dirty="0" smtClean="0"/>
              <a:t>we have to </a:t>
            </a:r>
            <a:r>
              <a:rPr lang="en-US" dirty="0" smtClean="0">
                <a:solidFill>
                  <a:srgbClr val="FF0000"/>
                </a:solidFill>
              </a:rPr>
              <a:t>figure </a:t>
            </a:r>
            <a:r>
              <a:rPr lang="en-US" dirty="0">
                <a:solidFill>
                  <a:srgbClr val="FF0000"/>
                </a:solidFill>
              </a:rPr>
              <a:t>out the </a:t>
            </a:r>
            <a:r>
              <a:rPr lang="en-US" dirty="0" smtClean="0">
                <a:solidFill>
                  <a:srgbClr val="FF0000"/>
                </a:solidFill>
              </a:rPr>
              <a:t>structure</a:t>
            </a:r>
            <a:r>
              <a:rPr lang="en-US" dirty="0" smtClean="0"/>
              <a:t>. This process </a:t>
            </a:r>
            <a:r>
              <a:rPr lang="en-US" dirty="0"/>
              <a:t>is called </a:t>
            </a:r>
            <a:r>
              <a:rPr lang="en-US" dirty="0" smtClean="0">
                <a:solidFill>
                  <a:srgbClr val="FF0000"/>
                </a:solidFill>
              </a:rPr>
              <a:t>parsing</a:t>
            </a:r>
            <a:r>
              <a:rPr lang="en-US" dirty="0" smtClean="0"/>
              <a:t> </a:t>
            </a:r>
            <a:endParaRPr lang="en-US" dirty="0"/>
          </a:p>
          <a:p>
            <a:r>
              <a:rPr lang="en-US" dirty="0"/>
              <a:t>Although formal and natural languages have many features in common—tokens, structure</a:t>
            </a:r>
            <a:r>
              <a:rPr lang="en-US" dirty="0" smtClean="0"/>
              <a:t>, and </a:t>
            </a:r>
            <a:r>
              <a:rPr lang="en-US" dirty="0"/>
              <a:t>syntax—there are some differences:</a:t>
            </a:r>
          </a:p>
        </p:txBody>
      </p:sp>
    </p:spTree>
    <p:extLst>
      <p:ext uri="{BB962C8B-B14F-4D97-AF65-F5344CB8AC3E}">
        <p14:creationId xmlns:p14="http://schemas.microsoft.com/office/powerpoint/2010/main" val="58928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595927"/>
          </a:xfrm>
        </p:spPr>
        <p:txBody>
          <a:bodyPr>
            <a:normAutofit fontScale="90000"/>
          </a:bodyPr>
          <a:lstStyle/>
          <a:p>
            <a:pPr marL="0" indent="0">
              <a:buNone/>
            </a:pPr>
            <a:r>
              <a:rPr lang="en-IN" sz="4400" b="1" i="0" u="none" strike="noStrike" baseline="0" dirty="0">
                <a:latin typeface="+mn-lt"/>
              </a:rPr>
              <a:t>What is  Python?</a:t>
            </a:r>
            <a:endParaRPr lang="en-IN" sz="4400" b="0" i="0" u="none" strike="noStrike" baseline="0" dirty="0">
              <a:latin typeface="+mn-lt"/>
            </a:endParaRP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175658"/>
            <a:ext cx="10515600" cy="5001305"/>
          </a:xfrm>
        </p:spPr>
        <p:txBody>
          <a:bodyPr>
            <a:noAutofit/>
          </a:bodyPr>
          <a:lstStyle/>
          <a:p>
            <a:r>
              <a:rPr lang="en-IN" sz="3200" b="0" i="0" u="none" strike="noStrike" baseline="0" dirty="0"/>
              <a:t>Python is a </a:t>
            </a:r>
            <a:r>
              <a:rPr lang="en-IN" sz="3200" b="0" i="0" u="none" strike="noStrike" baseline="0" dirty="0">
                <a:solidFill>
                  <a:srgbClr val="FF0000"/>
                </a:solidFill>
              </a:rPr>
              <a:t>high-level programming language </a:t>
            </a:r>
            <a:r>
              <a:rPr lang="en-IN" sz="3200" b="0" i="0" u="none" strike="noStrike" baseline="0" dirty="0"/>
              <a:t>created by </a:t>
            </a:r>
            <a:r>
              <a:rPr lang="en-IN" sz="3200" b="0" i="0" u="none" strike="noStrike" baseline="0" dirty="0">
                <a:solidFill>
                  <a:srgbClr val="FF0000"/>
                </a:solidFill>
              </a:rPr>
              <a:t>Guido Van </a:t>
            </a:r>
            <a:r>
              <a:rPr lang="en-IN" sz="3200" b="0" i="0" u="none" strike="noStrike" baseline="0" dirty="0" smtClean="0">
                <a:solidFill>
                  <a:srgbClr val="FF0000"/>
                </a:solidFill>
              </a:rPr>
              <a:t>Rossum</a:t>
            </a:r>
            <a:endParaRPr lang="en-IN" sz="3200" b="0" i="0" u="none" strike="noStrike" baseline="0" dirty="0"/>
          </a:p>
          <a:p>
            <a:r>
              <a:rPr lang="en-IN" sz="3200" b="0" i="0" u="none" strike="noStrike" baseline="0" dirty="0"/>
              <a:t>Python was </a:t>
            </a:r>
            <a:r>
              <a:rPr lang="en-IN" sz="3200" b="0" i="0" u="none" strike="noStrike" baseline="0" dirty="0">
                <a:solidFill>
                  <a:srgbClr val="FF0000"/>
                </a:solidFill>
              </a:rPr>
              <a:t>first released in </a:t>
            </a:r>
            <a:r>
              <a:rPr lang="en-IN" sz="3200" b="0" i="0" u="none" strike="noStrike" baseline="0" dirty="0" smtClean="0">
                <a:solidFill>
                  <a:srgbClr val="FF0000"/>
                </a:solidFill>
              </a:rPr>
              <a:t>1991</a:t>
            </a:r>
            <a:r>
              <a:rPr lang="en-IN" sz="3200" b="0" i="0" u="none" strike="noStrike" baseline="0" dirty="0" smtClean="0"/>
              <a:t> </a:t>
            </a:r>
            <a:endParaRPr lang="en-IN" sz="3200" b="0" i="0" u="none" strike="noStrike" baseline="0" dirty="0"/>
          </a:p>
          <a:p>
            <a:r>
              <a:rPr lang="en-IN" sz="3200" b="0" i="0" u="none" strike="noStrike" baseline="0" dirty="0"/>
              <a:t>Today </a:t>
            </a:r>
            <a:r>
              <a:rPr lang="en-IN" sz="3200" b="0" i="0" u="none" strike="noStrike" baseline="0" dirty="0">
                <a:solidFill>
                  <a:srgbClr val="FF0000"/>
                </a:solidFill>
              </a:rPr>
              <a:t>Python interpreters </a:t>
            </a:r>
            <a:r>
              <a:rPr lang="en-IN" sz="3200" b="0" i="0" u="none" strike="noStrike" baseline="0" dirty="0"/>
              <a:t>are available for many Operating Systems including </a:t>
            </a:r>
            <a:r>
              <a:rPr lang="en-IN" sz="3200" b="0" i="0" u="none" strike="noStrike" baseline="0" dirty="0">
                <a:solidFill>
                  <a:srgbClr val="FF0000"/>
                </a:solidFill>
              </a:rPr>
              <a:t>Windows and </a:t>
            </a:r>
            <a:r>
              <a:rPr lang="en-IN" sz="3200" b="0" i="0" u="none" strike="noStrike" baseline="0" dirty="0" smtClean="0">
                <a:solidFill>
                  <a:srgbClr val="FF0000"/>
                </a:solidFill>
              </a:rPr>
              <a:t>Linux</a:t>
            </a:r>
            <a:endParaRPr lang="en-IN" sz="3200" b="0" i="0" u="none" strike="noStrike" baseline="0" dirty="0"/>
          </a:p>
          <a:p>
            <a:r>
              <a:rPr lang="en-IN" sz="3200" b="0" i="0" u="none" strike="noStrike" baseline="0" dirty="0"/>
              <a:t>Python programmers are often called </a:t>
            </a:r>
            <a:r>
              <a:rPr lang="en-IN" sz="3200" b="0" i="0" u="none" strike="noStrike" baseline="0" dirty="0" err="1">
                <a:solidFill>
                  <a:srgbClr val="FF0000"/>
                </a:solidFill>
              </a:rPr>
              <a:t>Pythonists</a:t>
            </a:r>
            <a:r>
              <a:rPr lang="en-IN" sz="3200" b="0" i="0" u="none" strike="noStrike" baseline="0" dirty="0">
                <a:solidFill>
                  <a:srgbClr val="FF0000"/>
                </a:solidFill>
              </a:rPr>
              <a:t> or Pythonistas</a:t>
            </a:r>
          </a:p>
          <a:p>
            <a:endParaRPr lang="en-IN" sz="2000" dirty="0"/>
          </a:p>
        </p:txBody>
      </p:sp>
    </p:spTree>
    <p:extLst>
      <p:ext uri="{BB962C8B-B14F-4D97-AF65-F5344CB8AC3E}">
        <p14:creationId xmlns:p14="http://schemas.microsoft.com/office/powerpoint/2010/main" val="321531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Formal and natural languages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fontScale="92500"/>
          </a:bodyPr>
          <a:lstStyle/>
          <a:p>
            <a:r>
              <a:rPr lang="en-US" b="1" dirty="0"/>
              <a:t>ambiguity: </a:t>
            </a:r>
            <a:r>
              <a:rPr lang="en-US" dirty="0"/>
              <a:t>Natural languages are </a:t>
            </a:r>
            <a:r>
              <a:rPr lang="en-US" dirty="0">
                <a:solidFill>
                  <a:srgbClr val="FF0000"/>
                </a:solidFill>
              </a:rPr>
              <a:t>full of ambiguity</a:t>
            </a:r>
            <a:r>
              <a:rPr lang="en-US" dirty="0"/>
              <a:t>, which people deal with by using </a:t>
            </a:r>
            <a:r>
              <a:rPr lang="en-US" dirty="0" smtClean="0"/>
              <a:t>contextual clues </a:t>
            </a:r>
            <a:r>
              <a:rPr lang="en-US" dirty="0"/>
              <a:t>and other information. Formal languages are designed to be </a:t>
            </a:r>
            <a:r>
              <a:rPr lang="en-US" dirty="0">
                <a:solidFill>
                  <a:srgbClr val="FF0000"/>
                </a:solidFill>
              </a:rPr>
              <a:t>nearly </a:t>
            </a:r>
            <a:r>
              <a:rPr lang="en-US" dirty="0" smtClean="0">
                <a:solidFill>
                  <a:srgbClr val="FF0000"/>
                </a:solidFill>
              </a:rPr>
              <a:t>or completely </a:t>
            </a:r>
            <a:r>
              <a:rPr lang="en-US" dirty="0">
                <a:solidFill>
                  <a:srgbClr val="FF0000"/>
                </a:solidFill>
              </a:rPr>
              <a:t>unambiguous</a:t>
            </a:r>
            <a:r>
              <a:rPr lang="en-US" dirty="0"/>
              <a:t>, which means that any statement has </a:t>
            </a:r>
            <a:r>
              <a:rPr lang="en-US" dirty="0">
                <a:solidFill>
                  <a:srgbClr val="FF0000"/>
                </a:solidFill>
              </a:rPr>
              <a:t>exactly one meaning</a:t>
            </a:r>
            <a:r>
              <a:rPr lang="en-US" dirty="0" smtClean="0"/>
              <a:t>, regardless </a:t>
            </a:r>
            <a:r>
              <a:rPr lang="en-US" dirty="0"/>
              <a:t>of </a:t>
            </a:r>
            <a:r>
              <a:rPr lang="en-US" dirty="0" smtClean="0"/>
              <a:t>context </a:t>
            </a:r>
            <a:endParaRPr lang="en-US" dirty="0"/>
          </a:p>
          <a:p>
            <a:r>
              <a:rPr lang="en-US" b="1" dirty="0"/>
              <a:t>redundancy: </a:t>
            </a:r>
            <a:r>
              <a:rPr lang="en-US" dirty="0"/>
              <a:t>In order to make up for ambiguity and reduce misunderstandings, </a:t>
            </a:r>
            <a:r>
              <a:rPr lang="en-US" dirty="0" smtClean="0"/>
              <a:t>natural languages </a:t>
            </a:r>
            <a:r>
              <a:rPr lang="en-US" dirty="0"/>
              <a:t>employ </a:t>
            </a:r>
            <a:r>
              <a:rPr lang="en-US" dirty="0">
                <a:solidFill>
                  <a:srgbClr val="FF0000"/>
                </a:solidFill>
              </a:rPr>
              <a:t>lots of redundancy</a:t>
            </a:r>
            <a:r>
              <a:rPr lang="en-US" dirty="0"/>
              <a:t>. As a result, they are often verbose. </a:t>
            </a:r>
            <a:r>
              <a:rPr lang="en-US" dirty="0" smtClean="0"/>
              <a:t>Formal languages </a:t>
            </a:r>
            <a:r>
              <a:rPr lang="en-US" dirty="0"/>
              <a:t>are </a:t>
            </a:r>
            <a:r>
              <a:rPr lang="en-US" dirty="0">
                <a:solidFill>
                  <a:srgbClr val="FF0000"/>
                </a:solidFill>
              </a:rPr>
              <a:t>less redundant </a:t>
            </a:r>
            <a:r>
              <a:rPr lang="en-US" dirty="0"/>
              <a:t>and </a:t>
            </a:r>
            <a:r>
              <a:rPr lang="en-US" dirty="0">
                <a:solidFill>
                  <a:srgbClr val="FF0000"/>
                </a:solidFill>
              </a:rPr>
              <a:t>more </a:t>
            </a:r>
            <a:r>
              <a:rPr lang="en-US" dirty="0" smtClean="0">
                <a:solidFill>
                  <a:srgbClr val="FF0000"/>
                </a:solidFill>
              </a:rPr>
              <a:t>concise</a:t>
            </a:r>
            <a:r>
              <a:rPr lang="en-US" dirty="0" smtClean="0"/>
              <a:t> </a:t>
            </a:r>
            <a:endParaRPr lang="en-US" dirty="0"/>
          </a:p>
          <a:p>
            <a:r>
              <a:rPr lang="en-US" b="1" dirty="0"/>
              <a:t>literalness: </a:t>
            </a:r>
            <a:r>
              <a:rPr lang="en-US" dirty="0"/>
              <a:t>Natural languages are full of </a:t>
            </a:r>
            <a:r>
              <a:rPr lang="en-US" dirty="0" smtClean="0"/>
              <a:t>idioms </a:t>
            </a:r>
            <a:r>
              <a:rPr lang="en-US" dirty="0"/>
              <a:t>and </a:t>
            </a:r>
            <a:r>
              <a:rPr lang="en-US" dirty="0" smtClean="0"/>
              <a:t>metaphors. </a:t>
            </a:r>
            <a:r>
              <a:rPr lang="en-US" dirty="0"/>
              <a:t>If I say, “The </a:t>
            </a:r>
            <a:r>
              <a:rPr lang="en-US" dirty="0" smtClean="0"/>
              <a:t>penny dropped</a:t>
            </a:r>
            <a:r>
              <a:rPr lang="en-US" dirty="0"/>
              <a:t>”, there is probably no penny and nothing dropping (this idiom means </a:t>
            </a:r>
            <a:r>
              <a:rPr lang="en-US" dirty="0" smtClean="0"/>
              <a:t>that someone </a:t>
            </a:r>
            <a:r>
              <a:rPr lang="en-US" dirty="0"/>
              <a:t>understood something after a period of confusion). Formal languages </a:t>
            </a:r>
            <a:r>
              <a:rPr lang="en-US" dirty="0" smtClean="0"/>
              <a:t>mean </a:t>
            </a:r>
            <a:r>
              <a:rPr lang="en-US" dirty="0" smtClean="0">
                <a:solidFill>
                  <a:srgbClr val="FF0000"/>
                </a:solidFill>
              </a:rPr>
              <a:t>exactly </a:t>
            </a:r>
            <a:r>
              <a:rPr lang="en-US" dirty="0">
                <a:solidFill>
                  <a:srgbClr val="FF0000"/>
                </a:solidFill>
              </a:rPr>
              <a:t>what they </a:t>
            </a:r>
            <a:r>
              <a:rPr lang="en-US" dirty="0" smtClean="0">
                <a:solidFill>
                  <a:srgbClr val="FF0000"/>
                </a:solidFill>
              </a:rPr>
              <a:t>say</a:t>
            </a:r>
            <a:r>
              <a:rPr lang="en-US" dirty="0" smtClean="0"/>
              <a:t> </a:t>
            </a:r>
            <a:endParaRPr lang="en-US" dirty="0"/>
          </a:p>
        </p:txBody>
      </p:sp>
    </p:spTree>
    <p:extLst>
      <p:ext uri="{BB962C8B-B14F-4D97-AF65-F5344CB8AC3E}">
        <p14:creationId xmlns:p14="http://schemas.microsoft.com/office/powerpoint/2010/main" val="3019423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en-US" sz="4000" b="1" dirty="0">
                <a:latin typeface="+mn-lt"/>
              </a:rPr>
              <a:t>Formal and natural languages</a:t>
            </a:r>
            <a:endParaRPr lang="en-US" sz="4000" dirty="0">
              <a:latin typeface="+mn-lt"/>
            </a:endParaRPr>
          </a:p>
        </p:txBody>
      </p:sp>
      <p:sp>
        <p:nvSpPr>
          <p:cNvPr id="3" name="Content Placeholder 2"/>
          <p:cNvSpPr>
            <a:spLocks noGrp="1"/>
          </p:cNvSpPr>
          <p:nvPr>
            <p:ph idx="1"/>
          </p:nvPr>
        </p:nvSpPr>
        <p:spPr>
          <a:xfrm>
            <a:off x="838200" y="1282890"/>
            <a:ext cx="10515600" cy="4894073"/>
          </a:xfrm>
        </p:spPr>
        <p:txBody>
          <a:bodyPr>
            <a:normAutofit fontScale="92500"/>
          </a:bodyPr>
          <a:lstStyle/>
          <a:p>
            <a:r>
              <a:rPr lang="en-US" dirty="0"/>
              <a:t>Because we all grow up speaking natural languages, it is sometimes hard to adjust to </a:t>
            </a:r>
            <a:r>
              <a:rPr lang="en-US" dirty="0" smtClean="0"/>
              <a:t>formal languages</a:t>
            </a:r>
            <a:r>
              <a:rPr lang="en-US" dirty="0"/>
              <a:t>. The difference between formal and natural language is like the </a:t>
            </a:r>
            <a:r>
              <a:rPr lang="en-US" dirty="0" smtClean="0"/>
              <a:t>difference between </a:t>
            </a:r>
            <a:r>
              <a:rPr lang="en-US" dirty="0"/>
              <a:t>poetry and prose, but more so:</a:t>
            </a:r>
          </a:p>
          <a:p>
            <a:r>
              <a:rPr lang="en-US" b="1" dirty="0"/>
              <a:t>Poetry: </a:t>
            </a:r>
            <a:r>
              <a:rPr lang="en-US" dirty="0">
                <a:solidFill>
                  <a:srgbClr val="FF0000"/>
                </a:solidFill>
              </a:rPr>
              <a:t>Words </a:t>
            </a:r>
            <a:r>
              <a:rPr lang="en-US" dirty="0"/>
              <a:t>are used for their </a:t>
            </a:r>
            <a:r>
              <a:rPr lang="en-US" dirty="0">
                <a:solidFill>
                  <a:srgbClr val="FF0000"/>
                </a:solidFill>
              </a:rPr>
              <a:t>sounds</a:t>
            </a:r>
            <a:r>
              <a:rPr lang="en-US" dirty="0"/>
              <a:t> as well as for their </a:t>
            </a:r>
            <a:r>
              <a:rPr lang="en-US" dirty="0">
                <a:solidFill>
                  <a:srgbClr val="FF0000"/>
                </a:solidFill>
              </a:rPr>
              <a:t>meaning</a:t>
            </a:r>
            <a:r>
              <a:rPr lang="en-US" dirty="0"/>
              <a:t>, and the </a:t>
            </a:r>
            <a:r>
              <a:rPr lang="en-US" dirty="0">
                <a:solidFill>
                  <a:srgbClr val="FF0000"/>
                </a:solidFill>
              </a:rPr>
              <a:t>whole </a:t>
            </a:r>
            <a:r>
              <a:rPr lang="en-US" dirty="0" smtClean="0">
                <a:solidFill>
                  <a:srgbClr val="FF0000"/>
                </a:solidFill>
              </a:rPr>
              <a:t>poem </a:t>
            </a:r>
            <a:r>
              <a:rPr lang="en-US" dirty="0" smtClean="0"/>
              <a:t>together </a:t>
            </a:r>
            <a:r>
              <a:rPr lang="en-US" dirty="0">
                <a:solidFill>
                  <a:srgbClr val="FF0000"/>
                </a:solidFill>
              </a:rPr>
              <a:t>creates</a:t>
            </a:r>
            <a:r>
              <a:rPr lang="en-US" dirty="0"/>
              <a:t> an </a:t>
            </a:r>
            <a:r>
              <a:rPr lang="en-US" dirty="0">
                <a:solidFill>
                  <a:srgbClr val="FF0000"/>
                </a:solidFill>
              </a:rPr>
              <a:t>effect</a:t>
            </a:r>
            <a:r>
              <a:rPr lang="en-US" dirty="0"/>
              <a:t> or </a:t>
            </a:r>
            <a:r>
              <a:rPr lang="en-US" dirty="0">
                <a:solidFill>
                  <a:srgbClr val="FF0000"/>
                </a:solidFill>
              </a:rPr>
              <a:t>emotional</a:t>
            </a:r>
            <a:r>
              <a:rPr lang="en-US" dirty="0"/>
              <a:t> </a:t>
            </a:r>
            <a:r>
              <a:rPr lang="en-US" dirty="0" smtClean="0"/>
              <a:t>response  </a:t>
            </a:r>
            <a:r>
              <a:rPr lang="en-US" dirty="0"/>
              <a:t>Ambiguity is not only common </a:t>
            </a:r>
            <a:r>
              <a:rPr lang="en-US" dirty="0" smtClean="0"/>
              <a:t>but often deliberate </a:t>
            </a:r>
            <a:endParaRPr lang="en-US" dirty="0"/>
          </a:p>
          <a:p>
            <a:r>
              <a:rPr lang="en-US" b="1" dirty="0"/>
              <a:t>Prose: </a:t>
            </a:r>
            <a:r>
              <a:rPr lang="en-US" dirty="0"/>
              <a:t>The </a:t>
            </a:r>
            <a:r>
              <a:rPr lang="en-US" dirty="0">
                <a:solidFill>
                  <a:srgbClr val="FF0000"/>
                </a:solidFill>
              </a:rPr>
              <a:t>literal meaning of words </a:t>
            </a:r>
            <a:r>
              <a:rPr lang="en-US" dirty="0"/>
              <a:t>is more </a:t>
            </a:r>
            <a:r>
              <a:rPr lang="en-US" dirty="0">
                <a:solidFill>
                  <a:srgbClr val="FF0000"/>
                </a:solidFill>
              </a:rPr>
              <a:t>importan</a:t>
            </a:r>
            <a:r>
              <a:rPr lang="en-US" dirty="0"/>
              <a:t>t, and the </a:t>
            </a:r>
            <a:r>
              <a:rPr lang="en-US" dirty="0">
                <a:solidFill>
                  <a:srgbClr val="FF0000"/>
                </a:solidFill>
              </a:rPr>
              <a:t>structure</a:t>
            </a:r>
            <a:r>
              <a:rPr lang="en-US" dirty="0"/>
              <a:t> contributes </a:t>
            </a:r>
            <a:r>
              <a:rPr lang="en-US" dirty="0" smtClean="0">
                <a:solidFill>
                  <a:srgbClr val="FF0000"/>
                </a:solidFill>
              </a:rPr>
              <a:t>more meaning</a:t>
            </a:r>
            <a:r>
              <a:rPr lang="en-US" dirty="0"/>
              <a:t>. </a:t>
            </a:r>
            <a:r>
              <a:rPr lang="en-US" dirty="0" smtClean="0"/>
              <a:t>The prose </a:t>
            </a:r>
            <a:r>
              <a:rPr lang="en-US" dirty="0"/>
              <a:t>is more amenable to analysis than poetry but still often </a:t>
            </a:r>
            <a:r>
              <a:rPr lang="en-US" dirty="0" smtClean="0"/>
              <a:t>ambiguous </a:t>
            </a:r>
            <a:endParaRPr lang="en-US" dirty="0"/>
          </a:p>
          <a:p>
            <a:r>
              <a:rPr lang="en-US" b="1" dirty="0"/>
              <a:t>Programs: </a:t>
            </a:r>
            <a:r>
              <a:rPr lang="en-US" dirty="0"/>
              <a:t>The meaning of a computer program is </a:t>
            </a:r>
            <a:r>
              <a:rPr lang="en-US" dirty="0">
                <a:solidFill>
                  <a:srgbClr val="FF0000"/>
                </a:solidFill>
              </a:rPr>
              <a:t>unambiguous and literal</a:t>
            </a:r>
            <a:r>
              <a:rPr lang="en-US" dirty="0"/>
              <a:t>, and can </a:t>
            </a:r>
            <a:r>
              <a:rPr lang="en-US" dirty="0" smtClean="0"/>
              <a:t>be understood </a:t>
            </a:r>
            <a:r>
              <a:rPr lang="en-US" dirty="0"/>
              <a:t>entirely by </a:t>
            </a:r>
            <a:r>
              <a:rPr lang="en-US" dirty="0">
                <a:solidFill>
                  <a:srgbClr val="FF0000"/>
                </a:solidFill>
              </a:rPr>
              <a:t>analysis of the tokens and </a:t>
            </a:r>
            <a:r>
              <a:rPr lang="en-US" dirty="0" smtClean="0">
                <a:solidFill>
                  <a:srgbClr val="FF0000"/>
                </a:solidFill>
              </a:rPr>
              <a:t>structure</a:t>
            </a:r>
            <a:r>
              <a:rPr lang="en-US" dirty="0" smtClean="0"/>
              <a:t> </a:t>
            </a:r>
            <a:endParaRPr lang="en-US" dirty="0"/>
          </a:p>
        </p:txBody>
      </p:sp>
    </p:spTree>
    <p:extLst>
      <p:ext uri="{BB962C8B-B14F-4D97-AF65-F5344CB8AC3E}">
        <p14:creationId xmlns:p14="http://schemas.microsoft.com/office/powerpoint/2010/main" val="2500673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4000" b="1" dirty="0">
                <a:latin typeface="+mn-lt"/>
              </a:rPr>
              <a:t>Python Basics – Identifiers and Keywords</a:t>
            </a:r>
          </a:p>
        </p:txBody>
      </p:sp>
      <p:sp>
        <p:nvSpPr>
          <p:cNvPr id="3" name="Content Placeholder 2"/>
          <p:cNvSpPr>
            <a:spLocks noGrp="1"/>
          </p:cNvSpPr>
          <p:nvPr>
            <p:ph idx="1"/>
          </p:nvPr>
        </p:nvSpPr>
        <p:spPr>
          <a:xfrm>
            <a:off x="838200" y="1476103"/>
            <a:ext cx="10515600" cy="4700860"/>
          </a:xfrm>
        </p:spPr>
        <p:txBody>
          <a:bodyPr>
            <a:noAutofit/>
          </a:bodyPr>
          <a:lstStyle/>
          <a:p>
            <a:r>
              <a:rPr lang="en-US" dirty="0"/>
              <a:t>Python is a </a:t>
            </a:r>
            <a:r>
              <a:rPr lang="en-US" dirty="0" smtClean="0">
                <a:solidFill>
                  <a:srgbClr val="FF0000"/>
                </a:solidFill>
              </a:rPr>
              <a:t>case-sensitive language</a:t>
            </a:r>
            <a:r>
              <a:rPr lang="en-US" dirty="0" smtClean="0"/>
              <a:t> </a:t>
            </a:r>
            <a:endParaRPr lang="en-US" dirty="0"/>
          </a:p>
          <a:p>
            <a:r>
              <a:rPr lang="en-US" dirty="0"/>
              <a:t>Python </a:t>
            </a:r>
            <a:r>
              <a:rPr lang="en-US" dirty="0">
                <a:solidFill>
                  <a:srgbClr val="FF0000"/>
                </a:solidFill>
              </a:rPr>
              <a:t>identifier</a:t>
            </a:r>
            <a:r>
              <a:rPr lang="en-US" dirty="0"/>
              <a:t> is a name used to </a:t>
            </a:r>
            <a:r>
              <a:rPr lang="en-US" dirty="0">
                <a:solidFill>
                  <a:srgbClr val="FF0000"/>
                </a:solidFill>
              </a:rPr>
              <a:t>identify a variable, function, class, module, or </a:t>
            </a:r>
            <a:r>
              <a:rPr lang="en-US" dirty="0" smtClean="0">
                <a:solidFill>
                  <a:srgbClr val="FF0000"/>
                </a:solidFill>
              </a:rPr>
              <a:t>another object </a:t>
            </a:r>
            <a:endParaRPr lang="en-US" dirty="0">
              <a:solidFill>
                <a:srgbClr val="FF0000"/>
              </a:solidFill>
            </a:endParaRPr>
          </a:p>
          <a:p>
            <a:r>
              <a:rPr lang="en-US" dirty="0"/>
              <a:t>Rules for creating identifiers:</a:t>
            </a:r>
          </a:p>
          <a:p>
            <a:pPr marL="0" indent="0">
              <a:buNone/>
            </a:pPr>
            <a:r>
              <a:rPr lang="en-US" dirty="0"/>
              <a:t>	- </a:t>
            </a:r>
            <a:r>
              <a:rPr lang="en-US" dirty="0">
                <a:solidFill>
                  <a:srgbClr val="FF0000"/>
                </a:solidFill>
              </a:rPr>
              <a:t>Starts with </a:t>
            </a:r>
            <a:r>
              <a:rPr lang="en-US" dirty="0" smtClean="0">
                <a:solidFill>
                  <a:srgbClr val="FF0000"/>
                </a:solidFill>
              </a:rPr>
              <a:t>the alphabet </a:t>
            </a:r>
            <a:r>
              <a:rPr lang="en-US" dirty="0"/>
              <a:t>or an </a:t>
            </a:r>
            <a:r>
              <a:rPr lang="en-US" dirty="0" smtClean="0">
                <a:solidFill>
                  <a:srgbClr val="FF0000"/>
                </a:solidFill>
              </a:rPr>
              <a:t>underscore</a:t>
            </a:r>
            <a:r>
              <a:rPr lang="en-US" dirty="0" smtClean="0"/>
              <a:t> </a:t>
            </a:r>
            <a:endParaRPr lang="en-US" dirty="0"/>
          </a:p>
          <a:p>
            <a:pPr marL="0" indent="0">
              <a:buNone/>
            </a:pPr>
            <a:r>
              <a:rPr lang="en-US" dirty="0"/>
              <a:t>	- Followed by </a:t>
            </a:r>
            <a:r>
              <a:rPr lang="en-US" dirty="0">
                <a:solidFill>
                  <a:srgbClr val="FF0000"/>
                </a:solidFill>
              </a:rPr>
              <a:t>zero or more letters, </a:t>
            </a:r>
            <a:r>
              <a:rPr lang="en-US" dirty="0" smtClean="0">
                <a:solidFill>
                  <a:srgbClr val="FF0000"/>
                </a:solidFill>
              </a:rPr>
              <a:t>_, </a:t>
            </a:r>
            <a:r>
              <a:rPr lang="en-US" dirty="0">
                <a:solidFill>
                  <a:srgbClr val="FF0000"/>
                </a:solidFill>
              </a:rPr>
              <a:t>and </a:t>
            </a:r>
            <a:r>
              <a:rPr lang="en-US" dirty="0" smtClean="0">
                <a:solidFill>
                  <a:srgbClr val="FF0000"/>
                </a:solidFill>
              </a:rPr>
              <a:t>digits</a:t>
            </a:r>
            <a:r>
              <a:rPr lang="en-US" dirty="0" smtClean="0"/>
              <a:t> </a:t>
            </a:r>
            <a:endParaRPr lang="en-US" dirty="0"/>
          </a:p>
          <a:p>
            <a:pPr marL="0" indent="0">
              <a:buNone/>
            </a:pPr>
            <a:r>
              <a:rPr lang="en-US" dirty="0"/>
              <a:t>	- </a:t>
            </a:r>
            <a:r>
              <a:rPr lang="en-US" dirty="0">
                <a:solidFill>
                  <a:srgbClr val="FF0000"/>
                </a:solidFill>
              </a:rPr>
              <a:t>keyword cannot </a:t>
            </a:r>
            <a:r>
              <a:rPr lang="en-US" dirty="0"/>
              <a:t>be used </a:t>
            </a:r>
            <a:r>
              <a:rPr lang="en-US" dirty="0">
                <a:solidFill>
                  <a:srgbClr val="FF0000"/>
                </a:solidFill>
              </a:rPr>
              <a:t>as </a:t>
            </a:r>
            <a:r>
              <a:rPr lang="en-US" dirty="0" smtClean="0">
                <a:solidFill>
                  <a:srgbClr val="FF0000"/>
                </a:solidFill>
              </a:rPr>
              <a:t>an identifier</a:t>
            </a:r>
            <a:endParaRPr lang="en-US" dirty="0">
              <a:solidFill>
                <a:srgbClr val="FF0000"/>
              </a:solidFill>
            </a:endParaRPr>
          </a:p>
          <a:p>
            <a:r>
              <a:rPr lang="en-US" dirty="0"/>
              <a:t>All </a:t>
            </a:r>
            <a:r>
              <a:rPr lang="en-US" dirty="0">
                <a:solidFill>
                  <a:srgbClr val="FF0000"/>
                </a:solidFill>
              </a:rPr>
              <a:t>keywords </a:t>
            </a:r>
            <a:r>
              <a:rPr lang="en-US" dirty="0"/>
              <a:t>are in </a:t>
            </a:r>
            <a:r>
              <a:rPr lang="en-US" dirty="0" smtClean="0">
                <a:solidFill>
                  <a:srgbClr val="FF0000"/>
                </a:solidFill>
              </a:rPr>
              <a:t>lowercase</a:t>
            </a:r>
            <a:r>
              <a:rPr lang="en-US" dirty="0" smtClean="0"/>
              <a:t>  </a:t>
            </a:r>
            <a:endParaRPr lang="en-US" dirty="0"/>
          </a:p>
        </p:txBody>
      </p:sp>
    </p:spTree>
    <p:extLst>
      <p:ext uri="{BB962C8B-B14F-4D97-AF65-F5344CB8AC3E}">
        <p14:creationId xmlns:p14="http://schemas.microsoft.com/office/powerpoint/2010/main" val="372659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4000" b="1" dirty="0">
                <a:latin typeface="+mn-lt"/>
              </a:rPr>
              <a:t>Python Basics – Identifiers and Keywords</a:t>
            </a:r>
          </a:p>
        </p:txBody>
      </p:sp>
      <p:sp>
        <p:nvSpPr>
          <p:cNvPr id="3" name="Content Placeholder 2"/>
          <p:cNvSpPr>
            <a:spLocks noGrp="1"/>
          </p:cNvSpPr>
          <p:nvPr>
            <p:ph idx="1"/>
          </p:nvPr>
        </p:nvSpPr>
        <p:spPr>
          <a:xfrm>
            <a:off x="838200" y="1345474"/>
            <a:ext cx="10515600" cy="4831489"/>
          </a:xfrm>
        </p:spPr>
        <p:txBody>
          <a:bodyPr>
            <a:noAutofit/>
          </a:bodyPr>
          <a:lstStyle/>
          <a:p>
            <a:pPr marL="0" indent="0">
              <a:buNone/>
            </a:pPr>
            <a:r>
              <a:rPr lang="en-US" dirty="0"/>
              <a:t>Naming conventions for Python identifiers </a:t>
            </a:r>
            <a:r>
              <a:rPr lang="en-US" dirty="0" smtClean="0"/>
              <a:t> </a:t>
            </a:r>
            <a:endParaRPr lang="en-US" dirty="0"/>
          </a:p>
          <a:p>
            <a:r>
              <a:rPr lang="en-US" dirty="0">
                <a:solidFill>
                  <a:srgbClr val="FF0000"/>
                </a:solidFill>
              </a:rPr>
              <a:t>Class names start </a:t>
            </a:r>
            <a:r>
              <a:rPr lang="en-US" dirty="0"/>
              <a:t>with an </a:t>
            </a:r>
            <a:r>
              <a:rPr lang="en-US" dirty="0">
                <a:solidFill>
                  <a:srgbClr val="FF0000"/>
                </a:solidFill>
              </a:rPr>
              <a:t>uppercase letter</a:t>
            </a:r>
            <a:r>
              <a:rPr lang="en-US" dirty="0"/>
              <a:t>. All other </a:t>
            </a:r>
            <a:r>
              <a:rPr lang="en-US" dirty="0">
                <a:solidFill>
                  <a:srgbClr val="FF0000"/>
                </a:solidFill>
              </a:rPr>
              <a:t>identifiers start </a:t>
            </a:r>
            <a:r>
              <a:rPr lang="en-US" dirty="0"/>
              <a:t>with a </a:t>
            </a:r>
            <a:r>
              <a:rPr lang="en-US" dirty="0">
                <a:solidFill>
                  <a:srgbClr val="FF0000"/>
                </a:solidFill>
              </a:rPr>
              <a:t>lowercase letter</a:t>
            </a:r>
            <a:r>
              <a:rPr lang="en-US" dirty="0"/>
              <a:t>.</a:t>
            </a:r>
          </a:p>
          <a:p>
            <a:r>
              <a:rPr lang="en-US" dirty="0"/>
              <a:t>Starting an identifier with a </a:t>
            </a:r>
            <a:r>
              <a:rPr lang="en-US" dirty="0">
                <a:solidFill>
                  <a:srgbClr val="FF0000"/>
                </a:solidFill>
              </a:rPr>
              <a:t>single leading underscore </a:t>
            </a:r>
            <a:r>
              <a:rPr lang="en-US" dirty="0"/>
              <a:t>indicates that the </a:t>
            </a:r>
            <a:r>
              <a:rPr lang="en-US" dirty="0">
                <a:solidFill>
                  <a:srgbClr val="FF0000"/>
                </a:solidFill>
              </a:rPr>
              <a:t>identifier is private</a:t>
            </a:r>
            <a:r>
              <a:rPr lang="en-US" dirty="0"/>
              <a:t>.</a:t>
            </a:r>
          </a:p>
          <a:p>
            <a:r>
              <a:rPr lang="en-US" dirty="0"/>
              <a:t>Starting an identifier with </a:t>
            </a:r>
            <a:r>
              <a:rPr lang="en-US" dirty="0">
                <a:solidFill>
                  <a:srgbClr val="FF0000"/>
                </a:solidFill>
              </a:rPr>
              <a:t>two leading underscores </a:t>
            </a:r>
            <a:r>
              <a:rPr lang="en-US" dirty="0"/>
              <a:t>indicates a </a:t>
            </a:r>
            <a:r>
              <a:rPr lang="en-US" dirty="0">
                <a:solidFill>
                  <a:srgbClr val="FF0000"/>
                </a:solidFill>
              </a:rPr>
              <a:t>strongly private identifier</a:t>
            </a:r>
            <a:r>
              <a:rPr lang="en-US" dirty="0"/>
              <a:t>.</a:t>
            </a:r>
          </a:p>
          <a:p>
            <a:r>
              <a:rPr lang="en-US" dirty="0"/>
              <a:t>If the </a:t>
            </a:r>
            <a:r>
              <a:rPr lang="en-US" dirty="0">
                <a:solidFill>
                  <a:srgbClr val="FF0000"/>
                </a:solidFill>
              </a:rPr>
              <a:t>identifier</a:t>
            </a:r>
            <a:r>
              <a:rPr lang="en-US" dirty="0"/>
              <a:t> also </a:t>
            </a:r>
            <a:r>
              <a:rPr lang="en-US" dirty="0">
                <a:solidFill>
                  <a:srgbClr val="FF0000"/>
                </a:solidFill>
              </a:rPr>
              <a:t>ends with two trailing underscores</a:t>
            </a:r>
            <a:r>
              <a:rPr lang="en-US" dirty="0"/>
              <a:t>, the identifier is a </a:t>
            </a:r>
            <a:r>
              <a:rPr lang="en-US" dirty="0">
                <a:solidFill>
                  <a:srgbClr val="FF0000"/>
                </a:solidFill>
              </a:rPr>
              <a:t>language-defined special name</a:t>
            </a:r>
            <a:r>
              <a:rPr lang="en-US" dirty="0"/>
              <a:t>.</a:t>
            </a:r>
          </a:p>
          <a:p>
            <a:endParaRPr lang="en-US" dirty="0"/>
          </a:p>
        </p:txBody>
      </p:sp>
    </p:spTree>
    <p:extLst>
      <p:ext uri="{BB962C8B-B14F-4D97-AF65-F5344CB8AC3E}">
        <p14:creationId xmlns:p14="http://schemas.microsoft.com/office/powerpoint/2010/main" val="961228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4000" b="1" dirty="0">
                <a:latin typeface="+mn-lt"/>
              </a:rPr>
              <a:t>Python Basics – Identifiers and Keywords</a:t>
            </a:r>
          </a:p>
        </p:txBody>
      </p:sp>
      <p:sp>
        <p:nvSpPr>
          <p:cNvPr id="3" name="Content Placeholder 2"/>
          <p:cNvSpPr>
            <a:spLocks noGrp="1"/>
          </p:cNvSpPr>
          <p:nvPr>
            <p:ph idx="1"/>
          </p:nvPr>
        </p:nvSpPr>
        <p:spPr>
          <a:xfrm>
            <a:off x="838200" y="1122218"/>
            <a:ext cx="10515600" cy="5054745"/>
          </a:xfrm>
        </p:spPr>
        <p:txBody>
          <a:bodyPr>
            <a:noAutofit/>
          </a:bodyPr>
          <a:lstStyle/>
          <a:p>
            <a:r>
              <a:rPr lang="en-US" sz="2400" dirty="0"/>
              <a:t>Python has </a:t>
            </a:r>
            <a:r>
              <a:rPr lang="en-US" sz="2400" dirty="0">
                <a:solidFill>
                  <a:srgbClr val="FF0000"/>
                </a:solidFill>
              </a:rPr>
              <a:t>33 keywords </a:t>
            </a:r>
            <a:r>
              <a:rPr lang="en-US" sz="2400" dirty="0"/>
              <a:t>shown in Figure </a:t>
            </a:r>
          </a:p>
          <a:p>
            <a:endParaRPr lang="en-US" sz="2400" dirty="0"/>
          </a:p>
        </p:txBody>
      </p:sp>
      <p:pic>
        <p:nvPicPr>
          <p:cNvPr id="4" name="Picture 3"/>
          <p:cNvPicPr>
            <a:picLocks noChangeAspect="1"/>
          </p:cNvPicPr>
          <p:nvPr/>
        </p:nvPicPr>
        <p:blipFill>
          <a:blip r:embed="rId2"/>
          <a:stretch>
            <a:fillRect/>
          </a:stretch>
        </p:blipFill>
        <p:spPr>
          <a:xfrm>
            <a:off x="1306286" y="1958903"/>
            <a:ext cx="8836090" cy="3676787"/>
          </a:xfrm>
          <a:prstGeom prst="rect">
            <a:avLst/>
          </a:prstGeom>
        </p:spPr>
      </p:pic>
    </p:spTree>
    <p:extLst>
      <p:ext uri="{BB962C8B-B14F-4D97-AF65-F5344CB8AC3E}">
        <p14:creationId xmlns:p14="http://schemas.microsoft.com/office/powerpoint/2010/main" val="1751100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4000" b="1" dirty="0">
                <a:latin typeface="+mn-lt"/>
              </a:rPr>
              <a:t>Python Basics – Identifiers and Keywords</a:t>
            </a:r>
          </a:p>
        </p:txBody>
      </p:sp>
      <p:sp>
        <p:nvSpPr>
          <p:cNvPr id="3" name="Content Placeholder 2"/>
          <p:cNvSpPr>
            <a:spLocks noGrp="1"/>
          </p:cNvSpPr>
          <p:nvPr>
            <p:ph idx="1"/>
          </p:nvPr>
        </p:nvSpPr>
        <p:spPr>
          <a:xfrm>
            <a:off x="838200" y="1122218"/>
            <a:ext cx="10515600" cy="5054745"/>
          </a:xfrm>
        </p:spPr>
        <p:txBody>
          <a:bodyPr>
            <a:noAutofit/>
          </a:bodyPr>
          <a:lstStyle/>
          <a:p>
            <a:r>
              <a:rPr lang="en-US" dirty="0"/>
              <a:t>We can </a:t>
            </a:r>
            <a:r>
              <a:rPr lang="en-US" dirty="0">
                <a:solidFill>
                  <a:srgbClr val="FF0000"/>
                </a:solidFill>
              </a:rPr>
              <a:t>print a list of Python keywords </a:t>
            </a:r>
            <a:r>
              <a:rPr lang="en-US" dirty="0"/>
              <a:t>through the statements:</a:t>
            </a:r>
          </a:p>
          <a:p>
            <a:pPr marL="0" indent="0">
              <a:buNone/>
            </a:pPr>
            <a:r>
              <a:rPr lang="en-US" dirty="0"/>
              <a:t>	import keyword	        #makes the module ‘keyword’ available</a:t>
            </a:r>
          </a:p>
          <a:p>
            <a:pPr marL="0" indent="0">
              <a:buNone/>
            </a:pPr>
            <a:r>
              <a:rPr lang="en-US" dirty="0"/>
              <a:t>           print(</a:t>
            </a:r>
            <a:r>
              <a:rPr lang="en-US" dirty="0" err="1"/>
              <a:t>keyword.kwlist</a:t>
            </a:r>
            <a:r>
              <a:rPr lang="en-US" dirty="0"/>
              <a:t>)    #syntax </a:t>
            </a:r>
            <a:r>
              <a:rPr lang="en-US" dirty="0" err="1"/>
              <a:t>modulename.object</a:t>
            </a:r>
            <a:r>
              <a:rPr lang="en-US" dirty="0"/>
              <a:t>/function</a:t>
            </a:r>
          </a:p>
          <a:p>
            <a:pPr marL="0" indent="0">
              <a:buNone/>
            </a:pPr>
            <a:endParaRPr lang="en-US" dirty="0" smtClean="0">
              <a:solidFill>
                <a:srgbClr val="FF0000"/>
              </a:solidFill>
            </a:endParaRPr>
          </a:p>
          <a:p>
            <a:pPr marL="0" indent="0">
              <a:buNone/>
            </a:pPr>
            <a:r>
              <a:rPr lang="en-US" dirty="0" smtClean="0">
                <a:solidFill>
                  <a:srgbClr val="FF0000"/>
                </a:solidFill>
              </a:rPr>
              <a:t>Output</a:t>
            </a:r>
            <a:r>
              <a:rPr lang="en-US" dirty="0">
                <a:solidFill>
                  <a:srgbClr val="FF0000"/>
                </a:solidFill>
              </a:rPr>
              <a:t>:</a:t>
            </a:r>
          </a:p>
          <a:p>
            <a:r>
              <a:rPr lang="en-US" dirty="0"/>
              <a:t>['False', 'None', 'True', 'and', 'as', 'assert', 'async', 'await', 'break', 'class', 'continue', 'def', 'del', '</a:t>
            </a:r>
            <a:r>
              <a:rPr lang="en-US" dirty="0" err="1"/>
              <a:t>elif</a:t>
            </a:r>
            <a:r>
              <a:rPr lang="en-US" dirty="0"/>
              <a:t>', 'else', 'except', 'finally', 'for', 'from', 'global', 'if', 'import', 'in', 'is', 'lambda', 'nonlocal', 'not', 'or', 'pass', 'raise', 'return', 'try', 'while', 'with', 'yield']</a:t>
            </a:r>
          </a:p>
          <a:p>
            <a:endParaRPr lang="en-US" sz="2400" dirty="0"/>
          </a:p>
        </p:txBody>
      </p:sp>
    </p:spTree>
    <p:extLst>
      <p:ext uri="{BB962C8B-B14F-4D97-AF65-F5344CB8AC3E}">
        <p14:creationId xmlns:p14="http://schemas.microsoft.com/office/powerpoint/2010/main" val="293592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fontScale="90000"/>
          </a:bodyPr>
          <a:lstStyle/>
          <a:p>
            <a:r>
              <a:rPr lang="en-US" dirty="0"/>
              <a:t/>
            </a:r>
            <a:br>
              <a:rPr lang="en-US" dirty="0"/>
            </a:br>
            <a:r>
              <a:rPr lang="en-US" dirty="0"/>
              <a:t/>
            </a:r>
            <a:br>
              <a:rPr lang="en-US" dirty="0"/>
            </a:br>
            <a:r>
              <a:rPr lang="en-US" b="1" dirty="0">
                <a:latin typeface="+mn-lt"/>
              </a:rPr>
              <a:t>Python Types</a:t>
            </a:r>
            <a:r>
              <a:rPr lang="en-US" b="1" dirty="0"/>
              <a:t/>
            </a:r>
            <a:br>
              <a:rPr lang="en-US" b="1" dirty="0"/>
            </a:br>
            <a:r>
              <a:rPr lang="en-US" dirty="0"/>
              <a:t/>
            </a:r>
            <a:br>
              <a:rPr lang="en-US" dirty="0"/>
            </a:br>
            <a:endParaRPr lang="en-US" sz="4000" b="1" dirty="0"/>
          </a:p>
        </p:txBody>
      </p:sp>
      <p:sp>
        <p:nvSpPr>
          <p:cNvPr id="3" name="Content Placeholder 2"/>
          <p:cNvSpPr>
            <a:spLocks noGrp="1"/>
          </p:cNvSpPr>
          <p:nvPr>
            <p:ph idx="1"/>
          </p:nvPr>
        </p:nvSpPr>
        <p:spPr>
          <a:xfrm>
            <a:off x="838200" y="1399592"/>
            <a:ext cx="10515600" cy="4777371"/>
          </a:xfrm>
        </p:spPr>
        <p:txBody>
          <a:bodyPr>
            <a:noAutofit/>
          </a:bodyPr>
          <a:lstStyle/>
          <a:p>
            <a:pPr marL="0" indent="0">
              <a:buNone/>
            </a:pPr>
            <a:r>
              <a:rPr lang="en-US" dirty="0"/>
              <a:t>Python supports 3 categories of data types:</a:t>
            </a:r>
          </a:p>
          <a:p>
            <a:r>
              <a:rPr lang="en-US" b="1" dirty="0"/>
              <a:t>Basic types</a:t>
            </a:r>
          </a:p>
          <a:p>
            <a:pPr marL="0" indent="0">
              <a:buNone/>
            </a:pPr>
            <a:r>
              <a:rPr lang="en-US" dirty="0"/>
              <a:t>	int, float, complex, bool, string, bytes</a:t>
            </a:r>
          </a:p>
          <a:p>
            <a:r>
              <a:rPr lang="en-US" b="1" dirty="0"/>
              <a:t>Container types </a:t>
            </a:r>
          </a:p>
          <a:p>
            <a:pPr marL="0" indent="0">
              <a:buNone/>
            </a:pPr>
            <a:r>
              <a:rPr lang="en-US" dirty="0"/>
              <a:t>	list, tuple, set, </a:t>
            </a:r>
            <a:r>
              <a:rPr lang="en-US" dirty="0" err="1"/>
              <a:t>dict</a:t>
            </a:r>
            <a:endParaRPr lang="en-US" dirty="0"/>
          </a:p>
          <a:p>
            <a:r>
              <a:rPr lang="en-US" b="1" dirty="0"/>
              <a:t>User-defined types</a:t>
            </a:r>
          </a:p>
          <a:p>
            <a:pPr marL="0" indent="0">
              <a:buNone/>
            </a:pPr>
            <a:r>
              <a:rPr lang="en-US" dirty="0"/>
              <a:t>	class </a:t>
            </a:r>
          </a:p>
          <a:p>
            <a:endParaRPr lang="en-US" sz="2400" dirty="0"/>
          </a:p>
        </p:txBody>
      </p:sp>
    </p:spTree>
    <p:extLst>
      <p:ext uri="{BB962C8B-B14F-4D97-AF65-F5344CB8AC3E}">
        <p14:creationId xmlns:p14="http://schemas.microsoft.com/office/powerpoint/2010/main" val="821088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002"/>
          </a:xfrm>
        </p:spPr>
        <p:txBody>
          <a:bodyPr>
            <a:normAutofit/>
          </a:bodyPr>
          <a:lstStyle/>
          <a:p>
            <a:r>
              <a:rPr lang="en-US" sz="4000" b="1" dirty="0">
                <a:latin typeface="+mn-lt"/>
              </a:rPr>
              <a:t>Basic Types</a:t>
            </a:r>
          </a:p>
        </p:txBody>
      </p:sp>
      <p:sp>
        <p:nvSpPr>
          <p:cNvPr id="3" name="Content Placeholder 2"/>
          <p:cNvSpPr>
            <a:spLocks noGrp="1"/>
          </p:cNvSpPr>
          <p:nvPr>
            <p:ph idx="1"/>
          </p:nvPr>
        </p:nvSpPr>
        <p:spPr>
          <a:xfrm>
            <a:off x="838200" y="1226128"/>
            <a:ext cx="10515600" cy="4950835"/>
          </a:xfrm>
        </p:spPr>
        <p:txBody>
          <a:bodyPr>
            <a:noAutofit/>
          </a:bodyPr>
          <a:lstStyle/>
          <a:p>
            <a:pPr marL="0" indent="0">
              <a:buNone/>
            </a:pPr>
            <a:r>
              <a:rPr lang="en-US" dirty="0"/>
              <a:t>Examples of </a:t>
            </a:r>
            <a:r>
              <a:rPr lang="en-US" dirty="0">
                <a:solidFill>
                  <a:srgbClr val="FF0000"/>
                </a:solidFill>
              </a:rPr>
              <a:t>different basic types </a:t>
            </a:r>
            <a:r>
              <a:rPr lang="en-US" dirty="0"/>
              <a:t>are given below:</a:t>
            </a:r>
          </a:p>
          <a:p>
            <a:r>
              <a:rPr lang="en-US" b="1" dirty="0" err="1"/>
              <a:t>int</a:t>
            </a:r>
            <a:r>
              <a:rPr lang="en-US" dirty="0"/>
              <a:t> can be expressed in </a:t>
            </a:r>
            <a:r>
              <a:rPr lang="en-US" dirty="0">
                <a:solidFill>
                  <a:srgbClr val="FF0000"/>
                </a:solidFill>
              </a:rPr>
              <a:t>binary, decimal, octal, hexadecimal </a:t>
            </a:r>
          </a:p>
          <a:p>
            <a:pPr marL="0" indent="0">
              <a:buNone/>
            </a:pPr>
            <a:r>
              <a:rPr lang="en-US" dirty="0"/>
              <a:t>	- binary starts with 0b/0B, </a:t>
            </a:r>
          </a:p>
          <a:p>
            <a:pPr marL="0" indent="0">
              <a:buNone/>
            </a:pPr>
            <a:r>
              <a:rPr lang="en-US" dirty="0"/>
              <a:t>	- octal with 0o/0O</a:t>
            </a:r>
          </a:p>
          <a:p>
            <a:pPr marL="0" indent="0">
              <a:buNone/>
            </a:pPr>
            <a:r>
              <a:rPr lang="en-US" dirty="0"/>
              <a:t>	- hex with 0x/0X b10111, 156, 0o432, 0x4A3 </a:t>
            </a:r>
          </a:p>
          <a:p>
            <a:r>
              <a:rPr lang="en-US" b="1" dirty="0"/>
              <a:t>float</a:t>
            </a:r>
            <a:r>
              <a:rPr lang="en-US" dirty="0"/>
              <a:t> can be expressed in </a:t>
            </a:r>
            <a:r>
              <a:rPr lang="en-US" dirty="0">
                <a:solidFill>
                  <a:srgbClr val="FF0000"/>
                </a:solidFill>
              </a:rPr>
              <a:t>fractional </a:t>
            </a:r>
            <a:r>
              <a:rPr lang="en-US" dirty="0"/>
              <a:t>or </a:t>
            </a:r>
            <a:r>
              <a:rPr lang="en-US" dirty="0">
                <a:solidFill>
                  <a:srgbClr val="FF0000"/>
                </a:solidFill>
              </a:rPr>
              <a:t>exponential form</a:t>
            </a:r>
          </a:p>
          <a:p>
            <a:pPr marL="0" indent="0">
              <a:buNone/>
            </a:pPr>
            <a:r>
              <a:rPr lang="en-US" dirty="0"/>
              <a:t>	 - 314.1528, 3.141528e2, 3.141528E2</a:t>
            </a:r>
          </a:p>
          <a:p>
            <a:r>
              <a:rPr lang="en-US" b="1" dirty="0"/>
              <a:t>complex</a:t>
            </a:r>
            <a:r>
              <a:rPr lang="en-US" dirty="0"/>
              <a:t> contains </a:t>
            </a:r>
            <a:r>
              <a:rPr lang="en-US" dirty="0">
                <a:solidFill>
                  <a:srgbClr val="FF0000"/>
                </a:solidFill>
              </a:rPr>
              <a:t>real and imaginary part</a:t>
            </a:r>
          </a:p>
          <a:p>
            <a:pPr marL="0" indent="0">
              <a:buNone/>
            </a:pPr>
            <a:r>
              <a:rPr lang="en-US" dirty="0">
                <a:solidFill>
                  <a:srgbClr val="FF0000"/>
                </a:solidFill>
              </a:rPr>
              <a:t>	</a:t>
            </a:r>
            <a:r>
              <a:rPr lang="en-US" dirty="0"/>
              <a:t>-</a:t>
            </a:r>
            <a:r>
              <a:rPr lang="en-US" dirty="0">
                <a:solidFill>
                  <a:srgbClr val="FF0000"/>
                </a:solidFill>
              </a:rPr>
              <a:t> </a:t>
            </a:r>
            <a:r>
              <a:rPr lang="en-US" dirty="0"/>
              <a:t>3 + 2j, 1 + 4J    </a:t>
            </a:r>
          </a:p>
        </p:txBody>
      </p:sp>
    </p:spTree>
    <p:extLst>
      <p:ext uri="{BB962C8B-B14F-4D97-AF65-F5344CB8AC3E}">
        <p14:creationId xmlns:p14="http://schemas.microsoft.com/office/powerpoint/2010/main" val="1663712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002"/>
          </a:xfrm>
        </p:spPr>
        <p:txBody>
          <a:bodyPr>
            <a:normAutofit/>
          </a:bodyPr>
          <a:lstStyle/>
          <a:p>
            <a:r>
              <a:rPr lang="en-US" sz="4000" b="1" dirty="0">
                <a:latin typeface="+mn-lt"/>
              </a:rPr>
              <a:t>Basic Types</a:t>
            </a:r>
          </a:p>
        </p:txBody>
      </p:sp>
      <p:sp>
        <p:nvSpPr>
          <p:cNvPr id="3" name="Content Placeholder 2"/>
          <p:cNvSpPr>
            <a:spLocks noGrp="1"/>
          </p:cNvSpPr>
          <p:nvPr>
            <p:ph idx="1"/>
          </p:nvPr>
        </p:nvSpPr>
        <p:spPr>
          <a:xfrm>
            <a:off x="838200" y="1226128"/>
            <a:ext cx="10515600" cy="4950835"/>
          </a:xfrm>
        </p:spPr>
        <p:txBody>
          <a:bodyPr>
            <a:noAutofit/>
          </a:bodyPr>
          <a:lstStyle/>
          <a:p>
            <a:r>
              <a:rPr lang="en-US" b="1" dirty="0"/>
              <a:t>bool</a:t>
            </a:r>
            <a:r>
              <a:rPr lang="en-US" dirty="0"/>
              <a:t> can take any of the </a:t>
            </a:r>
            <a:r>
              <a:rPr lang="en-US" dirty="0">
                <a:solidFill>
                  <a:srgbClr val="FF0000"/>
                </a:solidFill>
              </a:rPr>
              <a:t>two Boolean values</a:t>
            </a:r>
            <a:r>
              <a:rPr lang="en-US" dirty="0"/>
              <a:t> both starting in caps </a:t>
            </a:r>
            <a:r>
              <a:rPr lang="en-US" dirty="0">
                <a:solidFill>
                  <a:srgbClr val="FF0000"/>
                </a:solidFill>
              </a:rPr>
              <a:t>True, False</a:t>
            </a:r>
          </a:p>
          <a:p>
            <a:r>
              <a:rPr lang="en-US" b="1" dirty="0" smtClean="0"/>
              <a:t>A string </a:t>
            </a:r>
            <a:r>
              <a:rPr lang="en-US" dirty="0"/>
              <a:t>is an </a:t>
            </a:r>
            <a:r>
              <a:rPr lang="en-US" dirty="0">
                <a:solidFill>
                  <a:srgbClr val="FF0000"/>
                </a:solidFill>
              </a:rPr>
              <a:t>immutable</a:t>
            </a:r>
            <a:r>
              <a:rPr lang="en-US" dirty="0"/>
              <a:t> </a:t>
            </a:r>
            <a:r>
              <a:rPr lang="en-US" dirty="0">
                <a:solidFill>
                  <a:srgbClr val="FF0000"/>
                </a:solidFill>
              </a:rPr>
              <a:t>collection</a:t>
            </a:r>
            <a:r>
              <a:rPr lang="en-US" dirty="0"/>
              <a:t> of </a:t>
            </a:r>
            <a:r>
              <a:rPr lang="en-US" dirty="0">
                <a:solidFill>
                  <a:srgbClr val="FF0000"/>
                </a:solidFill>
              </a:rPr>
              <a:t>Unicode characters </a:t>
            </a:r>
            <a:r>
              <a:rPr lang="en-US" dirty="0"/>
              <a:t>enclosed </a:t>
            </a:r>
          </a:p>
          <a:p>
            <a:pPr marL="0" indent="0">
              <a:buNone/>
            </a:pPr>
            <a:r>
              <a:rPr lang="en-US" dirty="0"/>
              <a:t>	- within ' ', " " or """ """.</a:t>
            </a:r>
          </a:p>
          <a:p>
            <a:pPr marL="0" indent="0">
              <a:buNone/>
            </a:pPr>
            <a:r>
              <a:rPr lang="en-US" dirty="0"/>
              <a:t>	- 'Razzmatazz', "Razzmatazz", """Razzmatazz"""</a:t>
            </a:r>
          </a:p>
          <a:p>
            <a:r>
              <a:rPr lang="en-US" b="1" dirty="0"/>
              <a:t>bytes</a:t>
            </a:r>
            <a:r>
              <a:rPr lang="en-US" dirty="0"/>
              <a:t> represent </a:t>
            </a:r>
            <a:r>
              <a:rPr lang="en-US" dirty="0">
                <a:solidFill>
                  <a:srgbClr val="FF0000"/>
                </a:solidFill>
              </a:rPr>
              <a:t>binary data</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774957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755"/>
            <a:ext cx="10515600" cy="497023"/>
          </a:xfrm>
        </p:spPr>
        <p:txBody>
          <a:bodyPr>
            <a:normAutofit fontScale="90000"/>
          </a:bodyPr>
          <a:lstStyle/>
          <a:p>
            <a:r>
              <a:rPr lang="en-US" b="1" dirty="0">
                <a:latin typeface="+mn-lt"/>
              </a:rPr>
              <a:t>Basic Types</a:t>
            </a:r>
          </a:p>
        </p:txBody>
      </p:sp>
      <p:sp>
        <p:nvSpPr>
          <p:cNvPr id="3" name="Content Placeholder 2"/>
          <p:cNvSpPr>
            <a:spLocks noGrp="1"/>
          </p:cNvSpPr>
          <p:nvPr>
            <p:ph idx="1"/>
          </p:nvPr>
        </p:nvSpPr>
        <p:spPr>
          <a:xfrm>
            <a:off x="838200" y="1324946"/>
            <a:ext cx="10515600" cy="5415487"/>
          </a:xfrm>
        </p:spPr>
        <p:txBody>
          <a:bodyPr>
            <a:noAutofit/>
          </a:bodyPr>
          <a:lstStyle/>
          <a:p>
            <a:r>
              <a:rPr lang="en-US" dirty="0" smtClean="0">
                <a:solidFill>
                  <a:srgbClr val="FF0000"/>
                </a:solidFill>
              </a:rPr>
              <a:t>The type </a:t>
            </a:r>
            <a:r>
              <a:rPr lang="en-US" dirty="0">
                <a:solidFill>
                  <a:srgbClr val="FF0000"/>
                </a:solidFill>
              </a:rPr>
              <a:t>of particular data </a:t>
            </a:r>
            <a:r>
              <a:rPr lang="en-US" dirty="0"/>
              <a:t>can be </a:t>
            </a:r>
            <a:r>
              <a:rPr lang="en-US" dirty="0">
                <a:solidFill>
                  <a:srgbClr val="FF0000"/>
                </a:solidFill>
              </a:rPr>
              <a:t>checked</a:t>
            </a:r>
            <a:r>
              <a:rPr lang="en-US" dirty="0"/>
              <a:t> using a </a:t>
            </a:r>
            <a:r>
              <a:rPr lang="en-US" dirty="0">
                <a:solidFill>
                  <a:srgbClr val="FF0000"/>
                </a:solidFill>
              </a:rPr>
              <a:t>function </a:t>
            </a:r>
            <a:r>
              <a:rPr lang="en-US" dirty="0"/>
              <a:t>called </a:t>
            </a:r>
            <a:r>
              <a:rPr lang="en-US" b="1" dirty="0"/>
              <a:t>type() </a:t>
            </a:r>
            <a:r>
              <a:rPr lang="en-US" dirty="0"/>
              <a:t> </a:t>
            </a:r>
          </a:p>
          <a:p>
            <a:pPr marL="0" indent="0">
              <a:buNone/>
            </a:pPr>
            <a:r>
              <a:rPr lang="en-US" dirty="0"/>
              <a:t>	- print(type(35)) # prints &lt;class 'int’&gt;</a:t>
            </a:r>
          </a:p>
          <a:p>
            <a:pPr marL="0" indent="0">
              <a:buNone/>
            </a:pPr>
            <a:r>
              <a:rPr lang="en-US" dirty="0"/>
              <a:t>	- print(type(3.14)) # prints &lt;class 'float'&gt;</a:t>
            </a:r>
          </a:p>
          <a:p>
            <a:pPr marL="0" indent="0">
              <a:buNone/>
            </a:pPr>
            <a:r>
              <a:rPr lang="en-US" b="1" dirty="0"/>
              <a:t>Integer and Float Ranges</a:t>
            </a:r>
            <a:endParaRPr lang="en-US" dirty="0"/>
          </a:p>
          <a:p>
            <a:r>
              <a:rPr lang="en-US" b="1" dirty="0" err="1"/>
              <a:t>int</a:t>
            </a:r>
            <a:r>
              <a:rPr lang="en-US" b="1" dirty="0"/>
              <a:t> </a:t>
            </a:r>
            <a:r>
              <a:rPr lang="en-US" dirty="0"/>
              <a:t>can be of any </a:t>
            </a:r>
            <a:r>
              <a:rPr lang="en-US" dirty="0">
                <a:solidFill>
                  <a:srgbClr val="FF0000"/>
                </a:solidFill>
              </a:rPr>
              <a:t>arbitrary size</a:t>
            </a:r>
          </a:p>
          <a:p>
            <a:pPr marL="0" indent="0">
              <a:buNone/>
            </a:pPr>
            <a:r>
              <a:rPr lang="en-US" dirty="0"/>
              <a:t>	a = 123</a:t>
            </a:r>
          </a:p>
          <a:p>
            <a:pPr marL="0" indent="0">
              <a:buNone/>
            </a:pPr>
            <a:r>
              <a:rPr lang="en-US" dirty="0"/>
              <a:t>	b = 1234567890</a:t>
            </a:r>
          </a:p>
          <a:p>
            <a:pPr marL="0" indent="0">
              <a:buNone/>
            </a:pPr>
            <a:r>
              <a:rPr lang="en-US" dirty="0"/>
              <a:t>	c = 123456789012345678901234567890</a:t>
            </a:r>
          </a:p>
        </p:txBody>
      </p:sp>
    </p:spTree>
    <p:extLst>
      <p:ext uri="{BB962C8B-B14F-4D97-AF65-F5344CB8AC3E}">
        <p14:creationId xmlns:p14="http://schemas.microsoft.com/office/powerpoint/2010/main" val="384096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586596"/>
          </a:xfrm>
        </p:spPr>
        <p:txBody>
          <a:bodyPr>
            <a:noAutofit/>
          </a:bodyPr>
          <a:lstStyle/>
          <a:p>
            <a:r>
              <a:rPr lang="en-IN" sz="4000" b="1" i="0" u="none" strike="noStrike" baseline="0" dirty="0">
                <a:latin typeface="+mn-lt"/>
              </a:rPr>
              <a:t>What is </a:t>
            </a:r>
            <a:r>
              <a:rPr lang="en-IN" sz="4000" b="1" i="0" u="none" strike="noStrike" baseline="0" dirty="0" smtClean="0">
                <a:latin typeface="+mn-lt"/>
              </a:rPr>
              <a:t>Python</a:t>
            </a:r>
            <a:r>
              <a:rPr lang="en-IN" sz="4000" b="1" i="0" u="none" strike="noStrike" baseline="0" dirty="0">
                <a:latin typeface="+mn-lt"/>
              </a:rPr>
              <a:t>?</a:t>
            </a:r>
            <a:endParaRPr lang="en-IN" sz="4000" dirty="0">
              <a:latin typeface="+mn-lt"/>
            </a:endParaRP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772886" y="1124289"/>
            <a:ext cx="10515600" cy="4870677"/>
          </a:xfrm>
        </p:spPr>
        <p:txBody>
          <a:bodyPr>
            <a:noAutofit/>
          </a:bodyPr>
          <a:lstStyle/>
          <a:p>
            <a:pPr algn="just"/>
            <a:r>
              <a:rPr lang="en-US" sz="2400" b="0" i="0" dirty="0">
                <a:solidFill>
                  <a:srgbClr val="000000"/>
                </a:solidFill>
                <a:effectLst/>
              </a:rPr>
              <a:t>Python is a </a:t>
            </a:r>
            <a:r>
              <a:rPr lang="en-US" sz="2400" b="0" i="0" dirty="0">
                <a:solidFill>
                  <a:srgbClr val="FF0000"/>
                </a:solidFill>
                <a:effectLst/>
              </a:rPr>
              <a:t>high-level, interpreted, </a:t>
            </a:r>
            <a:r>
              <a:rPr lang="en-US" sz="2400" b="0" i="0" dirty="0" smtClean="0">
                <a:solidFill>
                  <a:srgbClr val="FF0000"/>
                </a:solidFill>
                <a:effectLst/>
              </a:rPr>
              <a:t>interactive, </a:t>
            </a:r>
            <a:r>
              <a:rPr lang="en-US" sz="2400" b="0" i="0" dirty="0">
                <a:solidFill>
                  <a:srgbClr val="000000"/>
                </a:solidFill>
                <a:effectLst/>
              </a:rPr>
              <a:t>and </a:t>
            </a:r>
            <a:r>
              <a:rPr lang="en-US" sz="2400" b="0" i="0" dirty="0">
                <a:solidFill>
                  <a:srgbClr val="FF0000"/>
                </a:solidFill>
                <a:effectLst/>
              </a:rPr>
              <a:t>object-oriented scripting </a:t>
            </a:r>
            <a:r>
              <a:rPr lang="en-US" sz="2400" b="0" i="0" dirty="0" smtClean="0">
                <a:solidFill>
                  <a:srgbClr val="FF0000"/>
                </a:solidFill>
                <a:effectLst/>
              </a:rPr>
              <a:t>language</a:t>
            </a:r>
            <a:endParaRPr lang="en-US" sz="2400" b="0" i="0" dirty="0">
              <a:solidFill>
                <a:srgbClr val="000000"/>
              </a:solidFill>
              <a:effectLst/>
            </a:endParaRPr>
          </a:p>
          <a:p>
            <a:pPr algn="just"/>
            <a:r>
              <a:rPr lang="en-US" sz="2400" b="0" i="0" dirty="0">
                <a:solidFill>
                  <a:srgbClr val="000000"/>
                </a:solidFill>
                <a:effectLst/>
              </a:rPr>
              <a:t>Python is designed to </a:t>
            </a:r>
            <a:r>
              <a:rPr lang="en-US" sz="2400" b="0" i="0" dirty="0">
                <a:solidFill>
                  <a:srgbClr val="FF0000"/>
                </a:solidFill>
                <a:effectLst/>
              </a:rPr>
              <a:t>be highly </a:t>
            </a:r>
            <a:r>
              <a:rPr lang="en-US" sz="2400" b="0" i="0" dirty="0" smtClean="0">
                <a:solidFill>
                  <a:srgbClr val="FF0000"/>
                </a:solidFill>
                <a:effectLst/>
              </a:rPr>
              <a:t>readable</a:t>
            </a:r>
            <a:endParaRPr lang="en-US" sz="2400" b="0" i="0" dirty="0">
              <a:solidFill>
                <a:srgbClr val="000000"/>
              </a:solidFill>
              <a:effectLst/>
            </a:endParaRPr>
          </a:p>
          <a:p>
            <a:pPr algn="just"/>
            <a:r>
              <a:rPr lang="en-US" sz="2400" b="1" i="0" dirty="0" smtClean="0">
                <a:solidFill>
                  <a:srgbClr val="000000"/>
                </a:solidFill>
                <a:effectLst/>
              </a:rPr>
              <a:t>Python </a:t>
            </a:r>
            <a:r>
              <a:rPr lang="en-US" sz="2400" b="1" i="0" dirty="0">
                <a:solidFill>
                  <a:srgbClr val="000000"/>
                </a:solidFill>
                <a:effectLst/>
              </a:rPr>
              <a:t>is Interpreted</a:t>
            </a:r>
            <a:r>
              <a:rPr lang="en-US" sz="2400" b="0" i="0" dirty="0">
                <a:solidFill>
                  <a:srgbClr val="000000"/>
                </a:solidFill>
                <a:effectLst/>
              </a:rPr>
              <a:t> − Python is </a:t>
            </a:r>
            <a:r>
              <a:rPr lang="en-US" sz="2400" b="0" i="0" dirty="0">
                <a:solidFill>
                  <a:srgbClr val="FF0000"/>
                </a:solidFill>
                <a:effectLst/>
              </a:rPr>
              <a:t>processed at runtime </a:t>
            </a:r>
            <a:r>
              <a:rPr lang="en-US" sz="2400" b="0" i="0" dirty="0">
                <a:solidFill>
                  <a:srgbClr val="000000"/>
                </a:solidFill>
                <a:effectLst/>
              </a:rPr>
              <a:t>by the </a:t>
            </a:r>
            <a:r>
              <a:rPr lang="en-US" sz="2400" b="0" i="0" dirty="0">
                <a:solidFill>
                  <a:srgbClr val="FF0000"/>
                </a:solidFill>
                <a:effectLst/>
              </a:rPr>
              <a:t>interpreter</a:t>
            </a:r>
            <a:r>
              <a:rPr lang="en-US" sz="2400" b="0" i="0" dirty="0">
                <a:solidFill>
                  <a:srgbClr val="000000"/>
                </a:solidFill>
                <a:effectLst/>
              </a:rPr>
              <a:t>. Do </a:t>
            </a:r>
            <a:r>
              <a:rPr lang="en-US" sz="2400" b="0" i="0" dirty="0">
                <a:solidFill>
                  <a:srgbClr val="FF0000"/>
                </a:solidFill>
                <a:effectLst/>
              </a:rPr>
              <a:t>not need to compile </a:t>
            </a:r>
            <a:r>
              <a:rPr lang="en-US" sz="2400" b="0" i="0" dirty="0">
                <a:solidFill>
                  <a:srgbClr val="000000"/>
                </a:solidFill>
                <a:effectLst/>
              </a:rPr>
              <a:t>the program before executing </a:t>
            </a:r>
            <a:r>
              <a:rPr lang="en-US" sz="2400" b="0" i="0" dirty="0" smtClean="0">
                <a:solidFill>
                  <a:srgbClr val="000000"/>
                </a:solidFill>
                <a:effectLst/>
              </a:rPr>
              <a:t>it</a:t>
            </a:r>
          </a:p>
          <a:p>
            <a:pPr algn="just"/>
            <a:r>
              <a:rPr lang="en-US" sz="2400" b="1" i="0" dirty="0" smtClean="0">
                <a:solidFill>
                  <a:srgbClr val="000000"/>
                </a:solidFill>
                <a:effectLst/>
              </a:rPr>
              <a:t>Python </a:t>
            </a:r>
            <a:r>
              <a:rPr lang="en-US" sz="2400" b="1" i="0" dirty="0">
                <a:solidFill>
                  <a:srgbClr val="000000"/>
                </a:solidFill>
                <a:effectLst/>
              </a:rPr>
              <a:t>is Interactive</a:t>
            </a:r>
            <a:r>
              <a:rPr lang="en-US" sz="2400" b="0" i="0" dirty="0">
                <a:solidFill>
                  <a:srgbClr val="000000"/>
                </a:solidFill>
                <a:effectLst/>
              </a:rPr>
              <a:t> </a:t>
            </a:r>
            <a:r>
              <a:rPr lang="en-US" sz="2400" b="0" i="0" dirty="0" smtClean="0">
                <a:solidFill>
                  <a:srgbClr val="000000"/>
                </a:solidFill>
                <a:effectLst/>
              </a:rPr>
              <a:t>- The python prompt allows us to </a:t>
            </a:r>
            <a:r>
              <a:rPr lang="en-US" sz="2400" b="0" i="0" dirty="0">
                <a:solidFill>
                  <a:srgbClr val="FF0000"/>
                </a:solidFill>
                <a:effectLst/>
              </a:rPr>
              <a:t>interact </a:t>
            </a:r>
            <a:r>
              <a:rPr lang="en-US" sz="2400" b="0" i="0" dirty="0">
                <a:solidFill>
                  <a:srgbClr val="000000"/>
                </a:solidFill>
                <a:effectLst/>
              </a:rPr>
              <a:t>with the </a:t>
            </a:r>
            <a:r>
              <a:rPr lang="en-US" sz="2400" b="0" i="0" dirty="0">
                <a:solidFill>
                  <a:srgbClr val="FF0000"/>
                </a:solidFill>
                <a:effectLst/>
              </a:rPr>
              <a:t>interpreter directly </a:t>
            </a:r>
            <a:r>
              <a:rPr lang="en-US" sz="2400" b="0" i="0" dirty="0">
                <a:solidFill>
                  <a:srgbClr val="000000"/>
                </a:solidFill>
                <a:effectLst/>
              </a:rPr>
              <a:t>to write </a:t>
            </a:r>
            <a:r>
              <a:rPr lang="en-US" sz="2400" b="0" i="0" dirty="0" smtClean="0">
                <a:solidFill>
                  <a:srgbClr val="000000"/>
                </a:solidFill>
                <a:effectLst/>
              </a:rPr>
              <a:t>our programs</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Python is Object-Oriented</a:t>
            </a:r>
            <a:r>
              <a:rPr lang="en-US" sz="2400" b="0" i="0" dirty="0">
                <a:solidFill>
                  <a:srgbClr val="000000"/>
                </a:solidFill>
                <a:effectLst/>
              </a:rPr>
              <a:t> − Python supports </a:t>
            </a:r>
            <a:r>
              <a:rPr lang="en-US" sz="2400" b="0" i="0" dirty="0" smtClean="0">
                <a:solidFill>
                  <a:srgbClr val="000000"/>
                </a:solidFill>
                <a:effectLst/>
              </a:rPr>
              <a:t>the Object-Oriented </a:t>
            </a:r>
            <a:r>
              <a:rPr lang="en-US" sz="2400" b="0" i="0" dirty="0">
                <a:solidFill>
                  <a:srgbClr val="000000"/>
                </a:solidFill>
                <a:effectLst/>
              </a:rPr>
              <a:t>style or technique of programming that </a:t>
            </a:r>
            <a:r>
              <a:rPr lang="en-US" sz="2400" b="0" i="0" dirty="0">
                <a:solidFill>
                  <a:srgbClr val="FF0000"/>
                </a:solidFill>
                <a:effectLst/>
              </a:rPr>
              <a:t>encapsulates code within </a:t>
            </a:r>
            <a:r>
              <a:rPr lang="en-US" sz="2400" b="0" i="0" dirty="0" smtClean="0">
                <a:solidFill>
                  <a:srgbClr val="FF0000"/>
                </a:solidFill>
                <a:effectLst/>
              </a:rPr>
              <a:t>objects</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Python is a Beginner's Language</a:t>
            </a:r>
            <a:r>
              <a:rPr lang="en-US" sz="2400" b="0" i="0" dirty="0">
                <a:solidFill>
                  <a:srgbClr val="000000"/>
                </a:solidFill>
                <a:effectLst/>
              </a:rPr>
              <a:t> − Python is a great language for </a:t>
            </a:r>
            <a:r>
              <a:rPr lang="en-US" sz="2400" b="0" i="0" dirty="0" smtClean="0">
                <a:solidFill>
                  <a:srgbClr val="000000"/>
                </a:solidFill>
                <a:effectLst/>
              </a:rPr>
              <a:t>beginner-level </a:t>
            </a:r>
            <a:r>
              <a:rPr lang="en-US" sz="2400" b="0" i="0" dirty="0">
                <a:solidFill>
                  <a:srgbClr val="000000"/>
                </a:solidFill>
                <a:effectLst/>
              </a:rPr>
              <a:t>programmers and </a:t>
            </a:r>
            <a:r>
              <a:rPr lang="en-US" sz="2400" b="0" i="0" dirty="0">
                <a:solidFill>
                  <a:srgbClr val="FF0000"/>
                </a:solidFill>
                <a:effectLst/>
              </a:rPr>
              <a:t>supports the development </a:t>
            </a:r>
            <a:r>
              <a:rPr lang="en-US" sz="2400" b="0" i="0" dirty="0">
                <a:effectLst/>
              </a:rPr>
              <a:t>of a wide range of </a:t>
            </a:r>
            <a:r>
              <a:rPr lang="en-US" sz="2400" b="0" i="0" dirty="0">
                <a:solidFill>
                  <a:srgbClr val="FF0000"/>
                </a:solidFill>
                <a:effectLst/>
              </a:rPr>
              <a:t>applications </a:t>
            </a:r>
            <a:r>
              <a:rPr lang="en-US" sz="2400" b="0" i="0" dirty="0">
                <a:solidFill>
                  <a:srgbClr val="000000"/>
                </a:solidFill>
                <a:effectLst/>
              </a:rPr>
              <a:t>from simple text processing to WWW browsers to </a:t>
            </a:r>
            <a:r>
              <a:rPr lang="en-US" sz="2400" b="0" i="0" dirty="0" smtClean="0">
                <a:solidFill>
                  <a:srgbClr val="000000"/>
                </a:solidFill>
                <a:effectLst/>
              </a:rPr>
              <a:t>games</a:t>
            </a:r>
            <a:endParaRPr lang="en-US" sz="2400" b="0" i="0" dirty="0">
              <a:solidFill>
                <a:srgbClr val="000000"/>
              </a:solidFill>
              <a:effectLst/>
            </a:endParaRPr>
          </a:p>
          <a:p>
            <a:endParaRPr lang="en-IN" sz="2000" dirty="0"/>
          </a:p>
        </p:txBody>
      </p:sp>
    </p:spTree>
    <p:extLst>
      <p:ext uri="{BB962C8B-B14F-4D97-AF65-F5344CB8AC3E}">
        <p14:creationId xmlns:p14="http://schemas.microsoft.com/office/powerpoint/2010/main" val="2041115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499"/>
          </a:xfrm>
        </p:spPr>
        <p:txBody>
          <a:bodyPr>
            <a:normAutofit/>
          </a:bodyPr>
          <a:lstStyle/>
          <a:p>
            <a:r>
              <a:rPr lang="en-US" sz="4000" b="1" dirty="0">
                <a:latin typeface="+mn-lt"/>
              </a:rPr>
              <a:t>Basic Types</a:t>
            </a:r>
            <a:endParaRPr lang="en-US" sz="4000" dirty="0"/>
          </a:p>
        </p:txBody>
      </p:sp>
      <p:sp>
        <p:nvSpPr>
          <p:cNvPr id="3" name="Content Placeholder 2"/>
          <p:cNvSpPr>
            <a:spLocks noGrp="1"/>
          </p:cNvSpPr>
          <p:nvPr>
            <p:ph idx="1"/>
          </p:nvPr>
        </p:nvSpPr>
        <p:spPr>
          <a:xfrm>
            <a:off x="838200" y="1632857"/>
            <a:ext cx="10515600" cy="4544106"/>
          </a:xfrm>
        </p:spPr>
        <p:txBody>
          <a:bodyPr>
            <a:noAutofit/>
          </a:bodyPr>
          <a:lstStyle/>
          <a:p>
            <a:r>
              <a:rPr lang="en-US" dirty="0"/>
              <a:t>Floats are represented internally in binary as </a:t>
            </a:r>
            <a:r>
              <a:rPr lang="en-US" dirty="0">
                <a:solidFill>
                  <a:srgbClr val="FF0000"/>
                </a:solidFill>
              </a:rPr>
              <a:t>64-bit double-precision </a:t>
            </a:r>
            <a:r>
              <a:rPr lang="en-US" dirty="0"/>
              <a:t>values, as per the IEEE </a:t>
            </a:r>
            <a:r>
              <a:rPr lang="en-US" dirty="0" smtClean="0"/>
              <a:t>754 standard</a:t>
            </a:r>
            <a:r>
              <a:rPr lang="en-US" dirty="0"/>
              <a:t>. </a:t>
            </a:r>
          </a:p>
          <a:p>
            <a:r>
              <a:rPr lang="en-US" dirty="0"/>
              <a:t>As per this standard, the </a:t>
            </a:r>
            <a:r>
              <a:rPr lang="en-US" dirty="0">
                <a:solidFill>
                  <a:srgbClr val="FF0000"/>
                </a:solidFill>
              </a:rPr>
              <a:t>maximum value a float </a:t>
            </a:r>
            <a:r>
              <a:rPr lang="en-US" dirty="0"/>
              <a:t>can have is approximately  </a:t>
            </a:r>
            <a:r>
              <a:rPr lang="en-US" dirty="0" smtClean="0"/>
              <a:t>1.8 </a:t>
            </a:r>
            <a:r>
              <a:rPr lang="en-US" dirty="0"/>
              <a:t>x 10</a:t>
            </a:r>
            <a:r>
              <a:rPr lang="en-US" baseline="30000" dirty="0"/>
              <a:t>308</a:t>
            </a:r>
            <a:r>
              <a:rPr lang="en-US" dirty="0"/>
              <a:t>.</a:t>
            </a:r>
          </a:p>
          <a:p>
            <a:r>
              <a:rPr lang="en-US" dirty="0"/>
              <a:t>A number greater than this is represented as </a:t>
            </a:r>
            <a:r>
              <a:rPr lang="en-US" b="1" dirty="0">
                <a:solidFill>
                  <a:srgbClr val="FF0000"/>
                </a:solidFill>
              </a:rPr>
              <a:t>inf </a:t>
            </a:r>
            <a:r>
              <a:rPr lang="en-US" dirty="0">
                <a:solidFill>
                  <a:srgbClr val="FF0000"/>
                </a:solidFill>
              </a:rPr>
              <a:t>(short for infinity).</a:t>
            </a:r>
          </a:p>
        </p:txBody>
      </p:sp>
    </p:spTree>
    <p:extLst>
      <p:ext uri="{BB962C8B-B14F-4D97-AF65-F5344CB8AC3E}">
        <p14:creationId xmlns:p14="http://schemas.microsoft.com/office/powerpoint/2010/main" val="3561084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r>
              <a:rPr lang="en-US" sz="4000" b="1" dirty="0">
                <a:latin typeface="+mn-lt"/>
              </a:rPr>
              <a:t>Variable Type and Assignment</a:t>
            </a:r>
            <a:endParaRPr lang="en-US" sz="4000" dirty="0">
              <a:latin typeface="+mn-lt"/>
            </a:endParaRPr>
          </a:p>
        </p:txBody>
      </p:sp>
      <p:sp>
        <p:nvSpPr>
          <p:cNvPr id="3" name="Content Placeholder 2"/>
          <p:cNvSpPr>
            <a:spLocks noGrp="1"/>
          </p:cNvSpPr>
          <p:nvPr>
            <p:ph idx="1"/>
          </p:nvPr>
        </p:nvSpPr>
        <p:spPr>
          <a:xfrm>
            <a:off x="838200" y="1123406"/>
            <a:ext cx="10515600" cy="5053557"/>
          </a:xfrm>
        </p:spPr>
        <p:txBody>
          <a:bodyPr>
            <a:noAutofit/>
          </a:bodyPr>
          <a:lstStyle/>
          <a:p>
            <a:r>
              <a:rPr lang="en-US" sz="2400" dirty="0"/>
              <a:t>There is </a:t>
            </a:r>
            <a:r>
              <a:rPr lang="en-US" sz="2400" dirty="0">
                <a:solidFill>
                  <a:srgbClr val="FF0000"/>
                </a:solidFill>
              </a:rPr>
              <a:t>no need to define </a:t>
            </a:r>
            <a:r>
              <a:rPr lang="en-US" sz="2400" dirty="0" smtClean="0">
                <a:solidFill>
                  <a:srgbClr val="FF0000"/>
                </a:solidFill>
              </a:rPr>
              <a:t>the type </a:t>
            </a:r>
            <a:r>
              <a:rPr lang="en-US" sz="2400" dirty="0">
                <a:solidFill>
                  <a:srgbClr val="FF0000"/>
                </a:solidFill>
              </a:rPr>
              <a:t>of a variable</a:t>
            </a:r>
            <a:r>
              <a:rPr lang="en-US" sz="2400" dirty="0"/>
              <a:t>. </a:t>
            </a:r>
          </a:p>
          <a:p>
            <a:r>
              <a:rPr lang="en-US" sz="2400" dirty="0"/>
              <a:t>During </a:t>
            </a:r>
            <a:r>
              <a:rPr lang="en-US" sz="2400" dirty="0" smtClean="0"/>
              <a:t>execution, </a:t>
            </a:r>
            <a:r>
              <a:rPr lang="en-US" sz="2400" dirty="0"/>
              <a:t>the type of the variable is </a:t>
            </a:r>
            <a:r>
              <a:rPr lang="en-US" sz="2400" dirty="0">
                <a:solidFill>
                  <a:srgbClr val="FF0000"/>
                </a:solidFill>
              </a:rPr>
              <a:t>inferred from the context </a:t>
            </a:r>
            <a:r>
              <a:rPr lang="en-US" sz="2400" dirty="0"/>
              <a:t>in which it is being used. </a:t>
            </a:r>
          </a:p>
          <a:p>
            <a:r>
              <a:rPr lang="en-US" sz="2400" dirty="0"/>
              <a:t>Hence Python is called </a:t>
            </a:r>
            <a:r>
              <a:rPr lang="en-US" sz="2400" dirty="0" smtClean="0"/>
              <a:t>a </a:t>
            </a:r>
            <a:r>
              <a:rPr lang="en-US" sz="2400" dirty="0" smtClean="0">
                <a:solidFill>
                  <a:srgbClr val="FF0000"/>
                </a:solidFill>
              </a:rPr>
              <a:t>dynamically-typed </a:t>
            </a:r>
            <a:r>
              <a:rPr lang="en-US" sz="2400" dirty="0">
                <a:solidFill>
                  <a:srgbClr val="FF0000"/>
                </a:solidFill>
              </a:rPr>
              <a:t>language </a:t>
            </a:r>
          </a:p>
          <a:p>
            <a:endParaRPr lang="en-US" sz="2400" dirty="0"/>
          </a:p>
          <a:p>
            <a:endParaRPr lang="en-US" sz="2400" dirty="0"/>
          </a:p>
          <a:p>
            <a:endParaRPr lang="en-US" sz="2400" dirty="0"/>
          </a:p>
          <a:p>
            <a:r>
              <a:rPr lang="en-US" sz="2400" dirty="0" smtClean="0">
                <a:solidFill>
                  <a:srgbClr val="FF0000"/>
                </a:solidFill>
              </a:rPr>
              <a:t>The type </a:t>
            </a:r>
            <a:r>
              <a:rPr lang="en-US" sz="2400" dirty="0">
                <a:solidFill>
                  <a:srgbClr val="FF0000"/>
                </a:solidFill>
              </a:rPr>
              <a:t>of a variable </a:t>
            </a:r>
            <a:r>
              <a:rPr lang="en-US" sz="2400" dirty="0"/>
              <a:t>can be </a:t>
            </a:r>
            <a:r>
              <a:rPr lang="en-US" sz="2400" dirty="0">
                <a:solidFill>
                  <a:srgbClr val="FF0000"/>
                </a:solidFill>
              </a:rPr>
              <a:t>checked</a:t>
            </a:r>
            <a:r>
              <a:rPr lang="en-US" sz="2400" dirty="0"/>
              <a:t> using the built-in function </a:t>
            </a:r>
            <a:r>
              <a:rPr lang="en-US" sz="2400" b="1" dirty="0">
                <a:solidFill>
                  <a:srgbClr val="FF0000"/>
                </a:solidFill>
              </a:rPr>
              <a:t>type( )</a:t>
            </a:r>
            <a:endParaRPr lang="en-US" sz="2400" dirty="0">
              <a:solidFill>
                <a:srgbClr val="FF0000"/>
              </a:solidFill>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3127601" y="2860085"/>
            <a:ext cx="5153025" cy="1137149"/>
          </a:xfrm>
          <a:prstGeom prst="rect">
            <a:avLst/>
          </a:prstGeom>
        </p:spPr>
      </p:pic>
      <p:pic>
        <p:nvPicPr>
          <p:cNvPr id="5" name="Picture 4"/>
          <p:cNvPicPr>
            <a:picLocks noChangeAspect="1"/>
          </p:cNvPicPr>
          <p:nvPr/>
        </p:nvPicPr>
        <p:blipFill>
          <a:blip r:embed="rId3"/>
          <a:stretch>
            <a:fillRect/>
          </a:stretch>
        </p:blipFill>
        <p:spPr>
          <a:xfrm>
            <a:off x="3127601" y="4642349"/>
            <a:ext cx="5191125" cy="733425"/>
          </a:xfrm>
          <a:prstGeom prst="rect">
            <a:avLst/>
          </a:prstGeom>
        </p:spPr>
      </p:pic>
    </p:spTree>
    <p:extLst>
      <p:ext uri="{BB962C8B-B14F-4D97-AF65-F5344CB8AC3E}">
        <p14:creationId xmlns:p14="http://schemas.microsoft.com/office/powerpoint/2010/main" val="1755222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97726" y="774441"/>
            <a:ext cx="9862457" cy="5103845"/>
          </a:xfrm>
          <a:prstGeom prst="rect">
            <a:avLst/>
          </a:prstGeom>
        </p:spPr>
      </p:pic>
    </p:spTree>
    <p:extLst>
      <p:ext uri="{BB962C8B-B14F-4D97-AF65-F5344CB8AC3E}">
        <p14:creationId xmlns:p14="http://schemas.microsoft.com/office/powerpoint/2010/main" val="2553206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sz="4000" b="1" dirty="0">
                <a:latin typeface="+mn-lt"/>
              </a:rPr>
              <a:t>Variables, expressions </a:t>
            </a:r>
            <a:r>
              <a:rPr lang="en-US" sz="4000" b="1" dirty="0" smtClean="0">
                <a:latin typeface="+mn-lt"/>
              </a:rPr>
              <a:t>and statements</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pPr marL="0" indent="0">
              <a:buNone/>
            </a:pPr>
            <a:r>
              <a:rPr lang="en-US" b="1" dirty="0" smtClean="0"/>
              <a:t>Assignment </a:t>
            </a:r>
            <a:r>
              <a:rPr lang="en-US" b="1" dirty="0"/>
              <a:t>statements</a:t>
            </a:r>
          </a:p>
          <a:p>
            <a:r>
              <a:rPr lang="en-US" sz="2400" dirty="0"/>
              <a:t>An </a:t>
            </a:r>
            <a:r>
              <a:rPr lang="en-US" sz="2400" dirty="0" smtClean="0">
                <a:solidFill>
                  <a:srgbClr val="FF0000"/>
                </a:solidFill>
              </a:rPr>
              <a:t>assignment statement creates </a:t>
            </a:r>
            <a:r>
              <a:rPr lang="en-US" sz="2400" dirty="0">
                <a:solidFill>
                  <a:srgbClr val="FF0000"/>
                </a:solidFill>
              </a:rPr>
              <a:t>a new </a:t>
            </a:r>
            <a:r>
              <a:rPr lang="en-US" sz="2400" dirty="0" smtClean="0">
                <a:solidFill>
                  <a:srgbClr val="FF0000"/>
                </a:solidFill>
              </a:rPr>
              <a:t>variable </a:t>
            </a:r>
            <a:r>
              <a:rPr lang="en-US" sz="2400" dirty="0"/>
              <a:t>and gives it a value:</a:t>
            </a:r>
          </a:p>
          <a:p>
            <a:pPr marL="0" indent="0">
              <a:buNone/>
            </a:pPr>
            <a:r>
              <a:rPr lang="en-US" sz="2400" dirty="0" smtClean="0"/>
              <a:t>	&gt;&gt;&gt; </a:t>
            </a:r>
            <a:r>
              <a:rPr lang="en-US" sz="2400" dirty="0"/>
              <a:t>message = </a:t>
            </a:r>
            <a:r>
              <a:rPr lang="en-US" sz="2400" dirty="0" smtClean="0"/>
              <a:t>‘And </a:t>
            </a:r>
            <a:r>
              <a:rPr lang="en-US" sz="2400" dirty="0"/>
              <a:t>now for something completely </a:t>
            </a:r>
            <a:r>
              <a:rPr lang="en-US" sz="2400" dirty="0" smtClean="0"/>
              <a:t>different’</a:t>
            </a:r>
            <a:endParaRPr lang="en-US" sz="2400" dirty="0"/>
          </a:p>
          <a:p>
            <a:pPr marL="0" indent="0">
              <a:buNone/>
            </a:pPr>
            <a:r>
              <a:rPr lang="en-US" sz="2400" dirty="0" smtClean="0"/>
              <a:t>	&gt;&gt;&gt; </a:t>
            </a:r>
            <a:r>
              <a:rPr lang="en-US" sz="2400" dirty="0"/>
              <a:t>n = 17</a:t>
            </a:r>
          </a:p>
          <a:p>
            <a:pPr marL="0" indent="0">
              <a:buNone/>
            </a:pPr>
            <a:r>
              <a:rPr lang="en-US" sz="2400" dirty="0" smtClean="0"/>
              <a:t>	&gt;&gt;&gt; </a:t>
            </a:r>
            <a:r>
              <a:rPr lang="en-US" sz="2400" dirty="0"/>
              <a:t>pi = </a:t>
            </a:r>
            <a:r>
              <a:rPr lang="en-US" sz="2400" dirty="0" smtClean="0"/>
              <a:t>3.1415926535897932</a:t>
            </a:r>
          </a:p>
          <a:p>
            <a:r>
              <a:rPr lang="en-US" sz="2400" dirty="0" smtClean="0"/>
              <a:t>A </a:t>
            </a:r>
            <a:r>
              <a:rPr lang="en-US" sz="2400" dirty="0"/>
              <a:t>variable is a </a:t>
            </a:r>
            <a:r>
              <a:rPr lang="en-US" sz="2400" dirty="0">
                <a:solidFill>
                  <a:srgbClr val="FF0000"/>
                </a:solidFill>
              </a:rPr>
              <a:t>name</a:t>
            </a:r>
            <a:r>
              <a:rPr lang="en-US" sz="2400" dirty="0"/>
              <a:t> that refers to a </a:t>
            </a:r>
            <a:r>
              <a:rPr lang="en-US" sz="2400" dirty="0" smtClean="0"/>
              <a:t>value. </a:t>
            </a:r>
            <a:r>
              <a:rPr lang="en-US" sz="2400" dirty="0"/>
              <a:t>A common way to </a:t>
            </a:r>
            <a:r>
              <a:rPr lang="en-US" sz="2400" dirty="0">
                <a:solidFill>
                  <a:srgbClr val="FF0000"/>
                </a:solidFill>
              </a:rPr>
              <a:t>represent variables </a:t>
            </a:r>
            <a:r>
              <a:rPr lang="en-US" sz="2400" dirty="0"/>
              <a:t>on paper is to </a:t>
            </a:r>
            <a:r>
              <a:rPr lang="en-US" sz="2400" dirty="0">
                <a:solidFill>
                  <a:srgbClr val="FF0000"/>
                </a:solidFill>
              </a:rPr>
              <a:t>write the name with an arrow </a:t>
            </a:r>
            <a:r>
              <a:rPr lang="en-US" sz="2400" dirty="0" smtClean="0">
                <a:solidFill>
                  <a:srgbClr val="FF0000"/>
                </a:solidFill>
              </a:rPr>
              <a:t>pointing to </a:t>
            </a:r>
            <a:r>
              <a:rPr lang="en-US" sz="2400" dirty="0">
                <a:solidFill>
                  <a:srgbClr val="FF0000"/>
                </a:solidFill>
              </a:rPr>
              <a:t>its value</a:t>
            </a:r>
            <a:r>
              <a:rPr lang="en-US" sz="2400" dirty="0"/>
              <a:t>. This kind of figure is called a </a:t>
            </a:r>
            <a:r>
              <a:rPr lang="en-US" sz="2400" dirty="0">
                <a:solidFill>
                  <a:srgbClr val="FF0000"/>
                </a:solidFill>
              </a:rPr>
              <a:t>state diagram </a:t>
            </a:r>
            <a:r>
              <a:rPr lang="en-US" sz="2400" dirty="0"/>
              <a:t>because it shows </a:t>
            </a:r>
            <a:r>
              <a:rPr lang="en-US" sz="2400" dirty="0">
                <a:solidFill>
                  <a:srgbClr val="FF0000"/>
                </a:solidFill>
              </a:rPr>
              <a:t>what state </a:t>
            </a:r>
            <a:r>
              <a:rPr lang="en-US" sz="2400" dirty="0" smtClean="0">
                <a:solidFill>
                  <a:srgbClr val="FF0000"/>
                </a:solidFill>
              </a:rPr>
              <a:t>each of </a:t>
            </a:r>
            <a:r>
              <a:rPr lang="en-US" sz="2400" dirty="0">
                <a:solidFill>
                  <a:srgbClr val="FF0000"/>
                </a:solidFill>
              </a:rPr>
              <a:t>the variables is </a:t>
            </a:r>
            <a:r>
              <a:rPr lang="en-US" sz="2400" dirty="0" smtClean="0">
                <a:solidFill>
                  <a:srgbClr val="FF0000"/>
                </a:solidFill>
              </a:rPr>
              <a:t>in</a:t>
            </a:r>
          </a:p>
        </p:txBody>
      </p:sp>
      <p:pic>
        <p:nvPicPr>
          <p:cNvPr id="9" name="Picture 8"/>
          <p:cNvPicPr>
            <a:picLocks noChangeAspect="1"/>
          </p:cNvPicPr>
          <p:nvPr/>
        </p:nvPicPr>
        <p:blipFill>
          <a:blip r:embed="rId2"/>
          <a:stretch>
            <a:fillRect/>
          </a:stretch>
        </p:blipFill>
        <p:spPr>
          <a:xfrm>
            <a:off x="3466531" y="4553732"/>
            <a:ext cx="4899545" cy="1554992"/>
          </a:xfrm>
          <a:prstGeom prst="rect">
            <a:avLst/>
          </a:prstGeom>
        </p:spPr>
      </p:pic>
    </p:spTree>
    <p:extLst>
      <p:ext uri="{BB962C8B-B14F-4D97-AF65-F5344CB8AC3E}">
        <p14:creationId xmlns:p14="http://schemas.microsoft.com/office/powerpoint/2010/main" val="4099375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sz="4000" b="1" dirty="0" smtClean="0">
                <a:latin typeface="+mn-lt"/>
              </a:rPr>
              <a:t>Variables </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a:t>Variable names can be </a:t>
            </a:r>
            <a:r>
              <a:rPr lang="en-US" dirty="0">
                <a:solidFill>
                  <a:srgbClr val="FF0000"/>
                </a:solidFill>
              </a:rPr>
              <a:t>as long as </a:t>
            </a:r>
            <a:r>
              <a:rPr lang="en-US" dirty="0" smtClean="0"/>
              <a:t>we like </a:t>
            </a:r>
          </a:p>
          <a:p>
            <a:r>
              <a:rPr lang="en-US" dirty="0" smtClean="0"/>
              <a:t>They </a:t>
            </a:r>
            <a:r>
              <a:rPr lang="en-US" dirty="0"/>
              <a:t>can contain </a:t>
            </a:r>
            <a:r>
              <a:rPr lang="en-US" dirty="0">
                <a:solidFill>
                  <a:srgbClr val="FF0000"/>
                </a:solidFill>
              </a:rPr>
              <a:t>both letters and numbers</a:t>
            </a:r>
            <a:r>
              <a:rPr lang="en-US" dirty="0"/>
              <a:t>, </a:t>
            </a:r>
            <a:r>
              <a:rPr lang="en-US" dirty="0" smtClean="0"/>
              <a:t>but they </a:t>
            </a:r>
            <a:r>
              <a:rPr lang="en-US" dirty="0">
                <a:solidFill>
                  <a:srgbClr val="FF0000"/>
                </a:solidFill>
              </a:rPr>
              <a:t>can’t begin </a:t>
            </a:r>
            <a:r>
              <a:rPr lang="en-US" dirty="0"/>
              <a:t>with a </a:t>
            </a:r>
            <a:r>
              <a:rPr lang="en-US" dirty="0" smtClean="0">
                <a:solidFill>
                  <a:srgbClr val="FF0000"/>
                </a:solidFill>
              </a:rPr>
              <a:t>number</a:t>
            </a:r>
            <a:r>
              <a:rPr lang="en-US" dirty="0" smtClean="0"/>
              <a:t>  </a:t>
            </a:r>
            <a:endParaRPr lang="en-US" dirty="0"/>
          </a:p>
          <a:p>
            <a:r>
              <a:rPr lang="en-US" dirty="0"/>
              <a:t>The underscore character, </a:t>
            </a:r>
            <a:r>
              <a:rPr lang="en-US" dirty="0">
                <a:solidFill>
                  <a:srgbClr val="FF0000"/>
                </a:solidFill>
              </a:rPr>
              <a:t>_,</a:t>
            </a:r>
            <a:r>
              <a:rPr lang="en-US" dirty="0"/>
              <a:t> can appear in a </a:t>
            </a:r>
            <a:r>
              <a:rPr lang="en-US" dirty="0" smtClean="0"/>
              <a:t>name </a:t>
            </a:r>
          </a:p>
          <a:p>
            <a:r>
              <a:rPr lang="en-US" dirty="0" smtClean="0"/>
              <a:t>It </a:t>
            </a:r>
            <a:r>
              <a:rPr lang="en-US" dirty="0"/>
              <a:t>is often used in names with </a:t>
            </a:r>
            <a:r>
              <a:rPr lang="en-US" dirty="0" smtClean="0"/>
              <a:t>multiple words</a:t>
            </a:r>
            <a:r>
              <a:rPr lang="en-US" dirty="0"/>
              <a:t>, such as </a:t>
            </a:r>
            <a:r>
              <a:rPr lang="en-US" dirty="0" err="1"/>
              <a:t>your_name</a:t>
            </a:r>
            <a:r>
              <a:rPr lang="en-US" dirty="0"/>
              <a:t> or </a:t>
            </a:r>
            <a:r>
              <a:rPr lang="en-US" dirty="0" err="1"/>
              <a:t>airspeed_of_unladen_swallow</a:t>
            </a:r>
            <a:endParaRPr lang="en-US" sz="2400" dirty="0" smtClean="0">
              <a:solidFill>
                <a:srgbClr val="FF0000"/>
              </a:solidFill>
            </a:endParaRPr>
          </a:p>
        </p:txBody>
      </p:sp>
    </p:spTree>
    <p:extLst>
      <p:ext uri="{BB962C8B-B14F-4D97-AF65-F5344CB8AC3E}">
        <p14:creationId xmlns:p14="http://schemas.microsoft.com/office/powerpoint/2010/main" val="2520545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sz="4000" b="1" dirty="0" smtClean="0">
                <a:latin typeface="+mn-lt"/>
              </a:rPr>
              <a:t>Variables </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lnSpcReduction="10000"/>
          </a:bodyPr>
          <a:lstStyle/>
          <a:p>
            <a:r>
              <a:rPr lang="en-US" dirty="0"/>
              <a:t>If you give a variable an illegal name, you get a syntax error:</a:t>
            </a:r>
          </a:p>
          <a:p>
            <a:pPr marL="0" indent="0">
              <a:buNone/>
            </a:pPr>
            <a:r>
              <a:rPr lang="en-US" dirty="0" smtClean="0"/>
              <a:t>	&gt;&gt;&gt; </a:t>
            </a:r>
            <a:r>
              <a:rPr lang="en-US" dirty="0"/>
              <a:t>76trombones = 'big parade'</a:t>
            </a:r>
          </a:p>
          <a:p>
            <a:pPr marL="0" indent="0">
              <a:buNone/>
            </a:pPr>
            <a:r>
              <a:rPr lang="en-US" dirty="0" smtClean="0"/>
              <a:t>	        </a:t>
            </a:r>
            <a:r>
              <a:rPr lang="en-US" dirty="0" err="1" smtClean="0"/>
              <a:t>SyntaxError</a:t>
            </a:r>
            <a:r>
              <a:rPr lang="en-US" dirty="0"/>
              <a:t>: invalid syntax</a:t>
            </a:r>
          </a:p>
          <a:p>
            <a:pPr marL="0" indent="0">
              <a:buNone/>
            </a:pPr>
            <a:r>
              <a:rPr lang="en-US" dirty="0" smtClean="0"/>
              <a:t>            &gt;&gt;&gt; </a:t>
            </a:r>
            <a:r>
              <a:rPr lang="en-US" dirty="0"/>
              <a:t>more@ = 1000000</a:t>
            </a:r>
          </a:p>
          <a:p>
            <a:pPr marL="0" indent="0">
              <a:buNone/>
            </a:pPr>
            <a:r>
              <a:rPr lang="en-US" dirty="0" smtClean="0"/>
              <a:t>                    </a:t>
            </a:r>
            <a:r>
              <a:rPr lang="en-US" dirty="0" err="1" smtClean="0"/>
              <a:t>SyntaxError</a:t>
            </a:r>
            <a:r>
              <a:rPr lang="en-US" dirty="0"/>
              <a:t>: invalid syntax</a:t>
            </a:r>
          </a:p>
          <a:p>
            <a:pPr marL="0" indent="0">
              <a:buNone/>
            </a:pPr>
            <a:r>
              <a:rPr lang="en-US" dirty="0" smtClean="0"/>
              <a:t>             &gt;&gt;&gt; </a:t>
            </a:r>
            <a:r>
              <a:rPr lang="en-US" dirty="0"/>
              <a:t>class = 'Advanced Theoretical Zymurgy'</a:t>
            </a:r>
          </a:p>
          <a:p>
            <a:pPr marL="0" indent="0">
              <a:buNone/>
            </a:pPr>
            <a:r>
              <a:rPr lang="en-US" dirty="0" smtClean="0"/>
              <a:t>                    </a:t>
            </a:r>
            <a:r>
              <a:rPr lang="en-US" dirty="0" err="1" smtClean="0"/>
              <a:t>SyntaxError</a:t>
            </a:r>
            <a:r>
              <a:rPr lang="en-US" dirty="0"/>
              <a:t>: invalid syntax</a:t>
            </a:r>
          </a:p>
          <a:p>
            <a:r>
              <a:rPr lang="en-US" dirty="0"/>
              <a:t>76trombones is </a:t>
            </a:r>
            <a:r>
              <a:rPr lang="en-US" dirty="0">
                <a:solidFill>
                  <a:srgbClr val="FF0000"/>
                </a:solidFill>
              </a:rPr>
              <a:t>illegal</a:t>
            </a:r>
            <a:r>
              <a:rPr lang="en-US" dirty="0"/>
              <a:t> because it </a:t>
            </a:r>
            <a:r>
              <a:rPr lang="en-US" dirty="0">
                <a:solidFill>
                  <a:srgbClr val="FF0000"/>
                </a:solidFill>
              </a:rPr>
              <a:t>begins with a </a:t>
            </a:r>
            <a:r>
              <a:rPr lang="en-US" dirty="0" smtClean="0">
                <a:solidFill>
                  <a:srgbClr val="FF0000"/>
                </a:solidFill>
              </a:rPr>
              <a:t>number</a:t>
            </a:r>
            <a:endParaRPr lang="en-US" dirty="0" smtClean="0"/>
          </a:p>
          <a:p>
            <a:r>
              <a:rPr lang="en-US" dirty="0" smtClean="0"/>
              <a:t>more</a:t>
            </a:r>
            <a:r>
              <a:rPr lang="en-US" dirty="0"/>
              <a:t>@ is</a:t>
            </a:r>
            <a:r>
              <a:rPr lang="en-US" dirty="0">
                <a:solidFill>
                  <a:srgbClr val="FF0000"/>
                </a:solidFill>
              </a:rPr>
              <a:t> illegal </a:t>
            </a:r>
            <a:r>
              <a:rPr lang="en-US" dirty="0"/>
              <a:t>because it </a:t>
            </a:r>
            <a:r>
              <a:rPr lang="en-US" dirty="0" smtClean="0"/>
              <a:t>contains an </a:t>
            </a:r>
            <a:r>
              <a:rPr lang="en-US" dirty="0">
                <a:solidFill>
                  <a:srgbClr val="FF0000"/>
                </a:solidFill>
              </a:rPr>
              <a:t>illegal character</a:t>
            </a:r>
            <a:r>
              <a:rPr lang="en-US" dirty="0"/>
              <a:t>, </a:t>
            </a:r>
            <a:r>
              <a:rPr lang="en-US" dirty="0" smtClean="0">
                <a:solidFill>
                  <a:srgbClr val="FF0000"/>
                </a:solidFill>
              </a:rPr>
              <a:t>@ </a:t>
            </a:r>
          </a:p>
          <a:p>
            <a:r>
              <a:rPr lang="en-US" dirty="0" smtClean="0"/>
              <a:t>But </a:t>
            </a:r>
            <a:r>
              <a:rPr lang="en-US" dirty="0"/>
              <a:t>what’s wrong with </a:t>
            </a:r>
            <a:r>
              <a:rPr lang="en-US" dirty="0" smtClean="0"/>
              <a:t>the class? </a:t>
            </a:r>
            <a:r>
              <a:rPr lang="en-US" dirty="0"/>
              <a:t>class is one of </a:t>
            </a:r>
            <a:r>
              <a:rPr lang="en-US" dirty="0">
                <a:solidFill>
                  <a:srgbClr val="FF0000"/>
                </a:solidFill>
              </a:rPr>
              <a:t>Python’s keywords</a:t>
            </a:r>
            <a:endParaRPr lang="en-US" sz="2400" dirty="0" smtClean="0">
              <a:solidFill>
                <a:srgbClr val="FF0000"/>
              </a:solidFill>
            </a:endParaRPr>
          </a:p>
        </p:txBody>
      </p:sp>
    </p:spTree>
    <p:extLst>
      <p:ext uri="{BB962C8B-B14F-4D97-AF65-F5344CB8AC3E}">
        <p14:creationId xmlns:p14="http://schemas.microsoft.com/office/powerpoint/2010/main" val="2589318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smtClean="0">
                <a:latin typeface="+mn-lt"/>
              </a:rPr>
              <a:t>Expressions</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a:t>An expression</a:t>
            </a:r>
            <a:r>
              <a:rPr lang="en-US" b="1" dirty="0"/>
              <a:t> </a:t>
            </a:r>
            <a:r>
              <a:rPr lang="en-US" dirty="0"/>
              <a:t>is a </a:t>
            </a:r>
            <a:r>
              <a:rPr lang="en-US" dirty="0">
                <a:solidFill>
                  <a:srgbClr val="FF0000"/>
                </a:solidFill>
              </a:rPr>
              <a:t>combination of values, variables, and </a:t>
            </a:r>
            <a:r>
              <a:rPr lang="en-US" dirty="0" smtClean="0">
                <a:solidFill>
                  <a:srgbClr val="FF0000"/>
                </a:solidFill>
              </a:rPr>
              <a:t>operators</a:t>
            </a:r>
            <a:endParaRPr lang="en-US" dirty="0" smtClean="0"/>
          </a:p>
          <a:p>
            <a:r>
              <a:rPr lang="en-US" dirty="0" smtClean="0"/>
              <a:t>A </a:t>
            </a:r>
            <a:r>
              <a:rPr lang="en-US" dirty="0">
                <a:solidFill>
                  <a:srgbClr val="FF0000"/>
                </a:solidFill>
              </a:rPr>
              <a:t>value all by itself </a:t>
            </a:r>
            <a:r>
              <a:rPr lang="en-US" dirty="0" smtClean="0"/>
              <a:t>is considered </a:t>
            </a:r>
            <a:r>
              <a:rPr lang="en-US" dirty="0"/>
              <a:t>an </a:t>
            </a:r>
            <a:r>
              <a:rPr lang="en-US" dirty="0">
                <a:solidFill>
                  <a:srgbClr val="FF0000"/>
                </a:solidFill>
              </a:rPr>
              <a:t>expression</a:t>
            </a:r>
            <a:r>
              <a:rPr lang="en-US" dirty="0"/>
              <a:t>, and so is a variable, so the following are all </a:t>
            </a:r>
            <a:r>
              <a:rPr lang="en-US" dirty="0">
                <a:solidFill>
                  <a:srgbClr val="FF0000"/>
                </a:solidFill>
              </a:rPr>
              <a:t>legal expressions</a:t>
            </a:r>
            <a:r>
              <a:rPr lang="en-US" dirty="0"/>
              <a:t>:</a:t>
            </a:r>
          </a:p>
          <a:p>
            <a:pPr marL="0" indent="0">
              <a:buNone/>
            </a:pPr>
            <a:r>
              <a:rPr lang="en-US" dirty="0" smtClean="0"/>
              <a:t>	&gt;&gt;&gt; </a:t>
            </a:r>
            <a:r>
              <a:rPr lang="en-US" dirty="0"/>
              <a:t>42</a:t>
            </a:r>
          </a:p>
          <a:p>
            <a:pPr marL="0" indent="0">
              <a:buNone/>
            </a:pPr>
            <a:r>
              <a:rPr lang="en-US" dirty="0" smtClean="0"/>
              <a:t>                  42</a:t>
            </a:r>
            <a:endParaRPr lang="en-US" dirty="0"/>
          </a:p>
          <a:p>
            <a:pPr marL="0" indent="0">
              <a:buNone/>
            </a:pPr>
            <a:r>
              <a:rPr lang="en-US" dirty="0" smtClean="0"/>
              <a:t>           &gt;&gt;&gt; n=17</a:t>
            </a:r>
            <a:endParaRPr lang="en-US" dirty="0"/>
          </a:p>
          <a:p>
            <a:pPr marL="0" indent="0">
              <a:buNone/>
            </a:pPr>
            <a:r>
              <a:rPr lang="en-US" dirty="0" smtClean="0"/>
              <a:t>           &gt;&gt;&gt; </a:t>
            </a:r>
            <a:r>
              <a:rPr lang="en-US" dirty="0"/>
              <a:t>n + 25</a:t>
            </a:r>
          </a:p>
          <a:p>
            <a:pPr marL="0" indent="0">
              <a:buNone/>
            </a:pPr>
            <a:r>
              <a:rPr lang="en-US" dirty="0" smtClean="0"/>
              <a:t>                  42</a:t>
            </a:r>
            <a:endParaRPr lang="en-US" dirty="0"/>
          </a:p>
        </p:txBody>
      </p:sp>
    </p:spTree>
    <p:extLst>
      <p:ext uri="{BB962C8B-B14F-4D97-AF65-F5344CB8AC3E}">
        <p14:creationId xmlns:p14="http://schemas.microsoft.com/office/powerpoint/2010/main" val="939828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smtClean="0">
                <a:latin typeface="+mn-lt"/>
              </a:rPr>
              <a:t>Expressions</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a:t>A statement</a:t>
            </a:r>
            <a:r>
              <a:rPr lang="en-US" b="1" dirty="0"/>
              <a:t> </a:t>
            </a:r>
            <a:r>
              <a:rPr lang="en-US" dirty="0"/>
              <a:t>is a </a:t>
            </a:r>
            <a:r>
              <a:rPr lang="en-US" dirty="0">
                <a:solidFill>
                  <a:srgbClr val="FF0000"/>
                </a:solidFill>
              </a:rPr>
              <a:t>unit of code </a:t>
            </a:r>
            <a:r>
              <a:rPr lang="en-US" dirty="0"/>
              <a:t>that has an effect, like </a:t>
            </a:r>
            <a:r>
              <a:rPr lang="en-US" dirty="0">
                <a:solidFill>
                  <a:srgbClr val="FF0000"/>
                </a:solidFill>
              </a:rPr>
              <a:t>creating a variable </a:t>
            </a:r>
            <a:r>
              <a:rPr lang="en-US" dirty="0"/>
              <a:t>or </a:t>
            </a:r>
            <a:r>
              <a:rPr lang="en-US" dirty="0">
                <a:solidFill>
                  <a:srgbClr val="FF0000"/>
                </a:solidFill>
              </a:rPr>
              <a:t>displaying </a:t>
            </a:r>
            <a:r>
              <a:rPr lang="en-US" dirty="0" smtClean="0">
                <a:solidFill>
                  <a:srgbClr val="FF0000"/>
                </a:solidFill>
              </a:rPr>
              <a:t>a value</a:t>
            </a:r>
            <a:r>
              <a:rPr lang="en-US" dirty="0"/>
              <a:t>.</a:t>
            </a:r>
          </a:p>
          <a:p>
            <a:pPr marL="0" indent="0">
              <a:buNone/>
            </a:pPr>
            <a:r>
              <a:rPr lang="en-US" dirty="0" smtClean="0"/>
              <a:t>	&gt;&gt;&gt; </a:t>
            </a:r>
            <a:r>
              <a:rPr lang="en-US" dirty="0"/>
              <a:t>n = 17</a:t>
            </a:r>
          </a:p>
          <a:p>
            <a:pPr marL="0" indent="0">
              <a:buNone/>
            </a:pPr>
            <a:r>
              <a:rPr lang="en-US" dirty="0" smtClean="0"/>
              <a:t>	&gt;&gt;&gt; </a:t>
            </a:r>
            <a:r>
              <a:rPr lang="en-US" dirty="0"/>
              <a:t>print(n</a:t>
            </a:r>
            <a:r>
              <a:rPr lang="en-US" dirty="0" smtClean="0"/>
              <a:t>)</a:t>
            </a:r>
          </a:p>
          <a:p>
            <a:pPr marL="0" indent="0">
              <a:buNone/>
            </a:pPr>
            <a:r>
              <a:rPr lang="en-US" dirty="0"/>
              <a:t> </a:t>
            </a:r>
            <a:r>
              <a:rPr lang="en-US" dirty="0" smtClean="0"/>
              <a:t>                  17</a:t>
            </a:r>
            <a:endParaRPr lang="en-US" dirty="0"/>
          </a:p>
        </p:txBody>
      </p:sp>
    </p:spTree>
    <p:extLst>
      <p:ext uri="{BB962C8B-B14F-4D97-AF65-F5344CB8AC3E}">
        <p14:creationId xmlns:p14="http://schemas.microsoft.com/office/powerpoint/2010/main" val="62890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smtClean="0">
                <a:latin typeface="+mn-lt"/>
              </a:rPr>
              <a:t>Expressions</a:t>
            </a:r>
            <a:endParaRPr lang="en-US" sz="4000"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a:t>A statement</a:t>
            </a:r>
            <a:r>
              <a:rPr lang="en-US" b="1" dirty="0"/>
              <a:t> </a:t>
            </a:r>
            <a:r>
              <a:rPr lang="en-US" dirty="0"/>
              <a:t>is a </a:t>
            </a:r>
            <a:r>
              <a:rPr lang="en-US" dirty="0">
                <a:solidFill>
                  <a:srgbClr val="FF0000"/>
                </a:solidFill>
              </a:rPr>
              <a:t>unit of code </a:t>
            </a:r>
            <a:r>
              <a:rPr lang="en-US" dirty="0"/>
              <a:t>that has an effect, like </a:t>
            </a:r>
            <a:r>
              <a:rPr lang="en-US" dirty="0">
                <a:solidFill>
                  <a:srgbClr val="FF0000"/>
                </a:solidFill>
              </a:rPr>
              <a:t>creating a variable </a:t>
            </a:r>
            <a:r>
              <a:rPr lang="en-US" dirty="0"/>
              <a:t>or </a:t>
            </a:r>
            <a:r>
              <a:rPr lang="en-US" dirty="0">
                <a:solidFill>
                  <a:srgbClr val="FF0000"/>
                </a:solidFill>
              </a:rPr>
              <a:t>displaying </a:t>
            </a:r>
            <a:r>
              <a:rPr lang="en-US" dirty="0" smtClean="0">
                <a:solidFill>
                  <a:srgbClr val="FF0000"/>
                </a:solidFill>
              </a:rPr>
              <a:t>a value</a:t>
            </a:r>
            <a:r>
              <a:rPr lang="en-US" dirty="0"/>
              <a:t>.</a:t>
            </a:r>
          </a:p>
          <a:p>
            <a:pPr marL="0" indent="0">
              <a:buNone/>
            </a:pPr>
            <a:r>
              <a:rPr lang="en-US" dirty="0" smtClean="0"/>
              <a:t>	&gt;&gt;&gt; </a:t>
            </a:r>
            <a:r>
              <a:rPr lang="en-US" dirty="0"/>
              <a:t>n = 17</a:t>
            </a:r>
          </a:p>
          <a:p>
            <a:pPr marL="0" indent="0">
              <a:buNone/>
            </a:pPr>
            <a:r>
              <a:rPr lang="en-US" dirty="0" smtClean="0"/>
              <a:t>	&gt;&gt;&gt; </a:t>
            </a:r>
            <a:r>
              <a:rPr lang="en-US" dirty="0"/>
              <a:t>print(n</a:t>
            </a:r>
            <a:r>
              <a:rPr lang="en-US" dirty="0" smtClean="0"/>
              <a:t>)</a:t>
            </a:r>
          </a:p>
          <a:p>
            <a:r>
              <a:rPr lang="en-US" dirty="0"/>
              <a:t>The first line is an </a:t>
            </a:r>
            <a:r>
              <a:rPr lang="en-US" dirty="0">
                <a:solidFill>
                  <a:srgbClr val="FF0000"/>
                </a:solidFill>
              </a:rPr>
              <a:t>assignment statement </a:t>
            </a:r>
            <a:r>
              <a:rPr lang="en-US" dirty="0"/>
              <a:t>that gives a </a:t>
            </a:r>
            <a:r>
              <a:rPr lang="en-US" dirty="0">
                <a:solidFill>
                  <a:srgbClr val="FF0000"/>
                </a:solidFill>
              </a:rPr>
              <a:t>value to n</a:t>
            </a:r>
            <a:r>
              <a:rPr lang="en-US" dirty="0"/>
              <a:t>. The second line is a </a:t>
            </a:r>
            <a:r>
              <a:rPr lang="en-US" dirty="0" smtClean="0">
                <a:solidFill>
                  <a:srgbClr val="FF0000"/>
                </a:solidFill>
              </a:rPr>
              <a:t>print statement </a:t>
            </a:r>
            <a:r>
              <a:rPr lang="en-US" dirty="0"/>
              <a:t>that </a:t>
            </a:r>
            <a:r>
              <a:rPr lang="en-US" dirty="0">
                <a:solidFill>
                  <a:srgbClr val="FF0000"/>
                </a:solidFill>
              </a:rPr>
              <a:t>displays the value of n</a:t>
            </a:r>
            <a:r>
              <a:rPr lang="en-US" dirty="0"/>
              <a:t>.</a:t>
            </a:r>
          </a:p>
          <a:p>
            <a:r>
              <a:rPr lang="en-US" dirty="0"/>
              <a:t>When </a:t>
            </a:r>
            <a:r>
              <a:rPr lang="en-US" dirty="0" smtClean="0"/>
              <a:t>we </a:t>
            </a:r>
            <a:r>
              <a:rPr lang="en-US" dirty="0"/>
              <a:t>type a statement, the </a:t>
            </a:r>
            <a:r>
              <a:rPr lang="en-US" dirty="0">
                <a:solidFill>
                  <a:srgbClr val="FF0000"/>
                </a:solidFill>
              </a:rPr>
              <a:t>interpreter executes it</a:t>
            </a:r>
            <a:r>
              <a:rPr lang="en-US" dirty="0"/>
              <a:t>, which means that it </a:t>
            </a:r>
            <a:r>
              <a:rPr lang="en-US" dirty="0">
                <a:solidFill>
                  <a:srgbClr val="FF0000"/>
                </a:solidFill>
              </a:rPr>
              <a:t>does </a:t>
            </a:r>
            <a:r>
              <a:rPr lang="en-US" dirty="0" smtClean="0">
                <a:solidFill>
                  <a:srgbClr val="FF0000"/>
                </a:solidFill>
              </a:rPr>
              <a:t>whatever the </a:t>
            </a:r>
            <a:r>
              <a:rPr lang="en-US" dirty="0">
                <a:solidFill>
                  <a:srgbClr val="FF0000"/>
                </a:solidFill>
              </a:rPr>
              <a:t>statement says</a:t>
            </a:r>
            <a:r>
              <a:rPr lang="en-US" dirty="0"/>
              <a:t>. </a:t>
            </a:r>
            <a:r>
              <a:rPr lang="en-US" dirty="0" smtClean="0"/>
              <a:t> </a:t>
            </a:r>
            <a:endParaRPr lang="en-US" dirty="0"/>
          </a:p>
        </p:txBody>
      </p:sp>
    </p:spTree>
    <p:extLst>
      <p:ext uri="{BB962C8B-B14F-4D97-AF65-F5344CB8AC3E}">
        <p14:creationId xmlns:p14="http://schemas.microsoft.com/office/powerpoint/2010/main" val="3948161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4000" b="1" dirty="0">
                <a:latin typeface="+mn-lt"/>
              </a:rPr>
              <a:t>Basic Operators</a:t>
            </a:r>
          </a:p>
        </p:txBody>
      </p:sp>
      <p:sp>
        <p:nvSpPr>
          <p:cNvPr id="3" name="Content Placeholder 2"/>
          <p:cNvSpPr>
            <a:spLocks noGrp="1"/>
          </p:cNvSpPr>
          <p:nvPr>
            <p:ph idx="1"/>
          </p:nvPr>
        </p:nvSpPr>
        <p:spPr>
          <a:xfrm>
            <a:off x="838200" y="1240971"/>
            <a:ext cx="10515600" cy="4935992"/>
          </a:xfrm>
        </p:spPr>
        <p:txBody>
          <a:bodyPr>
            <a:normAutofit lnSpcReduction="10000"/>
          </a:bodyPr>
          <a:lstStyle/>
          <a:p>
            <a:r>
              <a:rPr lang="en-US" sz="2600" dirty="0"/>
              <a:t>Operators are the </a:t>
            </a:r>
            <a:r>
              <a:rPr lang="en-US" sz="2600" dirty="0">
                <a:solidFill>
                  <a:srgbClr val="FF0000"/>
                </a:solidFill>
              </a:rPr>
              <a:t>constructs </a:t>
            </a:r>
            <a:r>
              <a:rPr lang="en-US" sz="2600" dirty="0"/>
              <a:t>which can </a:t>
            </a:r>
            <a:r>
              <a:rPr lang="en-US" sz="2600" dirty="0">
                <a:solidFill>
                  <a:srgbClr val="FF0000"/>
                </a:solidFill>
              </a:rPr>
              <a:t>manipulate the value of operands</a:t>
            </a:r>
            <a:r>
              <a:rPr lang="en-US" sz="2600" dirty="0"/>
              <a:t>.</a:t>
            </a:r>
          </a:p>
          <a:p>
            <a:r>
              <a:rPr lang="en-US" sz="2600" dirty="0"/>
              <a:t>Consider the expression 4 + 5 = 9. Here, </a:t>
            </a:r>
            <a:r>
              <a:rPr lang="en-US" sz="2600" dirty="0">
                <a:solidFill>
                  <a:srgbClr val="FF0000"/>
                </a:solidFill>
              </a:rPr>
              <a:t>4 and 5 are called operands </a:t>
            </a:r>
            <a:r>
              <a:rPr lang="en-US" sz="2600" dirty="0"/>
              <a:t>and </a:t>
            </a:r>
            <a:r>
              <a:rPr lang="en-US" sz="2600" dirty="0">
                <a:solidFill>
                  <a:srgbClr val="FF0000"/>
                </a:solidFill>
              </a:rPr>
              <a:t>+ </a:t>
            </a:r>
            <a:r>
              <a:rPr lang="en-US" sz="2600" dirty="0"/>
              <a:t>is called </a:t>
            </a:r>
            <a:r>
              <a:rPr lang="en-US" sz="2600" dirty="0">
                <a:solidFill>
                  <a:srgbClr val="FF0000"/>
                </a:solidFill>
              </a:rPr>
              <a:t>operator.</a:t>
            </a:r>
          </a:p>
          <a:p>
            <a:pPr marL="0" indent="0">
              <a:buNone/>
            </a:pPr>
            <a:r>
              <a:rPr lang="en-US" sz="2600" b="1" dirty="0"/>
              <a:t>Types of Operator</a:t>
            </a:r>
          </a:p>
          <a:p>
            <a:r>
              <a:rPr lang="en-US" sz="2600" dirty="0"/>
              <a:t>Arithmetic Operators</a:t>
            </a:r>
          </a:p>
          <a:p>
            <a:r>
              <a:rPr lang="en-US" sz="2600" dirty="0"/>
              <a:t>Comparison (Relational) Operators</a:t>
            </a:r>
          </a:p>
          <a:p>
            <a:r>
              <a:rPr lang="en-US" sz="2600" dirty="0"/>
              <a:t>Assignment Operators</a:t>
            </a:r>
          </a:p>
          <a:p>
            <a:r>
              <a:rPr lang="en-US" sz="2600" dirty="0"/>
              <a:t>Logical Operators</a:t>
            </a:r>
          </a:p>
          <a:p>
            <a:r>
              <a:rPr lang="en-US" sz="2600" dirty="0"/>
              <a:t>Bitwise Operators</a:t>
            </a:r>
          </a:p>
          <a:p>
            <a:r>
              <a:rPr lang="en-US" sz="2600" dirty="0"/>
              <a:t>Membership Operators</a:t>
            </a:r>
          </a:p>
          <a:p>
            <a:r>
              <a:rPr lang="en-US" sz="2600" dirty="0"/>
              <a:t>Identity Operators</a:t>
            </a:r>
          </a:p>
          <a:p>
            <a:endParaRPr lang="en-US" dirty="0"/>
          </a:p>
          <a:p>
            <a:endParaRPr lang="en-US" dirty="0"/>
          </a:p>
        </p:txBody>
      </p:sp>
    </p:spTree>
    <p:extLst>
      <p:ext uri="{BB962C8B-B14F-4D97-AF65-F5344CB8AC3E}">
        <p14:creationId xmlns:p14="http://schemas.microsoft.com/office/powerpoint/2010/main" val="149344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810532"/>
          </a:xfrm>
        </p:spPr>
        <p:txBody>
          <a:bodyPr>
            <a:normAutofit/>
          </a:bodyPr>
          <a:lstStyle/>
          <a:p>
            <a:r>
              <a:rPr lang="en-US" b="1" dirty="0"/>
              <a:t> </a:t>
            </a:r>
            <a:r>
              <a:rPr lang="en-US" sz="4000" b="1" i="0" dirty="0">
                <a:solidFill>
                  <a:srgbClr val="000000"/>
                </a:solidFill>
                <a:effectLst/>
                <a:latin typeface="+mn-lt"/>
                <a:cs typeface="Heebo" panose="020B0604020202020204" pitchFamily="2" charset="-79"/>
              </a:rPr>
              <a:t>History of Python</a:t>
            </a:r>
            <a:endParaRPr lang="en-IN" sz="4000" b="1" dirty="0">
              <a:latin typeface="+mn-lt"/>
            </a:endParaRP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408923"/>
            <a:ext cx="10515600" cy="4814456"/>
          </a:xfrm>
        </p:spPr>
        <p:txBody>
          <a:bodyPr>
            <a:noAutofit/>
          </a:bodyPr>
          <a:lstStyle/>
          <a:p>
            <a:pPr algn="just"/>
            <a:r>
              <a:rPr lang="en-US" b="0" i="0" dirty="0">
                <a:solidFill>
                  <a:srgbClr val="000000"/>
                </a:solidFill>
                <a:effectLst/>
              </a:rPr>
              <a:t>Python was developed by </a:t>
            </a:r>
            <a:r>
              <a:rPr lang="en-US" b="0" i="0" dirty="0">
                <a:solidFill>
                  <a:srgbClr val="FF0000"/>
                </a:solidFill>
                <a:effectLst/>
              </a:rPr>
              <a:t>Guido van Rossum </a:t>
            </a:r>
            <a:r>
              <a:rPr lang="en-US" b="0" i="0" dirty="0">
                <a:solidFill>
                  <a:srgbClr val="000000"/>
                </a:solidFill>
                <a:effectLst/>
              </a:rPr>
              <a:t>in the late eighties and early nineties at the </a:t>
            </a:r>
            <a:r>
              <a:rPr lang="en-US" b="0" i="0" dirty="0">
                <a:solidFill>
                  <a:srgbClr val="FF0000"/>
                </a:solidFill>
                <a:effectLst/>
              </a:rPr>
              <a:t>National Research Institute for Mathematics </a:t>
            </a:r>
            <a:r>
              <a:rPr lang="en-US" b="0" i="0" dirty="0">
                <a:solidFill>
                  <a:srgbClr val="000000"/>
                </a:solidFill>
                <a:effectLst/>
              </a:rPr>
              <a:t>and </a:t>
            </a:r>
            <a:r>
              <a:rPr lang="en-US" b="0" i="0" dirty="0">
                <a:solidFill>
                  <a:srgbClr val="FF0000"/>
                </a:solidFill>
                <a:effectLst/>
              </a:rPr>
              <a:t>Computer Science </a:t>
            </a:r>
            <a:r>
              <a:rPr lang="en-US" b="0" i="0" dirty="0">
                <a:solidFill>
                  <a:srgbClr val="000000"/>
                </a:solidFill>
                <a:effectLst/>
              </a:rPr>
              <a:t>in the </a:t>
            </a:r>
            <a:r>
              <a:rPr lang="en-US" b="0" i="0" dirty="0" smtClean="0">
                <a:solidFill>
                  <a:srgbClr val="FF0000"/>
                </a:solidFill>
                <a:effectLst/>
              </a:rPr>
              <a:t>Netherlands</a:t>
            </a:r>
            <a:endParaRPr lang="en-US" b="0" i="0" dirty="0">
              <a:solidFill>
                <a:srgbClr val="000000"/>
              </a:solidFill>
              <a:effectLst/>
            </a:endParaRPr>
          </a:p>
          <a:p>
            <a:pPr algn="just"/>
            <a:r>
              <a:rPr lang="en-US" b="0" i="0" dirty="0">
                <a:solidFill>
                  <a:srgbClr val="000000"/>
                </a:solidFill>
                <a:effectLst/>
              </a:rPr>
              <a:t>Python is derived from many other languages, including </a:t>
            </a:r>
            <a:r>
              <a:rPr lang="en-US" b="0" i="0" dirty="0">
                <a:solidFill>
                  <a:srgbClr val="FF0000"/>
                </a:solidFill>
                <a:effectLst/>
              </a:rPr>
              <a:t>ABC, Modula-3, C, C++, Algol-68, </a:t>
            </a:r>
            <a:r>
              <a:rPr lang="en-US" b="0" i="0" dirty="0" err="1">
                <a:solidFill>
                  <a:srgbClr val="FF0000"/>
                </a:solidFill>
                <a:effectLst/>
              </a:rPr>
              <a:t>SmallTalk</a:t>
            </a:r>
            <a:r>
              <a:rPr lang="en-US" b="0" i="0" dirty="0">
                <a:solidFill>
                  <a:srgbClr val="FF0000"/>
                </a:solidFill>
                <a:effectLst/>
              </a:rPr>
              <a:t>, </a:t>
            </a:r>
            <a:r>
              <a:rPr lang="en-US" b="0" i="0" dirty="0" smtClean="0">
                <a:solidFill>
                  <a:srgbClr val="FF0000"/>
                </a:solidFill>
                <a:effectLst/>
              </a:rPr>
              <a:t>Unix shell, </a:t>
            </a:r>
            <a:r>
              <a:rPr lang="en-US" b="0" i="0" dirty="0">
                <a:solidFill>
                  <a:srgbClr val="000000"/>
                </a:solidFill>
                <a:effectLst/>
              </a:rPr>
              <a:t>and other scripting </a:t>
            </a:r>
            <a:r>
              <a:rPr lang="en-US" b="0" i="0" dirty="0" smtClean="0">
                <a:solidFill>
                  <a:srgbClr val="000000"/>
                </a:solidFill>
                <a:effectLst/>
              </a:rPr>
              <a:t>languages</a:t>
            </a:r>
            <a:endParaRPr lang="en-US" b="0" i="0" dirty="0">
              <a:solidFill>
                <a:srgbClr val="000000"/>
              </a:solidFill>
              <a:effectLst/>
            </a:endParaRPr>
          </a:p>
          <a:p>
            <a:pPr algn="just"/>
            <a:r>
              <a:rPr lang="en-US" b="0" i="0" dirty="0">
                <a:solidFill>
                  <a:srgbClr val="000000"/>
                </a:solidFill>
                <a:effectLst/>
              </a:rPr>
              <a:t>Python is </a:t>
            </a:r>
            <a:r>
              <a:rPr lang="en-US" b="0" i="0" dirty="0">
                <a:solidFill>
                  <a:srgbClr val="FF0000"/>
                </a:solidFill>
                <a:effectLst/>
              </a:rPr>
              <a:t>copyrighted</a:t>
            </a:r>
            <a:r>
              <a:rPr lang="en-US" b="0" i="0" dirty="0">
                <a:solidFill>
                  <a:srgbClr val="000000"/>
                </a:solidFill>
                <a:effectLst/>
              </a:rPr>
              <a:t>. </a:t>
            </a:r>
            <a:r>
              <a:rPr lang="en-US" b="0" i="0" dirty="0" smtClean="0">
                <a:solidFill>
                  <a:srgbClr val="000000"/>
                </a:solidFill>
                <a:effectLst/>
              </a:rPr>
              <a:t>Python </a:t>
            </a:r>
            <a:r>
              <a:rPr lang="en-US" b="0" i="0" dirty="0">
                <a:solidFill>
                  <a:srgbClr val="000000"/>
                </a:solidFill>
                <a:effectLst/>
              </a:rPr>
              <a:t>source code is now available under the </a:t>
            </a:r>
            <a:r>
              <a:rPr lang="en-US" b="0" i="0" dirty="0">
                <a:solidFill>
                  <a:srgbClr val="FF0000"/>
                </a:solidFill>
                <a:effectLst/>
              </a:rPr>
              <a:t>GNU General Public License </a:t>
            </a:r>
            <a:r>
              <a:rPr lang="en-US" b="0" i="0" dirty="0">
                <a:solidFill>
                  <a:srgbClr val="000000"/>
                </a:solidFill>
                <a:effectLst/>
              </a:rPr>
              <a:t>(GPL</a:t>
            </a:r>
            <a:r>
              <a:rPr lang="en-US" b="0" i="0" dirty="0" smtClean="0">
                <a:solidFill>
                  <a:srgbClr val="000000"/>
                </a:solidFill>
                <a:effectLst/>
              </a:rPr>
              <a:t>)</a:t>
            </a:r>
            <a:endParaRPr lang="en-US" b="0" i="0" dirty="0">
              <a:solidFill>
                <a:srgbClr val="000000"/>
              </a:solidFill>
              <a:effectLst/>
            </a:endParaRPr>
          </a:p>
          <a:p>
            <a:pPr algn="just"/>
            <a:r>
              <a:rPr lang="en-US" b="0" i="0" dirty="0">
                <a:solidFill>
                  <a:srgbClr val="000000"/>
                </a:solidFill>
                <a:effectLst/>
              </a:rPr>
              <a:t>Python is now </a:t>
            </a:r>
            <a:r>
              <a:rPr lang="en-US" b="0" i="0" dirty="0">
                <a:solidFill>
                  <a:srgbClr val="FF0000"/>
                </a:solidFill>
                <a:effectLst/>
              </a:rPr>
              <a:t>maintained</a:t>
            </a:r>
            <a:r>
              <a:rPr lang="en-US" b="0" i="0" dirty="0">
                <a:solidFill>
                  <a:srgbClr val="000000"/>
                </a:solidFill>
                <a:effectLst/>
              </a:rPr>
              <a:t> by a </a:t>
            </a:r>
            <a:r>
              <a:rPr lang="en-US" b="0" i="0" dirty="0">
                <a:solidFill>
                  <a:srgbClr val="FF0000"/>
                </a:solidFill>
                <a:effectLst/>
              </a:rPr>
              <a:t>core development team </a:t>
            </a:r>
            <a:r>
              <a:rPr lang="en-US" b="0" i="0" dirty="0">
                <a:solidFill>
                  <a:srgbClr val="000000"/>
                </a:solidFill>
                <a:effectLst/>
              </a:rPr>
              <a:t>at the institute, although </a:t>
            </a:r>
            <a:r>
              <a:rPr lang="en-US" b="0" i="0" dirty="0">
                <a:solidFill>
                  <a:srgbClr val="FF0000"/>
                </a:solidFill>
                <a:effectLst/>
              </a:rPr>
              <a:t>Guido van Rossum </a:t>
            </a:r>
            <a:r>
              <a:rPr lang="en-US" b="0" i="0" dirty="0">
                <a:solidFill>
                  <a:srgbClr val="000000"/>
                </a:solidFill>
                <a:effectLst/>
              </a:rPr>
              <a:t>still holds a </a:t>
            </a:r>
            <a:r>
              <a:rPr lang="en-US" b="0" i="0" dirty="0">
                <a:solidFill>
                  <a:srgbClr val="FF0000"/>
                </a:solidFill>
                <a:effectLst/>
              </a:rPr>
              <a:t>vital role </a:t>
            </a:r>
            <a:r>
              <a:rPr lang="en-US" b="0" i="0" dirty="0">
                <a:solidFill>
                  <a:srgbClr val="000000"/>
                </a:solidFill>
                <a:effectLst/>
              </a:rPr>
              <a:t>in directing its </a:t>
            </a:r>
            <a:r>
              <a:rPr lang="en-US" b="0" i="0" dirty="0" smtClean="0">
                <a:solidFill>
                  <a:srgbClr val="000000"/>
                </a:solidFill>
                <a:effectLst/>
              </a:rPr>
              <a:t>progress</a:t>
            </a:r>
            <a:endParaRPr lang="en-US" b="0" i="0" dirty="0">
              <a:solidFill>
                <a:srgbClr val="000000"/>
              </a:solidFill>
              <a:effectLst/>
            </a:endParaRPr>
          </a:p>
          <a:p>
            <a:endParaRPr lang="en-IN" sz="2000" dirty="0"/>
          </a:p>
        </p:txBody>
      </p:sp>
    </p:spTree>
    <p:extLst>
      <p:ext uri="{BB962C8B-B14F-4D97-AF65-F5344CB8AC3E}">
        <p14:creationId xmlns:p14="http://schemas.microsoft.com/office/powerpoint/2010/main" val="4198885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59" y="427899"/>
            <a:ext cx="10515600" cy="5898256"/>
          </a:xfrm>
        </p:spPr>
        <p:txBody>
          <a:bodyPr/>
          <a:lstStyle/>
          <a:p>
            <a:pPr marL="0" indent="0">
              <a:buNone/>
            </a:pPr>
            <a:r>
              <a:rPr lang="en-US" b="1" dirty="0"/>
              <a:t>Python Arithmetic Operators</a:t>
            </a:r>
          </a:p>
          <a:p>
            <a:r>
              <a:rPr lang="en-US" sz="2400" dirty="0"/>
              <a:t>Assume variable a holds 10 and variable b holds 20, then −</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27513118"/>
              </p:ext>
            </p:extLst>
          </p:nvPr>
        </p:nvGraphicFramePr>
        <p:xfrm>
          <a:off x="981122" y="1503984"/>
          <a:ext cx="10496644" cy="4706350"/>
        </p:xfrm>
        <a:graphic>
          <a:graphicData uri="http://schemas.openxmlformats.org/drawingml/2006/table">
            <a:tbl>
              <a:tblPr firstRow="1" bandRow="1">
                <a:tableStyleId>{5C22544A-7EE6-4342-B048-85BDC9FD1C3A}</a:tableStyleId>
              </a:tblPr>
              <a:tblGrid>
                <a:gridCol w="2580944">
                  <a:extLst>
                    <a:ext uri="{9D8B030D-6E8A-4147-A177-3AD203B41FA5}">
                      <a16:colId xmlns:a16="http://schemas.microsoft.com/office/drawing/2014/main" val="1921416335"/>
                    </a:ext>
                  </a:extLst>
                </a:gridCol>
                <a:gridCol w="5043755">
                  <a:extLst>
                    <a:ext uri="{9D8B030D-6E8A-4147-A177-3AD203B41FA5}">
                      <a16:colId xmlns:a16="http://schemas.microsoft.com/office/drawing/2014/main" val="3305244038"/>
                    </a:ext>
                  </a:extLst>
                </a:gridCol>
                <a:gridCol w="2871945">
                  <a:extLst>
                    <a:ext uri="{9D8B030D-6E8A-4147-A177-3AD203B41FA5}">
                      <a16:colId xmlns:a16="http://schemas.microsoft.com/office/drawing/2014/main" val="3815082128"/>
                    </a:ext>
                  </a:extLst>
                </a:gridCol>
              </a:tblGrid>
              <a:tr h="672068">
                <a:tc>
                  <a:txBody>
                    <a:bodyPr/>
                    <a:lstStyle/>
                    <a:p>
                      <a:r>
                        <a:rPr lang="en-US" sz="2800" dirty="0" smtClean="0"/>
                        <a:t>Operator</a:t>
                      </a:r>
                      <a:endParaRPr lang="en-US" sz="2800" dirty="0"/>
                    </a:p>
                  </a:txBody>
                  <a:tcPr/>
                </a:tc>
                <a:tc>
                  <a:txBody>
                    <a:bodyPr/>
                    <a:lstStyle/>
                    <a:p>
                      <a:r>
                        <a:rPr lang="en-US" sz="2800" dirty="0" smtClean="0"/>
                        <a:t>Description</a:t>
                      </a:r>
                      <a:endParaRPr lang="en-US" sz="2800" dirty="0"/>
                    </a:p>
                  </a:txBody>
                  <a:tcPr/>
                </a:tc>
                <a:tc>
                  <a:txBody>
                    <a:bodyPr/>
                    <a:lstStyle/>
                    <a:p>
                      <a:r>
                        <a:rPr lang="en-US" sz="2800" dirty="0" smtClean="0"/>
                        <a:t>Example</a:t>
                      </a:r>
                      <a:endParaRPr lang="en-US" sz="2800" dirty="0"/>
                    </a:p>
                  </a:txBody>
                  <a:tcPr/>
                </a:tc>
                <a:extLst>
                  <a:ext uri="{0D108BD9-81ED-4DB2-BD59-A6C34878D82A}">
                    <a16:rowId xmlns:a16="http://schemas.microsoft.com/office/drawing/2014/main" val="520739754"/>
                  </a:ext>
                </a:extLst>
              </a:tr>
              <a:tr h="822658">
                <a:tc>
                  <a:txBody>
                    <a:bodyPr/>
                    <a:lstStyle/>
                    <a:p>
                      <a:r>
                        <a:rPr lang="en-US" sz="2400" dirty="0" smtClean="0"/>
                        <a:t>+ Addition</a:t>
                      </a:r>
                      <a:endParaRPr lang="en-US" sz="2400" dirty="0"/>
                    </a:p>
                  </a:txBody>
                  <a:tcPr/>
                </a:tc>
                <a:tc>
                  <a:txBody>
                    <a:bodyPr/>
                    <a:lstStyle/>
                    <a:p>
                      <a:r>
                        <a:rPr lang="en-US" sz="2400" dirty="0" smtClean="0"/>
                        <a:t>Adds values on either side of the operator</a:t>
                      </a:r>
                      <a:endParaRPr lang="en-US" sz="2400" dirty="0"/>
                    </a:p>
                  </a:txBody>
                  <a:tcPr/>
                </a:tc>
                <a:tc>
                  <a:txBody>
                    <a:bodyPr/>
                    <a:lstStyle/>
                    <a:p>
                      <a:r>
                        <a:rPr lang="en-US" sz="2400" dirty="0" smtClean="0"/>
                        <a:t>a + b = 30</a:t>
                      </a:r>
                      <a:endParaRPr lang="en-US" sz="2400" dirty="0"/>
                    </a:p>
                  </a:txBody>
                  <a:tcPr/>
                </a:tc>
                <a:extLst>
                  <a:ext uri="{0D108BD9-81ED-4DB2-BD59-A6C34878D82A}">
                    <a16:rowId xmlns:a16="http://schemas.microsoft.com/office/drawing/2014/main" val="3376158124"/>
                  </a:ext>
                </a:extLst>
              </a:tr>
              <a:tr h="1194181">
                <a:tc>
                  <a:txBody>
                    <a:bodyPr/>
                    <a:lstStyle/>
                    <a:p>
                      <a:pPr marL="0" indent="0">
                        <a:buFontTx/>
                        <a:buNone/>
                      </a:pPr>
                      <a:r>
                        <a:rPr lang="en-US" sz="2400" dirty="0" smtClean="0"/>
                        <a:t>-</a:t>
                      </a:r>
                      <a:r>
                        <a:rPr lang="en-US" sz="2400" baseline="0" dirty="0" smtClean="0"/>
                        <a:t> </a:t>
                      </a:r>
                      <a:r>
                        <a:rPr lang="en-US" sz="2400" dirty="0" smtClean="0"/>
                        <a:t>Subtraction</a:t>
                      </a:r>
                      <a:endParaRPr lang="en-US" sz="2400" dirty="0"/>
                    </a:p>
                  </a:txBody>
                  <a:tcPr/>
                </a:tc>
                <a:tc>
                  <a:txBody>
                    <a:bodyPr/>
                    <a:lstStyle/>
                    <a:p>
                      <a:r>
                        <a:rPr lang="en-US" sz="2400" dirty="0" smtClean="0"/>
                        <a:t>Subtracts right hand operand from left hand operand</a:t>
                      </a:r>
                      <a:endParaRPr lang="en-US" sz="2400" dirty="0"/>
                    </a:p>
                  </a:txBody>
                  <a:tcPr/>
                </a:tc>
                <a:tc>
                  <a:txBody>
                    <a:bodyPr/>
                    <a:lstStyle/>
                    <a:p>
                      <a:r>
                        <a:rPr lang="en-US" sz="2400" dirty="0" smtClean="0"/>
                        <a:t>a – b = -10</a:t>
                      </a:r>
                      <a:endParaRPr lang="en-US" sz="2400" dirty="0"/>
                    </a:p>
                  </a:txBody>
                  <a:tcPr/>
                </a:tc>
                <a:extLst>
                  <a:ext uri="{0D108BD9-81ED-4DB2-BD59-A6C34878D82A}">
                    <a16:rowId xmlns:a16="http://schemas.microsoft.com/office/drawing/2014/main" val="3874943889"/>
                  </a:ext>
                </a:extLst>
              </a:tr>
              <a:tr h="1194181">
                <a:tc>
                  <a:txBody>
                    <a:bodyPr/>
                    <a:lstStyle/>
                    <a:p>
                      <a:r>
                        <a:rPr lang="en-US" sz="2400" dirty="0" smtClean="0"/>
                        <a:t>* Multiplication</a:t>
                      </a:r>
                      <a:endParaRPr lang="en-US" sz="2400" dirty="0"/>
                    </a:p>
                  </a:txBody>
                  <a:tcPr/>
                </a:tc>
                <a:tc>
                  <a:txBody>
                    <a:bodyPr/>
                    <a:lstStyle/>
                    <a:p>
                      <a:r>
                        <a:rPr lang="en-US" sz="2400" dirty="0" smtClean="0"/>
                        <a:t>Multiplies values on either side of the operator</a:t>
                      </a:r>
                      <a:endParaRPr lang="en-US" sz="2400" dirty="0"/>
                    </a:p>
                  </a:txBody>
                  <a:tcPr/>
                </a:tc>
                <a:tc>
                  <a:txBody>
                    <a:bodyPr/>
                    <a:lstStyle/>
                    <a:p>
                      <a:r>
                        <a:rPr lang="en-US" sz="2400" dirty="0" smtClean="0"/>
                        <a:t>a * b = 200</a:t>
                      </a:r>
                      <a:endParaRPr lang="en-US" sz="2400" dirty="0"/>
                    </a:p>
                  </a:txBody>
                  <a:tcPr/>
                </a:tc>
                <a:extLst>
                  <a:ext uri="{0D108BD9-81ED-4DB2-BD59-A6C34878D82A}">
                    <a16:rowId xmlns:a16="http://schemas.microsoft.com/office/drawing/2014/main" val="3980775944"/>
                  </a:ext>
                </a:extLst>
              </a:tr>
              <a:tr h="822658">
                <a:tc>
                  <a:txBody>
                    <a:bodyPr/>
                    <a:lstStyle/>
                    <a:p>
                      <a:r>
                        <a:rPr lang="en-US" sz="2400" dirty="0" smtClean="0"/>
                        <a:t>/ Division</a:t>
                      </a:r>
                      <a:endParaRPr lang="en-US" sz="2400" dirty="0"/>
                    </a:p>
                  </a:txBody>
                  <a:tcPr/>
                </a:tc>
                <a:tc>
                  <a:txBody>
                    <a:bodyPr/>
                    <a:lstStyle/>
                    <a:p>
                      <a:r>
                        <a:rPr lang="en-US" sz="2400" dirty="0" smtClean="0"/>
                        <a:t>Divides</a:t>
                      </a:r>
                      <a:r>
                        <a:rPr lang="en-US" sz="2400" baseline="0" dirty="0" smtClean="0"/>
                        <a:t> left hand operand by right hand operand</a:t>
                      </a:r>
                      <a:endParaRPr lang="en-US" sz="2400" dirty="0"/>
                    </a:p>
                  </a:txBody>
                  <a:tcPr/>
                </a:tc>
                <a:tc>
                  <a:txBody>
                    <a:bodyPr/>
                    <a:lstStyle/>
                    <a:p>
                      <a:r>
                        <a:rPr lang="en-US" sz="2400" baseline="0" dirty="0" smtClean="0"/>
                        <a:t>b / a = 2</a:t>
                      </a:r>
                      <a:endParaRPr lang="en-US" sz="2400" dirty="0"/>
                    </a:p>
                  </a:txBody>
                  <a:tcPr/>
                </a:tc>
                <a:extLst>
                  <a:ext uri="{0D108BD9-81ED-4DB2-BD59-A6C34878D82A}">
                    <a16:rowId xmlns:a16="http://schemas.microsoft.com/office/drawing/2014/main" val="364057617"/>
                  </a:ext>
                </a:extLst>
              </a:tr>
            </a:tbl>
          </a:graphicData>
        </a:graphic>
      </p:graphicFrame>
    </p:spTree>
    <p:extLst>
      <p:ext uri="{BB962C8B-B14F-4D97-AF65-F5344CB8AC3E}">
        <p14:creationId xmlns:p14="http://schemas.microsoft.com/office/powerpoint/2010/main" val="738449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59" y="427899"/>
            <a:ext cx="10515600" cy="5898256"/>
          </a:xfrm>
        </p:spPr>
        <p:txBody>
          <a:bodyPr/>
          <a:lstStyle/>
          <a:p>
            <a:pPr marL="0" indent="0">
              <a:buNone/>
            </a:pPr>
            <a:r>
              <a:rPr lang="en-US" b="1" dirty="0"/>
              <a:t>Python Arithmetic Operators</a:t>
            </a:r>
          </a:p>
          <a:p>
            <a:r>
              <a:rPr lang="en-US" sz="2400" dirty="0"/>
              <a:t>Assume variable a holds 10 and variable b holds 20, then −</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61590572"/>
              </p:ext>
            </p:extLst>
          </p:nvPr>
        </p:nvGraphicFramePr>
        <p:xfrm>
          <a:off x="981122" y="1503983"/>
          <a:ext cx="10496644" cy="4389120"/>
        </p:xfrm>
        <a:graphic>
          <a:graphicData uri="http://schemas.openxmlformats.org/drawingml/2006/table">
            <a:tbl>
              <a:tblPr firstRow="1" bandRow="1">
                <a:tableStyleId>{5C22544A-7EE6-4342-B048-85BDC9FD1C3A}</a:tableStyleId>
              </a:tblPr>
              <a:tblGrid>
                <a:gridCol w="1669052">
                  <a:extLst>
                    <a:ext uri="{9D8B030D-6E8A-4147-A177-3AD203B41FA5}">
                      <a16:colId xmlns:a16="http://schemas.microsoft.com/office/drawing/2014/main" val="1921416335"/>
                    </a:ext>
                  </a:extLst>
                </a:gridCol>
                <a:gridCol w="5955647">
                  <a:extLst>
                    <a:ext uri="{9D8B030D-6E8A-4147-A177-3AD203B41FA5}">
                      <a16:colId xmlns:a16="http://schemas.microsoft.com/office/drawing/2014/main" val="3305244038"/>
                    </a:ext>
                  </a:extLst>
                </a:gridCol>
                <a:gridCol w="2871945">
                  <a:extLst>
                    <a:ext uri="{9D8B030D-6E8A-4147-A177-3AD203B41FA5}">
                      <a16:colId xmlns:a16="http://schemas.microsoft.com/office/drawing/2014/main" val="3815082128"/>
                    </a:ext>
                  </a:extLst>
                </a:gridCol>
              </a:tblGrid>
              <a:tr h="278976">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278976">
                <a:tc>
                  <a:txBody>
                    <a:bodyPr/>
                    <a:lstStyle/>
                    <a:p>
                      <a:r>
                        <a:rPr lang="en-US" sz="2400" dirty="0" smtClean="0"/>
                        <a:t>% Modulus</a:t>
                      </a:r>
                      <a:endParaRPr lang="en-US" sz="2400" dirty="0"/>
                    </a:p>
                  </a:txBody>
                  <a:tcPr/>
                </a:tc>
                <a:tc>
                  <a:txBody>
                    <a:bodyPr/>
                    <a:lstStyle/>
                    <a:p>
                      <a:r>
                        <a:rPr lang="en-US" sz="2400" dirty="0" smtClean="0"/>
                        <a:t>Divides left hand operand</a:t>
                      </a:r>
                      <a:r>
                        <a:rPr lang="en-US" sz="2400" baseline="0" dirty="0" smtClean="0"/>
                        <a:t> by right hand operand and returns remainder</a:t>
                      </a:r>
                      <a:endParaRPr lang="en-US" sz="2400" dirty="0"/>
                    </a:p>
                  </a:txBody>
                  <a:tcPr/>
                </a:tc>
                <a:tc>
                  <a:txBody>
                    <a:bodyPr/>
                    <a:lstStyle/>
                    <a:p>
                      <a:r>
                        <a:rPr lang="en-US" sz="2400" dirty="0" smtClean="0"/>
                        <a:t>b % a = 0</a:t>
                      </a:r>
                      <a:endParaRPr lang="en-US" sz="2400" dirty="0"/>
                    </a:p>
                  </a:txBody>
                  <a:tcPr/>
                </a:tc>
                <a:extLst>
                  <a:ext uri="{0D108BD9-81ED-4DB2-BD59-A6C34878D82A}">
                    <a16:rowId xmlns:a16="http://schemas.microsoft.com/office/drawing/2014/main" val="2154537"/>
                  </a:ext>
                </a:extLst>
              </a:tr>
              <a:tr h="278976">
                <a:tc>
                  <a:txBody>
                    <a:bodyPr/>
                    <a:lstStyle/>
                    <a:p>
                      <a:r>
                        <a:rPr lang="en-US" sz="2400" dirty="0" smtClean="0"/>
                        <a:t>** Exponent</a:t>
                      </a:r>
                      <a:endParaRPr lang="en-US" sz="2400" dirty="0"/>
                    </a:p>
                  </a:txBody>
                  <a:tcPr/>
                </a:tc>
                <a:tc>
                  <a:txBody>
                    <a:bodyPr/>
                    <a:lstStyle/>
                    <a:p>
                      <a:r>
                        <a:rPr lang="en-US" sz="2400" dirty="0" smtClean="0"/>
                        <a:t>Performs exponential (power)</a:t>
                      </a:r>
                      <a:r>
                        <a:rPr lang="en-US" sz="2400" baseline="0" dirty="0" smtClean="0"/>
                        <a:t> calculation on operators</a:t>
                      </a:r>
                      <a:endParaRPr lang="en-US" sz="2400" dirty="0"/>
                    </a:p>
                  </a:txBody>
                  <a:tcPr/>
                </a:tc>
                <a:tc>
                  <a:txBody>
                    <a:bodyPr/>
                    <a:lstStyle/>
                    <a:p>
                      <a:r>
                        <a:rPr lang="en-US" sz="2400" dirty="0" smtClean="0"/>
                        <a:t>a**b = 10 to the power 20</a:t>
                      </a:r>
                      <a:endParaRPr lang="en-US" sz="2400" dirty="0"/>
                    </a:p>
                  </a:txBody>
                  <a:tcPr/>
                </a:tc>
                <a:extLst>
                  <a:ext uri="{0D108BD9-81ED-4DB2-BD59-A6C34878D82A}">
                    <a16:rowId xmlns:a16="http://schemas.microsoft.com/office/drawing/2014/main" val="2615978626"/>
                  </a:ext>
                </a:extLst>
              </a:tr>
              <a:tr h="278976">
                <a:tc>
                  <a:txBody>
                    <a:bodyPr/>
                    <a:lstStyle/>
                    <a:p>
                      <a:r>
                        <a:rPr lang="en-US" sz="2400" dirty="0" smtClean="0"/>
                        <a:t>//</a:t>
                      </a:r>
                      <a:endParaRPr lang="en-US" sz="2400" dirty="0"/>
                    </a:p>
                  </a:txBody>
                  <a:tcPr/>
                </a:tc>
                <a:tc>
                  <a:txBody>
                    <a:bodyPr/>
                    <a:lstStyle/>
                    <a:p>
                      <a:r>
                        <a:rPr lang="en-US" sz="2400" dirty="0" smtClean="0"/>
                        <a:t>Floor</a:t>
                      </a:r>
                      <a:r>
                        <a:rPr lang="en-US" sz="2400" baseline="0" dirty="0" smtClean="0"/>
                        <a:t> Division – The division of operands where the result is the quotient in which the digits after the decimal point are removed. But if one of the operands is negative, the result is floored. i.e. rounded away from zero (towards negative infinity)</a:t>
                      </a:r>
                      <a:endParaRPr lang="en-US" sz="2400" dirty="0"/>
                    </a:p>
                  </a:txBody>
                  <a:tcPr/>
                </a:tc>
                <a:tc>
                  <a:txBody>
                    <a:bodyPr/>
                    <a:lstStyle/>
                    <a:p>
                      <a:r>
                        <a:rPr lang="en-US" sz="2400" dirty="0" smtClean="0"/>
                        <a:t>9//2=4 and 9.0/2.0=4.0,</a:t>
                      </a:r>
                      <a:r>
                        <a:rPr lang="en-US" sz="2400" baseline="0" dirty="0" smtClean="0"/>
                        <a:t> -11/3=-4, -11.0/3=-4.0</a:t>
                      </a:r>
                      <a:endParaRPr lang="en-US" sz="2400" dirty="0"/>
                    </a:p>
                  </a:txBody>
                  <a:tcPr/>
                </a:tc>
                <a:extLst>
                  <a:ext uri="{0D108BD9-81ED-4DB2-BD59-A6C34878D82A}">
                    <a16:rowId xmlns:a16="http://schemas.microsoft.com/office/drawing/2014/main" val="3280749293"/>
                  </a:ext>
                </a:extLst>
              </a:tr>
            </a:tbl>
          </a:graphicData>
        </a:graphic>
      </p:graphicFrame>
    </p:spTree>
    <p:extLst>
      <p:ext uri="{BB962C8B-B14F-4D97-AF65-F5344CB8AC3E}">
        <p14:creationId xmlns:p14="http://schemas.microsoft.com/office/powerpoint/2010/main" val="39443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lstStyle/>
          <a:p>
            <a:pPr marL="0" indent="0">
              <a:buNone/>
            </a:pPr>
            <a:r>
              <a:rPr lang="en-US" b="1" dirty="0"/>
              <a:t>Python Comparison Operators</a:t>
            </a:r>
          </a:p>
          <a:p>
            <a:r>
              <a:rPr lang="en-US" sz="2400" dirty="0"/>
              <a:t>These operators </a:t>
            </a:r>
            <a:r>
              <a:rPr lang="en-US" sz="2400" dirty="0">
                <a:solidFill>
                  <a:srgbClr val="FF0000"/>
                </a:solidFill>
              </a:rPr>
              <a:t>compare the values </a:t>
            </a:r>
            <a:r>
              <a:rPr lang="en-US" sz="2400" dirty="0"/>
              <a:t>on either </a:t>
            </a:r>
            <a:r>
              <a:rPr lang="en-US" sz="2400" dirty="0" smtClean="0"/>
              <a:t>side </a:t>
            </a:r>
            <a:r>
              <a:rPr lang="en-US" sz="2400" dirty="0"/>
              <a:t>of them and decide the relation </a:t>
            </a:r>
            <a:r>
              <a:rPr lang="en-US" sz="2400" dirty="0" smtClean="0"/>
              <a:t>between </a:t>
            </a:r>
            <a:r>
              <a:rPr lang="en-US" sz="2400" dirty="0"/>
              <a:t>them. They are also called </a:t>
            </a:r>
            <a:r>
              <a:rPr lang="en-US" sz="2400" dirty="0">
                <a:solidFill>
                  <a:srgbClr val="FF0000"/>
                </a:solidFill>
              </a:rPr>
              <a:t>Relational operators</a:t>
            </a:r>
            <a:r>
              <a:rPr lang="en-US" sz="2400" dirty="0" smtClean="0">
                <a:solidFill>
                  <a:srgbClr val="FF0000"/>
                </a:solidFill>
              </a:rPr>
              <a:t>. </a:t>
            </a:r>
            <a:r>
              <a:rPr lang="en-US" sz="2400" dirty="0" smtClean="0"/>
              <a:t>Assume a=10 </a:t>
            </a:r>
            <a:r>
              <a:rPr lang="en-US" sz="2400" dirty="0"/>
              <a:t>and </a:t>
            </a:r>
            <a:r>
              <a:rPr lang="en-US" sz="2400" dirty="0" smtClean="0"/>
              <a:t>b =20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7380065"/>
              </p:ext>
            </p:extLst>
          </p:nvPr>
        </p:nvGraphicFramePr>
        <p:xfrm>
          <a:off x="1011901" y="2131991"/>
          <a:ext cx="10341899" cy="3291840"/>
        </p:xfrm>
        <a:graphic>
          <a:graphicData uri="http://schemas.openxmlformats.org/drawingml/2006/table">
            <a:tbl>
              <a:tblPr firstRow="1" bandRow="1">
                <a:tableStyleId>{5C22544A-7EE6-4342-B048-85BDC9FD1C3A}</a:tableStyleId>
              </a:tblPr>
              <a:tblGrid>
                <a:gridCol w="1140456">
                  <a:extLst>
                    <a:ext uri="{9D8B030D-6E8A-4147-A177-3AD203B41FA5}">
                      <a16:colId xmlns:a16="http://schemas.microsoft.com/office/drawing/2014/main" val="1921416335"/>
                    </a:ext>
                  </a:extLst>
                </a:gridCol>
                <a:gridCol w="6371837">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a:t>
                      </a:r>
                      <a:endParaRPr lang="en-US" sz="2400" dirty="0"/>
                    </a:p>
                  </a:txBody>
                  <a:tcPr/>
                </a:tc>
                <a:tc>
                  <a:txBody>
                    <a:bodyPr/>
                    <a:lstStyle/>
                    <a:p>
                      <a:r>
                        <a:rPr lang="en-US" sz="2400" dirty="0" smtClean="0"/>
                        <a:t>If the values of two operands are equal, then the condition</a:t>
                      </a:r>
                      <a:r>
                        <a:rPr lang="en-US" sz="2400" baseline="0" dirty="0" smtClean="0"/>
                        <a:t> becomes true</a:t>
                      </a:r>
                      <a:endParaRPr lang="en-US" sz="2400" dirty="0"/>
                    </a:p>
                  </a:txBody>
                  <a:tcPr/>
                </a:tc>
                <a:tc>
                  <a:txBody>
                    <a:bodyPr/>
                    <a:lstStyle/>
                    <a:p>
                      <a:r>
                        <a:rPr lang="en-US" sz="2400" dirty="0" smtClean="0"/>
                        <a:t>(a==b) is not true</a:t>
                      </a:r>
                      <a:endParaRPr lang="en-US" sz="2400" dirty="0"/>
                    </a:p>
                  </a:txBody>
                  <a:tcPr/>
                </a:tc>
                <a:extLst>
                  <a:ext uri="{0D108BD9-81ED-4DB2-BD59-A6C34878D82A}">
                    <a16:rowId xmlns:a16="http://schemas.microsoft.com/office/drawing/2014/main" val="3376158124"/>
                  </a:ext>
                </a:extLst>
              </a:tr>
              <a:tr h="564831">
                <a:tc>
                  <a:txBody>
                    <a:bodyPr/>
                    <a:lstStyle/>
                    <a:p>
                      <a:pPr marL="0" indent="0">
                        <a:buFontTx/>
                        <a:buNone/>
                      </a:pPr>
                      <a:r>
                        <a:rPr lang="en-US" sz="2400" dirty="0" smtClean="0"/>
                        <a:t>!=</a:t>
                      </a:r>
                      <a:endParaRPr lang="en-US" sz="2400" dirty="0"/>
                    </a:p>
                  </a:txBody>
                  <a:tcPr/>
                </a:tc>
                <a:tc>
                  <a:txBody>
                    <a:bodyPr/>
                    <a:lstStyle/>
                    <a:p>
                      <a:r>
                        <a:rPr lang="en-US" sz="2400" dirty="0" smtClean="0"/>
                        <a:t>If the values of two operands are not equal, then condition</a:t>
                      </a:r>
                      <a:r>
                        <a:rPr lang="en-US" sz="2400" baseline="0" dirty="0" smtClean="0"/>
                        <a:t> becomes true</a:t>
                      </a:r>
                      <a:endParaRPr lang="en-US" sz="2400" dirty="0"/>
                    </a:p>
                  </a:txBody>
                  <a:tcPr/>
                </a:tc>
                <a:tc>
                  <a:txBody>
                    <a:bodyPr/>
                    <a:lstStyle/>
                    <a:p>
                      <a:r>
                        <a:rPr lang="en-US" sz="2400" dirty="0" smtClean="0"/>
                        <a:t>(a !=b) is true</a:t>
                      </a:r>
                      <a:endParaRPr lang="en-US" sz="2400" dirty="0"/>
                    </a:p>
                  </a:txBody>
                  <a:tcPr/>
                </a:tc>
                <a:extLst>
                  <a:ext uri="{0D108BD9-81ED-4DB2-BD59-A6C34878D82A}">
                    <a16:rowId xmlns:a16="http://schemas.microsoft.com/office/drawing/2014/main" val="3874943889"/>
                  </a:ext>
                </a:extLst>
              </a:tr>
              <a:tr h="564831">
                <a:tc>
                  <a:txBody>
                    <a:bodyPr/>
                    <a:lstStyle/>
                    <a:p>
                      <a:r>
                        <a:rPr lang="en-US" sz="2400" dirty="0" smtClean="0"/>
                        <a:t>&lt;&gt;</a:t>
                      </a:r>
                      <a:endParaRPr lang="en-US" sz="2400" dirty="0"/>
                    </a:p>
                  </a:txBody>
                  <a:tcPr/>
                </a:tc>
                <a:tc>
                  <a:txBody>
                    <a:bodyPr/>
                    <a:lstStyle/>
                    <a:p>
                      <a:r>
                        <a:rPr lang="en-US" sz="2400" dirty="0" smtClean="0"/>
                        <a:t>If values of two operands are not equal,</a:t>
                      </a:r>
                      <a:r>
                        <a:rPr lang="en-US" sz="2400" baseline="0" dirty="0" smtClean="0"/>
                        <a:t> then condition becomes true</a:t>
                      </a:r>
                      <a:endParaRPr lang="en-US" sz="2400" dirty="0"/>
                    </a:p>
                  </a:txBody>
                  <a:tcPr/>
                </a:tc>
                <a:tc>
                  <a:txBody>
                    <a:bodyPr/>
                    <a:lstStyle/>
                    <a:p>
                      <a:r>
                        <a:rPr lang="en-US" sz="2400" dirty="0" smtClean="0"/>
                        <a:t>(a&lt;&gt;b) is true. This</a:t>
                      </a:r>
                      <a:r>
                        <a:rPr lang="en-US" sz="2400" baseline="0" dirty="0" smtClean="0"/>
                        <a:t> is similar to != operator</a:t>
                      </a:r>
                      <a:endParaRPr lang="en-US" sz="2400" dirty="0"/>
                    </a:p>
                  </a:txBody>
                  <a:tcPr/>
                </a:tc>
                <a:extLst>
                  <a:ext uri="{0D108BD9-81ED-4DB2-BD59-A6C34878D82A}">
                    <a16:rowId xmlns:a16="http://schemas.microsoft.com/office/drawing/2014/main" val="3980775944"/>
                  </a:ext>
                </a:extLst>
              </a:tr>
            </a:tbl>
          </a:graphicData>
        </a:graphic>
      </p:graphicFrame>
    </p:spTree>
    <p:extLst>
      <p:ext uri="{BB962C8B-B14F-4D97-AF65-F5344CB8AC3E}">
        <p14:creationId xmlns:p14="http://schemas.microsoft.com/office/powerpoint/2010/main" val="741534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lstStyle/>
          <a:p>
            <a:pPr marL="0" indent="0">
              <a:buNone/>
            </a:pPr>
            <a:r>
              <a:rPr lang="en-US" b="1" dirty="0"/>
              <a:t>Python Comparison Operators</a:t>
            </a:r>
          </a:p>
          <a:p>
            <a:r>
              <a:rPr lang="en-US" sz="2400" dirty="0" smtClean="0"/>
              <a:t> </a:t>
            </a:r>
            <a:r>
              <a:rPr lang="en-US" sz="2400" dirty="0" smtClean="0">
                <a:solidFill>
                  <a:srgbClr val="FF0000"/>
                </a:solidFill>
              </a:rPr>
              <a:t> </a:t>
            </a:r>
            <a:r>
              <a:rPr lang="en-US" sz="2400" dirty="0" smtClean="0"/>
              <a:t>Assume a=10 </a:t>
            </a:r>
            <a:r>
              <a:rPr lang="en-US" sz="2400" dirty="0"/>
              <a:t>and </a:t>
            </a:r>
            <a:r>
              <a:rPr lang="en-US" sz="2400" dirty="0" smtClean="0"/>
              <a:t>b =20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25039646"/>
              </p:ext>
            </p:extLst>
          </p:nvPr>
        </p:nvGraphicFramePr>
        <p:xfrm>
          <a:off x="1011901" y="1460311"/>
          <a:ext cx="10341899" cy="5022376"/>
        </p:xfrm>
        <a:graphic>
          <a:graphicData uri="http://schemas.openxmlformats.org/drawingml/2006/table">
            <a:tbl>
              <a:tblPr firstRow="1" bandRow="1">
                <a:tableStyleId>{5C22544A-7EE6-4342-B048-85BDC9FD1C3A}</a:tableStyleId>
              </a:tblPr>
              <a:tblGrid>
                <a:gridCol w="1499287">
                  <a:extLst>
                    <a:ext uri="{9D8B030D-6E8A-4147-A177-3AD203B41FA5}">
                      <a16:colId xmlns:a16="http://schemas.microsoft.com/office/drawing/2014/main" val="1921416335"/>
                    </a:ext>
                  </a:extLst>
                </a:gridCol>
                <a:gridCol w="6013006">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489064">
                <a:tc>
                  <a:txBody>
                    <a:bodyPr/>
                    <a:lstStyle/>
                    <a:p>
                      <a:r>
                        <a:rPr lang="en-US" sz="2200" dirty="0" smtClean="0"/>
                        <a:t>Operator</a:t>
                      </a:r>
                      <a:endParaRPr lang="en-US" sz="2200" dirty="0"/>
                    </a:p>
                  </a:txBody>
                  <a:tcPr/>
                </a:tc>
                <a:tc>
                  <a:txBody>
                    <a:bodyPr/>
                    <a:lstStyle/>
                    <a:p>
                      <a:r>
                        <a:rPr lang="en-US" sz="2200" dirty="0" smtClean="0"/>
                        <a:t>Description</a:t>
                      </a:r>
                      <a:endParaRPr lang="en-US" sz="2200" dirty="0"/>
                    </a:p>
                  </a:txBody>
                  <a:tcPr/>
                </a:tc>
                <a:tc>
                  <a:txBody>
                    <a:bodyPr/>
                    <a:lstStyle/>
                    <a:p>
                      <a:r>
                        <a:rPr lang="en-US" sz="2200" dirty="0" smtClean="0"/>
                        <a:t>Example</a:t>
                      </a:r>
                      <a:endParaRPr lang="en-US" sz="2200" dirty="0"/>
                    </a:p>
                  </a:txBody>
                  <a:tcPr/>
                </a:tc>
                <a:extLst>
                  <a:ext uri="{0D108BD9-81ED-4DB2-BD59-A6C34878D82A}">
                    <a16:rowId xmlns:a16="http://schemas.microsoft.com/office/drawing/2014/main" val="520739754"/>
                  </a:ext>
                </a:extLst>
              </a:tr>
              <a:tr h="865268">
                <a:tc>
                  <a:txBody>
                    <a:bodyPr/>
                    <a:lstStyle/>
                    <a:p>
                      <a:pPr algn="ctr"/>
                      <a:r>
                        <a:rPr lang="en-US" sz="2200" dirty="0" smtClean="0"/>
                        <a:t>&gt;</a:t>
                      </a:r>
                      <a:endParaRPr lang="en-US" sz="2200" dirty="0"/>
                    </a:p>
                  </a:txBody>
                  <a:tcPr/>
                </a:tc>
                <a:tc>
                  <a:txBody>
                    <a:bodyPr/>
                    <a:lstStyle/>
                    <a:p>
                      <a:r>
                        <a:rPr lang="en-US" sz="2200" dirty="0" smtClean="0"/>
                        <a:t>If the value of left operand is</a:t>
                      </a:r>
                      <a:r>
                        <a:rPr lang="en-US" sz="2200" baseline="0" dirty="0" smtClean="0"/>
                        <a:t> greater than the value of the right operand, then condition becomes true</a:t>
                      </a:r>
                      <a:endParaRPr lang="en-US" sz="2200" dirty="0"/>
                    </a:p>
                  </a:txBody>
                  <a:tcPr/>
                </a:tc>
                <a:tc>
                  <a:txBody>
                    <a:bodyPr/>
                    <a:lstStyle/>
                    <a:p>
                      <a:r>
                        <a:rPr lang="en-US" sz="2200" dirty="0" smtClean="0"/>
                        <a:t>(a&gt;b)</a:t>
                      </a:r>
                      <a:r>
                        <a:rPr lang="en-US" sz="2200" baseline="0" dirty="0" smtClean="0"/>
                        <a:t> is not true</a:t>
                      </a:r>
                      <a:endParaRPr lang="en-US" sz="2200" dirty="0"/>
                    </a:p>
                  </a:txBody>
                  <a:tcPr/>
                </a:tc>
                <a:extLst>
                  <a:ext uri="{0D108BD9-81ED-4DB2-BD59-A6C34878D82A}">
                    <a16:rowId xmlns:a16="http://schemas.microsoft.com/office/drawing/2014/main" val="364057617"/>
                  </a:ext>
                </a:extLst>
              </a:tr>
              <a:tr h="865268">
                <a:tc>
                  <a:txBody>
                    <a:bodyPr/>
                    <a:lstStyle/>
                    <a:p>
                      <a:pPr algn="ctr"/>
                      <a:r>
                        <a:rPr lang="en-US" sz="2200" dirty="0" smtClean="0"/>
                        <a:t>&lt;</a:t>
                      </a:r>
                      <a:endParaRPr lang="en-US" sz="2200" dirty="0"/>
                    </a:p>
                  </a:txBody>
                  <a:tcPr/>
                </a:tc>
                <a:tc>
                  <a:txBody>
                    <a:bodyPr/>
                    <a:lstStyle/>
                    <a:p>
                      <a:r>
                        <a:rPr lang="en-US" sz="2200" dirty="0" smtClean="0"/>
                        <a:t>If the value of the left operand is</a:t>
                      </a:r>
                      <a:r>
                        <a:rPr lang="en-US" sz="2200" baseline="0" dirty="0" smtClean="0"/>
                        <a:t> less than the value of the right operand, then condition becomes true</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(a&gt;b)</a:t>
                      </a:r>
                      <a:r>
                        <a:rPr lang="en-US" sz="2200" baseline="0" dirty="0" smtClean="0"/>
                        <a:t> is true</a:t>
                      </a:r>
                      <a:endParaRPr lang="en-US" sz="2200" dirty="0" smtClean="0"/>
                    </a:p>
                    <a:p>
                      <a:endParaRPr lang="en-US" sz="2200" dirty="0"/>
                    </a:p>
                  </a:txBody>
                  <a:tcPr/>
                </a:tc>
                <a:extLst>
                  <a:ext uri="{0D108BD9-81ED-4DB2-BD59-A6C34878D82A}">
                    <a16:rowId xmlns:a16="http://schemas.microsoft.com/office/drawing/2014/main" val="2154537"/>
                  </a:ext>
                </a:extLst>
              </a:tr>
              <a:tr h="1241472">
                <a:tc>
                  <a:txBody>
                    <a:bodyPr/>
                    <a:lstStyle/>
                    <a:p>
                      <a:pPr algn="ctr"/>
                      <a:r>
                        <a:rPr lang="en-US" sz="2200" dirty="0" smtClean="0"/>
                        <a:t>&gt;=</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If the value of the left operand is</a:t>
                      </a:r>
                      <a:r>
                        <a:rPr lang="en-US" sz="2200" baseline="0" dirty="0" smtClean="0"/>
                        <a:t> greater than or equal to the value of the right operand, then the condition becomes true</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(a&gt;=b)</a:t>
                      </a:r>
                      <a:r>
                        <a:rPr lang="en-US" sz="2200" baseline="0" dirty="0" smtClean="0"/>
                        <a:t> is not true</a:t>
                      </a:r>
                      <a:endParaRPr lang="en-US" sz="2200" dirty="0" smtClean="0"/>
                    </a:p>
                    <a:p>
                      <a:endParaRPr lang="en-US" sz="2200" dirty="0"/>
                    </a:p>
                  </a:txBody>
                  <a:tcPr/>
                </a:tc>
                <a:extLst>
                  <a:ext uri="{0D108BD9-81ED-4DB2-BD59-A6C34878D82A}">
                    <a16:rowId xmlns:a16="http://schemas.microsoft.com/office/drawing/2014/main" val="2615978626"/>
                  </a:ext>
                </a:extLst>
              </a:tr>
              <a:tr h="865268">
                <a:tc>
                  <a:txBody>
                    <a:bodyPr/>
                    <a:lstStyle/>
                    <a:p>
                      <a:pPr algn="ctr"/>
                      <a:r>
                        <a:rPr lang="en-US" sz="2200" dirty="0" smtClean="0"/>
                        <a:t>&lt;=</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If the value of the left operand is</a:t>
                      </a:r>
                      <a:r>
                        <a:rPr lang="en-US" sz="2200" baseline="0" dirty="0" smtClean="0"/>
                        <a:t> less than or equal to the value of the right operand, then condition becomes true</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(a&lt;=b)</a:t>
                      </a:r>
                      <a:r>
                        <a:rPr lang="en-US" sz="2200" baseline="0" dirty="0" smtClean="0"/>
                        <a:t> is true</a:t>
                      </a:r>
                      <a:endParaRPr lang="en-US" sz="2200" dirty="0" smtClean="0"/>
                    </a:p>
                    <a:p>
                      <a:endParaRPr lang="en-US" sz="2200" dirty="0"/>
                    </a:p>
                  </a:txBody>
                  <a:tcPr/>
                </a:tc>
                <a:extLst>
                  <a:ext uri="{0D108BD9-81ED-4DB2-BD59-A6C34878D82A}">
                    <a16:rowId xmlns:a16="http://schemas.microsoft.com/office/drawing/2014/main" val="3280749293"/>
                  </a:ext>
                </a:extLst>
              </a:tr>
            </a:tbl>
          </a:graphicData>
        </a:graphic>
      </p:graphicFrame>
    </p:spTree>
    <p:extLst>
      <p:ext uri="{BB962C8B-B14F-4D97-AF65-F5344CB8AC3E}">
        <p14:creationId xmlns:p14="http://schemas.microsoft.com/office/powerpoint/2010/main" val="777894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375648"/>
            <a:ext cx="10515600" cy="943701"/>
          </a:xfrm>
        </p:spPr>
        <p:txBody>
          <a:bodyPr>
            <a:normAutofit/>
          </a:bodyPr>
          <a:lstStyle/>
          <a:p>
            <a:pPr marL="0" indent="0">
              <a:buNone/>
            </a:pPr>
            <a:r>
              <a:rPr lang="en-US" b="1" dirty="0"/>
              <a:t>Python Assignment </a:t>
            </a:r>
            <a:r>
              <a:rPr lang="en-US" b="1" dirty="0" smtClean="0"/>
              <a:t>Operators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1442214"/>
              </p:ext>
            </p:extLst>
          </p:nvPr>
        </p:nvGraphicFramePr>
        <p:xfrm>
          <a:off x="890452" y="1645073"/>
          <a:ext cx="10341899" cy="374904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918852">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a:t>
                      </a:r>
                      <a:endParaRPr lang="en-US" sz="2400" dirty="0"/>
                    </a:p>
                  </a:txBody>
                  <a:tcPr/>
                </a:tc>
                <a:tc>
                  <a:txBody>
                    <a:bodyPr/>
                    <a:lstStyle/>
                    <a:p>
                      <a:r>
                        <a:rPr lang="en-US" sz="2400" dirty="0" smtClean="0"/>
                        <a:t>Assigns values from right side operands to left side operand</a:t>
                      </a:r>
                      <a:endParaRPr lang="en-US" sz="2400" dirty="0"/>
                    </a:p>
                  </a:txBody>
                  <a:tcPr/>
                </a:tc>
                <a:tc>
                  <a:txBody>
                    <a:bodyPr/>
                    <a:lstStyle/>
                    <a:p>
                      <a:r>
                        <a:rPr lang="en-US" sz="2400" dirty="0" smtClean="0"/>
                        <a:t>c=</a:t>
                      </a:r>
                      <a:r>
                        <a:rPr lang="en-US" sz="2400" dirty="0" err="1" smtClean="0"/>
                        <a:t>a+b</a:t>
                      </a:r>
                      <a:r>
                        <a:rPr lang="en-US" sz="2400" dirty="0" smtClean="0"/>
                        <a:t> assigns value</a:t>
                      </a:r>
                      <a:r>
                        <a:rPr lang="en-US" sz="2400" baseline="0" dirty="0" smtClean="0"/>
                        <a:t> of </a:t>
                      </a:r>
                      <a:r>
                        <a:rPr lang="en-US" sz="2400" baseline="0" dirty="0" err="1" smtClean="0"/>
                        <a:t>a+b</a:t>
                      </a:r>
                      <a:r>
                        <a:rPr lang="en-US" sz="2400" baseline="0" dirty="0" smtClean="0"/>
                        <a:t> into c</a:t>
                      </a:r>
                      <a:endParaRPr lang="en-US" sz="2400" dirty="0"/>
                    </a:p>
                  </a:txBody>
                  <a:tcPr/>
                </a:tc>
                <a:extLst>
                  <a:ext uri="{0D108BD9-81ED-4DB2-BD59-A6C34878D82A}">
                    <a16:rowId xmlns:a16="http://schemas.microsoft.com/office/drawing/2014/main" val="3376158124"/>
                  </a:ext>
                </a:extLst>
              </a:tr>
              <a:tr h="564831">
                <a:tc>
                  <a:txBody>
                    <a:bodyPr/>
                    <a:lstStyle/>
                    <a:p>
                      <a:pPr marL="0" indent="0">
                        <a:buFontTx/>
                        <a:buNone/>
                      </a:pPr>
                      <a:r>
                        <a:rPr lang="en-US" sz="2400" dirty="0" smtClean="0"/>
                        <a:t>+= Add AND</a:t>
                      </a:r>
                      <a:endParaRPr lang="en-US" sz="2400" dirty="0"/>
                    </a:p>
                  </a:txBody>
                  <a:tcPr/>
                </a:tc>
                <a:tc>
                  <a:txBody>
                    <a:bodyPr/>
                    <a:lstStyle/>
                    <a:p>
                      <a:r>
                        <a:rPr lang="en-US" sz="2400" dirty="0" smtClean="0"/>
                        <a:t>It</a:t>
                      </a:r>
                      <a:r>
                        <a:rPr lang="en-US" sz="2400" baseline="0" dirty="0" smtClean="0"/>
                        <a:t> adds right operand to the left operand and assign the result to left operand  </a:t>
                      </a:r>
                      <a:endParaRPr lang="en-US" sz="2400" dirty="0"/>
                    </a:p>
                  </a:txBody>
                  <a:tcPr/>
                </a:tc>
                <a:tc>
                  <a:txBody>
                    <a:bodyPr/>
                    <a:lstStyle/>
                    <a:p>
                      <a:r>
                        <a:rPr lang="en-US" sz="2400" dirty="0" smtClean="0"/>
                        <a:t>c +=a is equivalent to c=</a:t>
                      </a:r>
                      <a:r>
                        <a:rPr lang="en-US" sz="2400" dirty="0" err="1" smtClean="0"/>
                        <a:t>c+a</a:t>
                      </a:r>
                      <a:endParaRPr lang="en-US" sz="2400" dirty="0"/>
                    </a:p>
                  </a:txBody>
                  <a:tcPr/>
                </a:tc>
                <a:extLst>
                  <a:ext uri="{0D108BD9-81ED-4DB2-BD59-A6C34878D82A}">
                    <a16:rowId xmlns:a16="http://schemas.microsoft.com/office/drawing/2014/main" val="3874943889"/>
                  </a:ext>
                </a:extLst>
              </a:tr>
              <a:tr h="564831">
                <a:tc>
                  <a:txBody>
                    <a:bodyPr/>
                    <a:lstStyle/>
                    <a:p>
                      <a:r>
                        <a:rPr lang="en-US" sz="2400" dirty="0" smtClean="0"/>
                        <a:t>-= Subtract AND</a:t>
                      </a:r>
                      <a:endParaRPr lang="en-US" sz="2400" dirty="0"/>
                    </a:p>
                  </a:txBody>
                  <a:tcPr/>
                </a:tc>
                <a:tc>
                  <a:txBody>
                    <a:bodyPr/>
                    <a:lstStyle/>
                    <a:p>
                      <a:r>
                        <a:rPr lang="en-US" sz="2400" dirty="0" smtClean="0"/>
                        <a:t>It subtracts right operand from the left operand and assign</a:t>
                      </a:r>
                      <a:r>
                        <a:rPr lang="en-US" sz="2400" baseline="0" dirty="0" smtClean="0"/>
                        <a:t> the result to left operand</a:t>
                      </a:r>
                      <a:endParaRPr lang="en-US" sz="2400" dirty="0"/>
                    </a:p>
                  </a:txBody>
                  <a:tcPr/>
                </a:tc>
                <a:tc>
                  <a:txBody>
                    <a:bodyPr/>
                    <a:lstStyle/>
                    <a:p>
                      <a:r>
                        <a:rPr lang="en-US" sz="2400" dirty="0" smtClean="0"/>
                        <a:t>c -=a is equivalent to c=c-a</a:t>
                      </a:r>
                      <a:endParaRPr lang="en-US" sz="2400" dirty="0"/>
                    </a:p>
                  </a:txBody>
                  <a:tcPr/>
                </a:tc>
                <a:extLst>
                  <a:ext uri="{0D108BD9-81ED-4DB2-BD59-A6C34878D82A}">
                    <a16:rowId xmlns:a16="http://schemas.microsoft.com/office/drawing/2014/main" val="3980775944"/>
                  </a:ext>
                </a:extLst>
              </a:tr>
              <a:tr h="564831">
                <a:tc>
                  <a:txBody>
                    <a:bodyPr/>
                    <a:lstStyle/>
                    <a:p>
                      <a:r>
                        <a:rPr lang="en-US" sz="2400" dirty="0" smtClean="0"/>
                        <a:t>*= Multiply AND</a:t>
                      </a:r>
                      <a:endParaRPr lang="en-US" sz="2400" dirty="0"/>
                    </a:p>
                  </a:txBody>
                  <a:tcPr/>
                </a:tc>
                <a:tc>
                  <a:txBody>
                    <a:bodyPr/>
                    <a:lstStyle/>
                    <a:p>
                      <a:r>
                        <a:rPr lang="en-US" sz="2400" dirty="0" smtClean="0"/>
                        <a:t>It multiplies right operand with the left operand and assign the result to left</a:t>
                      </a:r>
                      <a:r>
                        <a:rPr lang="en-US" sz="2400" baseline="0" dirty="0" smtClean="0"/>
                        <a:t> operand</a:t>
                      </a:r>
                      <a:endParaRPr lang="en-US" sz="2400" dirty="0"/>
                    </a:p>
                  </a:txBody>
                  <a:tcPr/>
                </a:tc>
                <a:tc>
                  <a:txBody>
                    <a:bodyPr/>
                    <a:lstStyle/>
                    <a:p>
                      <a:r>
                        <a:rPr lang="en-US" sz="2400" dirty="0" smtClean="0"/>
                        <a:t>c *= a is equivalent to c=c*a</a:t>
                      </a:r>
                      <a:endParaRPr lang="en-US" sz="2400" dirty="0"/>
                    </a:p>
                  </a:txBody>
                  <a:tcPr/>
                </a:tc>
                <a:extLst>
                  <a:ext uri="{0D108BD9-81ED-4DB2-BD59-A6C34878D82A}">
                    <a16:rowId xmlns:a16="http://schemas.microsoft.com/office/drawing/2014/main" val="364057617"/>
                  </a:ext>
                </a:extLst>
              </a:tr>
            </a:tbl>
          </a:graphicData>
        </a:graphic>
      </p:graphicFrame>
      <p:sp>
        <p:nvSpPr>
          <p:cNvPr id="2" name="Rectangle 1"/>
          <p:cNvSpPr/>
          <p:nvPr/>
        </p:nvSpPr>
        <p:spPr>
          <a:xfrm>
            <a:off x="890452" y="1017241"/>
            <a:ext cx="8512855" cy="461665"/>
          </a:xfrm>
          <a:prstGeom prst="rect">
            <a:avLst/>
          </a:prstGeom>
        </p:spPr>
        <p:txBody>
          <a:bodyPr wrap="square">
            <a:spAutoFit/>
          </a:bodyPr>
          <a:lstStyle/>
          <a:p>
            <a:r>
              <a:rPr lang="en-US" sz="2400" dirty="0"/>
              <a:t>Assume variable a holds 10 and variable b holds </a:t>
            </a:r>
            <a:r>
              <a:rPr lang="en-US" sz="2400" dirty="0" smtClean="0"/>
              <a:t>20 </a:t>
            </a:r>
            <a:endParaRPr lang="en-US" sz="2400" dirty="0"/>
          </a:p>
        </p:txBody>
      </p:sp>
    </p:spTree>
    <p:extLst>
      <p:ext uri="{BB962C8B-B14F-4D97-AF65-F5344CB8AC3E}">
        <p14:creationId xmlns:p14="http://schemas.microsoft.com/office/powerpoint/2010/main" val="2875734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375648"/>
            <a:ext cx="10515600" cy="943701"/>
          </a:xfrm>
        </p:spPr>
        <p:txBody>
          <a:bodyPr>
            <a:normAutofit fontScale="92500" lnSpcReduction="20000"/>
          </a:bodyPr>
          <a:lstStyle/>
          <a:p>
            <a:pPr marL="0" indent="0">
              <a:buNone/>
            </a:pPr>
            <a:r>
              <a:rPr lang="en-US" b="1" dirty="0"/>
              <a:t>Python Assignment Operators</a:t>
            </a:r>
            <a:r>
              <a:rPr lang="en-US" dirty="0"/>
              <a:t/>
            </a:r>
            <a:br>
              <a:rPr lang="en-US" dirty="0"/>
            </a:br>
            <a:r>
              <a:rPr lang="en-US" dirty="0"/>
              <a:t>Assume variable a holds 10 and variable b holds 20, then −</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21775004"/>
              </p:ext>
            </p:extLst>
          </p:nvPr>
        </p:nvGraphicFramePr>
        <p:xfrm>
          <a:off x="890452" y="1071867"/>
          <a:ext cx="10341899" cy="521208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918852">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 Divide AND</a:t>
                      </a:r>
                      <a:endParaRPr lang="en-US" sz="2400" dirty="0"/>
                    </a:p>
                  </a:txBody>
                  <a:tcPr/>
                </a:tc>
                <a:tc>
                  <a:txBody>
                    <a:bodyPr/>
                    <a:lstStyle/>
                    <a:p>
                      <a:r>
                        <a:rPr lang="en-US" sz="2400" dirty="0" smtClean="0"/>
                        <a:t>It divides left operand with the right operand and assign the result to left operand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 /= a is equivalent to c=c/a</a:t>
                      </a:r>
                    </a:p>
                    <a:p>
                      <a:endParaRPr lang="en-US" sz="2400" dirty="0"/>
                    </a:p>
                  </a:txBody>
                  <a:tcPr/>
                </a:tc>
                <a:extLst>
                  <a:ext uri="{0D108BD9-81ED-4DB2-BD59-A6C34878D82A}">
                    <a16:rowId xmlns:a16="http://schemas.microsoft.com/office/drawing/2014/main" val="2154537"/>
                  </a:ext>
                </a:extLst>
              </a:tr>
              <a:tr h="564831">
                <a:tc>
                  <a:txBody>
                    <a:bodyPr/>
                    <a:lstStyle/>
                    <a:p>
                      <a:r>
                        <a:rPr lang="en-US" sz="2400" dirty="0" smtClean="0"/>
                        <a:t>%= Modulus 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It takes modulus using two operations</a:t>
                      </a:r>
                      <a:r>
                        <a:rPr lang="en-US" sz="2400" baseline="0" dirty="0" smtClean="0"/>
                        <a:t> and assign the result to left operand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 %= a is equivalent to c=</a:t>
                      </a:r>
                      <a:r>
                        <a:rPr lang="en-US" sz="2400" dirty="0" err="1" smtClean="0"/>
                        <a:t>c%a</a:t>
                      </a:r>
                      <a:endParaRPr lang="en-US" sz="2400" dirty="0" smtClean="0"/>
                    </a:p>
                    <a:p>
                      <a:endParaRPr lang="en-US" sz="2400" dirty="0"/>
                    </a:p>
                  </a:txBody>
                  <a:tcPr/>
                </a:tc>
                <a:extLst>
                  <a:ext uri="{0D108BD9-81ED-4DB2-BD59-A6C34878D82A}">
                    <a16:rowId xmlns:a16="http://schemas.microsoft.com/office/drawing/2014/main" val="2615978626"/>
                  </a:ext>
                </a:extLst>
              </a:tr>
              <a:tr h="564831">
                <a:tc>
                  <a:txBody>
                    <a:bodyPr/>
                    <a:lstStyle/>
                    <a:p>
                      <a:r>
                        <a:rPr lang="en-US" sz="2400" dirty="0" smtClean="0"/>
                        <a:t>**= Exponent 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Performs exponential</a:t>
                      </a:r>
                      <a:r>
                        <a:rPr lang="en-US" sz="2400" baseline="0" dirty="0" smtClean="0"/>
                        <a:t> (power) calculation on operators and assign value to the left operand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 **= a is equivalent to c=c**a</a:t>
                      </a:r>
                    </a:p>
                    <a:p>
                      <a:endParaRPr lang="en-US" sz="2400" dirty="0"/>
                    </a:p>
                  </a:txBody>
                  <a:tcPr/>
                </a:tc>
                <a:extLst>
                  <a:ext uri="{0D108BD9-81ED-4DB2-BD59-A6C34878D82A}">
                    <a16:rowId xmlns:a16="http://schemas.microsoft.com/office/drawing/2014/main" val="3280749293"/>
                  </a:ext>
                </a:extLst>
              </a:tr>
              <a:tr h="564831">
                <a:tc>
                  <a:txBody>
                    <a:bodyPr/>
                    <a:lstStyle/>
                    <a:p>
                      <a:r>
                        <a:rPr lang="en-US" sz="2400" dirty="0" smtClean="0"/>
                        <a:t>//= Floor</a:t>
                      </a:r>
                      <a:r>
                        <a:rPr lang="en-US" sz="2400" baseline="0" dirty="0" smtClean="0"/>
                        <a:t> Division</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It performs</a:t>
                      </a:r>
                      <a:r>
                        <a:rPr lang="en-US" sz="2400" baseline="0" dirty="0" smtClean="0"/>
                        <a:t> floor division in operators and assign value to the left operand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 //= a is equivalent to c=c//a</a:t>
                      </a:r>
                    </a:p>
                    <a:p>
                      <a:endParaRPr lang="en-US" sz="2400" dirty="0"/>
                    </a:p>
                  </a:txBody>
                  <a:tcPr/>
                </a:tc>
                <a:extLst>
                  <a:ext uri="{0D108BD9-81ED-4DB2-BD59-A6C34878D82A}">
                    <a16:rowId xmlns:a16="http://schemas.microsoft.com/office/drawing/2014/main" val="4011670336"/>
                  </a:ext>
                </a:extLst>
              </a:tr>
            </a:tbl>
          </a:graphicData>
        </a:graphic>
      </p:graphicFrame>
    </p:spTree>
    <p:extLst>
      <p:ext uri="{BB962C8B-B14F-4D97-AF65-F5344CB8AC3E}">
        <p14:creationId xmlns:p14="http://schemas.microsoft.com/office/powerpoint/2010/main" val="83172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normAutofit/>
          </a:bodyPr>
          <a:lstStyle/>
          <a:p>
            <a:pPr marL="0" indent="0">
              <a:buNone/>
            </a:pPr>
            <a:r>
              <a:rPr lang="en-US" b="1" dirty="0"/>
              <a:t>Python Bitwise Operators</a:t>
            </a:r>
          </a:p>
          <a:p>
            <a:r>
              <a:rPr lang="en-US" dirty="0" smtClean="0"/>
              <a:t>The Bitwise </a:t>
            </a:r>
            <a:r>
              <a:rPr lang="en-US" dirty="0"/>
              <a:t>operator works on bits and performs </a:t>
            </a:r>
            <a:r>
              <a:rPr lang="en-US" dirty="0" smtClean="0"/>
              <a:t>the bit-by-bit </a:t>
            </a:r>
            <a:r>
              <a:rPr lang="en-US" dirty="0"/>
              <a:t>operation. </a:t>
            </a:r>
            <a:endParaRPr lang="en-US" dirty="0" smtClean="0"/>
          </a:p>
          <a:p>
            <a:r>
              <a:rPr lang="en-US" dirty="0" smtClean="0"/>
              <a:t>Assume </a:t>
            </a:r>
            <a:r>
              <a:rPr lang="en-US" dirty="0"/>
              <a:t>if a = 60; and b = 13; Now in the binary format their values </a:t>
            </a:r>
            <a:r>
              <a:rPr lang="en-US" dirty="0" smtClean="0"/>
              <a:t>are</a:t>
            </a:r>
          </a:p>
          <a:p>
            <a:pPr marL="0" indent="0">
              <a:buNone/>
            </a:pPr>
            <a:r>
              <a:rPr lang="en-US" dirty="0" smtClean="0"/>
              <a:t>	a </a:t>
            </a:r>
            <a:r>
              <a:rPr lang="en-US" dirty="0"/>
              <a:t>= 0011 1100</a:t>
            </a:r>
          </a:p>
          <a:p>
            <a:pPr marL="0" indent="0">
              <a:buNone/>
            </a:pPr>
            <a:r>
              <a:rPr lang="en-US" dirty="0" smtClean="0"/>
              <a:t>	b </a:t>
            </a:r>
            <a:r>
              <a:rPr lang="en-US" dirty="0"/>
              <a:t>= 0000 </a:t>
            </a:r>
            <a:r>
              <a:rPr lang="en-US" dirty="0" smtClean="0"/>
              <a:t>1101</a:t>
            </a:r>
          </a:p>
          <a:p>
            <a:pPr marL="0" indent="0">
              <a:buNone/>
            </a:pPr>
            <a:endParaRPr lang="en-US" dirty="0"/>
          </a:p>
          <a:p>
            <a:pPr marL="0" indent="0">
              <a:buNone/>
            </a:pPr>
            <a:r>
              <a:rPr lang="en-US" dirty="0" smtClean="0"/>
              <a:t>	</a:t>
            </a:r>
            <a:r>
              <a:rPr lang="en-US" dirty="0" err="1" smtClean="0"/>
              <a:t>a&amp;b</a:t>
            </a:r>
            <a:r>
              <a:rPr lang="en-US" dirty="0" smtClean="0"/>
              <a:t> </a:t>
            </a:r>
            <a:r>
              <a:rPr lang="en-US" dirty="0"/>
              <a:t>= 0000 1100</a:t>
            </a:r>
          </a:p>
          <a:p>
            <a:pPr marL="0" indent="0">
              <a:buNone/>
            </a:pPr>
            <a:r>
              <a:rPr lang="en-US" dirty="0" smtClean="0"/>
              <a:t>	</a:t>
            </a:r>
            <a:r>
              <a:rPr lang="en-US" dirty="0" err="1" smtClean="0"/>
              <a:t>a|b</a:t>
            </a:r>
            <a:r>
              <a:rPr lang="en-US" dirty="0" smtClean="0"/>
              <a:t>  </a:t>
            </a:r>
            <a:r>
              <a:rPr lang="en-US" dirty="0"/>
              <a:t>= 0011 1101</a:t>
            </a:r>
          </a:p>
          <a:p>
            <a:pPr marL="0" indent="0">
              <a:buNone/>
            </a:pPr>
            <a:r>
              <a:rPr lang="en-US" dirty="0" smtClean="0"/>
              <a:t>	</a:t>
            </a:r>
            <a:r>
              <a:rPr lang="en-US" dirty="0" err="1" smtClean="0"/>
              <a:t>a^b</a:t>
            </a:r>
            <a:r>
              <a:rPr lang="en-US" dirty="0" smtClean="0"/>
              <a:t>  = </a:t>
            </a:r>
            <a:r>
              <a:rPr lang="en-US" dirty="0"/>
              <a:t>0011 0001</a:t>
            </a:r>
          </a:p>
          <a:p>
            <a:pPr marL="0" indent="0">
              <a:buNone/>
            </a:pPr>
            <a:r>
              <a:rPr lang="en-US" dirty="0" smtClean="0"/>
              <a:t>	~</a:t>
            </a:r>
            <a:r>
              <a:rPr lang="en-US" dirty="0"/>
              <a:t>a  </a:t>
            </a:r>
            <a:r>
              <a:rPr lang="en-US" dirty="0" smtClean="0"/>
              <a:t>  = </a:t>
            </a:r>
            <a:r>
              <a:rPr lang="en-US" dirty="0"/>
              <a:t>1100 0011</a:t>
            </a:r>
          </a:p>
          <a:p>
            <a:endParaRPr lang="en-US" dirty="0"/>
          </a:p>
        </p:txBody>
      </p:sp>
    </p:spTree>
    <p:extLst>
      <p:ext uri="{BB962C8B-B14F-4D97-AF65-F5344CB8AC3E}">
        <p14:creationId xmlns:p14="http://schemas.microsoft.com/office/powerpoint/2010/main" val="2427658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6844264"/>
              </p:ext>
            </p:extLst>
          </p:nvPr>
        </p:nvGraphicFramePr>
        <p:xfrm>
          <a:off x="890452" y="2163688"/>
          <a:ext cx="10341899" cy="329184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918852">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&amp; Binary AND</a:t>
                      </a:r>
                      <a:endParaRPr lang="en-US" sz="2400" dirty="0"/>
                    </a:p>
                  </a:txBody>
                  <a:tcPr/>
                </a:tc>
                <a:tc>
                  <a:txBody>
                    <a:bodyPr/>
                    <a:lstStyle/>
                    <a:p>
                      <a:r>
                        <a:rPr lang="en-US" sz="2400" dirty="0" smtClean="0"/>
                        <a:t>Operator</a:t>
                      </a:r>
                      <a:r>
                        <a:rPr lang="en-US" sz="2400" baseline="0" dirty="0" smtClean="0"/>
                        <a:t> copies a bit to the result if it exists in both operands</a:t>
                      </a:r>
                      <a:endParaRPr lang="en-US" sz="2400" dirty="0"/>
                    </a:p>
                  </a:txBody>
                  <a:tcPr/>
                </a:tc>
                <a:tc>
                  <a:txBody>
                    <a:bodyPr/>
                    <a:lstStyle/>
                    <a:p>
                      <a:r>
                        <a:rPr lang="en-US" sz="2400" dirty="0" smtClean="0"/>
                        <a:t>(a &amp; b) means (0000 1100)</a:t>
                      </a:r>
                      <a:endParaRPr lang="en-US" sz="2400" dirty="0"/>
                    </a:p>
                  </a:txBody>
                  <a:tcPr/>
                </a:tc>
                <a:extLst>
                  <a:ext uri="{0D108BD9-81ED-4DB2-BD59-A6C34878D82A}">
                    <a16:rowId xmlns:a16="http://schemas.microsoft.com/office/drawing/2014/main" val="2154537"/>
                  </a:ext>
                </a:extLst>
              </a:tr>
              <a:tr h="564831">
                <a:tc>
                  <a:txBody>
                    <a:bodyPr/>
                    <a:lstStyle/>
                    <a:p>
                      <a:r>
                        <a:rPr lang="en-US" sz="2400" dirty="0" smtClean="0"/>
                        <a:t>| Binary OR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It copies a bit if it exists in either operand</a:t>
                      </a:r>
                      <a:endParaRPr lang="en-US" sz="2400" dirty="0"/>
                    </a:p>
                  </a:txBody>
                  <a:tcPr/>
                </a:tc>
                <a:tc>
                  <a:txBody>
                    <a:bodyPr/>
                    <a:lstStyle/>
                    <a:p>
                      <a:r>
                        <a:rPr lang="en-US" sz="2400" dirty="0" smtClean="0"/>
                        <a:t>(a | b) = 61 (means 0011 1101)</a:t>
                      </a:r>
                      <a:endParaRPr lang="en-US" sz="2400" dirty="0"/>
                    </a:p>
                  </a:txBody>
                  <a:tcPr/>
                </a:tc>
                <a:extLst>
                  <a:ext uri="{0D108BD9-81ED-4DB2-BD59-A6C34878D82A}">
                    <a16:rowId xmlns:a16="http://schemas.microsoft.com/office/drawing/2014/main" val="2615978626"/>
                  </a:ext>
                </a:extLst>
              </a:tr>
              <a:tr h="564831">
                <a:tc>
                  <a:txBody>
                    <a:bodyPr/>
                    <a:lstStyle/>
                    <a:p>
                      <a:r>
                        <a:rPr lang="en-US" sz="2400" dirty="0" smtClean="0"/>
                        <a:t>^ Binary XOR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It copies the bit if it is set in one operand but not both</a:t>
                      </a:r>
                      <a:endParaRPr lang="en-US" sz="2400" dirty="0"/>
                    </a:p>
                  </a:txBody>
                  <a:tcPr/>
                </a:tc>
                <a:tc>
                  <a:txBody>
                    <a:bodyPr/>
                    <a:lstStyle/>
                    <a:p>
                      <a:r>
                        <a:rPr lang="en-US" sz="2400" dirty="0" smtClean="0"/>
                        <a:t>(a ^ b) =</a:t>
                      </a:r>
                      <a:r>
                        <a:rPr lang="en-US" sz="2400" baseline="0" dirty="0" smtClean="0"/>
                        <a:t> 49 means (0011 0001)</a:t>
                      </a:r>
                    </a:p>
                    <a:p>
                      <a:endParaRPr lang="en-US" sz="2400" dirty="0"/>
                    </a:p>
                  </a:txBody>
                  <a:tcPr/>
                </a:tc>
                <a:extLst>
                  <a:ext uri="{0D108BD9-81ED-4DB2-BD59-A6C34878D82A}">
                    <a16:rowId xmlns:a16="http://schemas.microsoft.com/office/drawing/2014/main" val="3280749293"/>
                  </a:ext>
                </a:extLst>
              </a:tr>
            </a:tbl>
          </a:graphicData>
        </a:graphic>
      </p:graphicFrame>
      <p:sp>
        <p:nvSpPr>
          <p:cNvPr id="4" name="Content Placeholder 3"/>
          <p:cNvSpPr>
            <a:spLocks noGrp="1"/>
          </p:cNvSpPr>
          <p:nvPr>
            <p:ph idx="1"/>
          </p:nvPr>
        </p:nvSpPr>
        <p:spPr>
          <a:xfrm>
            <a:off x="890452" y="1104190"/>
            <a:ext cx="10515600" cy="4351338"/>
          </a:xfrm>
        </p:spPr>
        <p:txBody>
          <a:bodyPr/>
          <a:lstStyle/>
          <a:p>
            <a:r>
              <a:rPr lang="en-US" b="1" dirty="0"/>
              <a:t>Python Bitwise Operators</a:t>
            </a:r>
          </a:p>
          <a:p>
            <a:endParaRPr lang="en-US" dirty="0"/>
          </a:p>
        </p:txBody>
      </p:sp>
    </p:spTree>
    <p:extLst>
      <p:ext uri="{BB962C8B-B14F-4D97-AF65-F5344CB8AC3E}">
        <p14:creationId xmlns:p14="http://schemas.microsoft.com/office/powerpoint/2010/main" val="4470788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375648"/>
            <a:ext cx="10515600" cy="943701"/>
          </a:xfrm>
        </p:spPr>
        <p:txBody>
          <a:bodyPr>
            <a:normAutofit/>
          </a:bodyPr>
          <a:lstStyle/>
          <a:p>
            <a:pPr marL="0" indent="0">
              <a:buNone/>
            </a:pPr>
            <a:r>
              <a:rPr lang="en-US" b="1" dirty="0"/>
              <a:t>Python Bitwise Operators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651641790"/>
              </p:ext>
            </p:extLst>
          </p:nvPr>
        </p:nvGraphicFramePr>
        <p:xfrm>
          <a:off x="890452" y="1549538"/>
          <a:ext cx="10341899" cy="402336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918852">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 Binary Ones Complement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It is unary and has</a:t>
                      </a:r>
                      <a:r>
                        <a:rPr lang="en-US" sz="2400" baseline="0" dirty="0" smtClean="0"/>
                        <a:t> the effect of ‘flipping’ bits</a:t>
                      </a:r>
                      <a:endParaRPr lang="en-US" sz="2400" dirty="0"/>
                    </a:p>
                  </a:txBody>
                  <a:tcPr/>
                </a:tc>
                <a:tc>
                  <a:txBody>
                    <a:bodyPr/>
                    <a:lstStyle/>
                    <a:p>
                      <a:r>
                        <a:rPr lang="en-US" sz="2400" dirty="0" smtClean="0"/>
                        <a:t>(~a) =</a:t>
                      </a:r>
                      <a:r>
                        <a:rPr lang="en-US" sz="2400" baseline="0" dirty="0" smtClean="0"/>
                        <a:t> - 61 (means 1100 0011 in 2’s complement form due to a signed binary number) </a:t>
                      </a:r>
                      <a:endParaRPr lang="en-US" sz="2400" dirty="0"/>
                    </a:p>
                  </a:txBody>
                  <a:tcPr/>
                </a:tc>
                <a:extLst>
                  <a:ext uri="{0D108BD9-81ED-4DB2-BD59-A6C34878D82A}">
                    <a16:rowId xmlns:a16="http://schemas.microsoft.com/office/drawing/2014/main" val="4011670336"/>
                  </a:ext>
                </a:extLst>
              </a:tr>
              <a:tr h="564831">
                <a:tc>
                  <a:txBody>
                    <a:bodyPr/>
                    <a:lstStyle/>
                    <a:p>
                      <a:r>
                        <a:rPr lang="en-US" sz="2400" dirty="0" smtClean="0"/>
                        <a:t>&lt;&lt; Binary Left Shift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left operands</a:t>
                      </a:r>
                      <a:r>
                        <a:rPr lang="en-US" sz="2400" baseline="0" dirty="0" smtClean="0"/>
                        <a:t> </a:t>
                      </a:r>
                      <a:r>
                        <a:rPr lang="en-US" sz="2400" dirty="0" smtClean="0"/>
                        <a:t>value is moved left by the number of bits specified by the right</a:t>
                      </a:r>
                      <a:r>
                        <a:rPr lang="en-US" sz="2400" baseline="0" dirty="0" smtClean="0"/>
                        <a:t> operand</a:t>
                      </a:r>
                      <a:endParaRPr lang="en-US" sz="2400" dirty="0"/>
                    </a:p>
                  </a:txBody>
                  <a:tcPr/>
                </a:tc>
                <a:tc>
                  <a:txBody>
                    <a:bodyPr/>
                    <a:lstStyle/>
                    <a:p>
                      <a:r>
                        <a:rPr lang="en-US" sz="2400" dirty="0" smtClean="0"/>
                        <a:t>a &lt;&lt; 2 = 240</a:t>
                      </a:r>
                      <a:r>
                        <a:rPr lang="en-US" sz="2400" baseline="0" dirty="0" smtClean="0"/>
                        <a:t> (means 1111 0000)</a:t>
                      </a:r>
                      <a:endParaRPr lang="en-US" sz="2400" dirty="0"/>
                    </a:p>
                  </a:txBody>
                  <a:tcPr/>
                </a:tc>
                <a:extLst>
                  <a:ext uri="{0D108BD9-81ED-4DB2-BD59-A6C34878D82A}">
                    <a16:rowId xmlns:a16="http://schemas.microsoft.com/office/drawing/2014/main" val="1650800972"/>
                  </a:ext>
                </a:extLst>
              </a:tr>
              <a:tr h="564831">
                <a:tc>
                  <a:txBody>
                    <a:bodyPr/>
                    <a:lstStyle/>
                    <a:p>
                      <a:r>
                        <a:rPr lang="en-US" sz="2400" dirty="0" smtClean="0"/>
                        <a:t>&gt;&gt; Binary Right Shift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left operands value is moved right by the number of bits specified by the right operand</a:t>
                      </a:r>
                      <a:endParaRPr lang="en-US" sz="2400" dirty="0"/>
                    </a:p>
                  </a:txBody>
                  <a:tcPr/>
                </a:tc>
                <a:tc>
                  <a:txBody>
                    <a:bodyPr/>
                    <a:lstStyle/>
                    <a:p>
                      <a:r>
                        <a:rPr lang="en-US" sz="2400" dirty="0" smtClean="0"/>
                        <a:t>a &gt;&gt; 2 = 15 (means 0000 1111)</a:t>
                      </a:r>
                      <a:endParaRPr lang="en-US" sz="2400" dirty="0"/>
                    </a:p>
                  </a:txBody>
                  <a:tcPr/>
                </a:tc>
                <a:extLst>
                  <a:ext uri="{0D108BD9-81ED-4DB2-BD59-A6C34878D82A}">
                    <a16:rowId xmlns:a16="http://schemas.microsoft.com/office/drawing/2014/main" val="2324022582"/>
                  </a:ext>
                </a:extLst>
              </a:tr>
            </a:tbl>
          </a:graphicData>
        </a:graphic>
      </p:graphicFrame>
    </p:spTree>
    <p:extLst>
      <p:ext uri="{BB962C8B-B14F-4D97-AF65-F5344CB8AC3E}">
        <p14:creationId xmlns:p14="http://schemas.microsoft.com/office/powerpoint/2010/main" val="2706685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lstStyle/>
          <a:p>
            <a:pPr marL="0" indent="0">
              <a:buNone/>
            </a:pPr>
            <a:r>
              <a:rPr lang="en-US" b="1" dirty="0"/>
              <a:t>Python Logical Operators</a:t>
            </a:r>
          </a:p>
          <a:p>
            <a:r>
              <a:rPr lang="en-US" dirty="0" smtClean="0"/>
              <a:t>The following </a:t>
            </a:r>
            <a:r>
              <a:rPr lang="en-US" dirty="0"/>
              <a:t>logical operators </a:t>
            </a:r>
            <a:r>
              <a:rPr lang="en-US" dirty="0" smtClean="0"/>
              <a:t>are supported </a:t>
            </a:r>
            <a:r>
              <a:rPr lang="en-US" dirty="0"/>
              <a:t>by </a:t>
            </a:r>
            <a:r>
              <a:rPr lang="en-US" dirty="0" smtClean="0"/>
              <a:t>the Python </a:t>
            </a:r>
            <a:r>
              <a:rPr lang="en-US" dirty="0"/>
              <a:t>language. Assume variable a holds 10 and variable b holds 20 then</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9343854"/>
              </p:ext>
            </p:extLst>
          </p:nvPr>
        </p:nvGraphicFramePr>
        <p:xfrm>
          <a:off x="1011901" y="2136392"/>
          <a:ext cx="10341899" cy="292608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918852">
                  <a:extLst>
                    <a:ext uri="{9D8B030D-6E8A-4147-A177-3AD203B41FA5}">
                      <a16:colId xmlns:a16="http://schemas.microsoft.com/office/drawing/2014/main" val="3305244038"/>
                    </a:ext>
                  </a:extLst>
                </a:gridCol>
                <a:gridCol w="2829606">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and</a:t>
                      </a:r>
                      <a:r>
                        <a:rPr lang="en-US" sz="2400" baseline="0" dirty="0" smtClean="0"/>
                        <a:t> Logical AND</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If both the operands are true</a:t>
                      </a:r>
                      <a:r>
                        <a:rPr lang="en-US" sz="2400" baseline="0" dirty="0" smtClean="0"/>
                        <a:t> then condition becomes true</a:t>
                      </a:r>
                      <a:endParaRPr lang="en-US" sz="2400" dirty="0"/>
                    </a:p>
                  </a:txBody>
                  <a:tcPr/>
                </a:tc>
                <a:tc>
                  <a:txBody>
                    <a:bodyPr/>
                    <a:lstStyle/>
                    <a:p>
                      <a:r>
                        <a:rPr lang="en-US" sz="2400" dirty="0" smtClean="0"/>
                        <a:t>(a and b) is true</a:t>
                      </a:r>
                      <a:endParaRPr lang="en-US" sz="2400" dirty="0"/>
                    </a:p>
                  </a:txBody>
                  <a:tcPr/>
                </a:tc>
                <a:extLst>
                  <a:ext uri="{0D108BD9-81ED-4DB2-BD59-A6C34878D82A}">
                    <a16:rowId xmlns:a16="http://schemas.microsoft.com/office/drawing/2014/main" val="4011670336"/>
                  </a:ext>
                </a:extLst>
              </a:tr>
              <a:tr h="564831">
                <a:tc>
                  <a:txBody>
                    <a:bodyPr/>
                    <a:lstStyle/>
                    <a:p>
                      <a:r>
                        <a:rPr lang="en-US" sz="2400" dirty="0" smtClean="0"/>
                        <a:t>or Logical OR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If any of</a:t>
                      </a:r>
                      <a:r>
                        <a:rPr lang="en-US" sz="2400" baseline="0" dirty="0" smtClean="0"/>
                        <a:t> the two operands are non-zero then condition becomes true</a:t>
                      </a:r>
                      <a:endParaRPr lang="en-US" sz="2400" dirty="0"/>
                    </a:p>
                  </a:txBody>
                  <a:tcPr/>
                </a:tc>
                <a:tc>
                  <a:txBody>
                    <a:bodyPr/>
                    <a:lstStyle/>
                    <a:p>
                      <a:r>
                        <a:rPr lang="en-US" sz="2400" dirty="0" smtClean="0"/>
                        <a:t>(a or b) is</a:t>
                      </a:r>
                      <a:r>
                        <a:rPr lang="en-US" sz="2400" baseline="0" dirty="0" smtClean="0"/>
                        <a:t> true</a:t>
                      </a:r>
                      <a:endParaRPr lang="en-US" sz="2400" dirty="0"/>
                    </a:p>
                  </a:txBody>
                  <a:tcPr/>
                </a:tc>
                <a:extLst>
                  <a:ext uri="{0D108BD9-81ED-4DB2-BD59-A6C34878D82A}">
                    <a16:rowId xmlns:a16="http://schemas.microsoft.com/office/drawing/2014/main" val="1650800972"/>
                  </a:ext>
                </a:extLst>
              </a:tr>
              <a:tr h="564831">
                <a:tc>
                  <a:txBody>
                    <a:bodyPr/>
                    <a:lstStyle/>
                    <a:p>
                      <a:r>
                        <a:rPr lang="en-US" sz="2400" dirty="0" smtClean="0"/>
                        <a:t>not Logical NOT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Used to reverse the logical state of its operand</a:t>
                      </a:r>
                      <a:endParaRPr lang="en-US" sz="2400" dirty="0"/>
                    </a:p>
                  </a:txBody>
                  <a:tcPr/>
                </a:tc>
                <a:tc>
                  <a:txBody>
                    <a:bodyPr/>
                    <a:lstStyle/>
                    <a:p>
                      <a:r>
                        <a:rPr lang="en-US" sz="2400" dirty="0" smtClean="0"/>
                        <a:t>Not(a and b) is false</a:t>
                      </a:r>
                      <a:endParaRPr lang="en-US" sz="2400" dirty="0"/>
                    </a:p>
                  </a:txBody>
                  <a:tcPr/>
                </a:tc>
                <a:extLst>
                  <a:ext uri="{0D108BD9-81ED-4DB2-BD59-A6C34878D82A}">
                    <a16:rowId xmlns:a16="http://schemas.microsoft.com/office/drawing/2014/main" val="2324022582"/>
                  </a:ext>
                </a:extLst>
              </a:tr>
            </a:tbl>
          </a:graphicData>
        </a:graphic>
      </p:graphicFrame>
    </p:spTree>
    <p:extLst>
      <p:ext uri="{BB962C8B-B14F-4D97-AF65-F5344CB8AC3E}">
        <p14:creationId xmlns:p14="http://schemas.microsoft.com/office/powerpoint/2010/main" val="119134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810532"/>
          </a:xfrm>
        </p:spPr>
        <p:txBody>
          <a:bodyPr>
            <a:normAutofit/>
          </a:bodyPr>
          <a:lstStyle/>
          <a:p>
            <a:pPr algn="l"/>
            <a:r>
              <a:rPr lang="en-US" sz="4000" b="1" i="0" dirty="0">
                <a:solidFill>
                  <a:srgbClr val="000000"/>
                </a:solidFill>
                <a:effectLst/>
                <a:latin typeface="+mn-lt"/>
                <a:cs typeface="Heebo" pitchFamily="2" charset="-79"/>
              </a:rPr>
              <a:t>Python Features</a:t>
            </a: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380931"/>
            <a:ext cx="10515600" cy="4796032"/>
          </a:xfrm>
        </p:spPr>
        <p:txBody>
          <a:bodyPr>
            <a:noAutofit/>
          </a:bodyPr>
          <a:lstStyle/>
          <a:p>
            <a:pPr algn="just">
              <a:buFont typeface="Arial" panose="020B0604020202020204" pitchFamily="34" charset="0"/>
              <a:buChar char="•"/>
            </a:pPr>
            <a:r>
              <a:rPr lang="en-US" sz="2400" b="1" i="0" dirty="0">
                <a:solidFill>
                  <a:srgbClr val="000000"/>
                </a:solidFill>
                <a:effectLst/>
              </a:rPr>
              <a:t>Easy-to-learn</a:t>
            </a:r>
            <a:r>
              <a:rPr lang="en-US" sz="2400" b="0" i="0" dirty="0">
                <a:solidFill>
                  <a:srgbClr val="000000"/>
                </a:solidFill>
                <a:effectLst/>
              </a:rPr>
              <a:t> − Python has </a:t>
            </a:r>
            <a:r>
              <a:rPr lang="en-US" sz="2400" b="0" i="0" dirty="0">
                <a:solidFill>
                  <a:srgbClr val="FF0000"/>
                </a:solidFill>
                <a:effectLst/>
              </a:rPr>
              <a:t>few keywords</a:t>
            </a:r>
            <a:r>
              <a:rPr lang="en-US" sz="2400" b="0" i="0" dirty="0">
                <a:solidFill>
                  <a:srgbClr val="000000"/>
                </a:solidFill>
                <a:effectLst/>
              </a:rPr>
              <a:t>, </a:t>
            </a:r>
            <a:r>
              <a:rPr lang="en-US" sz="2400" b="0" i="0" dirty="0" smtClean="0">
                <a:solidFill>
                  <a:srgbClr val="000000"/>
                </a:solidFill>
                <a:effectLst/>
              </a:rPr>
              <a:t>a </a:t>
            </a:r>
            <a:r>
              <a:rPr lang="en-US" sz="2400" b="0" i="0" dirty="0" smtClean="0">
                <a:solidFill>
                  <a:srgbClr val="FF0000"/>
                </a:solidFill>
                <a:effectLst/>
              </a:rPr>
              <a:t>simple </a:t>
            </a:r>
            <a:r>
              <a:rPr lang="en-US" sz="2400" b="0" i="0" dirty="0">
                <a:solidFill>
                  <a:srgbClr val="FF0000"/>
                </a:solidFill>
                <a:effectLst/>
              </a:rPr>
              <a:t>structure</a:t>
            </a:r>
            <a:r>
              <a:rPr lang="en-US" sz="2400" b="0" i="0" dirty="0">
                <a:solidFill>
                  <a:srgbClr val="000000"/>
                </a:solidFill>
                <a:effectLst/>
              </a:rPr>
              <a:t>, and a </a:t>
            </a:r>
            <a:r>
              <a:rPr lang="en-US" sz="2400" b="0" i="0" dirty="0">
                <a:solidFill>
                  <a:srgbClr val="FF0000"/>
                </a:solidFill>
                <a:effectLst/>
              </a:rPr>
              <a:t>clearly defined syntax</a:t>
            </a:r>
            <a:r>
              <a:rPr lang="en-US" sz="2400" b="0" i="0" dirty="0">
                <a:solidFill>
                  <a:srgbClr val="000000"/>
                </a:solidFill>
                <a:effectLst/>
              </a:rPr>
              <a:t>. This allows the student to </a:t>
            </a:r>
            <a:r>
              <a:rPr lang="en-US" sz="2400" b="0" i="0" dirty="0">
                <a:solidFill>
                  <a:srgbClr val="FF0000"/>
                </a:solidFill>
                <a:effectLst/>
              </a:rPr>
              <a:t>pick up </a:t>
            </a:r>
            <a:r>
              <a:rPr lang="en-US" sz="2400" b="0" i="0" dirty="0">
                <a:solidFill>
                  <a:srgbClr val="000000"/>
                </a:solidFill>
                <a:effectLst/>
              </a:rPr>
              <a:t>the </a:t>
            </a:r>
            <a:r>
              <a:rPr lang="en-US" sz="2400" b="0" i="0" dirty="0">
                <a:solidFill>
                  <a:srgbClr val="FF0000"/>
                </a:solidFill>
                <a:effectLst/>
              </a:rPr>
              <a:t>language </a:t>
            </a:r>
            <a:r>
              <a:rPr lang="en-US" sz="2400" b="0" i="0" dirty="0" smtClean="0">
                <a:solidFill>
                  <a:srgbClr val="FF0000"/>
                </a:solidFill>
                <a:effectLst/>
              </a:rPr>
              <a:t>quickly</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Easy-to-read</a:t>
            </a:r>
            <a:r>
              <a:rPr lang="en-US" sz="2400" b="0" i="0" dirty="0">
                <a:solidFill>
                  <a:srgbClr val="000000"/>
                </a:solidFill>
                <a:effectLst/>
              </a:rPr>
              <a:t> − Python </a:t>
            </a:r>
            <a:r>
              <a:rPr lang="en-US" sz="2400" b="0" i="0" dirty="0">
                <a:solidFill>
                  <a:srgbClr val="FF0000"/>
                </a:solidFill>
                <a:effectLst/>
              </a:rPr>
              <a:t>code is more clearly defined </a:t>
            </a:r>
            <a:r>
              <a:rPr lang="en-US" sz="2400" b="0" i="0" dirty="0">
                <a:solidFill>
                  <a:srgbClr val="000000"/>
                </a:solidFill>
                <a:effectLst/>
              </a:rPr>
              <a:t>and visible to the </a:t>
            </a:r>
            <a:r>
              <a:rPr lang="en-US" sz="2400" b="0" i="0" dirty="0" smtClean="0">
                <a:solidFill>
                  <a:srgbClr val="000000"/>
                </a:solidFill>
                <a:effectLst/>
              </a:rPr>
              <a:t>eyes</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Easy-to-maintain</a:t>
            </a:r>
            <a:r>
              <a:rPr lang="en-US" sz="2400" b="0" i="0" dirty="0">
                <a:solidFill>
                  <a:srgbClr val="000000"/>
                </a:solidFill>
                <a:effectLst/>
              </a:rPr>
              <a:t> − Python's </a:t>
            </a:r>
            <a:r>
              <a:rPr lang="en-US" sz="2400" b="0" i="0" dirty="0">
                <a:solidFill>
                  <a:srgbClr val="FF0000"/>
                </a:solidFill>
                <a:effectLst/>
              </a:rPr>
              <a:t>source code </a:t>
            </a:r>
            <a:r>
              <a:rPr lang="en-US" sz="2400" b="0" i="0" dirty="0">
                <a:solidFill>
                  <a:srgbClr val="000000"/>
                </a:solidFill>
                <a:effectLst/>
              </a:rPr>
              <a:t>is fairly </a:t>
            </a:r>
            <a:r>
              <a:rPr lang="en-US" sz="2400" b="0" i="0" dirty="0" smtClean="0">
                <a:solidFill>
                  <a:srgbClr val="FF0000"/>
                </a:solidFill>
                <a:effectLst/>
              </a:rPr>
              <a:t>easy-to-maintain</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A broad standard library</a:t>
            </a:r>
            <a:r>
              <a:rPr lang="en-US" sz="2400" b="0" i="0" dirty="0">
                <a:solidFill>
                  <a:srgbClr val="000000"/>
                </a:solidFill>
                <a:effectLst/>
              </a:rPr>
              <a:t> − Python's bulk of the library is </a:t>
            </a:r>
            <a:r>
              <a:rPr lang="en-US" sz="2400" b="0" i="0" dirty="0">
                <a:solidFill>
                  <a:srgbClr val="FF0000"/>
                </a:solidFill>
                <a:effectLst/>
              </a:rPr>
              <a:t>very portable </a:t>
            </a:r>
            <a:r>
              <a:rPr lang="en-US" sz="2400" b="0" i="0" dirty="0">
                <a:solidFill>
                  <a:srgbClr val="000000"/>
                </a:solidFill>
                <a:effectLst/>
              </a:rPr>
              <a:t>and </a:t>
            </a:r>
            <a:r>
              <a:rPr lang="en-US" sz="2400" b="0" i="0" dirty="0">
                <a:solidFill>
                  <a:srgbClr val="FF0000"/>
                </a:solidFill>
                <a:effectLst/>
              </a:rPr>
              <a:t>cross-platform</a:t>
            </a:r>
            <a:r>
              <a:rPr lang="en-US" sz="2400" b="0" i="0" dirty="0">
                <a:solidFill>
                  <a:srgbClr val="000000"/>
                </a:solidFill>
                <a:effectLst/>
              </a:rPr>
              <a:t> compatible on </a:t>
            </a:r>
            <a:r>
              <a:rPr lang="en-US" sz="2400" b="0" i="0" dirty="0">
                <a:solidFill>
                  <a:srgbClr val="FF0000"/>
                </a:solidFill>
                <a:effectLst/>
              </a:rPr>
              <a:t>UNIX, Windows, and </a:t>
            </a:r>
            <a:r>
              <a:rPr lang="en-US" sz="2400" b="0" i="0" dirty="0" smtClean="0">
                <a:solidFill>
                  <a:srgbClr val="FF0000"/>
                </a:solidFill>
                <a:effectLst/>
              </a:rPr>
              <a:t>Macintosh</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Interactive Mode</a:t>
            </a:r>
            <a:r>
              <a:rPr lang="en-US" sz="2400" b="0" i="0" dirty="0">
                <a:solidFill>
                  <a:srgbClr val="000000"/>
                </a:solidFill>
                <a:effectLst/>
              </a:rPr>
              <a:t> − Python has support for an </a:t>
            </a:r>
            <a:r>
              <a:rPr lang="en-US" sz="2400" b="0" i="0" dirty="0">
                <a:solidFill>
                  <a:srgbClr val="FF0000"/>
                </a:solidFill>
                <a:effectLst/>
              </a:rPr>
              <a:t>interactive mode </a:t>
            </a:r>
            <a:r>
              <a:rPr lang="en-US" sz="2400" b="0" i="0" dirty="0" smtClean="0">
                <a:solidFill>
                  <a:srgbClr val="000000"/>
                </a:solidFill>
                <a:effectLst/>
              </a:rPr>
              <a:t>that </a:t>
            </a:r>
            <a:r>
              <a:rPr lang="en-US" sz="2400" b="0" i="0" dirty="0">
                <a:solidFill>
                  <a:srgbClr val="000000"/>
                </a:solidFill>
                <a:effectLst/>
              </a:rPr>
              <a:t>allows </a:t>
            </a:r>
            <a:r>
              <a:rPr lang="en-US" sz="2400" b="0" i="0" dirty="0">
                <a:solidFill>
                  <a:srgbClr val="FF0000"/>
                </a:solidFill>
                <a:effectLst/>
              </a:rPr>
              <a:t>interactive testing </a:t>
            </a:r>
            <a:r>
              <a:rPr lang="en-US" sz="2400" b="0" i="0" dirty="0">
                <a:solidFill>
                  <a:srgbClr val="000000"/>
                </a:solidFill>
                <a:effectLst/>
              </a:rPr>
              <a:t>and </a:t>
            </a:r>
            <a:r>
              <a:rPr lang="en-US" sz="2400" b="0" i="0" dirty="0">
                <a:solidFill>
                  <a:srgbClr val="FF0000"/>
                </a:solidFill>
                <a:effectLst/>
              </a:rPr>
              <a:t>debugging</a:t>
            </a:r>
            <a:r>
              <a:rPr lang="en-US" sz="2400" b="0" i="0" dirty="0">
                <a:solidFill>
                  <a:srgbClr val="000000"/>
                </a:solidFill>
                <a:effectLst/>
              </a:rPr>
              <a:t> of snippets of </a:t>
            </a:r>
            <a:r>
              <a:rPr lang="en-US" sz="2400" b="0" i="0" dirty="0" smtClean="0">
                <a:solidFill>
                  <a:srgbClr val="000000"/>
                </a:solidFill>
                <a:effectLst/>
              </a:rPr>
              <a:t>code</a:t>
            </a:r>
            <a:endParaRPr lang="en-US" sz="24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Portable</a:t>
            </a:r>
            <a:r>
              <a:rPr lang="en-US" sz="2400" b="0" i="0" dirty="0">
                <a:solidFill>
                  <a:srgbClr val="000000"/>
                </a:solidFill>
                <a:effectLst/>
              </a:rPr>
              <a:t> − Python can run on a </a:t>
            </a:r>
            <a:r>
              <a:rPr lang="en-US" sz="2400" b="0" i="0" dirty="0">
                <a:solidFill>
                  <a:srgbClr val="FF0000"/>
                </a:solidFill>
                <a:effectLst/>
              </a:rPr>
              <a:t>wide variety of hardware platforms </a:t>
            </a:r>
            <a:r>
              <a:rPr lang="en-US" sz="2400" b="0" i="0" dirty="0">
                <a:solidFill>
                  <a:srgbClr val="000000"/>
                </a:solidFill>
                <a:effectLst/>
              </a:rPr>
              <a:t>and has the </a:t>
            </a:r>
            <a:r>
              <a:rPr lang="en-US" sz="2400" b="0" i="0" dirty="0">
                <a:solidFill>
                  <a:srgbClr val="FF0000"/>
                </a:solidFill>
                <a:effectLst/>
              </a:rPr>
              <a:t>same interface </a:t>
            </a:r>
            <a:r>
              <a:rPr lang="en-US" sz="2400" b="0" i="0" dirty="0">
                <a:solidFill>
                  <a:srgbClr val="000000"/>
                </a:solidFill>
                <a:effectLst/>
              </a:rPr>
              <a:t>on all </a:t>
            </a:r>
            <a:r>
              <a:rPr lang="en-US" sz="2400" b="0" i="0" dirty="0" smtClean="0">
                <a:solidFill>
                  <a:srgbClr val="000000"/>
                </a:solidFill>
                <a:effectLst/>
              </a:rPr>
              <a:t>platforms</a:t>
            </a:r>
            <a:endParaRPr lang="en-US" sz="2400" b="0" i="0" dirty="0">
              <a:solidFill>
                <a:srgbClr val="000000"/>
              </a:solidFill>
              <a:effectLst/>
            </a:endParaRPr>
          </a:p>
          <a:p>
            <a:pPr marL="0" indent="0">
              <a:buNone/>
            </a:pPr>
            <a:r>
              <a:rPr lang="en-US" sz="1050" dirty="0"/>
              <a:t/>
            </a:r>
            <a:br>
              <a:rPr lang="en-US" sz="1050" dirty="0"/>
            </a:br>
            <a:endParaRPr lang="en-IN" sz="2000" dirty="0"/>
          </a:p>
        </p:txBody>
      </p:sp>
    </p:spTree>
    <p:extLst>
      <p:ext uri="{BB962C8B-B14F-4D97-AF65-F5344CB8AC3E}">
        <p14:creationId xmlns:p14="http://schemas.microsoft.com/office/powerpoint/2010/main" val="2330415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lstStyle/>
          <a:p>
            <a:pPr marL="0" indent="0">
              <a:buNone/>
            </a:pPr>
            <a:r>
              <a:rPr lang="en-US" b="1" dirty="0"/>
              <a:t>Python </a:t>
            </a:r>
            <a:r>
              <a:rPr lang="en-US" b="1" dirty="0" smtClean="0"/>
              <a:t>Membership </a:t>
            </a:r>
            <a:r>
              <a:rPr lang="en-US" b="1" dirty="0"/>
              <a:t>Operators</a:t>
            </a:r>
          </a:p>
          <a:p>
            <a:r>
              <a:rPr lang="en-US" dirty="0" smtClean="0"/>
              <a:t>These operators test for membership in a sequence, such as strings, lists, or tuples.</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1631359"/>
              </p:ext>
            </p:extLst>
          </p:nvPr>
        </p:nvGraphicFramePr>
        <p:xfrm>
          <a:off x="1146672" y="1781550"/>
          <a:ext cx="10341899" cy="283464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120997">
                  <a:extLst>
                    <a:ext uri="{9D8B030D-6E8A-4147-A177-3AD203B41FA5}">
                      <a16:colId xmlns:a16="http://schemas.microsoft.com/office/drawing/2014/main" val="3305244038"/>
                    </a:ext>
                  </a:extLst>
                </a:gridCol>
                <a:gridCol w="3627461">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in</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Evaluates to true if it finds a variable in the specified sequence and false otherwise</a:t>
                      </a:r>
                      <a:endParaRPr lang="en-US" sz="2400" dirty="0"/>
                    </a:p>
                  </a:txBody>
                  <a:tcPr/>
                </a:tc>
                <a:tc>
                  <a:txBody>
                    <a:bodyPr/>
                    <a:lstStyle/>
                    <a:p>
                      <a:r>
                        <a:rPr lang="en-US" sz="2400" dirty="0" smtClean="0"/>
                        <a:t>x in y, here in results in a 1 if x is a member of sequence</a:t>
                      </a:r>
                      <a:r>
                        <a:rPr lang="en-US" sz="2400" baseline="0" dirty="0" smtClean="0"/>
                        <a:t> y</a:t>
                      </a:r>
                      <a:endParaRPr lang="en-US" sz="2400" dirty="0"/>
                    </a:p>
                  </a:txBody>
                  <a:tcPr/>
                </a:tc>
                <a:extLst>
                  <a:ext uri="{0D108BD9-81ED-4DB2-BD59-A6C34878D82A}">
                    <a16:rowId xmlns:a16="http://schemas.microsoft.com/office/drawing/2014/main" val="4011670336"/>
                  </a:ext>
                </a:extLst>
              </a:tr>
              <a:tr h="564831">
                <a:tc>
                  <a:txBody>
                    <a:bodyPr/>
                    <a:lstStyle/>
                    <a:p>
                      <a:r>
                        <a:rPr lang="en-US" sz="2400" dirty="0" smtClean="0"/>
                        <a:t>not in</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Evaluates to true if it does not finds a variable in the specified sequence and false otherwise</a:t>
                      </a:r>
                      <a:endParaRPr lang="en-US" sz="2400" dirty="0"/>
                    </a:p>
                  </a:txBody>
                  <a:tcPr/>
                </a:tc>
                <a:tc>
                  <a:txBody>
                    <a:bodyPr/>
                    <a:lstStyle/>
                    <a:p>
                      <a:r>
                        <a:rPr lang="en-US" sz="2400" dirty="0" smtClean="0"/>
                        <a:t>x not in y, here</a:t>
                      </a:r>
                      <a:r>
                        <a:rPr lang="en-US" sz="2400" baseline="0" dirty="0" smtClean="0"/>
                        <a:t> not in results in a 1 if x is not a member of sequence y</a:t>
                      </a:r>
                      <a:endParaRPr lang="en-US" sz="2400" dirty="0"/>
                    </a:p>
                  </a:txBody>
                  <a:tcPr/>
                </a:tc>
                <a:extLst>
                  <a:ext uri="{0D108BD9-81ED-4DB2-BD59-A6C34878D82A}">
                    <a16:rowId xmlns:a16="http://schemas.microsoft.com/office/drawing/2014/main" val="1650800972"/>
                  </a:ext>
                </a:extLst>
              </a:tr>
            </a:tbl>
          </a:graphicData>
        </a:graphic>
      </p:graphicFrame>
    </p:spTree>
    <p:extLst>
      <p:ext uri="{BB962C8B-B14F-4D97-AF65-F5344CB8AC3E}">
        <p14:creationId xmlns:p14="http://schemas.microsoft.com/office/powerpoint/2010/main" val="3319410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5"/>
            <a:ext cx="10515600" cy="5904008"/>
          </a:xfrm>
        </p:spPr>
        <p:txBody>
          <a:bodyPr/>
          <a:lstStyle/>
          <a:p>
            <a:pPr marL="0" indent="0">
              <a:buNone/>
            </a:pPr>
            <a:r>
              <a:rPr lang="en-US" b="1" dirty="0"/>
              <a:t>Python </a:t>
            </a:r>
            <a:r>
              <a:rPr lang="en-US" b="1" dirty="0" smtClean="0"/>
              <a:t>Identity </a:t>
            </a:r>
            <a:r>
              <a:rPr lang="en-US" b="1" dirty="0"/>
              <a:t>Operators</a:t>
            </a:r>
          </a:p>
          <a:p>
            <a:r>
              <a:rPr lang="en-US" dirty="0" smtClean="0"/>
              <a:t>These operators compare the memory locations of two objects. There are two identity operators</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6025763"/>
              </p:ext>
            </p:extLst>
          </p:nvPr>
        </p:nvGraphicFramePr>
        <p:xfrm>
          <a:off x="1146672" y="1781550"/>
          <a:ext cx="10341899" cy="2834640"/>
        </p:xfrm>
        <a:graphic>
          <a:graphicData uri="http://schemas.openxmlformats.org/drawingml/2006/table">
            <a:tbl>
              <a:tblPr firstRow="1" bandRow="1">
                <a:tableStyleId>{5C22544A-7EE6-4342-B048-85BDC9FD1C3A}</a:tableStyleId>
              </a:tblPr>
              <a:tblGrid>
                <a:gridCol w="1593441">
                  <a:extLst>
                    <a:ext uri="{9D8B030D-6E8A-4147-A177-3AD203B41FA5}">
                      <a16:colId xmlns:a16="http://schemas.microsoft.com/office/drawing/2014/main" val="1921416335"/>
                    </a:ext>
                  </a:extLst>
                </a:gridCol>
                <a:gridCol w="5120997">
                  <a:extLst>
                    <a:ext uri="{9D8B030D-6E8A-4147-A177-3AD203B41FA5}">
                      <a16:colId xmlns:a16="http://schemas.microsoft.com/office/drawing/2014/main" val="3305244038"/>
                    </a:ext>
                  </a:extLst>
                </a:gridCol>
                <a:gridCol w="3627461">
                  <a:extLst>
                    <a:ext uri="{9D8B030D-6E8A-4147-A177-3AD203B41FA5}">
                      <a16:colId xmlns:a16="http://schemas.microsoft.com/office/drawing/2014/main" val="3815082128"/>
                    </a:ext>
                  </a:extLst>
                </a:gridCol>
              </a:tblGrid>
              <a:tr h="322761">
                <a:tc>
                  <a:txBody>
                    <a:bodyPr/>
                    <a:lstStyle/>
                    <a:p>
                      <a:r>
                        <a:rPr lang="en-US" sz="2400" dirty="0" smtClean="0"/>
                        <a:t>Operator</a:t>
                      </a:r>
                      <a:endParaRPr lang="en-US" sz="2400" dirty="0"/>
                    </a:p>
                  </a:txBody>
                  <a:tcPr/>
                </a:tc>
                <a:tc>
                  <a:txBody>
                    <a:bodyPr/>
                    <a:lstStyle/>
                    <a:p>
                      <a:r>
                        <a:rPr lang="en-US" sz="2400" dirty="0" smtClean="0"/>
                        <a:t>Description</a:t>
                      </a:r>
                      <a:endParaRPr lang="en-US" sz="2400" dirty="0"/>
                    </a:p>
                  </a:txBody>
                  <a:tcPr/>
                </a:tc>
                <a:tc>
                  <a:txBody>
                    <a:bodyPr/>
                    <a:lstStyle/>
                    <a:p>
                      <a:r>
                        <a:rPr lang="en-US" sz="2400" dirty="0" smtClean="0"/>
                        <a:t>Example</a:t>
                      </a:r>
                      <a:endParaRPr lang="en-US" sz="2400" dirty="0"/>
                    </a:p>
                  </a:txBody>
                  <a:tcPr/>
                </a:tc>
                <a:extLst>
                  <a:ext uri="{0D108BD9-81ED-4DB2-BD59-A6C34878D82A}">
                    <a16:rowId xmlns:a16="http://schemas.microsoft.com/office/drawing/2014/main" val="520739754"/>
                  </a:ext>
                </a:extLst>
              </a:tr>
              <a:tr h="564831">
                <a:tc>
                  <a:txBody>
                    <a:bodyPr/>
                    <a:lstStyle/>
                    <a:p>
                      <a:r>
                        <a:rPr lang="en-US" sz="2400" dirty="0" smtClean="0"/>
                        <a:t>is</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Evaluates to true if the variables</a:t>
                      </a:r>
                      <a:r>
                        <a:rPr lang="en-US" sz="2400" baseline="0" dirty="0" smtClean="0"/>
                        <a:t> in either side of the operator point to the same object and false otherwise</a:t>
                      </a:r>
                      <a:endParaRPr lang="en-US" sz="2400" dirty="0"/>
                    </a:p>
                  </a:txBody>
                  <a:tcPr/>
                </a:tc>
                <a:tc>
                  <a:txBody>
                    <a:bodyPr/>
                    <a:lstStyle/>
                    <a:p>
                      <a:r>
                        <a:rPr lang="en-US" sz="2400" dirty="0" smtClean="0"/>
                        <a:t>x is y, here </a:t>
                      </a:r>
                      <a:r>
                        <a:rPr lang="en-US" sz="2400" b="1" dirty="0" smtClean="0"/>
                        <a:t>is</a:t>
                      </a:r>
                      <a:r>
                        <a:rPr lang="en-US" sz="2400" dirty="0" smtClean="0"/>
                        <a:t> results</a:t>
                      </a:r>
                      <a:r>
                        <a:rPr lang="en-US" sz="2400" baseline="0" dirty="0" smtClean="0"/>
                        <a:t> in 1 if id(x) equals id(y)</a:t>
                      </a:r>
                      <a:endParaRPr lang="en-US" sz="2400" dirty="0"/>
                    </a:p>
                  </a:txBody>
                  <a:tcPr/>
                </a:tc>
                <a:extLst>
                  <a:ext uri="{0D108BD9-81ED-4DB2-BD59-A6C34878D82A}">
                    <a16:rowId xmlns:a16="http://schemas.microsoft.com/office/drawing/2014/main" val="4011670336"/>
                  </a:ext>
                </a:extLst>
              </a:tr>
              <a:tr h="564831">
                <a:tc>
                  <a:txBody>
                    <a:bodyPr/>
                    <a:lstStyle/>
                    <a:p>
                      <a:r>
                        <a:rPr lang="en-US" sz="2400" dirty="0" smtClean="0"/>
                        <a:t>is not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Evaluates to false id the variables on either side</a:t>
                      </a:r>
                      <a:r>
                        <a:rPr lang="en-US" sz="2400" baseline="0" dirty="0" smtClean="0"/>
                        <a:t> of the operator point to the same object and true otherwise</a:t>
                      </a:r>
                      <a:endParaRPr lang="en-US" sz="2400" dirty="0"/>
                    </a:p>
                  </a:txBody>
                  <a:tcPr/>
                </a:tc>
                <a:tc>
                  <a:txBody>
                    <a:bodyPr/>
                    <a:lstStyle/>
                    <a:p>
                      <a:r>
                        <a:rPr lang="en-US" sz="2400" dirty="0" smtClean="0"/>
                        <a:t>x is not y, here</a:t>
                      </a:r>
                      <a:r>
                        <a:rPr lang="en-US" sz="2400" baseline="0" dirty="0" smtClean="0"/>
                        <a:t> </a:t>
                      </a:r>
                      <a:r>
                        <a:rPr lang="en-US" sz="2400" b="1" baseline="0" dirty="0" smtClean="0"/>
                        <a:t>is not </a:t>
                      </a:r>
                      <a:r>
                        <a:rPr lang="en-US" sz="2400" baseline="0" dirty="0" smtClean="0"/>
                        <a:t>results in 1 if id(x) is not equal to id(y)</a:t>
                      </a:r>
                      <a:endParaRPr lang="en-US" sz="2400" dirty="0"/>
                    </a:p>
                  </a:txBody>
                  <a:tcPr/>
                </a:tc>
                <a:extLst>
                  <a:ext uri="{0D108BD9-81ED-4DB2-BD59-A6C34878D82A}">
                    <a16:rowId xmlns:a16="http://schemas.microsoft.com/office/drawing/2014/main" val="1650800972"/>
                  </a:ext>
                </a:extLst>
              </a:tr>
            </a:tbl>
          </a:graphicData>
        </a:graphic>
      </p:graphicFrame>
    </p:spTree>
    <p:extLst>
      <p:ext uri="{BB962C8B-B14F-4D97-AF65-F5344CB8AC3E}">
        <p14:creationId xmlns:p14="http://schemas.microsoft.com/office/powerpoint/2010/main" val="3457253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latin typeface="+mn-lt"/>
              </a:rPr>
              <a:t>Order of </a:t>
            </a:r>
            <a:r>
              <a:rPr lang="en-US" b="1" dirty="0" smtClean="0">
                <a:latin typeface="+mn-lt"/>
              </a:rPr>
              <a:t>Operations</a:t>
            </a:r>
            <a:endParaRPr lang="en-US" sz="4000" b="1"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smtClean="0"/>
              <a:t>When </a:t>
            </a:r>
            <a:r>
              <a:rPr lang="en-US" dirty="0"/>
              <a:t>an expression </a:t>
            </a:r>
            <a:r>
              <a:rPr lang="en-US" dirty="0">
                <a:solidFill>
                  <a:srgbClr val="FF0000"/>
                </a:solidFill>
              </a:rPr>
              <a:t>contains more than one operator</a:t>
            </a:r>
            <a:r>
              <a:rPr lang="en-US" dirty="0"/>
              <a:t>, the </a:t>
            </a:r>
            <a:r>
              <a:rPr lang="en-US" dirty="0">
                <a:solidFill>
                  <a:srgbClr val="FF0000"/>
                </a:solidFill>
              </a:rPr>
              <a:t>order of evaluation</a:t>
            </a:r>
            <a:r>
              <a:rPr lang="en-US" dirty="0"/>
              <a:t> </a:t>
            </a:r>
            <a:r>
              <a:rPr lang="en-US" dirty="0" smtClean="0"/>
              <a:t>depends on </a:t>
            </a:r>
            <a:r>
              <a:rPr lang="en-US" dirty="0"/>
              <a:t>the </a:t>
            </a:r>
            <a:r>
              <a:rPr lang="en-US" dirty="0">
                <a:solidFill>
                  <a:srgbClr val="FF0000"/>
                </a:solidFill>
              </a:rPr>
              <a:t>order of operations</a:t>
            </a:r>
            <a:r>
              <a:rPr lang="en-US" dirty="0"/>
              <a:t>. For mathematical operators, Python follows </a:t>
            </a:r>
            <a:r>
              <a:rPr lang="en-US" dirty="0" smtClean="0"/>
              <a:t>mathematical convention</a:t>
            </a:r>
            <a:r>
              <a:rPr lang="en-US" dirty="0"/>
              <a:t>. </a:t>
            </a:r>
            <a:endParaRPr lang="en-US" dirty="0" smtClean="0"/>
          </a:p>
          <a:p>
            <a:r>
              <a:rPr lang="en-US" dirty="0" smtClean="0"/>
              <a:t>The </a:t>
            </a:r>
            <a:r>
              <a:rPr lang="en-US" dirty="0"/>
              <a:t>acronym </a:t>
            </a:r>
            <a:r>
              <a:rPr lang="en-US" dirty="0">
                <a:solidFill>
                  <a:srgbClr val="FF0000"/>
                </a:solidFill>
              </a:rPr>
              <a:t>PEMDAS </a:t>
            </a:r>
            <a:r>
              <a:rPr lang="en-US" dirty="0"/>
              <a:t>is a useful way to remember the rules</a:t>
            </a:r>
            <a:r>
              <a:rPr lang="en-US" dirty="0" smtClean="0"/>
              <a:t>:</a:t>
            </a:r>
          </a:p>
          <a:p>
            <a:r>
              <a:rPr lang="en-US" b="1" dirty="0">
                <a:solidFill>
                  <a:srgbClr val="FF0000"/>
                </a:solidFill>
              </a:rPr>
              <a:t>P</a:t>
            </a:r>
            <a:r>
              <a:rPr lang="en-US" dirty="0">
                <a:solidFill>
                  <a:srgbClr val="FF0000"/>
                </a:solidFill>
              </a:rPr>
              <a:t>arentheses</a:t>
            </a:r>
            <a:r>
              <a:rPr lang="en-US" dirty="0"/>
              <a:t> have the </a:t>
            </a:r>
            <a:r>
              <a:rPr lang="en-US" dirty="0">
                <a:solidFill>
                  <a:srgbClr val="FF0000"/>
                </a:solidFill>
              </a:rPr>
              <a:t>highest precedence </a:t>
            </a:r>
            <a:r>
              <a:rPr lang="en-US" dirty="0"/>
              <a:t>and can be used to force an expression </a:t>
            </a:r>
            <a:r>
              <a:rPr lang="en-US" dirty="0" smtClean="0"/>
              <a:t>to evaluate </a:t>
            </a:r>
            <a:r>
              <a:rPr lang="en-US" dirty="0"/>
              <a:t>in the order you want. Since expressions in </a:t>
            </a:r>
            <a:r>
              <a:rPr lang="en-US" dirty="0">
                <a:solidFill>
                  <a:srgbClr val="FF0000"/>
                </a:solidFill>
              </a:rPr>
              <a:t>parentheses are evaluated first</a:t>
            </a:r>
            <a:r>
              <a:rPr lang="en-US" dirty="0" smtClean="0"/>
              <a:t>,  </a:t>
            </a:r>
          </a:p>
          <a:p>
            <a:pPr marL="0" indent="0">
              <a:buNone/>
            </a:pPr>
            <a:r>
              <a:rPr lang="en-US" dirty="0"/>
              <a:t> </a:t>
            </a:r>
            <a:r>
              <a:rPr lang="en-US" dirty="0" smtClean="0"/>
              <a:t>              2 </a:t>
            </a:r>
            <a:r>
              <a:rPr lang="en-US" dirty="0"/>
              <a:t>* (3-1) is 4, and (1+1)**(5-2) is 8. </a:t>
            </a:r>
            <a:endParaRPr lang="en-US" dirty="0" smtClean="0"/>
          </a:p>
        </p:txBody>
      </p:sp>
    </p:spTree>
    <p:extLst>
      <p:ext uri="{BB962C8B-B14F-4D97-AF65-F5344CB8AC3E}">
        <p14:creationId xmlns:p14="http://schemas.microsoft.com/office/powerpoint/2010/main" val="310424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latin typeface="+mn-lt"/>
              </a:rPr>
              <a:t>Order of operations</a:t>
            </a:r>
            <a:endParaRPr lang="en-US" sz="4000" b="1" dirty="0">
              <a:latin typeface="+mn-lt"/>
            </a:endParaRPr>
          </a:p>
        </p:txBody>
      </p:sp>
      <p:sp>
        <p:nvSpPr>
          <p:cNvPr id="3" name="Content Placeholder 2"/>
          <p:cNvSpPr>
            <a:spLocks noGrp="1"/>
          </p:cNvSpPr>
          <p:nvPr>
            <p:ph idx="1"/>
          </p:nvPr>
        </p:nvSpPr>
        <p:spPr>
          <a:xfrm>
            <a:off x="838200" y="1105469"/>
            <a:ext cx="10515600" cy="4894073"/>
          </a:xfrm>
        </p:spPr>
        <p:txBody>
          <a:bodyPr>
            <a:normAutofit fontScale="92500" lnSpcReduction="20000"/>
          </a:bodyPr>
          <a:lstStyle/>
          <a:p>
            <a:r>
              <a:rPr lang="en-US" b="1" dirty="0" smtClean="0">
                <a:solidFill>
                  <a:srgbClr val="FF0000"/>
                </a:solidFill>
              </a:rPr>
              <a:t>E</a:t>
            </a:r>
            <a:r>
              <a:rPr lang="en-US" dirty="0" smtClean="0">
                <a:solidFill>
                  <a:srgbClr val="FF0000"/>
                </a:solidFill>
              </a:rPr>
              <a:t>xponentiation</a:t>
            </a:r>
            <a:r>
              <a:rPr lang="en-US" dirty="0" smtClean="0"/>
              <a:t> </a:t>
            </a:r>
            <a:r>
              <a:rPr lang="en-US" dirty="0"/>
              <a:t>has the </a:t>
            </a:r>
            <a:r>
              <a:rPr lang="en-US" dirty="0">
                <a:solidFill>
                  <a:srgbClr val="FF0000"/>
                </a:solidFill>
              </a:rPr>
              <a:t>next highest precedence</a:t>
            </a:r>
            <a:r>
              <a:rPr lang="en-US" dirty="0"/>
              <a:t>, </a:t>
            </a:r>
            <a:endParaRPr lang="en-US" dirty="0" smtClean="0"/>
          </a:p>
          <a:p>
            <a:pPr marL="0" indent="0">
              <a:buNone/>
            </a:pPr>
            <a:r>
              <a:rPr lang="en-US" dirty="0"/>
              <a:t> </a:t>
            </a:r>
            <a:r>
              <a:rPr lang="en-US" dirty="0" smtClean="0"/>
              <a:t>            </a:t>
            </a:r>
            <a:r>
              <a:rPr lang="en-US" dirty="0"/>
              <a:t>1 + 2**3 is 9, not </a:t>
            </a:r>
            <a:r>
              <a:rPr lang="en-US" dirty="0" smtClean="0"/>
              <a:t>27</a:t>
            </a:r>
          </a:p>
          <a:p>
            <a:pPr marL="0" indent="0">
              <a:buNone/>
            </a:pPr>
            <a:r>
              <a:rPr lang="en-US" dirty="0"/>
              <a:t> </a:t>
            </a:r>
            <a:r>
              <a:rPr lang="en-US" dirty="0" smtClean="0"/>
              <a:t>            </a:t>
            </a:r>
            <a:r>
              <a:rPr lang="en-US" dirty="0"/>
              <a:t>2 </a:t>
            </a:r>
            <a:r>
              <a:rPr lang="en-US" dirty="0" smtClean="0"/>
              <a:t>*3</a:t>
            </a:r>
            <a:r>
              <a:rPr lang="en-US" dirty="0"/>
              <a:t>**2 is 18, not 36.</a:t>
            </a:r>
          </a:p>
          <a:p>
            <a:r>
              <a:rPr lang="en-US" b="1" dirty="0" smtClean="0">
                <a:solidFill>
                  <a:srgbClr val="FF0000"/>
                </a:solidFill>
              </a:rPr>
              <a:t>M</a:t>
            </a:r>
            <a:r>
              <a:rPr lang="en-US" dirty="0" smtClean="0">
                <a:solidFill>
                  <a:srgbClr val="FF0000"/>
                </a:solidFill>
              </a:rPr>
              <a:t>ultiplication</a:t>
            </a:r>
            <a:r>
              <a:rPr lang="en-US" dirty="0" smtClean="0"/>
              <a:t> </a:t>
            </a:r>
            <a:r>
              <a:rPr lang="en-US" dirty="0"/>
              <a:t>and </a:t>
            </a:r>
            <a:r>
              <a:rPr lang="en-US" b="1" dirty="0">
                <a:solidFill>
                  <a:srgbClr val="FF0000"/>
                </a:solidFill>
              </a:rPr>
              <a:t>D</a:t>
            </a:r>
            <a:r>
              <a:rPr lang="en-US" dirty="0">
                <a:solidFill>
                  <a:srgbClr val="FF0000"/>
                </a:solidFill>
              </a:rPr>
              <a:t>ivision</a:t>
            </a:r>
            <a:r>
              <a:rPr lang="en-US" dirty="0"/>
              <a:t> have </a:t>
            </a:r>
            <a:r>
              <a:rPr lang="en-US" dirty="0">
                <a:solidFill>
                  <a:srgbClr val="FF0000"/>
                </a:solidFill>
              </a:rPr>
              <a:t>higher precedence </a:t>
            </a:r>
            <a:r>
              <a:rPr lang="en-US" dirty="0"/>
              <a:t>than </a:t>
            </a:r>
            <a:r>
              <a:rPr lang="en-US" b="1" dirty="0">
                <a:solidFill>
                  <a:srgbClr val="FF0000"/>
                </a:solidFill>
              </a:rPr>
              <a:t>A</a:t>
            </a:r>
            <a:r>
              <a:rPr lang="en-US" dirty="0">
                <a:solidFill>
                  <a:srgbClr val="FF0000"/>
                </a:solidFill>
              </a:rPr>
              <a:t>ddition</a:t>
            </a:r>
            <a:r>
              <a:rPr lang="en-US" dirty="0"/>
              <a:t> and </a:t>
            </a:r>
            <a:r>
              <a:rPr lang="en-US" b="1" dirty="0" smtClean="0">
                <a:solidFill>
                  <a:srgbClr val="FF0000"/>
                </a:solidFill>
              </a:rPr>
              <a:t>S</a:t>
            </a:r>
            <a:r>
              <a:rPr lang="en-US" dirty="0" smtClean="0">
                <a:solidFill>
                  <a:srgbClr val="FF0000"/>
                </a:solidFill>
              </a:rPr>
              <a:t>ubtraction</a:t>
            </a:r>
          </a:p>
          <a:p>
            <a:pPr marL="0" indent="0">
              <a:buNone/>
            </a:pPr>
            <a:r>
              <a:rPr lang="en-US" dirty="0">
                <a:solidFill>
                  <a:srgbClr val="FF0000"/>
                </a:solidFill>
              </a:rPr>
              <a:t>	</a:t>
            </a:r>
            <a:r>
              <a:rPr lang="en-US" dirty="0" smtClean="0"/>
              <a:t> </a:t>
            </a:r>
            <a:r>
              <a:rPr lang="en-US" dirty="0"/>
              <a:t>2*3-1 is 5, not 4, </a:t>
            </a:r>
            <a:endParaRPr lang="en-US" dirty="0" smtClean="0"/>
          </a:p>
          <a:p>
            <a:pPr marL="0" indent="0">
              <a:buNone/>
            </a:pPr>
            <a:r>
              <a:rPr lang="en-US" dirty="0"/>
              <a:t> </a:t>
            </a:r>
            <a:r>
              <a:rPr lang="en-US" dirty="0" smtClean="0"/>
              <a:t>           6+4/2 </a:t>
            </a:r>
            <a:r>
              <a:rPr lang="en-US" dirty="0"/>
              <a:t>is 8, not 5.</a:t>
            </a:r>
          </a:p>
          <a:p>
            <a:r>
              <a:rPr lang="en-US" dirty="0" smtClean="0"/>
              <a:t>Operators </a:t>
            </a:r>
            <a:r>
              <a:rPr lang="en-US" dirty="0"/>
              <a:t>with the </a:t>
            </a:r>
            <a:r>
              <a:rPr lang="en-US" dirty="0">
                <a:solidFill>
                  <a:srgbClr val="FF0000"/>
                </a:solidFill>
              </a:rPr>
              <a:t>same precedence </a:t>
            </a:r>
            <a:r>
              <a:rPr lang="en-US" dirty="0"/>
              <a:t>are </a:t>
            </a:r>
            <a:r>
              <a:rPr lang="en-US" dirty="0">
                <a:solidFill>
                  <a:srgbClr val="FF0000"/>
                </a:solidFill>
              </a:rPr>
              <a:t>evaluated from left to right (except exponentiation</a:t>
            </a:r>
            <a:r>
              <a:rPr lang="en-US" dirty="0" smtClean="0">
                <a:solidFill>
                  <a:srgbClr val="FF0000"/>
                </a:solidFill>
              </a:rPr>
              <a:t>)</a:t>
            </a:r>
            <a:r>
              <a:rPr lang="en-US" dirty="0" smtClean="0"/>
              <a:t>. </a:t>
            </a:r>
          </a:p>
          <a:p>
            <a:pPr marL="0" indent="0">
              <a:buNone/>
            </a:pPr>
            <a:r>
              <a:rPr lang="en-US" dirty="0" smtClean="0"/>
              <a:t>	degrees </a:t>
            </a:r>
            <a:r>
              <a:rPr lang="en-US" dirty="0"/>
              <a:t>/ 2 * pi, </a:t>
            </a:r>
            <a:endParaRPr lang="en-US" dirty="0" smtClean="0"/>
          </a:p>
          <a:p>
            <a:r>
              <a:rPr lang="en-US" dirty="0" smtClean="0"/>
              <a:t>The </a:t>
            </a:r>
            <a:r>
              <a:rPr lang="en-US" dirty="0"/>
              <a:t>division happens first and </a:t>
            </a:r>
            <a:r>
              <a:rPr lang="en-US" dirty="0" smtClean="0"/>
              <a:t>the result </a:t>
            </a:r>
            <a:r>
              <a:rPr lang="en-US" dirty="0"/>
              <a:t>is multiplied by pi. </a:t>
            </a:r>
            <a:endParaRPr lang="en-US" dirty="0" smtClean="0"/>
          </a:p>
          <a:p>
            <a:r>
              <a:rPr lang="en-US" dirty="0" smtClean="0"/>
              <a:t>To </a:t>
            </a:r>
            <a:r>
              <a:rPr lang="en-US" dirty="0"/>
              <a:t>divide </a:t>
            </a:r>
            <a:r>
              <a:rPr lang="en-US" dirty="0" smtClean="0"/>
              <a:t>by       use </a:t>
            </a:r>
            <a:r>
              <a:rPr lang="en-US" dirty="0"/>
              <a:t>parentheses or write </a:t>
            </a:r>
            <a:r>
              <a:rPr lang="en-US" dirty="0" smtClean="0">
                <a:solidFill>
                  <a:srgbClr val="FF0000"/>
                </a:solidFill>
              </a:rPr>
              <a:t>degrees / </a:t>
            </a:r>
            <a:r>
              <a:rPr lang="en-US" dirty="0">
                <a:solidFill>
                  <a:srgbClr val="FF0000"/>
                </a:solidFill>
              </a:rPr>
              <a:t>2 </a:t>
            </a:r>
            <a:r>
              <a:rPr lang="en-US" dirty="0" smtClean="0">
                <a:solidFill>
                  <a:srgbClr val="FF0000"/>
                </a:solidFill>
              </a:rPr>
              <a:t>* </a:t>
            </a:r>
            <a:r>
              <a:rPr lang="en-US" dirty="0">
                <a:solidFill>
                  <a:srgbClr val="FF0000"/>
                </a:solidFill>
              </a:rPr>
              <a:t>pi</a:t>
            </a:r>
            <a:r>
              <a:rPr lang="en-US" dirty="0"/>
              <a:t>.</a:t>
            </a:r>
          </a:p>
        </p:txBody>
      </p:sp>
      <p:pic>
        <p:nvPicPr>
          <p:cNvPr id="4" name="Picture 3"/>
          <p:cNvPicPr>
            <a:picLocks noChangeAspect="1"/>
          </p:cNvPicPr>
          <p:nvPr/>
        </p:nvPicPr>
        <p:blipFill>
          <a:blip r:embed="rId2"/>
          <a:stretch>
            <a:fillRect/>
          </a:stretch>
        </p:blipFill>
        <p:spPr>
          <a:xfrm>
            <a:off x="2737656" y="5280617"/>
            <a:ext cx="469567" cy="379266"/>
          </a:xfrm>
          <a:prstGeom prst="rect">
            <a:avLst/>
          </a:prstGeom>
        </p:spPr>
      </p:pic>
    </p:spTree>
    <p:extLst>
      <p:ext uri="{BB962C8B-B14F-4D97-AF65-F5344CB8AC3E}">
        <p14:creationId xmlns:p14="http://schemas.microsoft.com/office/powerpoint/2010/main" val="36606270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a:t>Conversions</a:t>
            </a:r>
            <a:endParaRPr lang="en-US" dirty="0"/>
          </a:p>
        </p:txBody>
      </p:sp>
      <p:sp>
        <p:nvSpPr>
          <p:cNvPr id="3" name="Content Placeholder 2"/>
          <p:cNvSpPr>
            <a:spLocks noGrp="1"/>
          </p:cNvSpPr>
          <p:nvPr>
            <p:ph idx="1"/>
          </p:nvPr>
        </p:nvSpPr>
        <p:spPr>
          <a:xfrm>
            <a:off x="838200" y="992778"/>
            <a:ext cx="10515600" cy="4351338"/>
          </a:xfrm>
        </p:spPr>
        <p:txBody>
          <a:bodyPr>
            <a:noAutofit/>
          </a:bodyPr>
          <a:lstStyle/>
          <a:p>
            <a:pPr marL="0" indent="0">
              <a:buNone/>
            </a:pPr>
            <a:r>
              <a:rPr lang="en-US" sz="2400" dirty="0"/>
              <a:t>Mixed mode operations:</a:t>
            </a:r>
          </a:p>
          <a:p>
            <a:r>
              <a:rPr lang="en-US" dirty="0"/>
              <a:t>Operation between </a:t>
            </a:r>
            <a:r>
              <a:rPr lang="en-US" b="1" dirty="0" err="1"/>
              <a:t>int</a:t>
            </a:r>
            <a:r>
              <a:rPr lang="en-US" b="1" dirty="0"/>
              <a:t> </a:t>
            </a:r>
            <a:r>
              <a:rPr lang="en-US" dirty="0"/>
              <a:t>and </a:t>
            </a:r>
            <a:r>
              <a:rPr lang="en-US" b="1" dirty="0"/>
              <a:t>float </a:t>
            </a:r>
            <a:r>
              <a:rPr lang="en-US" dirty="0"/>
              <a:t>will yield </a:t>
            </a:r>
            <a:r>
              <a:rPr lang="en-US" b="1" dirty="0"/>
              <a:t>float</a:t>
            </a:r>
            <a:r>
              <a:rPr lang="en-US" dirty="0"/>
              <a:t>.</a:t>
            </a:r>
          </a:p>
          <a:p>
            <a:r>
              <a:rPr lang="en-US" dirty="0"/>
              <a:t>Operation between </a:t>
            </a:r>
            <a:r>
              <a:rPr lang="en-US" b="1" dirty="0" err="1"/>
              <a:t>int</a:t>
            </a:r>
            <a:r>
              <a:rPr lang="en-US" b="1" dirty="0"/>
              <a:t> </a:t>
            </a:r>
            <a:r>
              <a:rPr lang="en-US" dirty="0"/>
              <a:t>and </a:t>
            </a:r>
            <a:r>
              <a:rPr lang="en-US" b="1" dirty="0"/>
              <a:t>complex </a:t>
            </a:r>
            <a:r>
              <a:rPr lang="en-US" dirty="0"/>
              <a:t>will yield </a:t>
            </a:r>
            <a:r>
              <a:rPr lang="en-US" b="1" dirty="0"/>
              <a:t>complex</a:t>
            </a:r>
            <a:endParaRPr lang="en-US" dirty="0"/>
          </a:p>
          <a:p>
            <a:r>
              <a:rPr lang="en-US" dirty="0"/>
              <a:t>Operation between </a:t>
            </a:r>
            <a:r>
              <a:rPr lang="en-US" b="1" dirty="0"/>
              <a:t>float </a:t>
            </a:r>
            <a:r>
              <a:rPr lang="en-US" dirty="0"/>
              <a:t>and </a:t>
            </a:r>
            <a:r>
              <a:rPr lang="en-US" b="1" dirty="0"/>
              <a:t>complex </a:t>
            </a:r>
            <a:r>
              <a:rPr lang="en-US" dirty="0"/>
              <a:t>will yield </a:t>
            </a:r>
            <a:r>
              <a:rPr lang="en-US" b="1" dirty="0"/>
              <a:t>complex</a:t>
            </a:r>
            <a:endParaRPr lang="en-US" dirty="0"/>
          </a:p>
          <a:p>
            <a:r>
              <a:rPr lang="en-US" dirty="0"/>
              <a:t>We can convert one numeric type to another using built-in functions </a:t>
            </a:r>
            <a:r>
              <a:rPr lang="en-US" b="1" dirty="0" err="1"/>
              <a:t>int</a:t>
            </a:r>
            <a:r>
              <a:rPr lang="en-US" b="1" dirty="0"/>
              <a:t>()</a:t>
            </a:r>
            <a:r>
              <a:rPr lang="en-US" dirty="0"/>
              <a:t>, </a:t>
            </a:r>
            <a:r>
              <a:rPr lang="en-US" b="1" dirty="0"/>
              <a:t>float()</a:t>
            </a:r>
            <a:r>
              <a:rPr lang="en-US" dirty="0"/>
              <a:t>, </a:t>
            </a:r>
            <a:r>
              <a:rPr lang="en-US" b="1" dirty="0"/>
              <a:t>complex() </a:t>
            </a:r>
            <a:r>
              <a:rPr lang="en-US" dirty="0"/>
              <a:t>and </a:t>
            </a:r>
            <a:r>
              <a:rPr lang="en-US" b="1" dirty="0"/>
              <a:t>bool()</a:t>
            </a:r>
            <a:endParaRPr lang="en-US" dirty="0"/>
          </a:p>
        </p:txBody>
      </p:sp>
    </p:spTree>
    <p:extLst>
      <p:ext uri="{BB962C8B-B14F-4D97-AF65-F5344CB8AC3E}">
        <p14:creationId xmlns:p14="http://schemas.microsoft.com/office/powerpoint/2010/main" val="3000536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a:t>Conversions</a:t>
            </a:r>
            <a:endParaRPr lang="en-US" dirty="0"/>
          </a:p>
        </p:txBody>
      </p:sp>
      <p:sp>
        <p:nvSpPr>
          <p:cNvPr id="3" name="Content Placeholder 2"/>
          <p:cNvSpPr>
            <a:spLocks noGrp="1"/>
          </p:cNvSpPr>
          <p:nvPr>
            <p:ph idx="1"/>
          </p:nvPr>
        </p:nvSpPr>
        <p:spPr>
          <a:xfrm>
            <a:off x="838200" y="992777"/>
            <a:ext cx="10515600" cy="5244249"/>
          </a:xfrm>
        </p:spPr>
        <p:txBody>
          <a:bodyPr>
            <a:noAutofit/>
          </a:bodyPr>
          <a:lstStyle/>
          <a:p>
            <a:pPr marL="0" indent="0">
              <a:buNone/>
            </a:pPr>
            <a:r>
              <a:rPr lang="en-US" sz="2000" dirty="0"/>
              <a:t>Type conversions:</a:t>
            </a:r>
          </a:p>
          <a:p>
            <a:r>
              <a:rPr lang="en-US" sz="2000" dirty="0" err="1"/>
              <a:t>int</a:t>
            </a:r>
            <a:r>
              <a:rPr lang="en-US" sz="2000" dirty="0"/>
              <a:t>(float/numeric string) # from float/numeric string to </a:t>
            </a:r>
            <a:r>
              <a:rPr lang="en-US" sz="2000" dirty="0" err="1"/>
              <a:t>int</a:t>
            </a:r>
            <a:endParaRPr lang="en-US" sz="2000" dirty="0"/>
          </a:p>
          <a:p>
            <a:r>
              <a:rPr lang="en-US" sz="2000" dirty="0" err="1"/>
              <a:t>int</a:t>
            </a:r>
            <a:r>
              <a:rPr lang="en-US" sz="2000" dirty="0"/>
              <a:t>(numeric string, base) # from numeric string to </a:t>
            </a:r>
            <a:r>
              <a:rPr lang="en-US" sz="2000" dirty="0" err="1"/>
              <a:t>int</a:t>
            </a:r>
            <a:r>
              <a:rPr lang="en-US" sz="2000" dirty="0"/>
              <a:t> in base</a:t>
            </a:r>
          </a:p>
          <a:p>
            <a:r>
              <a:rPr lang="en-US" sz="2000" dirty="0"/>
              <a:t>float(</a:t>
            </a:r>
            <a:r>
              <a:rPr lang="en-US" sz="2000" dirty="0" err="1"/>
              <a:t>int</a:t>
            </a:r>
            <a:r>
              <a:rPr lang="en-US" sz="2000" dirty="0"/>
              <a:t>/numeric string) # from </a:t>
            </a:r>
            <a:r>
              <a:rPr lang="en-US" sz="2000" dirty="0" err="1"/>
              <a:t>int</a:t>
            </a:r>
            <a:r>
              <a:rPr lang="en-US" sz="2000" dirty="0"/>
              <a:t>/numeric string to float</a:t>
            </a:r>
          </a:p>
          <a:p>
            <a:r>
              <a:rPr lang="en-US" sz="2000" dirty="0"/>
              <a:t>float(</a:t>
            </a:r>
            <a:r>
              <a:rPr lang="en-US" sz="2000" dirty="0" err="1"/>
              <a:t>int</a:t>
            </a:r>
            <a:r>
              <a:rPr lang="en-US" sz="2000" dirty="0"/>
              <a:t>) # from </a:t>
            </a:r>
            <a:r>
              <a:rPr lang="en-US" sz="2000" dirty="0" err="1"/>
              <a:t>int</a:t>
            </a:r>
            <a:r>
              <a:rPr lang="en-US" sz="2000" dirty="0"/>
              <a:t> to float</a:t>
            </a:r>
          </a:p>
          <a:p>
            <a:r>
              <a:rPr lang="en-US" sz="2000" dirty="0"/>
              <a:t>complex(</a:t>
            </a:r>
            <a:r>
              <a:rPr lang="en-US" sz="2000" dirty="0" err="1"/>
              <a:t>int</a:t>
            </a:r>
            <a:r>
              <a:rPr lang="en-US" sz="2000" dirty="0"/>
              <a:t>/float) # convert to complex with imaginary part 0</a:t>
            </a:r>
          </a:p>
          <a:p>
            <a:r>
              <a:rPr lang="en-US" sz="2000" dirty="0"/>
              <a:t>complex(</a:t>
            </a:r>
            <a:r>
              <a:rPr lang="en-US" sz="2000" dirty="0" err="1"/>
              <a:t>int</a:t>
            </a:r>
            <a:r>
              <a:rPr lang="en-US" sz="2000" dirty="0"/>
              <a:t>/float, </a:t>
            </a:r>
            <a:r>
              <a:rPr lang="en-US" sz="2000" dirty="0" err="1"/>
              <a:t>int</a:t>
            </a:r>
            <a:r>
              <a:rPr lang="en-US" sz="2000" dirty="0"/>
              <a:t>/float) # convert to complex</a:t>
            </a:r>
          </a:p>
          <a:p>
            <a:r>
              <a:rPr lang="en-US" sz="2000" dirty="0"/>
              <a:t>bool(</a:t>
            </a:r>
            <a:r>
              <a:rPr lang="en-US" sz="2000" dirty="0" err="1"/>
              <a:t>int</a:t>
            </a:r>
            <a:r>
              <a:rPr lang="en-US" sz="2000" dirty="0"/>
              <a:t>/float) # from </a:t>
            </a:r>
            <a:r>
              <a:rPr lang="en-US" sz="2000" dirty="0" err="1"/>
              <a:t>int</a:t>
            </a:r>
            <a:r>
              <a:rPr lang="en-US" sz="2000" dirty="0"/>
              <a:t>/float to True/False (1/0)</a:t>
            </a:r>
          </a:p>
          <a:p>
            <a:r>
              <a:rPr lang="en-US" sz="2000" dirty="0" err="1"/>
              <a:t>str</a:t>
            </a:r>
            <a:r>
              <a:rPr lang="en-US" sz="2000" dirty="0"/>
              <a:t>(</a:t>
            </a:r>
            <a:r>
              <a:rPr lang="en-US" sz="2000" dirty="0" err="1"/>
              <a:t>int</a:t>
            </a:r>
            <a:r>
              <a:rPr lang="en-US" sz="2000" dirty="0"/>
              <a:t>/float/bool) # converts to string</a:t>
            </a:r>
          </a:p>
          <a:p>
            <a:r>
              <a:rPr lang="en-US" sz="2000" dirty="0" err="1"/>
              <a:t>chr</a:t>
            </a:r>
            <a:r>
              <a:rPr lang="en-US" sz="2000" dirty="0"/>
              <a:t>(</a:t>
            </a:r>
            <a:r>
              <a:rPr lang="en-US" sz="2000" dirty="0" err="1"/>
              <a:t>int</a:t>
            </a:r>
            <a:r>
              <a:rPr lang="en-US" sz="2000" dirty="0"/>
              <a:t>) # yields character corresponding to </a:t>
            </a:r>
            <a:r>
              <a:rPr lang="en-US" sz="2000" dirty="0" err="1" smtClean="0"/>
              <a:t>int</a:t>
            </a:r>
            <a:endParaRPr lang="en-US" sz="2000" dirty="0" smtClean="0"/>
          </a:p>
          <a:p>
            <a:r>
              <a:rPr lang="en-US" sz="2000" b="1" dirty="0" err="1"/>
              <a:t>int</a:t>
            </a:r>
            <a:r>
              <a:rPr lang="en-US" sz="2000" b="1" dirty="0"/>
              <a:t>( ) </a:t>
            </a:r>
            <a:r>
              <a:rPr lang="en-US" sz="2000" dirty="0"/>
              <a:t>removes the decimal portion from the quotient, so always rounds towards zero.</a:t>
            </a:r>
          </a:p>
          <a:p>
            <a:r>
              <a:rPr lang="en-US" sz="2000" dirty="0" err="1"/>
              <a:t>int</a:t>
            </a:r>
            <a:r>
              <a:rPr lang="en-US" sz="2000" dirty="0"/>
              <a:t>(3.33) # yields 3</a:t>
            </a:r>
          </a:p>
          <a:p>
            <a:r>
              <a:rPr lang="en-US" sz="2000" dirty="0" err="1"/>
              <a:t>int</a:t>
            </a:r>
            <a:r>
              <a:rPr lang="en-US" sz="2000" dirty="0"/>
              <a:t>(-3.33) # yields -3</a:t>
            </a: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3387097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latin typeface="+mn-lt"/>
              </a:rPr>
              <a:t>String </a:t>
            </a:r>
            <a:r>
              <a:rPr lang="en-US" b="1" dirty="0" smtClean="0">
                <a:latin typeface="+mn-lt"/>
              </a:rPr>
              <a:t>Operations</a:t>
            </a:r>
            <a:endParaRPr lang="en-US" sz="4000" b="1" dirty="0">
              <a:latin typeface="+mn-lt"/>
            </a:endParaRPr>
          </a:p>
        </p:txBody>
      </p:sp>
      <p:sp>
        <p:nvSpPr>
          <p:cNvPr id="3" name="Content Placeholder 2"/>
          <p:cNvSpPr>
            <a:spLocks noGrp="1"/>
          </p:cNvSpPr>
          <p:nvPr>
            <p:ph idx="1"/>
          </p:nvPr>
        </p:nvSpPr>
        <p:spPr>
          <a:xfrm>
            <a:off x="838200" y="1105469"/>
            <a:ext cx="10515600" cy="4894073"/>
          </a:xfrm>
        </p:spPr>
        <p:txBody>
          <a:bodyPr>
            <a:normAutofit fontScale="62500" lnSpcReduction="20000"/>
          </a:bodyPr>
          <a:lstStyle/>
          <a:p>
            <a:r>
              <a:rPr lang="en-US" dirty="0" smtClean="0"/>
              <a:t> </a:t>
            </a:r>
            <a:r>
              <a:rPr lang="en-US" sz="4400" dirty="0"/>
              <a:t>In general, </a:t>
            </a:r>
            <a:r>
              <a:rPr lang="en-US" sz="4400" dirty="0" smtClean="0">
                <a:solidFill>
                  <a:srgbClr val="FF0000"/>
                </a:solidFill>
              </a:rPr>
              <a:t>can’t </a:t>
            </a:r>
            <a:r>
              <a:rPr lang="en-US" sz="4400" dirty="0">
                <a:solidFill>
                  <a:srgbClr val="FF0000"/>
                </a:solidFill>
              </a:rPr>
              <a:t>perform mathematical operations on strings</a:t>
            </a:r>
            <a:r>
              <a:rPr lang="en-US" sz="4400" dirty="0"/>
              <a:t>, even if the strings </a:t>
            </a:r>
            <a:r>
              <a:rPr lang="en-US" sz="4400" dirty="0" smtClean="0"/>
              <a:t>look like </a:t>
            </a:r>
            <a:r>
              <a:rPr lang="en-US" sz="4400" dirty="0"/>
              <a:t>numbers, so the following are </a:t>
            </a:r>
            <a:r>
              <a:rPr lang="en-US" sz="4400" dirty="0">
                <a:solidFill>
                  <a:srgbClr val="FF0000"/>
                </a:solidFill>
              </a:rPr>
              <a:t>illegal</a:t>
            </a:r>
            <a:r>
              <a:rPr lang="en-US" sz="4400" dirty="0"/>
              <a:t>:</a:t>
            </a:r>
          </a:p>
          <a:p>
            <a:pPr marL="0" indent="0">
              <a:buNone/>
            </a:pPr>
            <a:r>
              <a:rPr lang="en-US" sz="4400" dirty="0" smtClean="0"/>
              <a:t>	'</a:t>
            </a:r>
            <a:r>
              <a:rPr lang="en-US" sz="4400" dirty="0" err="1" smtClean="0"/>
              <a:t>chinese</a:t>
            </a:r>
            <a:r>
              <a:rPr lang="en-US" sz="4400" dirty="0" smtClean="0"/>
              <a:t>‘ - 'food</a:t>
            </a:r>
            <a:r>
              <a:rPr lang="en-US" sz="4400" dirty="0"/>
              <a:t>' </a:t>
            </a:r>
            <a:endParaRPr lang="en-US" sz="4400" dirty="0" smtClean="0"/>
          </a:p>
          <a:p>
            <a:pPr marL="0" indent="0">
              <a:buNone/>
            </a:pPr>
            <a:r>
              <a:rPr lang="en-US" sz="4400" dirty="0" smtClean="0"/>
              <a:t>	'eggs‘ / 'easy</a:t>
            </a:r>
            <a:r>
              <a:rPr lang="en-US" sz="4400" dirty="0"/>
              <a:t>' </a:t>
            </a:r>
            <a:endParaRPr lang="en-US" sz="4400" dirty="0" smtClean="0"/>
          </a:p>
          <a:p>
            <a:pPr marL="0" indent="0">
              <a:buNone/>
            </a:pPr>
            <a:r>
              <a:rPr lang="en-US" sz="4400" dirty="0" smtClean="0"/>
              <a:t>	'third‘ * 'a </a:t>
            </a:r>
            <a:r>
              <a:rPr lang="en-US" sz="4400" dirty="0"/>
              <a:t>charm'</a:t>
            </a:r>
          </a:p>
          <a:p>
            <a:r>
              <a:rPr lang="en-US" sz="4400" dirty="0"/>
              <a:t>But there are </a:t>
            </a:r>
            <a:r>
              <a:rPr lang="en-US" sz="4400" dirty="0">
                <a:solidFill>
                  <a:srgbClr val="FF0000"/>
                </a:solidFill>
              </a:rPr>
              <a:t>two exceptions</a:t>
            </a:r>
            <a:r>
              <a:rPr lang="en-US" sz="4400" dirty="0"/>
              <a:t>, </a:t>
            </a:r>
            <a:r>
              <a:rPr lang="en-US" sz="4400" dirty="0">
                <a:solidFill>
                  <a:srgbClr val="FF0000"/>
                </a:solidFill>
              </a:rPr>
              <a:t>+ and </a:t>
            </a:r>
            <a:r>
              <a:rPr lang="en-US" sz="4400" dirty="0" smtClean="0">
                <a:solidFill>
                  <a:srgbClr val="FF0000"/>
                </a:solidFill>
              </a:rPr>
              <a:t>*. </a:t>
            </a:r>
          </a:p>
          <a:p>
            <a:r>
              <a:rPr lang="en-US" sz="4400" dirty="0" smtClean="0"/>
              <a:t>The </a:t>
            </a:r>
            <a:r>
              <a:rPr lang="en-US" sz="4400" dirty="0">
                <a:solidFill>
                  <a:srgbClr val="FF0000"/>
                </a:solidFill>
              </a:rPr>
              <a:t>+ operator </a:t>
            </a:r>
            <a:r>
              <a:rPr lang="en-US" sz="4400" dirty="0"/>
              <a:t>performs </a:t>
            </a:r>
            <a:r>
              <a:rPr lang="en-US" sz="4400" dirty="0">
                <a:solidFill>
                  <a:srgbClr val="FF0000"/>
                </a:solidFill>
              </a:rPr>
              <a:t>string concatenation</a:t>
            </a:r>
            <a:r>
              <a:rPr lang="en-US" sz="4400" dirty="0"/>
              <a:t>, which means it </a:t>
            </a:r>
            <a:r>
              <a:rPr lang="en-US" sz="4400" dirty="0">
                <a:solidFill>
                  <a:srgbClr val="FF0000"/>
                </a:solidFill>
              </a:rPr>
              <a:t>joins the strings by </a:t>
            </a:r>
            <a:r>
              <a:rPr lang="en-US" sz="4400" dirty="0" smtClean="0">
                <a:solidFill>
                  <a:srgbClr val="FF0000"/>
                </a:solidFill>
              </a:rPr>
              <a:t>linking </a:t>
            </a:r>
            <a:r>
              <a:rPr lang="en-US" sz="4400" dirty="0" smtClean="0"/>
              <a:t>them </a:t>
            </a:r>
            <a:r>
              <a:rPr lang="en-US" sz="4400" dirty="0"/>
              <a:t>end-to-end. For example:</a:t>
            </a:r>
          </a:p>
          <a:p>
            <a:pPr marL="0" indent="0">
              <a:buNone/>
            </a:pPr>
            <a:r>
              <a:rPr lang="en-US" sz="4400" dirty="0" smtClean="0"/>
              <a:t>	&gt;&gt;&gt; </a:t>
            </a:r>
            <a:r>
              <a:rPr lang="en-US" sz="4400" dirty="0"/>
              <a:t>first = </a:t>
            </a:r>
            <a:r>
              <a:rPr lang="en-US" sz="4400" dirty="0" smtClean="0"/>
              <a:t>‘Data'</a:t>
            </a:r>
            <a:endParaRPr lang="en-US" sz="4400" dirty="0"/>
          </a:p>
          <a:p>
            <a:pPr marL="0" indent="0">
              <a:buNone/>
            </a:pPr>
            <a:r>
              <a:rPr lang="en-US" sz="4400" dirty="0" smtClean="0"/>
              <a:t>	&gt;&gt;&gt; </a:t>
            </a:r>
            <a:r>
              <a:rPr lang="en-US" sz="4400" dirty="0"/>
              <a:t>second = </a:t>
            </a:r>
            <a:r>
              <a:rPr lang="en-US" sz="4400" dirty="0" smtClean="0"/>
              <a:t>‘Science'</a:t>
            </a:r>
            <a:endParaRPr lang="en-US" sz="4400" dirty="0"/>
          </a:p>
          <a:p>
            <a:pPr marL="0" indent="0">
              <a:buNone/>
            </a:pPr>
            <a:r>
              <a:rPr lang="en-US" sz="4400" dirty="0" smtClean="0"/>
              <a:t>	&gt;&gt;&gt; </a:t>
            </a:r>
            <a:r>
              <a:rPr lang="en-US" sz="4400" dirty="0"/>
              <a:t>first + second</a:t>
            </a:r>
          </a:p>
          <a:p>
            <a:r>
              <a:rPr lang="en-US" sz="4400" dirty="0" smtClean="0"/>
              <a:t>Output: </a:t>
            </a:r>
            <a:r>
              <a:rPr lang="en-US" sz="4400" dirty="0" err="1" smtClean="0"/>
              <a:t>DataScience</a:t>
            </a:r>
            <a:endParaRPr lang="en-US" sz="4400" dirty="0"/>
          </a:p>
          <a:p>
            <a:pPr marL="0" indent="0">
              <a:buNone/>
            </a:pPr>
            <a:endParaRPr lang="en-US" sz="4400" dirty="0"/>
          </a:p>
        </p:txBody>
      </p:sp>
    </p:spTree>
    <p:extLst>
      <p:ext uri="{BB962C8B-B14F-4D97-AF65-F5344CB8AC3E}">
        <p14:creationId xmlns:p14="http://schemas.microsoft.com/office/powerpoint/2010/main" val="2841725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latin typeface="+mn-lt"/>
              </a:rPr>
              <a:t>String operations</a:t>
            </a:r>
            <a:endParaRPr lang="en-US" sz="4000" b="1" dirty="0">
              <a:latin typeface="+mn-lt"/>
            </a:endParaRPr>
          </a:p>
        </p:txBody>
      </p:sp>
      <p:sp>
        <p:nvSpPr>
          <p:cNvPr id="3" name="Content Placeholder 2"/>
          <p:cNvSpPr>
            <a:spLocks noGrp="1"/>
          </p:cNvSpPr>
          <p:nvPr>
            <p:ph idx="1"/>
          </p:nvPr>
        </p:nvSpPr>
        <p:spPr>
          <a:xfrm>
            <a:off x="838200" y="1105469"/>
            <a:ext cx="10515600" cy="4894073"/>
          </a:xfrm>
        </p:spPr>
        <p:txBody>
          <a:bodyPr>
            <a:normAutofit/>
          </a:bodyPr>
          <a:lstStyle/>
          <a:p>
            <a:r>
              <a:rPr lang="en-US" dirty="0" smtClean="0"/>
              <a:t>The </a:t>
            </a:r>
            <a:r>
              <a:rPr lang="en-US" dirty="0">
                <a:solidFill>
                  <a:srgbClr val="FF0000"/>
                </a:solidFill>
              </a:rPr>
              <a:t>* operator </a:t>
            </a:r>
            <a:r>
              <a:rPr lang="en-US" dirty="0"/>
              <a:t>also works on strings; it performs </a:t>
            </a:r>
            <a:r>
              <a:rPr lang="en-US" dirty="0">
                <a:solidFill>
                  <a:srgbClr val="FF0000"/>
                </a:solidFill>
              </a:rPr>
              <a:t>repetition</a:t>
            </a:r>
            <a:r>
              <a:rPr lang="en-US" dirty="0"/>
              <a:t>. </a:t>
            </a:r>
          </a:p>
          <a:p>
            <a:pPr marL="0" indent="0">
              <a:buNone/>
            </a:pPr>
            <a:r>
              <a:rPr lang="en-US" dirty="0" smtClean="0"/>
              <a:t>	 &gt;&gt;&gt;'Spam</a:t>
            </a:r>
            <a:r>
              <a:rPr lang="en-US" dirty="0"/>
              <a:t>'*3 </a:t>
            </a:r>
            <a:endParaRPr lang="en-US" dirty="0" smtClean="0"/>
          </a:p>
          <a:p>
            <a:pPr marL="0" indent="0">
              <a:buNone/>
            </a:pPr>
            <a:r>
              <a:rPr lang="en-US" dirty="0"/>
              <a:t>	</a:t>
            </a:r>
            <a:r>
              <a:rPr lang="en-US" dirty="0" smtClean="0"/>
              <a:t>        '</a:t>
            </a:r>
            <a:r>
              <a:rPr lang="en-US" dirty="0" err="1" smtClean="0"/>
              <a:t>SpamSpamSpam</a:t>
            </a:r>
            <a:r>
              <a:rPr lang="en-US" dirty="0"/>
              <a:t>'. </a:t>
            </a:r>
            <a:endParaRPr lang="en-US" dirty="0" smtClean="0"/>
          </a:p>
          <a:p>
            <a:r>
              <a:rPr lang="en-US" dirty="0" smtClean="0"/>
              <a:t>If </a:t>
            </a:r>
            <a:r>
              <a:rPr lang="en-US" dirty="0"/>
              <a:t>one of the values is a string, the other has to be an integer</a:t>
            </a:r>
            <a:r>
              <a:rPr lang="en-US" dirty="0" smtClean="0"/>
              <a:t>.</a:t>
            </a:r>
            <a:endParaRPr lang="en-US" dirty="0"/>
          </a:p>
        </p:txBody>
      </p:sp>
    </p:spTree>
    <p:extLst>
      <p:ext uri="{BB962C8B-B14F-4D97-AF65-F5344CB8AC3E}">
        <p14:creationId xmlns:p14="http://schemas.microsoft.com/office/powerpoint/2010/main" val="1292721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t>Comments</a:t>
            </a:r>
          </a:p>
        </p:txBody>
      </p:sp>
      <p:sp>
        <p:nvSpPr>
          <p:cNvPr id="3" name="Content Placeholder 2"/>
          <p:cNvSpPr>
            <a:spLocks noGrp="1"/>
          </p:cNvSpPr>
          <p:nvPr>
            <p:ph idx="1"/>
          </p:nvPr>
        </p:nvSpPr>
        <p:spPr>
          <a:xfrm>
            <a:off x="838200" y="1105469"/>
            <a:ext cx="10515600" cy="4894073"/>
          </a:xfrm>
        </p:spPr>
        <p:txBody>
          <a:bodyPr>
            <a:normAutofit/>
          </a:bodyPr>
          <a:lstStyle/>
          <a:p>
            <a:r>
              <a:rPr lang="en-US" dirty="0" smtClean="0"/>
              <a:t>To </a:t>
            </a:r>
            <a:r>
              <a:rPr lang="en-US" dirty="0">
                <a:solidFill>
                  <a:srgbClr val="FF0000"/>
                </a:solidFill>
              </a:rPr>
              <a:t>add notes </a:t>
            </a:r>
            <a:r>
              <a:rPr lang="en-US" dirty="0"/>
              <a:t>to </a:t>
            </a:r>
            <a:r>
              <a:rPr lang="en-US" dirty="0" smtClean="0"/>
              <a:t>our </a:t>
            </a:r>
            <a:r>
              <a:rPr lang="en-US" dirty="0">
                <a:solidFill>
                  <a:srgbClr val="FF0000"/>
                </a:solidFill>
              </a:rPr>
              <a:t>programs to explain </a:t>
            </a:r>
            <a:r>
              <a:rPr lang="en-US" dirty="0"/>
              <a:t>in </a:t>
            </a:r>
            <a:r>
              <a:rPr lang="en-US" dirty="0">
                <a:solidFill>
                  <a:srgbClr val="FF0000"/>
                </a:solidFill>
              </a:rPr>
              <a:t>natural </a:t>
            </a:r>
            <a:r>
              <a:rPr lang="en-US" dirty="0" smtClean="0">
                <a:solidFill>
                  <a:srgbClr val="FF0000"/>
                </a:solidFill>
              </a:rPr>
              <a:t>language </a:t>
            </a:r>
            <a:r>
              <a:rPr lang="en-US" dirty="0" smtClean="0"/>
              <a:t>what </a:t>
            </a:r>
            <a:r>
              <a:rPr lang="en-US" dirty="0"/>
              <a:t>the </a:t>
            </a:r>
            <a:r>
              <a:rPr lang="en-US" dirty="0" smtClean="0"/>
              <a:t>program </a:t>
            </a:r>
            <a:r>
              <a:rPr lang="en-US" dirty="0"/>
              <a:t>is doing. These notes are called </a:t>
            </a:r>
            <a:r>
              <a:rPr lang="en-US" dirty="0">
                <a:solidFill>
                  <a:srgbClr val="FF0000"/>
                </a:solidFill>
              </a:rPr>
              <a:t>comments</a:t>
            </a:r>
            <a:r>
              <a:rPr lang="en-US" dirty="0"/>
              <a:t>, and they start </a:t>
            </a:r>
            <a:r>
              <a:rPr lang="en-US" dirty="0" smtClean="0"/>
              <a:t>with the </a:t>
            </a:r>
            <a:r>
              <a:rPr lang="en-US" dirty="0">
                <a:solidFill>
                  <a:srgbClr val="FF0000"/>
                </a:solidFill>
              </a:rPr>
              <a:t># symbol</a:t>
            </a:r>
            <a:r>
              <a:rPr lang="en-US" dirty="0" smtClean="0"/>
              <a:t>: </a:t>
            </a:r>
          </a:p>
          <a:p>
            <a:pPr marL="0" indent="0">
              <a:buNone/>
            </a:pPr>
            <a:r>
              <a:rPr lang="en-US" dirty="0" smtClean="0"/>
              <a:t>	</a:t>
            </a:r>
            <a:r>
              <a:rPr lang="en-US" b="1" dirty="0" smtClean="0"/>
              <a:t># compute the percentage of the hour that has elapsed</a:t>
            </a:r>
          </a:p>
          <a:p>
            <a:pPr marL="0" indent="0">
              <a:buNone/>
            </a:pPr>
            <a:r>
              <a:rPr lang="en-US" dirty="0" smtClean="0"/>
              <a:t>	percentage = (minute * 100) / 60</a:t>
            </a:r>
          </a:p>
          <a:p>
            <a:r>
              <a:rPr lang="en-US" dirty="0" smtClean="0"/>
              <a:t>In this case, the comment appears on a line by itself. We can also put comments at the end of a line:</a:t>
            </a:r>
          </a:p>
          <a:p>
            <a:pPr marL="0" indent="0">
              <a:buNone/>
            </a:pPr>
            <a:r>
              <a:rPr lang="en-US" dirty="0" smtClean="0"/>
              <a:t>	percentage = (minute * 100) / 60 </a:t>
            </a:r>
            <a:r>
              <a:rPr lang="en-US" b="1" dirty="0" smtClean="0"/>
              <a:t># percentage of an hour</a:t>
            </a:r>
          </a:p>
          <a:p>
            <a:r>
              <a:rPr lang="en-US" dirty="0" smtClean="0"/>
              <a:t>Everything from the # to the end of the line is ignored—it has </a:t>
            </a:r>
            <a:r>
              <a:rPr lang="en-US" dirty="0" smtClean="0">
                <a:solidFill>
                  <a:srgbClr val="FF0000"/>
                </a:solidFill>
              </a:rPr>
              <a:t>no effect </a:t>
            </a:r>
            <a:r>
              <a:rPr lang="en-US" dirty="0" smtClean="0"/>
              <a:t>on the </a:t>
            </a:r>
            <a:r>
              <a:rPr lang="en-US" dirty="0" smtClean="0">
                <a:solidFill>
                  <a:srgbClr val="FF0000"/>
                </a:solidFill>
              </a:rPr>
              <a:t>execution of the program</a:t>
            </a:r>
            <a:r>
              <a:rPr lang="en-US" dirty="0" smtClean="0"/>
              <a:t>.</a:t>
            </a:r>
            <a:endParaRPr lang="en-US" dirty="0"/>
          </a:p>
        </p:txBody>
      </p:sp>
    </p:spTree>
    <p:extLst>
      <p:ext uri="{BB962C8B-B14F-4D97-AF65-F5344CB8AC3E}">
        <p14:creationId xmlns:p14="http://schemas.microsoft.com/office/powerpoint/2010/main" val="31415137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t>Comments</a:t>
            </a:r>
          </a:p>
        </p:txBody>
      </p:sp>
      <p:sp>
        <p:nvSpPr>
          <p:cNvPr id="3" name="Content Placeholder 2"/>
          <p:cNvSpPr>
            <a:spLocks noGrp="1"/>
          </p:cNvSpPr>
          <p:nvPr>
            <p:ph idx="1"/>
          </p:nvPr>
        </p:nvSpPr>
        <p:spPr>
          <a:xfrm>
            <a:off x="838200" y="1105469"/>
            <a:ext cx="10515600" cy="4894073"/>
          </a:xfrm>
        </p:spPr>
        <p:txBody>
          <a:bodyPr>
            <a:normAutofit/>
          </a:bodyPr>
          <a:lstStyle/>
          <a:p>
            <a:r>
              <a:rPr lang="en-US" dirty="0" smtClean="0">
                <a:solidFill>
                  <a:srgbClr val="FF0000"/>
                </a:solidFill>
              </a:rPr>
              <a:t>Multi-line comments </a:t>
            </a:r>
            <a:r>
              <a:rPr lang="en-US" dirty="0" smtClean="0"/>
              <a:t>should be written in a pair of </a:t>
            </a:r>
            <a:r>
              <a:rPr lang="en-US" dirty="0" smtClean="0">
                <a:solidFill>
                  <a:srgbClr val="FF0000"/>
                </a:solidFill>
              </a:rPr>
              <a:t>‘’’ </a:t>
            </a:r>
            <a:r>
              <a:rPr lang="en-US" dirty="0" smtClean="0"/>
              <a:t>or</a:t>
            </a:r>
            <a:r>
              <a:rPr lang="en-US" dirty="0" smtClean="0">
                <a:solidFill>
                  <a:srgbClr val="FF0000"/>
                </a:solidFill>
              </a:rPr>
              <a:t> “””</a:t>
            </a:r>
            <a:r>
              <a:rPr lang="en-US" dirty="0" smtClean="0"/>
              <a:t>.</a:t>
            </a:r>
          </a:p>
          <a:p>
            <a:pPr marL="0" indent="0">
              <a:buNone/>
            </a:pPr>
            <a:r>
              <a:rPr lang="en-US" dirty="0" smtClean="0"/>
              <a:t>	‘’’Additional program: Calculate bonus to be </a:t>
            </a:r>
            <a:r>
              <a:rPr lang="en-US" dirty="0" err="1" smtClean="0"/>
              <a:t>paidURL</a:t>
            </a:r>
            <a:r>
              <a:rPr lang="en-US" dirty="0" smtClean="0"/>
              <a:t>: 	https://www.ykanetkar.com (https://www.ykanetkar.com) 	Author: </a:t>
            </a:r>
            <a:r>
              <a:rPr lang="en-US" dirty="0" err="1" smtClean="0"/>
              <a:t>Yashavant</a:t>
            </a:r>
            <a:r>
              <a:rPr lang="en-US" dirty="0" smtClean="0"/>
              <a:t>, Date: 18 May2020 ‘’’</a:t>
            </a:r>
          </a:p>
          <a:p>
            <a:endParaRPr lang="en-US" dirty="0"/>
          </a:p>
          <a:p>
            <a:r>
              <a:rPr lang="en-US" dirty="0" smtClean="0">
                <a:solidFill>
                  <a:srgbClr val="FF0000"/>
                </a:solidFill>
              </a:rPr>
              <a:t>Indentation matters</a:t>
            </a:r>
            <a:r>
              <a:rPr lang="en-US" dirty="0"/>
              <a:t>! </a:t>
            </a:r>
            <a:r>
              <a:rPr lang="en-US" dirty="0" smtClean="0"/>
              <a:t>Don’t use it casually</a:t>
            </a:r>
            <a:r>
              <a:rPr lang="en-US" dirty="0"/>
              <a:t>. </a:t>
            </a:r>
            <a:r>
              <a:rPr lang="en-US" dirty="0" smtClean="0"/>
              <a:t>The following code will report an error 'Unexpected indent'.</a:t>
            </a:r>
          </a:p>
          <a:p>
            <a:pPr marL="0" indent="0">
              <a:buNone/>
            </a:pPr>
            <a:r>
              <a:rPr lang="en-US" dirty="0" smtClean="0"/>
              <a:t>	a = 20 </a:t>
            </a:r>
            <a:endParaRPr lang="en-US" dirty="0"/>
          </a:p>
          <a:p>
            <a:pPr marL="0" indent="0">
              <a:buNone/>
            </a:pPr>
            <a:r>
              <a:rPr lang="en-US" dirty="0" smtClean="0"/>
              <a:t>		b = 45 </a:t>
            </a:r>
            <a:endParaRPr lang="en-US" dirty="0"/>
          </a:p>
        </p:txBody>
      </p:sp>
    </p:spTree>
    <p:extLst>
      <p:ext uri="{BB962C8B-B14F-4D97-AF65-F5344CB8AC3E}">
        <p14:creationId xmlns:p14="http://schemas.microsoft.com/office/powerpoint/2010/main" val="416580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810532"/>
          </a:xfrm>
        </p:spPr>
        <p:txBody>
          <a:bodyPr>
            <a:normAutofit/>
          </a:bodyPr>
          <a:lstStyle/>
          <a:p>
            <a:pPr algn="l"/>
            <a:r>
              <a:rPr lang="en-US" sz="4000" b="1" i="0" dirty="0">
                <a:solidFill>
                  <a:srgbClr val="000000"/>
                </a:solidFill>
                <a:effectLst/>
                <a:latin typeface="+mn-lt"/>
                <a:cs typeface="Heebo" pitchFamily="2" charset="-79"/>
              </a:rPr>
              <a:t>Python Features</a:t>
            </a: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296956"/>
            <a:ext cx="10515600" cy="4899128"/>
          </a:xfrm>
        </p:spPr>
        <p:txBody>
          <a:bodyPr>
            <a:noAutofit/>
          </a:bodyPr>
          <a:lstStyle/>
          <a:p>
            <a:pPr algn="just">
              <a:buFont typeface="Arial" panose="020B0604020202020204" pitchFamily="34" charset="0"/>
              <a:buChar char="•"/>
            </a:pPr>
            <a:r>
              <a:rPr lang="en-US" b="1" i="0" dirty="0">
                <a:solidFill>
                  <a:srgbClr val="000000"/>
                </a:solidFill>
                <a:effectLst/>
              </a:rPr>
              <a:t>Extendable</a:t>
            </a:r>
            <a:r>
              <a:rPr lang="en-US" b="0" i="0" dirty="0">
                <a:solidFill>
                  <a:srgbClr val="000000"/>
                </a:solidFill>
                <a:effectLst/>
              </a:rPr>
              <a:t> − Can </a:t>
            </a:r>
            <a:r>
              <a:rPr lang="en-US" b="0" i="0" dirty="0">
                <a:solidFill>
                  <a:srgbClr val="FF0000"/>
                </a:solidFill>
                <a:effectLst/>
              </a:rPr>
              <a:t>add low-level modules </a:t>
            </a:r>
            <a:r>
              <a:rPr lang="en-US" b="0" i="0" dirty="0">
                <a:solidFill>
                  <a:srgbClr val="000000"/>
                </a:solidFill>
                <a:effectLst/>
              </a:rPr>
              <a:t>to the </a:t>
            </a:r>
            <a:r>
              <a:rPr lang="en-US" b="0" i="0" dirty="0">
                <a:solidFill>
                  <a:srgbClr val="FF0000"/>
                </a:solidFill>
                <a:effectLst/>
              </a:rPr>
              <a:t>Python interpreter</a:t>
            </a:r>
            <a:r>
              <a:rPr lang="en-US" b="0" i="0" dirty="0">
                <a:solidFill>
                  <a:srgbClr val="000000"/>
                </a:solidFill>
                <a:effectLst/>
              </a:rPr>
              <a:t>. These modules </a:t>
            </a:r>
            <a:r>
              <a:rPr lang="en-US" b="0" i="0" dirty="0">
                <a:solidFill>
                  <a:srgbClr val="FF0000"/>
                </a:solidFill>
                <a:effectLst/>
              </a:rPr>
              <a:t>enable programmers </a:t>
            </a:r>
            <a:r>
              <a:rPr lang="en-US" b="0" i="0" dirty="0">
                <a:solidFill>
                  <a:srgbClr val="000000"/>
                </a:solidFill>
                <a:effectLst/>
              </a:rPr>
              <a:t>to </a:t>
            </a:r>
            <a:r>
              <a:rPr lang="en-US" b="0" i="0" dirty="0">
                <a:solidFill>
                  <a:srgbClr val="FF0000"/>
                </a:solidFill>
                <a:effectLst/>
              </a:rPr>
              <a:t>add to or customize their tools </a:t>
            </a:r>
            <a:r>
              <a:rPr lang="en-US" b="0" i="0" dirty="0">
                <a:solidFill>
                  <a:srgbClr val="000000"/>
                </a:solidFill>
                <a:effectLst/>
              </a:rPr>
              <a:t>to be more </a:t>
            </a:r>
            <a:r>
              <a:rPr lang="en-US" b="0" i="0" dirty="0" smtClean="0">
                <a:solidFill>
                  <a:srgbClr val="FF0000"/>
                </a:solidFill>
                <a:effectLst/>
              </a:rPr>
              <a:t>efficient</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Databases</a:t>
            </a:r>
            <a:r>
              <a:rPr lang="en-US" b="0" i="0" dirty="0">
                <a:solidFill>
                  <a:srgbClr val="000000"/>
                </a:solidFill>
                <a:effectLst/>
              </a:rPr>
              <a:t> − Python provides </a:t>
            </a:r>
            <a:r>
              <a:rPr lang="en-US" b="0" i="0" dirty="0">
                <a:solidFill>
                  <a:srgbClr val="FF0000"/>
                </a:solidFill>
                <a:effectLst/>
              </a:rPr>
              <a:t>interfaces </a:t>
            </a:r>
            <a:r>
              <a:rPr lang="en-US" b="0" i="0" dirty="0">
                <a:solidFill>
                  <a:srgbClr val="000000"/>
                </a:solidFill>
                <a:effectLst/>
              </a:rPr>
              <a:t>to all major commercial </a:t>
            </a:r>
            <a:r>
              <a:rPr lang="en-US" b="0" i="0" dirty="0" smtClean="0">
                <a:solidFill>
                  <a:srgbClr val="000000"/>
                </a:solidFill>
                <a:effectLst/>
              </a:rPr>
              <a:t>databases</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GUI Programming</a:t>
            </a:r>
            <a:r>
              <a:rPr lang="en-US" b="0" i="0" dirty="0">
                <a:solidFill>
                  <a:srgbClr val="000000"/>
                </a:solidFill>
                <a:effectLst/>
              </a:rPr>
              <a:t> − Python supports </a:t>
            </a:r>
            <a:r>
              <a:rPr lang="en-US" b="0" i="0" dirty="0">
                <a:solidFill>
                  <a:srgbClr val="FF0000"/>
                </a:solidFill>
                <a:effectLst/>
              </a:rPr>
              <a:t>GUI applications </a:t>
            </a:r>
            <a:r>
              <a:rPr lang="en-US" b="0" i="0" dirty="0">
                <a:solidFill>
                  <a:srgbClr val="000000"/>
                </a:solidFill>
                <a:effectLst/>
              </a:rPr>
              <a:t>that can be created and ported to </a:t>
            </a:r>
            <a:r>
              <a:rPr lang="en-US" b="0" i="0" dirty="0">
                <a:effectLst/>
              </a:rPr>
              <a:t>many</a:t>
            </a:r>
            <a:r>
              <a:rPr lang="en-US" b="0" i="0" dirty="0">
                <a:solidFill>
                  <a:srgbClr val="FF0000"/>
                </a:solidFill>
                <a:effectLst/>
              </a:rPr>
              <a:t> system calls, </a:t>
            </a:r>
            <a:r>
              <a:rPr lang="en-US" b="0" i="0" dirty="0" smtClean="0">
                <a:solidFill>
                  <a:srgbClr val="FF0000"/>
                </a:solidFill>
                <a:effectLst/>
              </a:rPr>
              <a:t>libraries, </a:t>
            </a:r>
            <a:r>
              <a:rPr lang="en-US" b="0" i="0" dirty="0">
                <a:effectLst/>
              </a:rPr>
              <a:t>and</a:t>
            </a:r>
            <a:r>
              <a:rPr lang="en-US" b="0" i="0" dirty="0">
                <a:solidFill>
                  <a:srgbClr val="FF0000"/>
                </a:solidFill>
                <a:effectLst/>
              </a:rPr>
              <a:t> windows systems</a:t>
            </a:r>
            <a:r>
              <a:rPr lang="en-US" b="0" i="0" dirty="0">
                <a:solidFill>
                  <a:srgbClr val="000000"/>
                </a:solidFill>
                <a:effectLst/>
              </a:rPr>
              <a:t>, such as </a:t>
            </a:r>
            <a:r>
              <a:rPr lang="en-US" b="0" i="0" dirty="0">
                <a:effectLst/>
              </a:rPr>
              <a:t>Windows MFC, Macintosh, and the X Window system of </a:t>
            </a:r>
            <a:r>
              <a:rPr lang="en-US" b="0" i="0" dirty="0" smtClean="0">
                <a:effectLst/>
              </a:rPr>
              <a:t>Unix</a:t>
            </a:r>
            <a:endParaRPr lang="en-US" b="0" i="0" dirty="0">
              <a:effectLst/>
            </a:endParaRPr>
          </a:p>
          <a:p>
            <a:pPr algn="just">
              <a:buFont typeface="Arial" panose="020B0604020202020204" pitchFamily="34" charset="0"/>
              <a:buChar char="•"/>
            </a:pPr>
            <a:r>
              <a:rPr lang="en-US" b="1" i="0" dirty="0">
                <a:solidFill>
                  <a:srgbClr val="000000"/>
                </a:solidFill>
                <a:effectLst/>
              </a:rPr>
              <a:t>Scalable</a:t>
            </a:r>
            <a:r>
              <a:rPr lang="en-US" b="0" i="0" dirty="0">
                <a:solidFill>
                  <a:srgbClr val="000000"/>
                </a:solidFill>
                <a:effectLst/>
              </a:rPr>
              <a:t> − Python provides a </a:t>
            </a:r>
            <a:r>
              <a:rPr lang="en-US" b="0" i="0" dirty="0">
                <a:solidFill>
                  <a:srgbClr val="FF0000"/>
                </a:solidFill>
                <a:effectLst/>
              </a:rPr>
              <a:t>better structure </a:t>
            </a:r>
            <a:r>
              <a:rPr lang="en-US" b="0" i="0" dirty="0">
                <a:effectLst/>
              </a:rPr>
              <a:t>and</a:t>
            </a:r>
            <a:r>
              <a:rPr lang="en-US" b="0" i="0" dirty="0">
                <a:solidFill>
                  <a:srgbClr val="FF0000"/>
                </a:solidFill>
                <a:effectLst/>
              </a:rPr>
              <a:t> support </a:t>
            </a:r>
            <a:r>
              <a:rPr lang="en-US" b="0" i="0" dirty="0">
                <a:solidFill>
                  <a:srgbClr val="000000"/>
                </a:solidFill>
                <a:effectLst/>
              </a:rPr>
              <a:t>for </a:t>
            </a:r>
            <a:r>
              <a:rPr lang="en-US" b="0" i="0" dirty="0">
                <a:solidFill>
                  <a:srgbClr val="FF0000"/>
                </a:solidFill>
                <a:effectLst/>
              </a:rPr>
              <a:t>large programs </a:t>
            </a:r>
            <a:r>
              <a:rPr lang="en-US" b="0" i="0" dirty="0">
                <a:solidFill>
                  <a:srgbClr val="000000"/>
                </a:solidFill>
                <a:effectLst/>
              </a:rPr>
              <a:t>than </a:t>
            </a:r>
            <a:r>
              <a:rPr lang="en-US" b="0" i="0" dirty="0">
                <a:solidFill>
                  <a:srgbClr val="FF0000"/>
                </a:solidFill>
                <a:effectLst/>
              </a:rPr>
              <a:t>shell </a:t>
            </a:r>
            <a:r>
              <a:rPr lang="en-US" b="0" i="0" dirty="0" smtClean="0">
                <a:solidFill>
                  <a:srgbClr val="FF0000"/>
                </a:solidFill>
                <a:effectLst/>
              </a:rPr>
              <a:t>scripting</a:t>
            </a:r>
            <a:endParaRPr lang="en-US" sz="2400" b="0" i="0" dirty="0">
              <a:solidFill>
                <a:srgbClr val="000000"/>
              </a:solidFill>
              <a:effectLst/>
            </a:endParaRPr>
          </a:p>
          <a:p>
            <a:pPr marL="0" indent="0">
              <a:buNone/>
            </a:pPr>
            <a:r>
              <a:rPr lang="en-US" sz="1050" dirty="0"/>
              <a:t/>
            </a:r>
            <a:br>
              <a:rPr lang="en-US" sz="1050" dirty="0"/>
            </a:br>
            <a:endParaRPr lang="en-IN" sz="2000" dirty="0"/>
          </a:p>
        </p:txBody>
      </p:sp>
    </p:spTree>
    <p:extLst>
      <p:ext uri="{BB962C8B-B14F-4D97-AF65-F5344CB8AC3E}">
        <p14:creationId xmlns:p14="http://schemas.microsoft.com/office/powerpoint/2010/main" val="32037715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t>Debugging</a:t>
            </a:r>
            <a:endParaRPr lang="en-US" dirty="0"/>
          </a:p>
        </p:txBody>
      </p:sp>
      <p:sp>
        <p:nvSpPr>
          <p:cNvPr id="3" name="Content Placeholder 2"/>
          <p:cNvSpPr>
            <a:spLocks noGrp="1"/>
          </p:cNvSpPr>
          <p:nvPr>
            <p:ph idx="1"/>
          </p:nvPr>
        </p:nvSpPr>
        <p:spPr>
          <a:xfrm>
            <a:off x="838200" y="1105469"/>
            <a:ext cx="10515600" cy="4894073"/>
          </a:xfrm>
        </p:spPr>
        <p:txBody>
          <a:bodyPr>
            <a:normAutofit lnSpcReduction="10000"/>
          </a:bodyPr>
          <a:lstStyle/>
          <a:p>
            <a:r>
              <a:rPr lang="en-US" dirty="0" smtClean="0"/>
              <a:t>Three </a:t>
            </a:r>
            <a:r>
              <a:rPr lang="en-US" dirty="0"/>
              <a:t>kinds of errors can occur in a program: </a:t>
            </a:r>
            <a:r>
              <a:rPr lang="en-US" b="1" dirty="0"/>
              <a:t>syntax errors, runtime errors, and </a:t>
            </a:r>
            <a:r>
              <a:rPr lang="en-US" b="1" dirty="0" smtClean="0"/>
              <a:t>semantic errors</a:t>
            </a:r>
            <a:endParaRPr lang="en-US" b="1" dirty="0"/>
          </a:p>
          <a:p>
            <a:r>
              <a:rPr lang="en-US" b="1" dirty="0"/>
              <a:t>Syntax error: </a:t>
            </a:r>
            <a:r>
              <a:rPr lang="en-US" dirty="0"/>
              <a:t>“Syntax” refers to the </a:t>
            </a:r>
            <a:r>
              <a:rPr lang="en-US" dirty="0">
                <a:solidFill>
                  <a:srgbClr val="FF0000"/>
                </a:solidFill>
              </a:rPr>
              <a:t>structure of a program </a:t>
            </a:r>
            <a:r>
              <a:rPr lang="en-US" dirty="0"/>
              <a:t>and the </a:t>
            </a:r>
            <a:r>
              <a:rPr lang="en-US" dirty="0">
                <a:solidFill>
                  <a:srgbClr val="FF0000"/>
                </a:solidFill>
              </a:rPr>
              <a:t>rules</a:t>
            </a:r>
            <a:r>
              <a:rPr lang="en-US" dirty="0"/>
              <a:t> about that structure</a:t>
            </a:r>
            <a:r>
              <a:rPr lang="en-US" dirty="0" smtClean="0"/>
              <a:t>. For </a:t>
            </a:r>
            <a:r>
              <a:rPr lang="en-US" dirty="0"/>
              <a:t>example, parentheses have to come in matching pairs, so </a:t>
            </a:r>
            <a:r>
              <a:rPr lang="en-US" dirty="0">
                <a:solidFill>
                  <a:srgbClr val="FF0000"/>
                </a:solidFill>
              </a:rPr>
              <a:t>(1 + 2) </a:t>
            </a:r>
            <a:r>
              <a:rPr lang="en-US" dirty="0"/>
              <a:t>is legal</a:t>
            </a:r>
            <a:r>
              <a:rPr lang="en-US" dirty="0" smtClean="0"/>
              <a:t>, </a:t>
            </a:r>
            <a:r>
              <a:rPr lang="en-US" dirty="0" smtClean="0">
                <a:solidFill>
                  <a:srgbClr val="FF0000"/>
                </a:solidFill>
              </a:rPr>
              <a:t>but </a:t>
            </a:r>
            <a:r>
              <a:rPr lang="en-US" dirty="0">
                <a:solidFill>
                  <a:srgbClr val="FF0000"/>
                </a:solidFill>
              </a:rPr>
              <a:t>8)</a:t>
            </a:r>
            <a:r>
              <a:rPr lang="en-US" dirty="0"/>
              <a:t> is a </a:t>
            </a:r>
            <a:r>
              <a:rPr lang="en-US" b="1" dirty="0"/>
              <a:t>syntax </a:t>
            </a:r>
            <a:r>
              <a:rPr lang="en-US" b="1" dirty="0" smtClean="0"/>
              <a:t>error</a:t>
            </a:r>
            <a:endParaRPr lang="en-US" dirty="0"/>
          </a:p>
          <a:p>
            <a:r>
              <a:rPr lang="en-US" dirty="0"/>
              <a:t>If there is a syntax error anywhere in </a:t>
            </a:r>
            <a:r>
              <a:rPr lang="en-US" dirty="0" smtClean="0"/>
              <a:t>the </a:t>
            </a:r>
            <a:r>
              <a:rPr lang="en-US" dirty="0"/>
              <a:t>program, Python displays an </a:t>
            </a:r>
            <a:r>
              <a:rPr lang="en-US" dirty="0">
                <a:solidFill>
                  <a:srgbClr val="FF0000"/>
                </a:solidFill>
              </a:rPr>
              <a:t>error </a:t>
            </a:r>
            <a:r>
              <a:rPr lang="en-US" dirty="0" smtClean="0">
                <a:solidFill>
                  <a:srgbClr val="FF0000"/>
                </a:solidFill>
              </a:rPr>
              <a:t>message and </a:t>
            </a:r>
            <a:r>
              <a:rPr lang="en-US" dirty="0">
                <a:solidFill>
                  <a:srgbClr val="FF0000"/>
                </a:solidFill>
              </a:rPr>
              <a:t>quits</a:t>
            </a:r>
            <a:r>
              <a:rPr lang="en-US" dirty="0"/>
              <a:t>, and </a:t>
            </a:r>
            <a:r>
              <a:rPr lang="en-US" dirty="0" smtClean="0"/>
              <a:t>will </a:t>
            </a:r>
            <a:r>
              <a:rPr lang="en-US" dirty="0">
                <a:solidFill>
                  <a:srgbClr val="FF0000"/>
                </a:solidFill>
              </a:rPr>
              <a:t>not be able to run </a:t>
            </a:r>
            <a:r>
              <a:rPr lang="en-US" dirty="0"/>
              <a:t>the </a:t>
            </a:r>
            <a:r>
              <a:rPr lang="en-US" dirty="0" smtClean="0"/>
              <a:t>program </a:t>
            </a:r>
          </a:p>
          <a:p>
            <a:r>
              <a:rPr lang="en-US" b="1" dirty="0" smtClean="0"/>
              <a:t>Runtime </a:t>
            </a:r>
            <a:r>
              <a:rPr lang="en-US" b="1" dirty="0"/>
              <a:t>error: </a:t>
            </a:r>
            <a:r>
              <a:rPr lang="en-US" dirty="0"/>
              <a:t>The second type of error is a runtime error, so called because the </a:t>
            </a:r>
            <a:r>
              <a:rPr lang="en-US" dirty="0">
                <a:solidFill>
                  <a:srgbClr val="FF0000"/>
                </a:solidFill>
              </a:rPr>
              <a:t>error </a:t>
            </a:r>
            <a:r>
              <a:rPr lang="en-US" dirty="0" smtClean="0">
                <a:solidFill>
                  <a:srgbClr val="FF0000"/>
                </a:solidFill>
              </a:rPr>
              <a:t>does not </a:t>
            </a:r>
            <a:r>
              <a:rPr lang="en-US" dirty="0">
                <a:solidFill>
                  <a:srgbClr val="FF0000"/>
                </a:solidFill>
              </a:rPr>
              <a:t>appear until after the program has started </a:t>
            </a:r>
            <a:r>
              <a:rPr lang="en-US" dirty="0" smtClean="0">
                <a:solidFill>
                  <a:srgbClr val="FF0000"/>
                </a:solidFill>
              </a:rPr>
              <a:t>running </a:t>
            </a:r>
          </a:p>
          <a:p>
            <a:r>
              <a:rPr lang="en-US" dirty="0" smtClean="0"/>
              <a:t>These </a:t>
            </a:r>
            <a:r>
              <a:rPr lang="en-US" dirty="0"/>
              <a:t>errors are also </a:t>
            </a:r>
            <a:r>
              <a:rPr lang="en-US" dirty="0" smtClean="0"/>
              <a:t>called </a:t>
            </a:r>
            <a:r>
              <a:rPr lang="en-US" dirty="0" smtClean="0">
                <a:solidFill>
                  <a:srgbClr val="FF0000"/>
                </a:solidFill>
              </a:rPr>
              <a:t>exceptions</a:t>
            </a:r>
            <a:r>
              <a:rPr lang="en-US" b="1" dirty="0" smtClean="0"/>
              <a:t> </a:t>
            </a:r>
            <a:r>
              <a:rPr lang="en-US" dirty="0"/>
              <a:t>because they usually indicate that something exceptional (and bad) </a:t>
            </a:r>
            <a:r>
              <a:rPr lang="en-US" dirty="0" smtClean="0"/>
              <a:t>has happened</a:t>
            </a:r>
          </a:p>
        </p:txBody>
      </p:sp>
    </p:spTree>
    <p:extLst>
      <p:ext uri="{BB962C8B-B14F-4D97-AF65-F5344CB8AC3E}">
        <p14:creationId xmlns:p14="http://schemas.microsoft.com/office/powerpoint/2010/main" val="7690383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a:t>Debugging</a:t>
            </a:r>
            <a:endParaRPr lang="en-US" dirty="0"/>
          </a:p>
        </p:txBody>
      </p:sp>
      <p:sp>
        <p:nvSpPr>
          <p:cNvPr id="3" name="Content Placeholder 2"/>
          <p:cNvSpPr>
            <a:spLocks noGrp="1"/>
          </p:cNvSpPr>
          <p:nvPr>
            <p:ph idx="1"/>
          </p:nvPr>
        </p:nvSpPr>
        <p:spPr>
          <a:xfrm>
            <a:off x="838200" y="1105469"/>
            <a:ext cx="10515600" cy="4894073"/>
          </a:xfrm>
        </p:spPr>
        <p:txBody>
          <a:bodyPr>
            <a:normAutofit/>
          </a:bodyPr>
          <a:lstStyle/>
          <a:p>
            <a:r>
              <a:rPr lang="en-US" b="1" dirty="0" smtClean="0"/>
              <a:t>Semantic </a:t>
            </a:r>
            <a:r>
              <a:rPr lang="en-US" b="1" dirty="0"/>
              <a:t>error: </a:t>
            </a:r>
            <a:r>
              <a:rPr lang="en-US" dirty="0"/>
              <a:t>The third type of error is “semantic”, which means related to </a:t>
            </a:r>
            <a:r>
              <a:rPr lang="en-US" dirty="0" smtClean="0">
                <a:solidFill>
                  <a:srgbClr val="FF0000"/>
                </a:solidFill>
              </a:rPr>
              <a:t>meaning</a:t>
            </a:r>
            <a:endParaRPr lang="en-US" dirty="0">
              <a:solidFill>
                <a:srgbClr val="FF0000"/>
              </a:solidFill>
            </a:endParaRPr>
          </a:p>
          <a:p>
            <a:r>
              <a:rPr lang="en-US" dirty="0"/>
              <a:t>If there is a semantic error in your program, it will run without </a:t>
            </a:r>
            <a:r>
              <a:rPr lang="en-US" dirty="0">
                <a:solidFill>
                  <a:srgbClr val="FF0000"/>
                </a:solidFill>
              </a:rPr>
              <a:t>generating </a:t>
            </a:r>
            <a:r>
              <a:rPr lang="en-US" dirty="0" smtClean="0">
                <a:solidFill>
                  <a:srgbClr val="FF0000"/>
                </a:solidFill>
              </a:rPr>
              <a:t>error messages</a:t>
            </a:r>
            <a:r>
              <a:rPr lang="en-US" dirty="0"/>
              <a:t>, but it will not do the right </a:t>
            </a:r>
            <a:r>
              <a:rPr lang="en-US" dirty="0" smtClean="0"/>
              <a:t>thing</a:t>
            </a:r>
          </a:p>
          <a:p>
            <a:r>
              <a:rPr lang="en-US" dirty="0" smtClean="0"/>
              <a:t>It </a:t>
            </a:r>
            <a:r>
              <a:rPr lang="en-US" dirty="0"/>
              <a:t>will do something else. Specifically, </a:t>
            </a:r>
            <a:r>
              <a:rPr lang="en-US" dirty="0" smtClean="0"/>
              <a:t>it will </a:t>
            </a:r>
            <a:r>
              <a:rPr lang="en-US" dirty="0"/>
              <a:t>do what you told it to </a:t>
            </a:r>
            <a:r>
              <a:rPr lang="en-US" dirty="0" smtClean="0"/>
              <a:t>do</a:t>
            </a:r>
            <a:endParaRPr lang="en-US" dirty="0"/>
          </a:p>
          <a:p>
            <a:r>
              <a:rPr lang="en-US" dirty="0">
                <a:solidFill>
                  <a:srgbClr val="FF0000"/>
                </a:solidFill>
              </a:rPr>
              <a:t>Identifying semantic errors </a:t>
            </a:r>
            <a:r>
              <a:rPr lang="en-US" dirty="0"/>
              <a:t>can be </a:t>
            </a:r>
            <a:r>
              <a:rPr lang="en-US" dirty="0">
                <a:solidFill>
                  <a:srgbClr val="FF0000"/>
                </a:solidFill>
              </a:rPr>
              <a:t>tricky</a:t>
            </a:r>
            <a:r>
              <a:rPr lang="en-US" dirty="0"/>
              <a:t> because it requires you to work </a:t>
            </a:r>
            <a:r>
              <a:rPr lang="en-US" dirty="0" smtClean="0">
                <a:solidFill>
                  <a:srgbClr val="FF0000"/>
                </a:solidFill>
              </a:rPr>
              <a:t>backward by </a:t>
            </a:r>
            <a:r>
              <a:rPr lang="en-US" dirty="0">
                <a:solidFill>
                  <a:srgbClr val="FF0000"/>
                </a:solidFill>
              </a:rPr>
              <a:t>looking </a:t>
            </a:r>
            <a:r>
              <a:rPr lang="en-US" dirty="0"/>
              <a:t>at the </a:t>
            </a:r>
            <a:r>
              <a:rPr lang="en-US" dirty="0">
                <a:solidFill>
                  <a:srgbClr val="FF0000"/>
                </a:solidFill>
              </a:rPr>
              <a:t>output of the program </a:t>
            </a:r>
            <a:r>
              <a:rPr lang="en-US" dirty="0"/>
              <a:t>and trying to figure out what it is </a:t>
            </a:r>
            <a:r>
              <a:rPr lang="en-US" dirty="0" smtClean="0"/>
              <a:t>doing</a:t>
            </a:r>
            <a:endParaRPr lang="en-US" b="1" dirty="0"/>
          </a:p>
        </p:txBody>
      </p:sp>
    </p:spTree>
    <p:extLst>
      <p:ext uri="{BB962C8B-B14F-4D97-AF65-F5344CB8AC3E}">
        <p14:creationId xmlns:p14="http://schemas.microsoft.com/office/powerpoint/2010/main" val="23764847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smtClean="0"/>
              <a:t>Functions</a:t>
            </a:r>
            <a:endParaRPr lang="en-US" dirty="0"/>
          </a:p>
        </p:txBody>
      </p:sp>
      <p:sp>
        <p:nvSpPr>
          <p:cNvPr id="3" name="Content Placeholder 2"/>
          <p:cNvSpPr>
            <a:spLocks noGrp="1"/>
          </p:cNvSpPr>
          <p:nvPr>
            <p:ph idx="1"/>
          </p:nvPr>
        </p:nvSpPr>
        <p:spPr>
          <a:xfrm>
            <a:off x="838200" y="1105469"/>
            <a:ext cx="10515600" cy="5181031"/>
          </a:xfrm>
        </p:spPr>
        <p:txBody>
          <a:bodyPr>
            <a:noAutofit/>
          </a:bodyPr>
          <a:lstStyle/>
          <a:p>
            <a:r>
              <a:rPr lang="en-US" dirty="0" smtClean="0"/>
              <a:t>The function </a:t>
            </a:r>
            <a:r>
              <a:rPr lang="en-US" dirty="0"/>
              <a:t>is a </a:t>
            </a:r>
            <a:r>
              <a:rPr lang="en-US" dirty="0">
                <a:solidFill>
                  <a:srgbClr val="FF0000"/>
                </a:solidFill>
              </a:rPr>
              <a:t>named sequence of statements </a:t>
            </a:r>
            <a:r>
              <a:rPr lang="en-US" dirty="0"/>
              <a:t>that </a:t>
            </a:r>
            <a:r>
              <a:rPr lang="en-US" dirty="0" smtClean="0"/>
              <a:t>performs a </a:t>
            </a:r>
            <a:r>
              <a:rPr lang="en-US" dirty="0" smtClean="0">
                <a:solidFill>
                  <a:srgbClr val="FF0000"/>
                </a:solidFill>
              </a:rPr>
              <a:t>computation</a:t>
            </a:r>
            <a:r>
              <a:rPr lang="en-US" dirty="0" smtClean="0"/>
              <a:t> </a:t>
            </a:r>
          </a:p>
          <a:p>
            <a:r>
              <a:rPr lang="en-US" dirty="0" smtClean="0"/>
              <a:t>To </a:t>
            </a:r>
            <a:r>
              <a:rPr lang="en-US" dirty="0">
                <a:solidFill>
                  <a:srgbClr val="FF0000"/>
                </a:solidFill>
              </a:rPr>
              <a:t>define a function</a:t>
            </a:r>
            <a:r>
              <a:rPr lang="en-US" dirty="0"/>
              <a:t>, </a:t>
            </a:r>
            <a:r>
              <a:rPr lang="en-US" dirty="0" smtClean="0"/>
              <a:t>we </a:t>
            </a:r>
            <a:r>
              <a:rPr lang="en-US" dirty="0">
                <a:solidFill>
                  <a:srgbClr val="FF0000"/>
                </a:solidFill>
              </a:rPr>
              <a:t>specify the name and the sequence </a:t>
            </a:r>
            <a:r>
              <a:rPr lang="en-US" dirty="0" smtClean="0">
                <a:solidFill>
                  <a:srgbClr val="FF0000"/>
                </a:solidFill>
              </a:rPr>
              <a:t>of statements</a:t>
            </a:r>
            <a:r>
              <a:rPr lang="en-US" dirty="0"/>
              <a:t>. Later, </a:t>
            </a:r>
            <a:r>
              <a:rPr lang="en-US" dirty="0" smtClean="0"/>
              <a:t>we </a:t>
            </a:r>
            <a:r>
              <a:rPr lang="en-US" dirty="0"/>
              <a:t>can </a:t>
            </a:r>
            <a:r>
              <a:rPr lang="en-US" dirty="0" smtClean="0">
                <a:solidFill>
                  <a:srgbClr val="FF0000"/>
                </a:solidFill>
              </a:rPr>
              <a:t>“call” the function </a:t>
            </a:r>
            <a:r>
              <a:rPr lang="en-US" dirty="0" smtClean="0"/>
              <a:t>by name</a:t>
            </a:r>
          </a:p>
          <a:p>
            <a:r>
              <a:rPr lang="en-US" dirty="0" smtClean="0"/>
              <a:t>Python function is a </a:t>
            </a:r>
            <a:r>
              <a:rPr lang="en-US" dirty="0" smtClean="0">
                <a:solidFill>
                  <a:srgbClr val="FF0000"/>
                </a:solidFill>
              </a:rPr>
              <a:t>block of code </a:t>
            </a:r>
            <a:r>
              <a:rPr lang="en-US" dirty="0" smtClean="0"/>
              <a:t>that performs a specific and well-defined task</a:t>
            </a:r>
          </a:p>
          <a:p>
            <a:r>
              <a:rPr lang="en-US" dirty="0" smtClean="0"/>
              <a:t>Two main advantages of function are:</a:t>
            </a:r>
          </a:p>
          <a:p>
            <a:pPr marL="682625" indent="-682625">
              <a:buNone/>
            </a:pPr>
            <a:r>
              <a:rPr lang="en-US" dirty="0" smtClean="0"/>
              <a:t>    (a) They help us to </a:t>
            </a:r>
            <a:r>
              <a:rPr lang="en-US" dirty="0" smtClean="0">
                <a:solidFill>
                  <a:srgbClr val="FF0000"/>
                </a:solidFill>
              </a:rPr>
              <a:t>divide our program </a:t>
            </a:r>
            <a:r>
              <a:rPr lang="en-US" dirty="0" smtClean="0"/>
              <a:t>into </a:t>
            </a:r>
            <a:r>
              <a:rPr lang="en-US" dirty="0" smtClean="0">
                <a:solidFill>
                  <a:srgbClr val="FF0000"/>
                </a:solidFill>
              </a:rPr>
              <a:t>multiple tasks</a:t>
            </a:r>
            <a:r>
              <a:rPr lang="en-US" dirty="0"/>
              <a:t>. </a:t>
            </a:r>
            <a:r>
              <a:rPr lang="en-US" dirty="0" smtClean="0"/>
              <a:t>For each task, we can define a function</a:t>
            </a:r>
            <a:r>
              <a:rPr lang="en-US" dirty="0"/>
              <a:t>. </a:t>
            </a:r>
            <a:r>
              <a:rPr lang="en-US" dirty="0" smtClean="0"/>
              <a:t>This makes the </a:t>
            </a:r>
            <a:r>
              <a:rPr lang="en-US" dirty="0" smtClean="0">
                <a:solidFill>
                  <a:srgbClr val="FF0000"/>
                </a:solidFill>
              </a:rPr>
              <a:t>code modular</a:t>
            </a:r>
            <a:endParaRPr lang="en-US" dirty="0" smtClean="0"/>
          </a:p>
          <a:p>
            <a:pPr marL="736600" indent="-736600">
              <a:buNone/>
            </a:pPr>
            <a:r>
              <a:rPr lang="en-US" dirty="0" smtClean="0"/>
              <a:t>    (b) Functions provide a </a:t>
            </a:r>
            <a:r>
              <a:rPr lang="en-US" dirty="0" smtClean="0">
                <a:solidFill>
                  <a:srgbClr val="FF0000"/>
                </a:solidFill>
              </a:rPr>
              <a:t>reuse mechanism</a:t>
            </a:r>
            <a:r>
              <a:rPr lang="en-US" dirty="0"/>
              <a:t>. </a:t>
            </a:r>
            <a:r>
              <a:rPr lang="en-US" dirty="0" smtClean="0"/>
              <a:t>The same function can be called any number of times</a:t>
            </a:r>
          </a:p>
        </p:txBody>
      </p:sp>
    </p:spTree>
    <p:extLst>
      <p:ext uri="{BB962C8B-B14F-4D97-AF65-F5344CB8AC3E}">
        <p14:creationId xmlns:p14="http://schemas.microsoft.com/office/powerpoint/2010/main" val="13679240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b="1" dirty="0" smtClean="0"/>
              <a:t>Functions</a:t>
            </a:r>
            <a:endParaRPr lang="en-US" dirty="0"/>
          </a:p>
        </p:txBody>
      </p:sp>
      <p:sp>
        <p:nvSpPr>
          <p:cNvPr id="3" name="Content Placeholder 2"/>
          <p:cNvSpPr>
            <a:spLocks noGrp="1"/>
          </p:cNvSpPr>
          <p:nvPr>
            <p:ph idx="1"/>
          </p:nvPr>
        </p:nvSpPr>
        <p:spPr>
          <a:xfrm>
            <a:off x="838200" y="1105469"/>
            <a:ext cx="10515600" cy="5181031"/>
          </a:xfrm>
        </p:spPr>
        <p:txBody>
          <a:bodyPr>
            <a:noAutofit/>
          </a:bodyPr>
          <a:lstStyle/>
          <a:p>
            <a:pPr marL="0" indent="0">
              <a:buNone/>
            </a:pPr>
            <a:r>
              <a:rPr lang="en-US" dirty="0" smtClean="0"/>
              <a:t>There are two types of Python functions:</a:t>
            </a:r>
          </a:p>
          <a:p>
            <a:pPr marL="287338" indent="-287338">
              <a:buNone/>
            </a:pPr>
            <a:r>
              <a:rPr lang="en-US" dirty="0" smtClean="0"/>
              <a:t>    (a) -Ex</a:t>
            </a:r>
            <a:r>
              <a:rPr lang="en-US" dirty="0"/>
              <a:t>. </a:t>
            </a:r>
            <a:r>
              <a:rPr lang="en-US" b="1" dirty="0" err="1" smtClean="0"/>
              <a:t>len</a:t>
            </a:r>
            <a:r>
              <a:rPr lang="en-US" b="1" dirty="0"/>
              <a:t>( </a:t>
            </a:r>
            <a:r>
              <a:rPr lang="en-US" b="1" dirty="0" smtClean="0"/>
              <a:t>)</a:t>
            </a:r>
            <a:r>
              <a:rPr lang="en-US" dirty="0" smtClean="0"/>
              <a:t>, </a:t>
            </a:r>
            <a:r>
              <a:rPr lang="en-US" b="1" dirty="0" smtClean="0"/>
              <a:t>sorted</a:t>
            </a:r>
            <a:r>
              <a:rPr lang="en-US" b="1" dirty="0"/>
              <a:t>( </a:t>
            </a:r>
            <a:r>
              <a:rPr lang="en-US" b="1" dirty="0" smtClean="0"/>
              <a:t>)</a:t>
            </a:r>
            <a:r>
              <a:rPr lang="en-US" dirty="0" smtClean="0"/>
              <a:t>, </a:t>
            </a:r>
            <a:r>
              <a:rPr lang="en-US" b="1" dirty="0" smtClean="0"/>
              <a:t>min</a:t>
            </a:r>
            <a:r>
              <a:rPr lang="en-US" b="1" dirty="0"/>
              <a:t>( </a:t>
            </a:r>
            <a:r>
              <a:rPr lang="en-US" b="1" dirty="0" smtClean="0"/>
              <a:t>)</a:t>
            </a:r>
            <a:r>
              <a:rPr lang="en-US" dirty="0" smtClean="0"/>
              <a:t>, </a:t>
            </a:r>
            <a:r>
              <a:rPr lang="en-US" b="1" dirty="0" smtClean="0"/>
              <a:t>max</a:t>
            </a:r>
            <a:r>
              <a:rPr lang="en-US" b="1" dirty="0"/>
              <a:t>( </a:t>
            </a:r>
            <a:r>
              <a:rPr lang="en-US" b="1" dirty="0" smtClean="0"/>
              <a:t>)</a:t>
            </a:r>
            <a:r>
              <a:rPr lang="en-US" dirty="0" smtClean="0"/>
              <a:t>, etc.</a:t>
            </a:r>
          </a:p>
          <a:p>
            <a:pPr marL="0" indent="0">
              <a:buNone/>
            </a:pPr>
            <a:r>
              <a:rPr lang="en-US" dirty="0" smtClean="0"/>
              <a:t>    (b) User-defined functions</a:t>
            </a:r>
          </a:p>
          <a:p>
            <a:pPr marL="0" indent="0">
              <a:buNone/>
            </a:pPr>
            <a:r>
              <a:rPr lang="en-US" b="1" dirty="0"/>
              <a:t>Built-in functions</a:t>
            </a:r>
            <a:endParaRPr lang="en-US" b="1" dirty="0" smtClean="0"/>
          </a:p>
          <a:p>
            <a:r>
              <a:rPr lang="en-US" dirty="0"/>
              <a:t>Python has many built-in functions that are always available in any part of the program. The </a:t>
            </a:r>
            <a:r>
              <a:rPr lang="en-US" b="1" dirty="0"/>
              <a:t>print( ) </a:t>
            </a:r>
            <a:r>
              <a:rPr lang="en-US" dirty="0"/>
              <a:t>function that we have been using to send output to the screen is a built-in </a:t>
            </a:r>
            <a:r>
              <a:rPr lang="en-US" dirty="0" smtClean="0"/>
              <a:t>function</a:t>
            </a:r>
            <a:endParaRPr lang="en-US" dirty="0"/>
          </a:p>
          <a:p>
            <a:r>
              <a:rPr lang="en-US" dirty="0"/>
              <a:t>Help about any built-in function is available using </a:t>
            </a:r>
            <a:r>
              <a:rPr lang="en-US" b="1" dirty="0"/>
              <a:t>help(function</a:t>
            </a:r>
            <a:r>
              <a:rPr lang="en-US" b="1" dirty="0" smtClean="0"/>
              <a:t>)</a:t>
            </a:r>
            <a:endParaRPr lang="en-US" dirty="0"/>
          </a:p>
          <a:p>
            <a:pPr marL="0" indent="0">
              <a:buNone/>
            </a:pPr>
            <a:endParaRPr lang="en-US" b="1" dirty="0"/>
          </a:p>
        </p:txBody>
      </p:sp>
    </p:spTree>
    <p:extLst>
      <p:ext uri="{BB962C8B-B14F-4D97-AF65-F5344CB8AC3E}">
        <p14:creationId xmlns:p14="http://schemas.microsoft.com/office/powerpoint/2010/main" val="2302076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1991"/>
          </a:xfrm>
        </p:spPr>
        <p:txBody>
          <a:bodyPr>
            <a:normAutofit/>
          </a:bodyPr>
          <a:lstStyle/>
          <a:p>
            <a:r>
              <a:rPr lang="en-US" sz="4000" b="1" dirty="0">
                <a:latin typeface="+mn-lt"/>
              </a:rPr>
              <a:t>Built-in Functions</a:t>
            </a:r>
            <a:endParaRPr lang="en-US" sz="4000" dirty="0">
              <a:latin typeface="+mn-lt"/>
            </a:endParaRPr>
          </a:p>
        </p:txBody>
      </p:sp>
      <p:sp>
        <p:nvSpPr>
          <p:cNvPr id="3" name="Content Placeholder 2"/>
          <p:cNvSpPr>
            <a:spLocks noGrp="1"/>
          </p:cNvSpPr>
          <p:nvPr>
            <p:ph idx="1"/>
          </p:nvPr>
        </p:nvSpPr>
        <p:spPr>
          <a:xfrm>
            <a:off x="838200" y="1187116"/>
            <a:ext cx="10515600" cy="4786313"/>
          </a:xfrm>
        </p:spPr>
        <p:txBody>
          <a:bodyPr>
            <a:noAutofit/>
          </a:bodyPr>
          <a:lstStyle/>
          <a:p>
            <a:r>
              <a:rPr lang="en-US" dirty="0" smtClean="0"/>
              <a:t>abs(x</a:t>
            </a:r>
            <a:r>
              <a:rPr lang="en-US" dirty="0"/>
              <a:t>) # returns absolute value of x</a:t>
            </a:r>
          </a:p>
          <a:p>
            <a:r>
              <a:rPr lang="en-US" dirty="0"/>
              <a:t>pow(x, y) # returns </a:t>
            </a:r>
            <a:r>
              <a:rPr lang="en-US" dirty="0" smtClean="0"/>
              <a:t>the value </a:t>
            </a:r>
            <a:r>
              <a:rPr lang="en-US" dirty="0"/>
              <a:t>of x raised to y</a:t>
            </a:r>
          </a:p>
          <a:p>
            <a:r>
              <a:rPr lang="en-US" dirty="0"/>
              <a:t>min(x1, x2,...) # returns smallest argument</a:t>
            </a:r>
          </a:p>
          <a:p>
            <a:r>
              <a:rPr lang="en-US" dirty="0"/>
              <a:t>max(x1, x2,...) # returns largest </a:t>
            </a:r>
            <a:r>
              <a:rPr lang="en-US" dirty="0" smtClean="0"/>
              <a:t>argument</a:t>
            </a:r>
          </a:p>
          <a:p>
            <a:r>
              <a:rPr lang="en-US" dirty="0" err="1"/>
              <a:t>divmod</a:t>
            </a:r>
            <a:r>
              <a:rPr lang="en-US" dirty="0"/>
              <a:t>(x, y) # returns a pair(x// y, x% y)</a:t>
            </a:r>
          </a:p>
          <a:p>
            <a:r>
              <a:rPr lang="en-US" dirty="0"/>
              <a:t>round(x [,n]) # returns x rounded to n digits after </a:t>
            </a:r>
          </a:p>
          <a:p>
            <a:r>
              <a:rPr lang="en-US" dirty="0"/>
              <a:t>bin(x) # returns binary equivalent of x</a:t>
            </a:r>
          </a:p>
          <a:p>
            <a:r>
              <a:rPr lang="en-US" dirty="0" err="1"/>
              <a:t>oct</a:t>
            </a:r>
            <a:r>
              <a:rPr lang="en-US" dirty="0"/>
              <a:t>(x) # returns octal equivalent of x</a:t>
            </a:r>
          </a:p>
          <a:p>
            <a:r>
              <a:rPr lang="en-US" dirty="0"/>
              <a:t>hex(x) # returns hexadecimal equivalent of x</a:t>
            </a:r>
          </a:p>
          <a:p>
            <a:endParaRPr lang="en-US" dirty="0"/>
          </a:p>
        </p:txBody>
      </p:sp>
    </p:spTree>
    <p:extLst>
      <p:ext uri="{BB962C8B-B14F-4D97-AF65-F5344CB8AC3E}">
        <p14:creationId xmlns:p14="http://schemas.microsoft.com/office/powerpoint/2010/main" val="3997129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9650"/>
            <a:ext cx="10515600" cy="5215439"/>
          </a:xfrm>
        </p:spPr>
        <p:txBody>
          <a:bodyPr>
            <a:normAutofit/>
          </a:bodyPr>
          <a:lstStyle/>
          <a:p>
            <a:r>
              <a:rPr lang="en-US" dirty="0" smtClean="0"/>
              <a:t>Following </a:t>
            </a:r>
            <a:r>
              <a:rPr lang="en-US" dirty="0"/>
              <a:t>Python program shows how to use some of these built-in functions:</a:t>
            </a:r>
          </a:p>
          <a:p>
            <a:r>
              <a:rPr lang="en-US" dirty="0"/>
              <a:t>a = abs(-3) # assigns 3 to a</a:t>
            </a:r>
          </a:p>
          <a:p>
            <a:r>
              <a:rPr lang="en-US" dirty="0"/>
              <a:t>print(min(10, 20, 30, 40)) 	# prints 10</a:t>
            </a:r>
          </a:p>
          <a:p>
            <a:r>
              <a:rPr lang="en-US" dirty="0"/>
              <a:t>print(hex(26))		# prints 1a</a:t>
            </a:r>
          </a:p>
          <a:p>
            <a:endParaRPr lang="en-US" dirty="0"/>
          </a:p>
          <a:p>
            <a:endParaRPr lang="en-US" dirty="0"/>
          </a:p>
        </p:txBody>
      </p:sp>
    </p:spTree>
    <p:extLst>
      <p:ext uri="{BB962C8B-B14F-4D97-AF65-F5344CB8AC3E}">
        <p14:creationId xmlns:p14="http://schemas.microsoft.com/office/powerpoint/2010/main" val="17475365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normAutofit/>
          </a:bodyPr>
          <a:lstStyle/>
          <a:p>
            <a:r>
              <a:rPr lang="en-US" b="1" dirty="0"/>
              <a:t>Built-in Modules</a:t>
            </a:r>
            <a:endParaRPr lang="en-US" dirty="0"/>
          </a:p>
        </p:txBody>
      </p:sp>
      <p:sp>
        <p:nvSpPr>
          <p:cNvPr id="3" name="Content Placeholder 2"/>
          <p:cNvSpPr>
            <a:spLocks noGrp="1"/>
          </p:cNvSpPr>
          <p:nvPr>
            <p:ph idx="1"/>
          </p:nvPr>
        </p:nvSpPr>
        <p:spPr>
          <a:xfrm>
            <a:off x="838200" y="1171074"/>
            <a:ext cx="10515600" cy="5005889"/>
          </a:xfrm>
        </p:spPr>
        <p:txBody>
          <a:bodyPr>
            <a:noAutofit/>
          </a:bodyPr>
          <a:lstStyle/>
          <a:p>
            <a:r>
              <a:rPr lang="en-US" dirty="0"/>
              <a:t>Apart from built-in functions, Python provides many built-in modules. Each module contains </a:t>
            </a:r>
            <a:r>
              <a:rPr lang="en-US" dirty="0">
                <a:solidFill>
                  <a:srgbClr val="FF0000"/>
                </a:solidFill>
              </a:rPr>
              <a:t>many </a:t>
            </a:r>
            <a:r>
              <a:rPr lang="en-US" dirty="0" smtClean="0">
                <a:solidFill>
                  <a:srgbClr val="FF0000"/>
                </a:solidFill>
              </a:rPr>
              <a:t>functions </a:t>
            </a:r>
            <a:endParaRPr lang="en-US" dirty="0">
              <a:solidFill>
                <a:srgbClr val="FF0000"/>
              </a:solidFill>
            </a:endParaRPr>
          </a:p>
          <a:p>
            <a:r>
              <a:rPr lang="en-US" dirty="0"/>
              <a:t>For performing sophisticated mathematical operations we can use the functions present in built-in modules </a:t>
            </a:r>
            <a:r>
              <a:rPr lang="en-US" b="1" dirty="0"/>
              <a:t>math</a:t>
            </a:r>
            <a:r>
              <a:rPr lang="en-US" dirty="0"/>
              <a:t>, </a:t>
            </a:r>
            <a:r>
              <a:rPr lang="en-US" b="1" dirty="0" err="1"/>
              <a:t>cmath</a:t>
            </a:r>
            <a:r>
              <a:rPr lang="en-US" dirty="0"/>
              <a:t>, </a:t>
            </a:r>
            <a:r>
              <a:rPr lang="en-US" b="1" dirty="0"/>
              <a:t>random</a:t>
            </a:r>
            <a:r>
              <a:rPr lang="en-US" dirty="0"/>
              <a:t>, </a:t>
            </a:r>
            <a:r>
              <a:rPr lang="en-US" b="1" dirty="0" smtClean="0"/>
              <a:t>decimal</a:t>
            </a:r>
            <a:endParaRPr lang="en-US" dirty="0"/>
          </a:p>
          <a:p>
            <a:r>
              <a:rPr lang="en-US" dirty="0"/>
              <a:t>math - many useful </a:t>
            </a:r>
            <a:r>
              <a:rPr lang="en-US" dirty="0">
                <a:solidFill>
                  <a:srgbClr val="FF0000"/>
                </a:solidFill>
              </a:rPr>
              <a:t>mathematics </a:t>
            </a:r>
            <a:r>
              <a:rPr lang="en-US" dirty="0" smtClean="0">
                <a:solidFill>
                  <a:srgbClr val="FF0000"/>
                </a:solidFill>
              </a:rPr>
              <a:t>functions</a:t>
            </a:r>
            <a:endParaRPr lang="en-US" dirty="0">
              <a:solidFill>
                <a:srgbClr val="FF0000"/>
              </a:solidFill>
            </a:endParaRPr>
          </a:p>
          <a:p>
            <a:r>
              <a:rPr lang="en-US" dirty="0" err="1" smtClean="0"/>
              <a:t>cmath</a:t>
            </a:r>
            <a:r>
              <a:rPr lang="en-US" dirty="0" smtClean="0"/>
              <a:t> </a:t>
            </a:r>
            <a:r>
              <a:rPr lang="en-US" dirty="0"/>
              <a:t>- functions for performing </a:t>
            </a:r>
            <a:r>
              <a:rPr lang="en-US" dirty="0">
                <a:solidFill>
                  <a:srgbClr val="FF0000"/>
                </a:solidFill>
              </a:rPr>
              <a:t>operations on complex </a:t>
            </a:r>
            <a:r>
              <a:rPr lang="en-US" dirty="0" smtClean="0">
                <a:solidFill>
                  <a:srgbClr val="FF0000"/>
                </a:solidFill>
              </a:rPr>
              <a:t>numbers</a:t>
            </a:r>
            <a:endParaRPr lang="en-US" dirty="0">
              <a:solidFill>
                <a:srgbClr val="FF0000"/>
              </a:solidFill>
            </a:endParaRPr>
          </a:p>
          <a:p>
            <a:r>
              <a:rPr lang="en-US" dirty="0"/>
              <a:t>random -functions related to </a:t>
            </a:r>
            <a:r>
              <a:rPr lang="en-US" dirty="0">
                <a:solidFill>
                  <a:srgbClr val="FF0000"/>
                </a:solidFill>
              </a:rPr>
              <a:t>random number </a:t>
            </a:r>
            <a:r>
              <a:rPr lang="en-US" dirty="0" smtClean="0">
                <a:solidFill>
                  <a:srgbClr val="FF0000"/>
                </a:solidFill>
              </a:rPr>
              <a:t>generation</a:t>
            </a:r>
            <a:endParaRPr lang="en-US" dirty="0">
              <a:solidFill>
                <a:srgbClr val="FF0000"/>
              </a:solidFill>
            </a:endParaRPr>
          </a:p>
          <a:p>
            <a:r>
              <a:rPr lang="en-US" dirty="0"/>
              <a:t>decimal -functions for performing </a:t>
            </a:r>
            <a:r>
              <a:rPr lang="en-US" dirty="0">
                <a:solidFill>
                  <a:srgbClr val="FF0000"/>
                </a:solidFill>
              </a:rPr>
              <a:t>precise arithmetic operations</a:t>
            </a:r>
          </a:p>
        </p:txBody>
      </p:sp>
    </p:spTree>
    <p:extLst>
      <p:ext uri="{BB962C8B-B14F-4D97-AF65-F5344CB8AC3E}">
        <p14:creationId xmlns:p14="http://schemas.microsoft.com/office/powerpoint/2010/main" val="6013052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579" y="590383"/>
            <a:ext cx="10515600" cy="5646644"/>
          </a:xfrm>
        </p:spPr>
        <p:txBody>
          <a:bodyPr>
            <a:noAutofit/>
          </a:bodyPr>
          <a:lstStyle/>
          <a:p>
            <a:pPr marL="0" indent="0">
              <a:buNone/>
            </a:pPr>
            <a:r>
              <a:rPr lang="en-US" sz="2400" dirty="0"/>
              <a:t>Mathematical functions in </a:t>
            </a:r>
            <a:r>
              <a:rPr lang="en-US" sz="2400" b="1" dirty="0"/>
              <a:t>math </a:t>
            </a:r>
            <a:r>
              <a:rPr lang="en-US" sz="2400" dirty="0"/>
              <a:t>module:</a:t>
            </a:r>
          </a:p>
          <a:p>
            <a:r>
              <a:rPr lang="en-US" sz="2400" dirty="0"/>
              <a:t>pi, e 			# values of constants pi and e</a:t>
            </a:r>
          </a:p>
          <a:p>
            <a:r>
              <a:rPr lang="en-US" sz="2400" dirty="0" err="1"/>
              <a:t>sqrt</a:t>
            </a:r>
            <a:r>
              <a:rPr lang="en-US" sz="2400" dirty="0"/>
              <a:t>(x)		# square root of x </a:t>
            </a:r>
          </a:p>
          <a:p>
            <a:r>
              <a:rPr lang="en-US" sz="2400" dirty="0"/>
              <a:t>factorial(x) 		# factorial of x</a:t>
            </a:r>
          </a:p>
          <a:p>
            <a:r>
              <a:rPr lang="en-US" sz="2400" dirty="0" err="1"/>
              <a:t>fabs</a:t>
            </a:r>
            <a:r>
              <a:rPr lang="en-US" sz="2400" dirty="0"/>
              <a:t>(x)		# absolute value of float x</a:t>
            </a:r>
          </a:p>
          <a:p>
            <a:r>
              <a:rPr lang="en-US" sz="2400" dirty="0"/>
              <a:t>log(x)		# natural log of x (log to the base e)</a:t>
            </a:r>
          </a:p>
          <a:p>
            <a:r>
              <a:rPr lang="en-US" sz="2400" dirty="0"/>
              <a:t>log10(x)		# base-10 logarithm of x</a:t>
            </a:r>
          </a:p>
          <a:p>
            <a:r>
              <a:rPr lang="en-US" sz="2400" dirty="0" err="1"/>
              <a:t>exp</a:t>
            </a:r>
            <a:r>
              <a:rPr lang="en-US" sz="2400" dirty="0"/>
              <a:t>(x)		# e raised to x</a:t>
            </a:r>
          </a:p>
          <a:p>
            <a:r>
              <a:rPr lang="en-US" sz="2400" dirty="0" err="1"/>
              <a:t>trunc</a:t>
            </a:r>
            <a:r>
              <a:rPr lang="en-US" sz="2400" dirty="0"/>
              <a:t>(x) 		# truncate to integer</a:t>
            </a:r>
          </a:p>
          <a:p>
            <a:r>
              <a:rPr lang="en-US" sz="2400" dirty="0"/>
              <a:t>ceil(x)		# smallest integer &gt;= x</a:t>
            </a:r>
          </a:p>
          <a:p>
            <a:r>
              <a:rPr lang="en-US" sz="2400" dirty="0"/>
              <a:t>floor(x)		# largest integer &lt;= x</a:t>
            </a:r>
          </a:p>
          <a:p>
            <a:r>
              <a:rPr lang="en-US" sz="2400" dirty="0" err="1"/>
              <a:t>modf</a:t>
            </a:r>
            <a:r>
              <a:rPr lang="en-US" sz="2400" dirty="0"/>
              <a:t>(x)		# fractional and integer arts of x</a:t>
            </a:r>
          </a:p>
        </p:txBody>
      </p:sp>
    </p:spTree>
    <p:extLst>
      <p:ext uri="{BB962C8B-B14F-4D97-AF65-F5344CB8AC3E}">
        <p14:creationId xmlns:p14="http://schemas.microsoft.com/office/powerpoint/2010/main" val="35756303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4" y="1050878"/>
            <a:ext cx="10515600" cy="4660864"/>
          </a:xfrm>
        </p:spPr>
        <p:txBody>
          <a:bodyPr>
            <a:noAutofit/>
          </a:bodyPr>
          <a:lstStyle/>
          <a:p>
            <a:r>
              <a:rPr lang="en-US" b="1" dirty="0"/>
              <a:t>round() </a:t>
            </a:r>
            <a:r>
              <a:rPr lang="en-US" dirty="0"/>
              <a:t>built-in function can round to a specific number of decimal places, whereas </a:t>
            </a:r>
            <a:r>
              <a:rPr lang="en-US" b="1" dirty="0"/>
              <a:t>math </a:t>
            </a:r>
            <a:r>
              <a:rPr lang="en-US" dirty="0"/>
              <a:t>module's library functions </a:t>
            </a:r>
            <a:r>
              <a:rPr lang="en-US" b="1" dirty="0" err="1"/>
              <a:t>trunc</a:t>
            </a:r>
            <a:r>
              <a:rPr lang="en-US" b="1" dirty="0"/>
              <a:t>()</a:t>
            </a:r>
            <a:r>
              <a:rPr lang="en-US" dirty="0"/>
              <a:t>, c</a:t>
            </a:r>
            <a:r>
              <a:rPr lang="en-US" b="1" dirty="0"/>
              <a:t>eil() </a:t>
            </a:r>
            <a:r>
              <a:rPr lang="en-US" dirty="0"/>
              <a:t>and </a:t>
            </a:r>
            <a:r>
              <a:rPr lang="en-US" b="1" dirty="0"/>
              <a:t>floor() </a:t>
            </a:r>
            <a:r>
              <a:rPr lang="en-US" dirty="0"/>
              <a:t>always round to zero decimal places.</a:t>
            </a:r>
          </a:p>
          <a:p>
            <a:r>
              <a:rPr lang="en-US" dirty="0"/>
              <a:t>Trigonometric functions in </a:t>
            </a:r>
            <a:r>
              <a:rPr lang="en-US" b="1" dirty="0"/>
              <a:t>math </a:t>
            </a:r>
            <a:r>
              <a:rPr lang="en-US" dirty="0"/>
              <a:t>module:</a:t>
            </a:r>
          </a:p>
          <a:p>
            <a:r>
              <a:rPr lang="en-US" dirty="0"/>
              <a:t>degrees(x) 		# radians to degrees</a:t>
            </a:r>
          </a:p>
          <a:p>
            <a:r>
              <a:rPr lang="en-US" dirty="0"/>
              <a:t>radians(x) 		# degrees to radians</a:t>
            </a:r>
          </a:p>
          <a:p>
            <a:r>
              <a:rPr lang="en-US" dirty="0"/>
              <a:t>sin(x) 		# sine of x radians</a:t>
            </a:r>
          </a:p>
          <a:p>
            <a:r>
              <a:rPr lang="en-US" dirty="0"/>
              <a:t>cos(x) 		# cosine of x radians</a:t>
            </a:r>
          </a:p>
          <a:p>
            <a:r>
              <a:rPr lang="en-US" dirty="0"/>
              <a:t>tan(x) 		# tan of x radians</a:t>
            </a:r>
          </a:p>
          <a:p>
            <a:pPr marL="0" indent="0">
              <a:buNone/>
            </a:pPr>
            <a:endParaRPr lang="en-US" sz="2400" dirty="0"/>
          </a:p>
        </p:txBody>
      </p:sp>
    </p:spTree>
    <p:extLst>
      <p:ext uri="{BB962C8B-B14F-4D97-AF65-F5344CB8AC3E}">
        <p14:creationId xmlns:p14="http://schemas.microsoft.com/office/powerpoint/2010/main" val="1002741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609" y="1073145"/>
            <a:ext cx="10515600" cy="3512503"/>
          </a:xfrm>
        </p:spPr>
        <p:txBody>
          <a:bodyPr>
            <a:noAutofit/>
          </a:bodyPr>
          <a:lstStyle/>
          <a:p>
            <a:r>
              <a:rPr lang="en-US" dirty="0" err="1" smtClean="0"/>
              <a:t>sinh</a:t>
            </a:r>
            <a:r>
              <a:rPr lang="en-US" dirty="0" smtClean="0"/>
              <a:t>(x</a:t>
            </a:r>
            <a:r>
              <a:rPr lang="en-US" dirty="0"/>
              <a:t>) 		# hyperbolic sine of x</a:t>
            </a:r>
          </a:p>
          <a:p>
            <a:r>
              <a:rPr lang="en-US" dirty="0" err="1"/>
              <a:t>cosh</a:t>
            </a:r>
            <a:r>
              <a:rPr lang="en-US" dirty="0"/>
              <a:t>(x) 		# hyperbolic cosine of x</a:t>
            </a:r>
          </a:p>
          <a:p>
            <a:r>
              <a:rPr lang="en-US" dirty="0" err="1"/>
              <a:t>tanh</a:t>
            </a:r>
            <a:r>
              <a:rPr lang="en-US" dirty="0"/>
              <a:t>(x) 		# hyperbolic tan of x</a:t>
            </a:r>
          </a:p>
          <a:p>
            <a:r>
              <a:rPr lang="en-US" dirty="0" err="1"/>
              <a:t>acos</a:t>
            </a:r>
            <a:r>
              <a:rPr lang="en-US" dirty="0"/>
              <a:t>(x) 		# cos inverse of x, in radians</a:t>
            </a:r>
          </a:p>
          <a:p>
            <a:r>
              <a:rPr lang="en-US" dirty="0" err="1"/>
              <a:t>asin</a:t>
            </a:r>
            <a:r>
              <a:rPr lang="en-US" dirty="0"/>
              <a:t>(x) 		# sine inverse of x, in radians</a:t>
            </a:r>
          </a:p>
          <a:p>
            <a:r>
              <a:rPr lang="en-US" dirty="0" err="1"/>
              <a:t>atan</a:t>
            </a:r>
            <a:r>
              <a:rPr lang="en-US" dirty="0"/>
              <a:t>(x) 		# tan inverse of x, in radians</a:t>
            </a:r>
          </a:p>
          <a:p>
            <a:r>
              <a:rPr lang="en-US" dirty="0" err="1"/>
              <a:t>hypot</a:t>
            </a:r>
            <a:r>
              <a:rPr lang="en-US" dirty="0"/>
              <a:t>(x, y) 	</a:t>
            </a:r>
            <a:r>
              <a:rPr lang="en-US" dirty="0" smtClean="0"/>
              <a:t># </a:t>
            </a:r>
            <a:r>
              <a:rPr lang="en-US" dirty="0" err="1"/>
              <a:t>sqrt</a:t>
            </a:r>
            <a:r>
              <a:rPr lang="en-US" dirty="0"/>
              <a:t>(x * x + y * y)</a:t>
            </a:r>
          </a:p>
        </p:txBody>
      </p:sp>
    </p:spTree>
    <p:extLst>
      <p:ext uri="{BB962C8B-B14F-4D97-AF65-F5344CB8AC3E}">
        <p14:creationId xmlns:p14="http://schemas.microsoft.com/office/powerpoint/2010/main" val="425501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D83-7703-74D8-E8A7-BB7B6ACBDB4A}"/>
              </a:ext>
            </a:extLst>
          </p:cNvPr>
          <p:cNvSpPr>
            <a:spLocks noGrp="1"/>
          </p:cNvSpPr>
          <p:nvPr>
            <p:ph type="title"/>
          </p:nvPr>
        </p:nvSpPr>
        <p:spPr>
          <a:xfrm>
            <a:off x="838200" y="365126"/>
            <a:ext cx="10515600" cy="810532"/>
          </a:xfrm>
        </p:spPr>
        <p:txBody>
          <a:bodyPr>
            <a:normAutofit/>
          </a:bodyPr>
          <a:lstStyle/>
          <a:p>
            <a:pPr algn="just"/>
            <a:r>
              <a:rPr lang="en-US" sz="4000" b="1" i="0" dirty="0">
                <a:solidFill>
                  <a:srgbClr val="000000"/>
                </a:solidFill>
                <a:effectLst/>
                <a:latin typeface="+mn-lt"/>
              </a:rPr>
              <a:t>Characteristics of Python</a:t>
            </a:r>
          </a:p>
        </p:txBody>
      </p:sp>
      <p:sp>
        <p:nvSpPr>
          <p:cNvPr id="3" name="Content Placeholder 2">
            <a:extLst>
              <a:ext uri="{FF2B5EF4-FFF2-40B4-BE49-F238E27FC236}">
                <a16:creationId xmlns:a16="http://schemas.microsoft.com/office/drawing/2014/main" id="{24D4387A-BAF4-67A7-B95C-26CB5B4B1E67}"/>
              </a:ext>
            </a:extLst>
          </p:cNvPr>
          <p:cNvSpPr>
            <a:spLocks noGrp="1"/>
          </p:cNvSpPr>
          <p:nvPr>
            <p:ph idx="1"/>
          </p:nvPr>
        </p:nvSpPr>
        <p:spPr>
          <a:xfrm>
            <a:off x="838200" y="1390261"/>
            <a:ext cx="10515600" cy="4786702"/>
          </a:xfrm>
        </p:spPr>
        <p:txBody>
          <a:bodyPr>
            <a:noAutofit/>
          </a:bodyPr>
          <a:lstStyle/>
          <a:p>
            <a:pPr algn="just">
              <a:buFont typeface="Arial" panose="020B0604020202020204" pitchFamily="34" charset="0"/>
              <a:buChar char="•"/>
            </a:pPr>
            <a:r>
              <a:rPr lang="en-US" b="0" i="0" dirty="0">
                <a:solidFill>
                  <a:srgbClr val="000000"/>
                </a:solidFill>
                <a:effectLst/>
              </a:rPr>
              <a:t>It </a:t>
            </a:r>
            <a:r>
              <a:rPr lang="en-US" b="0" i="0" dirty="0">
                <a:solidFill>
                  <a:srgbClr val="FF0000"/>
                </a:solidFill>
                <a:effectLst/>
              </a:rPr>
              <a:t>supports functional </a:t>
            </a:r>
            <a:r>
              <a:rPr lang="en-US" b="0" i="0" dirty="0">
                <a:solidFill>
                  <a:srgbClr val="000000"/>
                </a:solidFill>
                <a:effectLst/>
              </a:rPr>
              <a:t>and </a:t>
            </a:r>
            <a:r>
              <a:rPr lang="en-US" b="0" i="0" dirty="0">
                <a:solidFill>
                  <a:srgbClr val="FF0000"/>
                </a:solidFill>
                <a:effectLst/>
              </a:rPr>
              <a:t>structured programming </a:t>
            </a:r>
            <a:r>
              <a:rPr lang="en-US" b="0" i="0" dirty="0">
                <a:solidFill>
                  <a:srgbClr val="000000"/>
                </a:solidFill>
                <a:effectLst/>
              </a:rPr>
              <a:t>methods as well as </a:t>
            </a:r>
            <a:r>
              <a:rPr lang="en-US" b="0" i="0" dirty="0" smtClean="0">
                <a:solidFill>
                  <a:srgbClr val="FF0000"/>
                </a:solidFill>
                <a:effectLst/>
              </a:rPr>
              <a:t>OOP</a:t>
            </a:r>
            <a:endParaRPr lang="en-US" b="0" i="0" dirty="0">
              <a:solidFill>
                <a:srgbClr val="FF0000"/>
              </a:solidFill>
              <a:effectLst/>
            </a:endParaRPr>
          </a:p>
          <a:p>
            <a:pPr algn="just">
              <a:buFont typeface="Arial" panose="020B0604020202020204" pitchFamily="34" charset="0"/>
              <a:buChar char="•"/>
            </a:pPr>
            <a:r>
              <a:rPr lang="en-US" b="0" i="0" dirty="0">
                <a:solidFill>
                  <a:srgbClr val="000000"/>
                </a:solidFill>
                <a:effectLst/>
              </a:rPr>
              <a:t>It can be used as a </a:t>
            </a:r>
            <a:r>
              <a:rPr lang="en-US" b="0" i="0" dirty="0">
                <a:solidFill>
                  <a:srgbClr val="FF0000"/>
                </a:solidFill>
                <a:effectLst/>
              </a:rPr>
              <a:t>scripting language </a:t>
            </a:r>
            <a:r>
              <a:rPr lang="en-US" b="0" i="0" dirty="0">
                <a:solidFill>
                  <a:srgbClr val="000000"/>
                </a:solidFill>
                <a:effectLst/>
              </a:rPr>
              <a:t>or can be </a:t>
            </a:r>
            <a:r>
              <a:rPr lang="en-US" b="0" i="0" dirty="0">
                <a:solidFill>
                  <a:srgbClr val="FF0000"/>
                </a:solidFill>
                <a:effectLst/>
              </a:rPr>
              <a:t>compiled to byte-code </a:t>
            </a:r>
            <a:r>
              <a:rPr lang="en-US" b="0" i="0" dirty="0">
                <a:solidFill>
                  <a:srgbClr val="000000"/>
                </a:solidFill>
                <a:effectLst/>
              </a:rPr>
              <a:t>for </a:t>
            </a:r>
            <a:r>
              <a:rPr lang="en-US" b="0" i="0" dirty="0">
                <a:solidFill>
                  <a:srgbClr val="FF0000"/>
                </a:solidFill>
                <a:effectLst/>
              </a:rPr>
              <a:t>building large </a:t>
            </a:r>
            <a:r>
              <a:rPr lang="en-US" b="0" i="0" dirty="0" smtClean="0">
                <a:solidFill>
                  <a:srgbClr val="FF0000"/>
                </a:solidFill>
                <a:effectLst/>
              </a:rPr>
              <a:t>applications</a:t>
            </a:r>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It provides very </a:t>
            </a:r>
            <a:r>
              <a:rPr lang="en-US" b="0" i="0" dirty="0">
                <a:solidFill>
                  <a:srgbClr val="FF0000"/>
                </a:solidFill>
                <a:effectLst/>
              </a:rPr>
              <a:t>high-level dynamic data types </a:t>
            </a:r>
            <a:r>
              <a:rPr lang="en-US" b="0" i="0" dirty="0">
                <a:solidFill>
                  <a:srgbClr val="000000"/>
                </a:solidFill>
                <a:effectLst/>
              </a:rPr>
              <a:t>and supports </a:t>
            </a:r>
            <a:r>
              <a:rPr lang="en-US" b="0" i="0" dirty="0">
                <a:solidFill>
                  <a:srgbClr val="FF0000"/>
                </a:solidFill>
                <a:effectLst/>
              </a:rPr>
              <a:t>dynamic type </a:t>
            </a:r>
            <a:r>
              <a:rPr lang="en-US" b="0" i="0" dirty="0" smtClean="0">
                <a:solidFill>
                  <a:srgbClr val="FF0000"/>
                </a:solidFill>
                <a:effectLst/>
              </a:rPr>
              <a:t>checking</a:t>
            </a:r>
            <a:endParaRPr lang="en-US" b="0" i="0" dirty="0">
              <a:solidFill>
                <a:srgbClr val="FF0000"/>
              </a:solidFill>
              <a:effectLst/>
            </a:endParaRPr>
          </a:p>
          <a:p>
            <a:pPr algn="just">
              <a:buFont typeface="Arial" panose="020B0604020202020204" pitchFamily="34" charset="0"/>
              <a:buChar char="•"/>
            </a:pPr>
            <a:r>
              <a:rPr lang="en-US" b="0" i="0" dirty="0">
                <a:solidFill>
                  <a:srgbClr val="000000"/>
                </a:solidFill>
                <a:effectLst/>
              </a:rPr>
              <a:t>It supports </a:t>
            </a:r>
            <a:r>
              <a:rPr lang="en-US" b="0" i="0" dirty="0">
                <a:solidFill>
                  <a:srgbClr val="FF0000"/>
                </a:solidFill>
                <a:effectLst/>
              </a:rPr>
              <a:t>automatic garbage </a:t>
            </a:r>
            <a:r>
              <a:rPr lang="en-US" b="0" i="0" dirty="0" smtClean="0">
                <a:solidFill>
                  <a:srgbClr val="FF0000"/>
                </a:solidFill>
                <a:effectLst/>
              </a:rPr>
              <a:t>collection</a:t>
            </a:r>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It can be </a:t>
            </a:r>
            <a:r>
              <a:rPr lang="en-US" b="0" i="0" dirty="0">
                <a:solidFill>
                  <a:srgbClr val="FF0000"/>
                </a:solidFill>
                <a:effectLst/>
              </a:rPr>
              <a:t>easily integrated </a:t>
            </a:r>
            <a:r>
              <a:rPr lang="en-US" b="0" i="0" dirty="0">
                <a:solidFill>
                  <a:srgbClr val="000000"/>
                </a:solidFill>
                <a:effectLst/>
              </a:rPr>
              <a:t>with </a:t>
            </a:r>
            <a:r>
              <a:rPr lang="en-US" b="0" i="0" dirty="0">
                <a:solidFill>
                  <a:srgbClr val="FF0000"/>
                </a:solidFill>
                <a:effectLst/>
              </a:rPr>
              <a:t>C, C++, COM, ActiveX, CORBA, and </a:t>
            </a:r>
            <a:r>
              <a:rPr lang="en-US" b="0" i="0" dirty="0" smtClean="0">
                <a:solidFill>
                  <a:srgbClr val="FF0000"/>
                </a:solidFill>
                <a:effectLst/>
              </a:rPr>
              <a:t>Java</a:t>
            </a:r>
            <a:endParaRPr lang="en-US" b="0" i="0" dirty="0">
              <a:solidFill>
                <a:srgbClr val="000000"/>
              </a:solidFill>
              <a:effectLst/>
            </a:endParaRPr>
          </a:p>
        </p:txBody>
      </p:sp>
    </p:spTree>
    <p:extLst>
      <p:ext uri="{BB962C8B-B14F-4D97-AF65-F5344CB8AC3E}">
        <p14:creationId xmlns:p14="http://schemas.microsoft.com/office/powerpoint/2010/main" val="40343752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2" y="822394"/>
            <a:ext cx="10515600" cy="4351338"/>
          </a:xfrm>
        </p:spPr>
        <p:txBody>
          <a:bodyPr>
            <a:noAutofit/>
          </a:bodyPr>
          <a:lstStyle/>
          <a:p>
            <a:pPr marL="0" indent="0">
              <a:buNone/>
            </a:pPr>
            <a:r>
              <a:rPr lang="en-US" dirty="0"/>
              <a:t>Random number generation functions from </a:t>
            </a:r>
            <a:r>
              <a:rPr lang="en-US" dirty="0" smtClean="0"/>
              <a:t>the </a:t>
            </a:r>
            <a:r>
              <a:rPr lang="en-US" b="1" dirty="0" smtClean="0"/>
              <a:t>random </a:t>
            </a:r>
            <a:r>
              <a:rPr lang="en-US" dirty="0"/>
              <a:t>module:</a:t>
            </a:r>
          </a:p>
          <a:p>
            <a:r>
              <a:rPr lang="en-US" dirty="0"/>
              <a:t>random( ) 	# random number between 0 and 1</a:t>
            </a:r>
          </a:p>
          <a:p>
            <a:r>
              <a:rPr lang="en-US" dirty="0" err="1"/>
              <a:t>randint</a:t>
            </a:r>
            <a:r>
              <a:rPr lang="en-US" dirty="0"/>
              <a:t>(start, stop) # random number in the range</a:t>
            </a:r>
          </a:p>
          <a:p>
            <a:r>
              <a:rPr lang="en-US" dirty="0"/>
              <a:t>seed( ) # sets current time as seed for random number generation </a:t>
            </a:r>
          </a:p>
          <a:p>
            <a:r>
              <a:rPr lang="en-US" dirty="0"/>
              <a:t>seed(x) # sets x as seed for random number generation logic</a:t>
            </a:r>
          </a:p>
          <a:p>
            <a:r>
              <a:rPr lang="en-US" dirty="0"/>
              <a:t>To use functions present in a module, we need to import the module using the </a:t>
            </a:r>
            <a:r>
              <a:rPr lang="en-US" b="1" dirty="0" smtClean="0"/>
              <a:t>Import </a:t>
            </a:r>
            <a:r>
              <a:rPr lang="en-US" dirty="0"/>
              <a:t>statement</a:t>
            </a:r>
          </a:p>
        </p:txBody>
      </p:sp>
    </p:spTree>
    <p:extLst>
      <p:ext uri="{BB962C8B-B14F-4D97-AF65-F5344CB8AC3E}">
        <p14:creationId xmlns:p14="http://schemas.microsoft.com/office/powerpoint/2010/main" val="24617974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821" y="526215"/>
            <a:ext cx="10515600" cy="4351338"/>
          </a:xfrm>
        </p:spPr>
        <p:txBody>
          <a:bodyPr>
            <a:normAutofit fontScale="32500" lnSpcReduction="20000"/>
          </a:bodyPr>
          <a:lstStyle/>
          <a:p>
            <a:r>
              <a:rPr lang="en-US" sz="9600" dirty="0"/>
              <a:t>U</a:t>
            </a:r>
            <a:r>
              <a:rPr lang="en-US" sz="9600" dirty="0" smtClean="0"/>
              <a:t>se of functions in the </a:t>
            </a:r>
            <a:r>
              <a:rPr lang="en-US" sz="9600" b="1" dirty="0" smtClean="0"/>
              <a:t>math </a:t>
            </a:r>
            <a:r>
              <a:rPr lang="en-US" sz="9600" dirty="0"/>
              <a:t>module and </a:t>
            </a:r>
            <a:r>
              <a:rPr lang="en-US" sz="9600" b="1" dirty="0"/>
              <a:t>random </a:t>
            </a:r>
            <a:r>
              <a:rPr lang="en-US" sz="9600" dirty="0"/>
              <a:t>module:</a:t>
            </a:r>
          </a:p>
          <a:p>
            <a:endParaRPr lang="en-US" dirty="0"/>
          </a:p>
          <a:p>
            <a:endParaRPr lang="en-US" dirty="0"/>
          </a:p>
          <a:p>
            <a:endParaRPr lang="en-US" dirty="0"/>
          </a:p>
          <a:p>
            <a:endParaRPr lang="en-US" dirty="0"/>
          </a:p>
          <a:p>
            <a:endParaRPr lang="en-US" dirty="0"/>
          </a:p>
          <a:p>
            <a:endParaRPr lang="en-US" dirty="0"/>
          </a:p>
          <a:p>
            <a:endParaRPr lang="en-US" sz="9600" dirty="0"/>
          </a:p>
          <a:p>
            <a:endParaRPr lang="en-US" sz="9600" dirty="0"/>
          </a:p>
          <a:p>
            <a:r>
              <a:rPr lang="en-US" sz="8600" dirty="0"/>
              <a:t>There are many built-in functions and many functions in each built-in module. It is easy to forget the names of the functions. We can get a quick list of them using the following program</a:t>
            </a:r>
            <a:r>
              <a:rPr lang="en-US" sz="9600" dirty="0"/>
              <a:t>:</a:t>
            </a:r>
          </a:p>
          <a:p>
            <a:endParaRPr lang="en-US" sz="9600" dirty="0"/>
          </a:p>
        </p:txBody>
      </p:sp>
      <p:pic>
        <p:nvPicPr>
          <p:cNvPr id="4" name="Picture 3"/>
          <p:cNvPicPr>
            <a:picLocks noChangeAspect="1"/>
          </p:cNvPicPr>
          <p:nvPr/>
        </p:nvPicPr>
        <p:blipFill>
          <a:blip r:embed="rId2"/>
          <a:stretch>
            <a:fillRect/>
          </a:stretch>
        </p:blipFill>
        <p:spPr>
          <a:xfrm>
            <a:off x="2855495" y="1028694"/>
            <a:ext cx="6160168" cy="1989221"/>
          </a:xfrm>
          <a:prstGeom prst="rect">
            <a:avLst/>
          </a:prstGeom>
        </p:spPr>
      </p:pic>
      <p:pic>
        <p:nvPicPr>
          <p:cNvPr id="5" name="Picture 4"/>
          <p:cNvPicPr>
            <a:picLocks noChangeAspect="1"/>
          </p:cNvPicPr>
          <p:nvPr/>
        </p:nvPicPr>
        <p:blipFill>
          <a:blip r:embed="rId3"/>
          <a:stretch>
            <a:fillRect/>
          </a:stretch>
        </p:blipFill>
        <p:spPr>
          <a:xfrm>
            <a:off x="2855495" y="4192580"/>
            <a:ext cx="5614737" cy="914651"/>
          </a:xfrm>
          <a:prstGeom prst="rect">
            <a:avLst/>
          </a:prstGeom>
        </p:spPr>
      </p:pic>
      <p:pic>
        <p:nvPicPr>
          <p:cNvPr id="7" name="Picture 6"/>
          <p:cNvPicPr>
            <a:picLocks noChangeAspect="1"/>
          </p:cNvPicPr>
          <p:nvPr/>
        </p:nvPicPr>
        <p:blipFill>
          <a:blip r:embed="rId4"/>
          <a:stretch>
            <a:fillRect/>
          </a:stretch>
        </p:blipFill>
        <p:spPr>
          <a:xfrm>
            <a:off x="2855495" y="5061390"/>
            <a:ext cx="3299645" cy="602432"/>
          </a:xfrm>
          <a:prstGeom prst="rect">
            <a:avLst/>
          </a:prstGeom>
        </p:spPr>
      </p:pic>
    </p:spTree>
    <p:extLst>
      <p:ext uri="{BB962C8B-B14F-4D97-AF65-F5344CB8AC3E}">
        <p14:creationId xmlns:p14="http://schemas.microsoft.com/office/powerpoint/2010/main" val="4157688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r>
              <a:rPr lang="en-US" b="1" dirty="0" smtClean="0"/>
              <a:t>Container Types</a:t>
            </a:r>
            <a:endParaRPr lang="en-US" dirty="0"/>
          </a:p>
        </p:txBody>
      </p:sp>
      <p:sp>
        <p:nvSpPr>
          <p:cNvPr id="3" name="Content Placeholder 2"/>
          <p:cNvSpPr>
            <a:spLocks noGrp="1"/>
          </p:cNvSpPr>
          <p:nvPr>
            <p:ph idx="1"/>
          </p:nvPr>
        </p:nvSpPr>
        <p:spPr>
          <a:xfrm>
            <a:off x="838200" y="1160060"/>
            <a:ext cx="10515600" cy="5016903"/>
          </a:xfrm>
        </p:spPr>
        <p:txBody>
          <a:bodyPr>
            <a:noAutofit/>
          </a:bodyPr>
          <a:lstStyle/>
          <a:p>
            <a:r>
              <a:rPr lang="en-US" sz="2400" dirty="0" smtClean="0"/>
              <a:t>Container types typically refer to multiple values stored together</a:t>
            </a:r>
            <a:r>
              <a:rPr lang="en-US" sz="2400" dirty="0"/>
              <a:t>. </a:t>
            </a:r>
            <a:r>
              <a:rPr lang="en-US" sz="2400" dirty="0" smtClean="0"/>
              <a:t>Examples of different basic types are given below:</a:t>
            </a:r>
          </a:p>
          <a:p>
            <a:r>
              <a:rPr lang="en-US" sz="2400" dirty="0" smtClean="0"/>
              <a:t># list is a indexed collection of similar/dissimilar entities</a:t>
            </a:r>
            <a:endParaRPr lang="en-US" sz="2400" dirty="0"/>
          </a:p>
          <a:p>
            <a:r>
              <a:rPr lang="en-US" sz="2400" dirty="0" smtClean="0"/>
              <a:t>[10,20,30,40,30,40,50,10], ['She', 'sold</a:t>
            </a:r>
            <a:r>
              <a:rPr lang="en-US" sz="2400" dirty="0"/>
              <a:t>', </a:t>
            </a:r>
            <a:r>
              <a:rPr lang="en-US" sz="2400" dirty="0" smtClean="0"/>
              <a:t>10, 'shells</a:t>
            </a:r>
            <a:r>
              <a:rPr lang="en-US" sz="2400" dirty="0"/>
              <a:t>'’]</a:t>
            </a:r>
          </a:p>
          <a:p>
            <a:r>
              <a:rPr lang="en-US" sz="2400" dirty="0"/>
              <a:t># </a:t>
            </a:r>
            <a:r>
              <a:rPr lang="en-US" sz="2400" dirty="0" smtClean="0"/>
              <a:t>tuple is an immutable collection</a:t>
            </a:r>
            <a:endParaRPr lang="en-US" sz="2400" dirty="0"/>
          </a:p>
          <a:p>
            <a:r>
              <a:rPr lang="en-US" sz="2400" dirty="0"/>
              <a:t>('Sanjay', </a:t>
            </a:r>
            <a:r>
              <a:rPr lang="en-US" sz="2400" dirty="0" smtClean="0"/>
              <a:t>34</a:t>
            </a:r>
            <a:r>
              <a:rPr lang="en-US" sz="2400" dirty="0"/>
              <a:t>, </a:t>
            </a:r>
            <a:r>
              <a:rPr lang="en-US" sz="2400" dirty="0" smtClean="0"/>
              <a:t>4500.55</a:t>
            </a:r>
            <a:r>
              <a:rPr lang="en-US" sz="2400" dirty="0"/>
              <a:t>), </a:t>
            </a:r>
            <a:r>
              <a:rPr lang="en-US" sz="2400" dirty="0" smtClean="0"/>
              <a:t>(</a:t>
            </a:r>
            <a:r>
              <a:rPr lang="en-US" sz="2400" dirty="0"/>
              <a:t>'Let </a:t>
            </a:r>
            <a:r>
              <a:rPr lang="en-US" sz="2400" dirty="0" smtClean="0"/>
              <a:t>Us Python</a:t>
            </a:r>
            <a:r>
              <a:rPr lang="en-US" sz="2400" dirty="0"/>
              <a:t>', </a:t>
            </a:r>
            <a:r>
              <a:rPr lang="en-US" sz="2400" dirty="0" smtClean="0"/>
              <a:t>350</a:t>
            </a:r>
            <a:r>
              <a:rPr lang="en-US" sz="2400" dirty="0"/>
              <a:t>, </a:t>
            </a:r>
            <a:r>
              <a:rPr lang="en-US" sz="2400" dirty="0" smtClean="0"/>
              <a:t>195.00)</a:t>
            </a:r>
          </a:p>
          <a:p>
            <a:r>
              <a:rPr lang="en-US" sz="2400" dirty="0" smtClean="0"/>
              <a:t># set is a collection of unique values</a:t>
            </a:r>
          </a:p>
          <a:p>
            <a:r>
              <a:rPr lang="en-US" sz="2400" dirty="0" smtClean="0"/>
              <a:t>{10</a:t>
            </a:r>
            <a:r>
              <a:rPr lang="en-US" sz="2400" dirty="0"/>
              <a:t>, </a:t>
            </a:r>
            <a:r>
              <a:rPr lang="en-US" sz="2400" dirty="0" smtClean="0"/>
              <a:t>20</a:t>
            </a:r>
            <a:r>
              <a:rPr lang="en-US" sz="2400" dirty="0"/>
              <a:t>, </a:t>
            </a:r>
            <a:r>
              <a:rPr lang="en-US" sz="2400" dirty="0" smtClean="0"/>
              <a:t>30</a:t>
            </a:r>
            <a:r>
              <a:rPr lang="en-US" sz="2400" dirty="0"/>
              <a:t>, </a:t>
            </a:r>
            <a:r>
              <a:rPr lang="en-US" sz="2400" dirty="0" smtClean="0"/>
              <a:t>40</a:t>
            </a:r>
            <a:r>
              <a:rPr lang="en-US" sz="2400" dirty="0"/>
              <a:t>}, </a:t>
            </a:r>
            <a:r>
              <a:rPr lang="en-US" sz="2400" dirty="0" smtClean="0"/>
              <a:t>{</a:t>
            </a:r>
            <a:r>
              <a:rPr lang="en-US" sz="2400" dirty="0"/>
              <a:t>'Sanjay', </a:t>
            </a:r>
            <a:r>
              <a:rPr lang="en-US" sz="2400" dirty="0" smtClean="0"/>
              <a:t>34</a:t>
            </a:r>
            <a:r>
              <a:rPr lang="en-US" sz="2400" dirty="0"/>
              <a:t>, </a:t>
            </a:r>
            <a:r>
              <a:rPr lang="en-US" sz="2400" dirty="0" smtClean="0"/>
              <a:t>45000}</a:t>
            </a:r>
          </a:p>
          <a:p>
            <a:r>
              <a:rPr lang="en-US" sz="2400" dirty="0" smtClean="0"/>
              <a:t># </a:t>
            </a:r>
            <a:r>
              <a:rPr lang="en-US" sz="2400" dirty="0" err="1" smtClean="0"/>
              <a:t>dict</a:t>
            </a:r>
            <a:r>
              <a:rPr lang="en-US" sz="2400" dirty="0" smtClean="0"/>
              <a:t> is a collection of key-value pairs</a:t>
            </a:r>
            <a:r>
              <a:rPr lang="en-US" sz="2400" dirty="0"/>
              <a:t>, </a:t>
            </a:r>
            <a:r>
              <a:rPr lang="en-US" sz="2400" dirty="0" smtClean="0"/>
              <a:t>with unique key enclosed in ' '</a:t>
            </a:r>
            <a:endParaRPr lang="en-US" sz="2400" dirty="0"/>
          </a:p>
          <a:p>
            <a:r>
              <a:rPr lang="en-US" sz="2400" dirty="0"/>
              <a:t>{'ME101' </a:t>
            </a:r>
            <a:r>
              <a:rPr lang="en-US" sz="2400" dirty="0" smtClean="0"/>
              <a:t>: 'Strength of materials</a:t>
            </a:r>
            <a:r>
              <a:rPr lang="en-US" sz="2400" dirty="0"/>
              <a:t>', </a:t>
            </a:r>
            <a:r>
              <a:rPr lang="en-US" sz="2400" dirty="0" smtClean="0"/>
              <a:t>'EE101</a:t>
            </a:r>
            <a:r>
              <a:rPr lang="en-US" sz="2400" dirty="0"/>
              <a:t>' </a:t>
            </a:r>
            <a:r>
              <a:rPr lang="en-US" sz="2400" dirty="0" smtClean="0"/>
              <a:t>: 'Electronics'}</a:t>
            </a:r>
          </a:p>
          <a:p>
            <a:endParaRPr lang="en-US" sz="2400" dirty="0"/>
          </a:p>
        </p:txBody>
      </p:sp>
    </p:spTree>
    <p:extLst>
      <p:ext uri="{BB962C8B-B14F-4D97-AF65-F5344CB8AC3E}">
        <p14:creationId xmlns:p14="http://schemas.microsoft.com/office/powerpoint/2010/main" val="35457717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US" sz="4000" b="1" dirty="0" smtClean="0">
                <a:latin typeface="+mn-lt"/>
              </a:rPr>
              <a:t>Container Types</a:t>
            </a:r>
            <a:endParaRPr lang="en-US" sz="4000" dirty="0">
              <a:latin typeface="+mn-lt"/>
            </a:endParaRPr>
          </a:p>
        </p:txBody>
      </p:sp>
      <p:sp>
        <p:nvSpPr>
          <p:cNvPr id="3" name="Content Placeholder 2"/>
          <p:cNvSpPr>
            <a:spLocks noGrp="1"/>
          </p:cNvSpPr>
          <p:nvPr>
            <p:ph idx="1"/>
          </p:nvPr>
        </p:nvSpPr>
        <p:spPr>
          <a:xfrm>
            <a:off x="838200" y="1160060"/>
            <a:ext cx="10515600" cy="5016903"/>
          </a:xfrm>
        </p:spPr>
        <p:txBody>
          <a:bodyPr>
            <a:noAutofit/>
          </a:bodyPr>
          <a:lstStyle/>
          <a:p>
            <a:r>
              <a:rPr lang="en-US" dirty="0" smtClean="0"/>
              <a:t>Values in a </a:t>
            </a:r>
            <a:r>
              <a:rPr lang="en-US" dirty="0" smtClean="0">
                <a:solidFill>
                  <a:srgbClr val="FF0000"/>
                </a:solidFill>
              </a:rPr>
              <a:t>list and tuple </a:t>
            </a:r>
            <a:r>
              <a:rPr lang="en-US" dirty="0" smtClean="0"/>
              <a:t>can be accessed using their </a:t>
            </a:r>
            <a:r>
              <a:rPr lang="en-US" dirty="0" smtClean="0">
                <a:solidFill>
                  <a:srgbClr val="FF0000"/>
                </a:solidFill>
              </a:rPr>
              <a:t>position</a:t>
            </a:r>
            <a:r>
              <a:rPr lang="en-US" dirty="0" smtClean="0"/>
              <a:t> in the list or tuple</a:t>
            </a:r>
            <a:r>
              <a:rPr lang="en-US" dirty="0"/>
              <a:t>. </a:t>
            </a:r>
            <a:r>
              <a:rPr lang="en-US" dirty="0" smtClean="0"/>
              <a:t>Values in a set can be accessed using a </a:t>
            </a:r>
            <a:r>
              <a:rPr lang="en-US" b="1" dirty="0" smtClean="0">
                <a:solidFill>
                  <a:srgbClr val="FF0000"/>
                </a:solidFill>
              </a:rPr>
              <a:t>for </a:t>
            </a:r>
            <a:r>
              <a:rPr lang="en-US" dirty="0" smtClean="0">
                <a:solidFill>
                  <a:srgbClr val="FF0000"/>
                </a:solidFill>
              </a:rPr>
              <a:t>loop </a:t>
            </a:r>
          </a:p>
          <a:p>
            <a:r>
              <a:rPr lang="en-US" dirty="0" smtClean="0"/>
              <a:t>Values in a dictionary can be accessed using a key</a:t>
            </a:r>
            <a:r>
              <a:rPr lang="en-US" dirty="0"/>
              <a:t>. </a:t>
            </a:r>
            <a:r>
              <a:rPr lang="en-US" dirty="0" smtClean="0"/>
              <a:t>This is shown in the following program:</a:t>
            </a:r>
          </a:p>
          <a:p>
            <a:endParaRPr lang="en-US" sz="2400" dirty="0"/>
          </a:p>
        </p:txBody>
      </p:sp>
      <p:pic>
        <p:nvPicPr>
          <p:cNvPr id="4" name="Picture 3"/>
          <p:cNvPicPr>
            <a:picLocks noChangeAspect="1"/>
          </p:cNvPicPr>
          <p:nvPr/>
        </p:nvPicPr>
        <p:blipFill>
          <a:blip r:embed="rId2"/>
          <a:stretch>
            <a:fillRect/>
          </a:stretch>
        </p:blipFill>
        <p:spPr>
          <a:xfrm>
            <a:off x="1304924" y="2977948"/>
            <a:ext cx="7439025" cy="2775152"/>
          </a:xfrm>
          <a:prstGeom prst="rect">
            <a:avLst/>
          </a:prstGeom>
        </p:spPr>
      </p:pic>
    </p:spTree>
    <p:extLst>
      <p:ext uri="{BB962C8B-B14F-4D97-AF65-F5344CB8AC3E}">
        <p14:creationId xmlns:p14="http://schemas.microsoft.com/office/powerpoint/2010/main" val="588439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r>
              <a:rPr lang="en-US" sz="4000" b="1" dirty="0" smtClean="0">
                <a:latin typeface="+mn-lt"/>
              </a:rPr>
              <a:t>Python Type Jargon</a:t>
            </a:r>
            <a:endParaRPr lang="en-US" sz="4000" b="1" dirty="0">
              <a:latin typeface="+mn-lt"/>
            </a:endParaRPr>
          </a:p>
        </p:txBody>
      </p:sp>
      <p:sp>
        <p:nvSpPr>
          <p:cNvPr id="3" name="Content Placeholder 2"/>
          <p:cNvSpPr>
            <a:spLocks noGrp="1"/>
          </p:cNvSpPr>
          <p:nvPr>
            <p:ph idx="1"/>
          </p:nvPr>
        </p:nvSpPr>
        <p:spPr>
          <a:xfrm>
            <a:off x="838200" y="1447800"/>
            <a:ext cx="10515600" cy="4729163"/>
          </a:xfrm>
        </p:spPr>
        <p:txBody>
          <a:bodyPr>
            <a:noAutofit/>
          </a:bodyPr>
          <a:lstStyle/>
          <a:p>
            <a:pPr marL="0" indent="0">
              <a:buNone/>
            </a:pPr>
            <a:r>
              <a:rPr lang="en-US" sz="2400" dirty="0" smtClean="0"/>
              <a:t>Often </a:t>
            </a:r>
            <a:r>
              <a:rPr lang="en-US" sz="2400" dirty="0" smtClean="0">
                <a:solidFill>
                  <a:srgbClr val="FF0000"/>
                </a:solidFill>
              </a:rPr>
              <a:t>following terms </a:t>
            </a:r>
            <a:r>
              <a:rPr lang="en-US" sz="2400" dirty="0" smtClean="0"/>
              <a:t>are used while describing Python types:</a:t>
            </a:r>
          </a:p>
          <a:p>
            <a:r>
              <a:rPr lang="en-US" sz="2400" b="1" dirty="0" smtClean="0"/>
              <a:t>Collection </a:t>
            </a:r>
            <a:r>
              <a:rPr lang="en-US" sz="2400" dirty="0" smtClean="0"/>
              <a:t>- a </a:t>
            </a:r>
            <a:r>
              <a:rPr lang="en-US" sz="2400" dirty="0" smtClean="0">
                <a:solidFill>
                  <a:srgbClr val="FF0000"/>
                </a:solidFill>
              </a:rPr>
              <a:t>generic term </a:t>
            </a:r>
            <a:r>
              <a:rPr lang="en-US" sz="2400" dirty="0" smtClean="0"/>
              <a:t>for </a:t>
            </a:r>
            <a:r>
              <a:rPr lang="en-US" sz="2400" dirty="0" smtClean="0">
                <a:solidFill>
                  <a:srgbClr val="FF0000"/>
                </a:solidFill>
              </a:rPr>
              <a:t>container types</a:t>
            </a:r>
            <a:endParaRPr lang="en-US" sz="2400" dirty="0"/>
          </a:p>
          <a:p>
            <a:r>
              <a:rPr lang="en-US" sz="2400" b="1" dirty="0" err="1" smtClean="0"/>
              <a:t>Iterable</a:t>
            </a:r>
            <a:r>
              <a:rPr lang="en-US" sz="2400" b="1" dirty="0" smtClean="0"/>
              <a:t> </a:t>
            </a:r>
            <a:r>
              <a:rPr lang="en-US" sz="2400" dirty="0" smtClean="0"/>
              <a:t>- means a </a:t>
            </a:r>
            <a:r>
              <a:rPr lang="en-US" sz="2400" dirty="0" smtClean="0">
                <a:solidFill>
                  <a:srgbClr val="FF0000"/>
                </a:solidFill>
              </a:rPr>
              <a:t>collection</a:t>
            </a:r>
            <a:r>
              <a:rPr lang="en-US" sz="2400" dirty="0" smtClean="0"/>
              <a:t> that can be </a:t>
            </a:r>
            <a:r>
              <a:rPr lang="en-US" sz="2400" dirty="0" smtClean="0">
                <a:solidFill>
                  <a:srgbClr val="FF0000"/>
                </a:solidFill>
              </a:rPr>
              <a:t>iterated </a:t>
            </a:r>
            <a:r>
              <a:rPr lang="en-US" sz="2400" dirty="0" smtClean="0"/>
              <a:t>over using a </a:t>
            </a:r>
            <a:r>
              <a:rPr lang="en-US" sz="2400" dirty="0" smtClean="0">
                <a:solidFill>
                  <a:srgbClr val="FF0000"/>
                </a:solidFill>
              </a:rPr>
              <a:t>loop</a:t>
            </a:r>
          </a:p>
          <a:p>
            <a:r>
              <a:rPr lang="en-US" sz="2400" b="1" dirty="0" smtClean="0"/>
              <a:t>Ordered collection </a:t>
            </a:r>
            <a:r>
              <a:rPr lang="en-US" sz="2400" dirty="0" smtClean="0"/>
              <a:t>- elements are stored in the </a:t>
            </a:r>
            <a:r>
              <a:rPr lang="en-US" sz="2400" dirty="0" smtClean="0">
                <a:solidFill>
                  <a:srgbClr val="FF0000"/>
                </a:solidFill>
              </a:rPr>
              <a:t>same order </a:t>
            </a:r>
            <a:r>
              <a:rPr lang="en-US" sz="2400" dirty="0" smtClean="0"/>
              <a:t>in which they are inserted</a:t>
            </a:r>
            <a:r>
              <a:rPr lang="en-US" sz="2400" dirty="0"/>
              <a:t>. </a:t>
            </a:r>
            <a:r>
              <a:rPr lang="en-US" sz="2400" dirty="0" smtClean="0"/>
              <a:t>Hence its elements can be </a:t>
            </a:r>
            <a:r>
              <a:rPr lang="en-US" sz="2400" dirty="0" smtClean="0">
                <a:solidFill>
                  <a:srgbClr val="FF0000"/>
                </a:solidFill>
              </a:rPr>
              <a:t>accessed using an index</a:t>
            </a:r>
            <a:r>
              <a:rPr lang="en-US" sz="2400" dirty="0"/>
              <a:t>, </a:t>
            </a:r>
            <a:r>
              <a:rPr lang="en-US" sz="2400" dirty="0" smtClean="0"/>
              <a:t>i.e</a:t>
            </a:r>
            <a:r>
              <a:rPr lang="en-US" sz="2400" dirty="0"/>
              <a:t>. </a:t>
            </a:r>
            <a:r>
              <a:rPr lang="en-US" sz="2400" dirty="0" smtClean="0"/>
              <a:t>its position in the collection.</a:t>
            </a:r>
          </a:p>
          <a:p>
            <a:r>
              <a:rPr lang="en-US" sz="2400" b="1" dirty="0" smtClean="0"/>
              <a:t>Unordered collection </a:t>
            </a:r>
            <a:r>
              <a:rPr lang="en-US" sz="2400" dirty="0" smtClean="0"/>
              <a:t>- elements are </a:t>
            </a:r>
            <a:r>
              <a:rPr lang="en-US" sz="2400" dirty="0" smtClean="0">
                <a:solidFill>
                  <a:srgbClr val="FF0000"/>
                </a:solidFill>
              </a:rPr>
              <a:t>not stored </a:t>
            </a:r>
            <a:r>
              <a:rPr lang="en-US" sz="2400" dirty="0" smtClean="0"/>
              <a:t>in the </a:t>
            </a:r>
            <a:r>
              <a:rPr lang="en-US" sz="2400" dirty="0" smtClean="0">
                <a:solidFill>
                  <a:srgbClr val="FF0000"/>
                </a:solidFill>
              </a:rPr>
              <a:t>same order </a:t>
            </a:r>
            <a:r>
              <a:rPr lang="en-US" sz="2400" dirty="0" smtClean="0"/>
              <a:t>in which they are inserted</a:t>
            </a:r>
            <a:r>
              <a:rPr lang="en-US" sz="2400" dirty="0"/>
              <a:t>. </a:t>
            </a:r>
            <a:r>
              <a:rPr lang="en-US" sz="2400" dirty="0" smtClean="0"/>
              <a:t>So we cannot predict at which position a particular element is present</a:t>
            </a:r>
            <a:r>
              <a:rPr lang="en-US" sz="2400" dirty="0"/>
              <a:t>. </a:t>
            </a:r>
            <a:r>
              <a:rPr lang="en-US" sz="2400" dirty="0" smtClean="0"/>
              <a:t>So we cannot access its elements using a position-based index.</a:t>
            </a:r>
          </a:p>
          <a:p>
            <a:endParaRPr lang="en-US" dirty="0"/>
          </a:p>
          <a:p>
            <a:endParaRPr lang="en-US" dirty="0"/>
          </a:p>
          <a:p>
            <a:endParaRPr lang="en-US" dirty="0"/>
          </a:p>
        </p:txBody>
      </p:sp>
    </p:spTree>
    <p:extLst>
      <p:ext uri="{BB962C8B-B14F-4D97-AF65-F5344CB8AC3E}">
        <p14:creationId xmlns:p14="http://schemas.microsoft.com/office/powerpoint/2010/main" val="16440376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a:bodyPr>
          <a:lstStyle/>
          <a:p>
            <a:r>
              <a:rPr lang="en-US" sz="4000" b="1" dirty="0" smtClean="0">
                <a:latin typeface="+mn-lt"/>
              </a:rPr>
              <a:t>Python Type Jargon</a:t>
            </a:r>
            <a:endParaRPr lang="en-US" sz="4000" dirty="0">
              <a:latin typeface="+mn-lt"/>
            </a:endParaRPr>
          </a:p>
        </p:txBody>
      </p:sp>
      <p:sp>
        <p:nvSpPr>
          <p:cNvPr id="3" name="Content Placeholder 2"/>
          <p:cNvSpPr>
            <a:spLocks noGrp="1"/>
          </p:cNvSpPr>
          <p:nvPr>
            <p:ph idx="1"/>
          </p:nvPr>
        </p:nvSpPr>
        <p:spPr>
          <a:xfrm>
            <a:off x="838200" y="1214651"/>
            <a:ext cx="10515600" cy="4962312"/>
          </a:xfrm>
        </p:spPr>
        <p:txBody>
          <a:bodyPr>
            <a:noAutofit/>
          </a:bodyPr>
          <a:lstStyle/>
          <a:p>
            <a:r>
              <a:rPr lang="en-US" b="1" dirty="0" smtClean="0"/>
              <a:t>Sequence - </a:t>
            </a:r>
            <a:r>
              <a:rPr lang="en-US" dirty="0" smtClean="0"/>
              <a:t>is the generic term for an ordered collection</a:t>
            </a:r>
          </a:p>
          <a:p>
            <a:r>
              <a:rPr lang="en-US" b="1" dirty="0" smtClean="0"/>
              <a:t>Immutable </a:t>
            </a:r>
            <a:r>
              <a:rPr lang="en-US" dirty="0" smtClean="0"/>
              <a:t>- means an unchangeable collection</a:t>
            </a:r>
          </a:p>
          <a:p>
            <a:r>
              <a:rPr lang="en-US" b="1" dirty="0" smtClean="0"/>
              <a:t>Mutable </a:t>
            </a:r>
            <a:r>
              <a:rPr lang="en-US" dirty="0" smtClean="0"/>
              <a:t>- means the changeable collection</a:t>
            </a:r>
          </a:p>
          <a:p>
            <a:pPr marL="0" indent="0">
              <a:buNone/>
            </a:pPr>
            <a:r>
              <a:rPr lang="en-US" dirty="0"/>
              <a:t>Let us now see which of these terms apply to </a:t>
            </a:r>
            <a:r>
              <a:rPr lang="en-US" dirty="0" smtClean="0"/>
              <a:t>the types </a:t>
            </a:r>
            <a:r>
              <a:rPr lang="en-US" dirty="0"/>
              <a:t>that we have seen so far.</a:t>
            </a:r>
          </a:p>
          <a:p>
            <a:r>
              <a:rPr lang="en-US" dirty="0"/>
              <a:t>String -ordered collection, immutable, </a:t>
            </a:r>
            <a:r>
              <a:rPr lang="en-US" dirty="0" err="1"/>
              <a:t>iterable</a:t>
            </a:r>
            <a:r>
              <a:rPr lang="en-US" dirty="0"/>
              <a:t>.</a:t>
            </a:r>
          </a:p>
          <a:p>
            <a:r>
              <a:rPr lang="en-US" dirty="0" smtClean="0"/>
              <a:t>List-ordered </a:t>
            </a:r>
            <a:r>
              <a:rPr lang="en-US" dirty="0"/>
              <a:t>collection, mutable, </a:t>
            </a:r>
            <a:r>
              <a:rPr lang="en-US" dirty="0" err="1"/>
              <a:t>iterable</a:t>
            </a:r>
            <a:r>
              <a:rPr lang="en-US" dirty="0"/>
              <a:t>.</a:t>
            </a:r>
          </a:p>
          <a:p>
            <a:r>
              <a:rPr lang="en-US" dirty="0" smtClean="0"/>
              <a:t>Tuple-ordered </a:t>
            </a:r>
            <a:r>
              <a:rPr lang="en-US" dirty="0"/>
              <a:t>collection, immutable, </a:t>
            </a:r>
            <a:r>
              <a:rPr lang="en-US" dirty="0" err="1"/>
              <a:t>iterable</a:t>
            </a:r>
            <a:r>
              <a:rPr lang="en-US" dirty="0"/>
              <a:t>.</a:t>
            </a:r>
          </a:p>
          <a:p>
            <a:r>
              <a:rPr lang="en-US" dirty="0"/>
              <a:t>Set -unordered collection, mutable, </a:t>
            </a:r>
            <a:r>
              <a:rPr lang="en-US" dirty="0" err="1"/>
              <a:t>iterable</a:t>
            </a:r>
            <a:r>
              <a:rPr lang="en-US" dirty="0"/>
              <a:t>.</a:t>
            </a:r>
          </a:p>
          <a:p>
            <a:r>
              <a:rPr lang="en-US" dirty="0"/>
              <a:t>Dictionary -unordered collection, mutable, </a:t>
            </a:r>
            <a:r>
              <a:rPr lang="en-US" dirty="0" err="1"/>
              <a:t>iterable</a:t>
            </a:r>
            <a:r>
              <a:rPr lang="en-US" dirty="0"/>
              <a:t>.</a:t>
            </a:r>
          </a:p>
          <a:p>
            <a:endParaRPr lang="en-US" sz="2400" dirty="0"/>
          </a:p>
        </p:txBody>
      </p:sp>
    </p:spTree>
    <p:extLst>
      <p:ext uri="{BB962C8B-B14F-4D97-AF65-F5344CB8AC3E}">
        <p14:creationId xmlns:p14="http://schemas.microsoft.com/office/powerpoint/2010/main" val="32463545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fontScale="90000"/>
          </a:bodyPr>
          <a:lstStyle/>
          <a:p>
            <a:r>
              <a:rPr lang="en-US" sz="4000" b="1" dirty="0" smtClean="0">
                <a:latin typeface="+mn-lt"/>
              </a:rPr>
              <a:t>User-defined function</a:t>
            </a:r>
            <a:endParaRPr lang="en-US" sz="4000" b="1" dirty="0">
              <a:latin typeface="+mn-lt"/>
            </a:endParaRPr>
          </a:p>
        </p:txBody>
      </p:sp>
      <p:pic>
        <p:nvPicPr>
          <p:cNvPr id="4" name="Picture 3"/>
          <p:cNvPicPr>
            <a:picLocks noChangeAspect="1"/>
          </p:cNvPicPr>
          <p:nvPr/>
        </p:nvPicPr>
        <p:blipFill>
          <a:blip r:embed="rId2"/>
          <a:stretch>
            <a:fillRect/>
          </a:stretch>
        </p:blipFill>
        <p:spPr>
          <a:xfrm>
            <a:off x="838200" y="1173707"/>
            <a:ext cx="9321421" cy="4339987"/>
          </a:xfrm>
          <a:prstGeom prst="rect">
            <a:avLst/>
          </a:prstGeom>
        </p:spPr>
      </p:pic>
    </p:spTree>
    <p:extLst>
      <p:ext uri="{BB962C8B-B14F-4D97-AF65-F5344CB8AC3E}">
        <p14:creationId xmlns:p14="http://schemas.microsoft.com/office/powerpoint/2010/main" val="2725797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371745"/>
          </a:xfrm>
        </p:spPr>
        <p:txBody>
          <a:bodyPr>
            <a:noAutofit/>
          </a:bodyPr>
          <a:lstStyle/>
          <a:p>
            <a:r>
              <a:rPr lang="en-US" dirty="0" smtClean="0"/>
              <a:t>When a function is called</a:t>
            </a:r>
            <a:r>
              <a:rPr lang="en-US" dirty="0"/>
              <a:t>, </a:t>
            </a:r>
            <a:r>
              <a:rPr lang="en-US" dirty="0" smtClean="0">
                <a:solidFill>
                  <a:srgbClr val="FF0000"/>
                </a:solidFill>
              </a:rPr>
              <a:t>control is transferred </a:t>
            </a:r>
            <a:r>
              <a:rPr lang="en-US" dirty="0" smtClean="0"/>
              <a:t>to the </a:t>
            </a:r>
            <a:r>
              <a:rPr lang="en-US" dirty="0" smtClean="0">
                <a:solidFill>
                  <a:srgbClr val="FF0000"/>
                </a:solidFill>
              </a:rPr>
              <a:t>function</a:t>
            </a:r>
            <a:r>
              <a:rPr lang="en-US" dirty="0"/>
              <a:t>, </a:t>
            </a:r>
            <a:r>
              <a:rPr lang="en-US" dirty="0" smtClean="0"/>
              <a:t>its </a:t>
            </a:r>
            <a:r>
              <a:rPr lang="en-US" dirty="0" smtClean="0">
                <a:solidFill>
                  <a:srgbClr val="FF0000"/>
                </a:solidFill>
              </a:rPr>
              <a:t>statements are executed </a:t>
            </a:r>
            <a:r>
              <a:rPr lang="en-US" dirty="0" smtClean="0"/>
              <a:t>and </a:t>
            </a:r>
            <a:r>
              <a:rPr lang="en-US" dirty="0" smtClean="0">
                <a:solidFill>
                  <a:srgbClr val="FF0000"/>
                </a:solidFill>
              </a:rPr>
              <a:t>control is returned</a:t>
            </a:r>
            <a:r>
              <a:rPr lang="en-US" dirty="0" smtClean="0"/>
              <a:t> to the place from where the </a:t>
            </a:r>
            <a:r>
              <a:rPr lang="en-US" dirty="0" smtClean="0">
                <a:solidFill>
                  <a:srgbClr val="FF0000"/>
                </a:solidFill>
              </a:rPr>
              <a:t>call originated</a:t>
            </a:r>
            <a:endParaRPr lang="en-US" dirty="0" smtClean="0"/>
          </a:p>
          <a:p>
            <a:r>
              <a:rPr lang="en-US" dirty="0" smtClean="0"/>
              <a:t>Python convention for function names</a:t>
            </a:r>
            <a:r>
              <a:rPr lang="en-US" dirty="0"/>
              <a:t>:</a:t>
            </a:r>
            <a:endParaRPr lang="en-US" dirty="0" smtClean="0"/>
          </a:p>
          <a:p>
            <a:pPr marL="0" indent="0">
              <a:buNone/>
            </a:pPr>
            <a:r>
              <a:rPr lang="en-US" dirty="0"/>
              <a:t>	</a:t>
            </a:r>
            <a:r>
              <a:rPr lang="en-US" dirty="0" smtClean="0"/>
              <a:t>- Always use </a:t>
            </a:r>
            <a:r>
              <a:rPr lang="en-US" dirty="0" smtClean="0">
                <a:solidFill>
                  <a:srgbClr val="FF0000"/>
                </a:solidFill>
              </a:rPr>
              <a:t>lowercase characters</a:t>
            </a:r>
          </a:p>
          <a:p>
            <a:pPr marL="0" indent="0">
              <a:buNone/>
            </a:pPr>
            <a:r>
              <a:rPr lang="en-US" dirty="0"/>
              <a:t>	</a:t>
            </a:r>
            <a:r>
              <a:rPr lang="en-US" dirty="0" smtClean="0"/>
              <a:t>- </a:t>
            </a:r>
            <a:r>
              <a:rPr lang="en-US" dirty="0" smtClean="0">
                <a:solidFill>
                  <a:srgbClr val="FF0000"/>
                </a:solidFill>
              </a:rPr>
              <a:t>Connect multiple words </a:t>
            </a:r>
            <a:r>
              <a:rPr lang="en-US" dirty="0" smtClean="0"/>
              <a:t>using _</a:t>
            </a:r>
          </a:p>
          <a:p>
            <a:pPr marL="0" indent="0">
              <a:buNone/>
            </a:pPr>
            <a:r>
              <a:rPr lang="en-US" dirty="0"/>
              <a:t>	</a:t>
            </a:r>
            <a:r>
              <a:rPr lang="en-US" dirty="0" smtClean="0"/>
              <a:t>- Example</a:t>
            </a:r>
            <a:r>
              <a:rPr lang="en-US" dirty="0"/>
              <a:t>: </a:t>
            </a:r>
            <a:r>
              <a:rPr lang="en-US" dirty="0" err="1" smtClean="0"/>
              <a:t>cal_si</a:t>
            </a:r>
            <a:r>
              <a:rPr lang="en-US" dirty="0"/>
              <a:t>( </a:t>
            </a:r>
            <a:r>
              <a:rPr lang="en-US" dirty="0" smtClean="0"/>
              <a:t>), </a:t>
            </a:r>
            <a:r>
              <a:rPr lang="en-US" dirty="0" err="1" smtClean="0"/>
              <a:t>split_data</a:t>
            </a:r>
            <a:r>
              <a:rPr lang="en-US" dirty="0"/>
              <a:t>( </a:t>
            </a:r>
            <a:r>
              <a:rPr lang="en-US" dirty="0" smtClean="0"/>
              <a:t>), etc.</a:t>
            </a:r>
          </a:p>
          <a:p>
            <a:r>
              <a:rPr lang="en-US" dirty="0" smtClean="0"/>
              <a:t>A function can be redefined</a:t>
            </a:r>
            <a:r>
              <a:rPr lang="en-US" dirty="0"/>
              <a:t>. </a:t>
            </a:r>
            <a:r>
              <a:rPr lang="en-US" dirty="0" smtClean="0"/>
              <a:t>While calling the function its latest definition will be called</a:t>
            </a:r>
            <a:endParaRPr lang="en-US" dirty="0"/>
          </a:p>
        </p:txBody>
      </p:sp>
    </p:spTree>
    <p:extLst>
      <p:ext uri="{BB962C8B-B14F-4D97-AF65-F5344CB8AC3E}">
        <p14:creationId xmlns:p14="http://schemas.microsoft.com/office/powerpoint/2010/main" val="1217863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734" y="1034055"/>
            <a:ext cx="10515600" cy="4351338"/>
          </a:xfrm>
        </p:spPr>
        <p:txBody>
          <a:bodyPr>
            <a:normAutofit/>
          </a:bodyPr>
          <a:lstStyle/>
          <a:p>
            <a:r>
              <a:rPr lang="en-US" dirty="0" smtClean="0"/>
              <a:t>Function definitions can </a:t>
            </a:r>
            <a:r>
              <a:rPr lang="en-US" dirty="0" smtClean="0">
                <a:solidFill>
                  <a:srgbClr val="FF0000"/>
                </a:solidFill>
              </a:rPr>
              <a:t>be nested</a:t>
            </a:r>
            <a:r>
              <a:rPr lang="en-US" dirty="0" smtClean="0"/>
              <a:t>. When we do so</a:t>
            </a:r>
            <a:r>
              <a:rPr lang="en-US" dirty="0"/>
              <a:t>, </a:t>
            </a:r>
            <a:r>
              <a:rPr lang="en-US" dirty="0" smtClean="0"/>
              <a:t>the inner function is able to access the variables of the outer function. The outer function has to be called for the inner function to execute</a:t>
            </a:r>
            <a:endParaRPr lang="en-US" dirty="0"/>
          </a:p>
        </p:txBody>
      </p:sp>
      <p:pic>
        <p:nvPicPr>
          <p:cNvPr id="4" name="Picture 3"/>
          <p:cNvPicPr>
            <a:picLocks noChangeAspect="1"/>
          </p:cNvPicPr>
          <p:nvPr/>
        </p:nvPicPr>
        <p:blipFill>
          <a:blip r:embed="rId2"/>
          <a:stretch>
            <a:fillRect/>
          </a:stretch>
        </p:blipFill>
        <p:spPr>
          <a:xfrm>
            <a:off x="2306471" y="2487589"/>
            <a:ext cx="7683689" cy="3162584"/>
          </a:xfrm>
          <a:prstGeom prst="rect">
            <a:avLst/>
          </a:prstGeom>
        </p:spPr>
      </p:pic>
    </p:spTree>
    <p:extLst>
      <p:ext uri="{BB962C8B-B14F-4D97-AF65-F5344CB8AC3E}">
        <p14:creationId xmlns:p14="http://schemas.microsoft.com/office/powerpoint/2010/main" val="24068825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087" y="715961"/>
            <a:ext cx="10515600" cy="4351338"/>
          </a:xfrm>
        </p:spPr>
        <p:txBody>
          <a:bodyPr>
            <a:normAutofit/>
          </a:bodyPr>
          <a:lstStyle/>
          <a:p>
            <a:pPr marL="0" indent="0">
              <a:buNone/>
            </a:pPr>
            <a:r>
              <a:rPr lang="en-US" b="1" dirty="0" smtClean="0"/>
              <a:t>Communication with Functions</a:t>
            </a:r>
          </a:p>
          <a:p>
            <a:r>
              <a:rPr lang="en-US" dirty="0" smtClean="0"/>
              <a:t>Communication with functions is done using parameters/arguments passed to it and the value(s</a:t>
            </a:r>
            <a:r>
              <a:rPr lang="en-US" dirty="0"/>
              <a:t>) </a:t>
            </a:r>
            <a:r>
              <a:rPr lang="en-US" dirty="0" smtClean="0"/>
              <a:t>returned from it.</a:t>
            </a:r>
          </a:p>
          <a:p>
            <a:r>
              <a:rPr lang="en-US" dirty="0" smtClean="0"/>
              <a:t>The way to pass values to a function and return values from it is shown below</a:t>
            </a:r>
            <a:r>
              <a:rPr lang="en-US" dirty="0"/>
              <a:t>:</a:t>
            </a:r>
          </a:p>
        </p:txBody>
      </p:sp>
      <p:pic>
        <p:nvPicPr>
          <p:cNvPr id="4" name="Picture 3"/>
          <p:cNvPicPr>
            <a:picLocks noChangeAspect="1"/>
          </p:cNvPicPr>
          <p:nvPr/>
        </p:nvPicPr>
        <p:blipFill>
          <a:blip r:embed="rId2"/>
          <a:stretch>
            <a:fillRect/>
          </a:stretch>
        </p:blipFill>
        <p:spPr>
          <a:xfrm>
            <a:off x="2251882" y="2990636"/>
            <a:ext cx="7233312" cy="2918845"/>
          </a:xfrm>
          <a:prstGeom prst="rect">
            <a:avLst/>
          </a:prstGeom>
        </p:spPr>
      </p:pic>
    </p:spTree>
    <p:extLst>
      <p:ext uri="{BB962C8B-B14F-4D97-AF65-F5344CB8AC3E}">
        <p14:creationId xmlns:p14="http://schemas.microsoft.com/office/powerpoint/2010/main" val="2022971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6541</Words>
  <Application>Microsoft Office PowerPoint</Application>
  <PresentationFormat>Widescreen</PresentationFormat>
  <Paragraphs>832</Paragraphs>
  <Slides>108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6" baseType="lpstr">
      <vt:lpstr>Arial</vt:lpstr>
      <vt:lpstr>Calibri</vt:lpstr>
      <vt:lpstr>Calibri Light</vt:lpstr>
      <vt:lpstr>Heebo</vt:lpstr>
      <vt:lpstr>inter-regular</vt:lpstr>
      <vt:lpstr>OTS derived font</vt:lpstr>
      <vt:lpstr>Office Theme</vt:lpstr>
      <vt:lpstr>Bitmap Image</vt:lpstr>
      <vt:lpstr>Python and R Programming  Unit I</vt:lpstr>
      <vt:lpstr>What is a program?</vt:lpstr>
      <vt:lpstr>What is a program?</vt:lpstr>
      <vt:lpstr>What is  Python?</vt:lpstr>
      <vt:lpstr>What is Python?</vt:lpstr>
      <vt:lpstr> History of Python</vt:lpstr>
      <vt:lpstr>Python Features</vt:lpstr>
      <vt:lpstr>Python Features</vt:lpstr>
      <vt:lpstr>Characteristics of Python</vt:lpstr>
      <vt:lpstr>Reasons  for Popularity</vt:lpstr>
      <vt:lpstr>Reasons  for Popularity</vt:lpstr>
      <vt:lpstr>Reasons  for Popularity</vt:lpstr>
      <vt:lpstr>Reasons  for Popularity</vt:lpstr>
      <vt:lpstr>Where is Python used?</vt:lpstr>
      <vt:lpstr>Where is Python used?</vt:lpstr>
      <vt:lpstr>Who uses Python today?</vt:lpstr>
      <vt:lpstr>What sets Python apart?</vt:lpstr>
      <vt:lpstr>What sets Python apart?</vt:lpstr>
      <vt:lpstr>Programming Paradigms</vt:lpstr>
      <vt:lpstr>Functional Programming Model</vt:lpstr>
      <vt:lpstr>Functional Programming Model</vt:lpstr>
      <vt:lpstr>Procedural Programming Model</vt:lpstr>
      <vt:lpstr>  Object-oriented Programming Model </vt:lpstr>
      <vt:lpstr>  Event Driven Programming Model </vt:lpstr>
      <vt:lpstr>Python Specification</vt:lpstr>
      <vt:lpstr>Python Installation under Windows</vt:lpstr>
      <vt:lpstr>Python Resources</vt:lpstr>
      <vt:lpstr>Python Resources</vt:lpstr>
      <vt:lpstr>Third-party Packages</vt:lpstr>
      <vt:lpstr>More Sophisticated Tools</vt:lpstr>
      <vt:lpstr>Working with Python</vt:lpstr>
      <vt:lpstr>Python Programming Modes</vt:lpstr>
      <vt:lpstr>Python Programming Modes</vt:lpstr>
      <vt:lpstr>Python Programming Modes</vt:lpstr>
      <vt:lpstr>  Determining Python Version                                                </vt:lpstr>
      <vt:lpstr>Values and types</vt:lpstr>
      <vt:lpstr>Formal and natural languages</vt:lpstr>
      <vt:lpstr>Formal and natural languages</vt:lpstr>
      <vt:lpstr>Formal and natural languages</vt:lpstr>
      <vt:lpstr>Formal and natural languages</vt:lpstr>
      <vt:lpstr>Formal and natural languages</vt:lpstr>
      <vt:lpstr>Python Basics – Identifiers and Keywords</vt:lpstr>
      <vt:lpstr>Python Basics – Identifiers and Keywords</vt:lpstr>
      <vt:lpstr>Python Basics – Identifiers and Keywords</vt:lpstr>
      <vt:lpstr>Python Basics – Identifiers and Keywords</vt:lpstr>
      <vt:lpstr>  Python Types  </vt:lpstr>
      <vt:lpstr>Basic Types</vt:lpstr>
      <vt:lpstr>Basic Types</vt:lpstr>
      <vt:lpstr>Basic Types</vt:lpstr>
      <vt:lpstr>Basic Types</vt:lpstr>
      <vt:lpstr>Variable Type and Assignment</vt:lpstr>
      <vt:lpstr>PowerPoint Presentation</vt:lpstr>
      <vt:lpstr>Variables, expressions and statements</vt:lpstr>
      <vt:lpstr>Variables </vt:lpstr>
      <vt:lpstr>Variables </vt:lpstr>
      <vt:lpstr>Expressions</vt:lpstr>
      <vt:lpstr>Expressions</vt:lpstr>
      <vt:lpstr>Expressions</vt:lpstr>
      <vt:lpstr>Basic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Order of Operations</vt:lpstr>
      <vt:lpstr>Order of operations</vt:lpstr>
      <vt:lpstr>Conversions</vt:lpstr>
      <vt:lpstr>Conversions</vt:lpstr>
      <vt:lpstr>String Operations</vt:lpstr>
      <vt:lpstr>String operations</vt:lpstr>
      <vt:lpstr>Comments</vt:lpstr>
      <vt:lpstr>Comments</vt:lpstr>
      <vt:lpstr>Debugging</vt:lpstr>
      <vt:lpstr>Debugging</vt:lpstr>
      <vt:lpstr>Functions</vt:lpstr>
      <vt:lpstr>Functions</vt:lpstr>
      <vt:lpstr>Built-in Functions</vt:lpstr>
      <vt:lpstr>PowerPoint Presentation</vt:lpstr>
      <vt:lpstr>Built-in Modules</vt:lpstr>
      <vt:lpstr>PowerPoint Presentation</vt:lpstr>
      <vt:lpstr>PowerPoint Presentation</vt:lpstr>
      <vt:lpstr>PowerPoint Presentation</vt:lpstr>
      <vt:lpstr>PowerPoint Presentation</vt:lpstr>
      <vt:lpstr>PowerPoint Presentation</vt:lpstr>
      <vt:lpstr>Container Types</vt:lpstr>
      <vt:lpstr>Container Types</vt:lpstr>
      <vt:lpstr>Python Type Jargon</vt:lpstr>
      <vt:lpstr>Python Type Jargon</vt:lpstr>
      <vt:lpstr>User-defined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Unit I</dc:title>
  <dc:creator>mohanvijayarani@gmail.com</dc:creator>
  <cp:lastModifiedBy>Dr.S.Vijayarani</cp:lastModifiedBy>
  <cp:revision>108</cp:revision>
  <dcterms:created xsi:type="dcterms:W3CDTF">2022-07-14T17:16:27Z</dcterms:created>
  <dcterms:modified xsi:type="dcterms:W3CDTF">2022-08-24T11:20:13Z</dcterms:modified>
</cp:coreProperties>
</file>