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0" r:id="rId6"/>
    <p:sldId id="266" r:id="rId7"/>
    <p:sldId id="267" r:id="rId8"/>
    <p:sldId id="268" r:id="rId9"/>
    <p:sldId id="269" r:id="rId10"/>
    <p:sldId id="270" r:id="rId11"/>
    <p:sldId id="271" r:id="rId12"/>
    <p:sldId id="272" r:id="rId13"/>
    <p:sldId id="273" r:id="rId14"/>
    <p:sldId id="274" r:id="rId15"/>
    <p:sldId id="264" r:id="rId16"/>
    <p:sldId id="275" r:id="rId17"/>
    <p:sldId id="276" r:id="rId18"/>
    <p:sldId id="277" r:id="rId19"/>
    <p:sldId id="278" r:id="rId20"/>
    <p:sldId id="265" r:id="rId21"/>
    <p:sldId id="279" r:id="rId22"/>
    <p:sldId id="280" r:id="rId23"/>
    <p:sldId id="281" r:id="rId24"/>
    <p:sldId id="282" r:id="rId25"/>
    <p:sldId id="283" r:id="rId26"/>
    <p:sldId id="285" r:id="rId27"/>
    <p:sldId id="286" r:id="rId28"/>
    <p:sldId id="287" r:id="rId29"/>
    <p:sldId id="290" r:id="rId30"/>
    <p:sldId id="288" r:id="rId31"/>
    <p:sldId id="289" r:id="rId32"/>
    <p:sldId id="291" r:id="rId33"/>
    <p:sldId id="292" r:id="rId34"/>
    <p:sldId id="293" r:id="rId35"/>
    <p:sldId id="294" r:id="rId36"/>
    <p:sldId id="295" r:id="rId37"/>
    <p:sldId id="296" r:id="rId38"/>
    <p:sldId id="297" r:id="rId39"/>
    <p:sldId id="298" r:id="rId40"/>
    <p:sldId id="299" r:id="rId41"/>
    <p:sldId id="300" r:id="rId42"/>
    <p:sldId id="301" r:id="rId43"/>
    <p:sldId id="310" r:id="rId44"/>
    <p:sldId id="302" r:id="rId45"/>
    <p:sldId id="303" r:id="rId46"/>
    <p:sldId id="304" r:id="rId47"/>
    <p:sldId id="305" r:id="rId48"/>
    <p:sldId id="306" r:id="rId49"/>
    <p:sldId id="311" r:id="rId50"/>
    <p:sldId id="307" r:id="rId51"/>
    <p:sldId id="308" r:id="rId52"/>
    <p:sldId id="30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559CE0-9485-4267-9A59-316B9FCBDE3F}" type="datetimeFigureOut">
              <a:rPr lang="en-US" smtClean="0"/>
              <a:pPr/>
              <a:t>7/28/2023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6B577B-4F27-4CCB-AB02-1B0F795D8DA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0A0DEF-0D44-4F4A-913A-3249B94675B0}" type="slidenum">
              <a:rPr lang="en-US"/>
              <a:pPr/>
              <a:t>6</a:t>
            </a:fld>
            <a:endParaRPr lang="en-US"/>
          </a:p>
        </p:txBody>
      </p:sp>
      <p:sp>
        <p:nvSpPr>
          <p:cNvPr id="5122"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123"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F86BB5-3E65-439F-8BF7-838EF85FA089}" type="slidenum">
              <a:rPr lang="en-US"/>
              <a:pPr/>
              <a:t>7</a:t>
            </a:fld>
            <a:endParaRPr lang="en-US"/>
          </a:p>
        </p:txBody>
      </p:sp>
      <p:sp>
        <p:nvSpPr>
          <p:cNvPr id="7170"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7171"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61AEF8-8B77-43EB-9ED6-A583E5DC7B6C}" type="datetimeFigureOut">
              <a:rPr lang="en-US" smtClean="0"/>
              <a:pPr/>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190FE-BA41-4DA5-8DD1-5573427CDE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1AEF8-8B77-43EB-9ED6-A583E5DC7B6C}" type="datetimeFigureOut">
              <a:rPr lang="en-US" smtClean="0"/>
              <a:pPr/>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190FE-BA41-4DA5-8DD1-5573427CDE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1AEF8-8B77-43EB-9ED6-A583E5DC7B6C}" type="datetimeFigureOut">
              <a:rPr lang="en-US" smtClean="0"/>
              <a:pPr/>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190FE-BA41-4DA5-8DD1-5573427CDE3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D58D89D-B26E-4A1D-BC05-F4950C114CF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1AEF8-8B77-43EB-9ED6-A583E5DC7B6C}" type="datetimeFigureOut">
              <a:rPr lang="en-US" smtClean="0"/>
              <a:pPr/>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190FE-BA41-4DA5-8DD1-5573427CDE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1AEF8-8B77-43EB-9ED6-A583E5DC7B6C}" type="datetimeFigureOut">
              <a:rPr lang="en-US" smtClean="0"/>
              <a:pPr/>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190FE-BA41-4DA5-8DD1-5573427CDE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61AEF8-8B77-43EB-9ED6-A583E5DC7B6C}" type="datetimeFigureOut">
              <a:rPr lang="en-US" smtClean="0"/>
              <a:pPr/>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190FE-BA41-4DA5-8DD1-5573427CDE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61AEF8-8B77-43EB-9ED6-A583E5DC7B6C}" type="datetimeFigureOut">
              <a:rPr lang="en-US" smtClean="0"/>
              <a:pPr/>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2190FE-BA41-4DA5-8DD1-5573427CDE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61AEF8-8B77-43EB-9ED6-A583E5DC7B6C}" type="datetimeFigureOut">
              <a:rPr lang="en-US" smtClean="0"/>
              <a:pPr/>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2190FE-BA41-4DA5-8DD1-5573427CDE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1AEF8-8B77-43EB-9ED6-A583E5DC7B6C}" type="datetimeFigureOut">
              <a:rPr lang="en-US" smtClean="0"/>
              <a:pPr/>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2190FE-BA41-4DA5-8DD1-5573427CDE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61AEF8-8B77-43EB-9ED6-A583E5DC7B6C}" type="datetimeFigureOut">
              <a:rPr lang="en-US" smtClean="0"/>
              <a:pPr/>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190FE-BA41-4DA5-8DD1-5573427CDE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61AEF8-8B77-43EB-9ED6-A583E5DC7B6C}" type="datetimeFigureOut">
              <a:rPr lang="en-US" smtClean="0"/>
              <a:pPr/>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190FE-BA41-4DA5-8DD1-5573427CDE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1AEF8-8B77-43EB-9ED6-A583E5DC7B6C}" type="datetimeFigureOut">
              <a:rPr lang="en-US" smtClean="0"/>
              <a:pPr/>
              <a:t>7/28/2023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2190FE-BA41-4DA5-8DD1-5573427CDE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wirelesslan.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1.xml"/><Relationship Id="rId7" Type="http://schemas.openxmlformats.org/officeDocument/2006/relationships/image" Target="../media/image4.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image" Target="../media/image5.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US" dirty="0"/>
              <a:t>UNIT - II</a:t>
            </a:r>
          </a:p>
        </p:txBody>
      </p:sp>
      <p:sp>
        <p:nvSpPr>
          <p:cNvPr id="3" name="Subtitle 2"/>
          <p:cNvSpPr>
            <a:spLocks noGrp="1"/>
          </p:cNvSpPr>
          <p:nvPr>
            <p:ph type="subTitle" idx="1"/>
          </p:nvPr>
        </p:nvSpPr>
        <p:spPr/>
        <p:txBody>
          <a:bodyPr/>
          <a:lstStyle/>
          <a:p>
            <a:r>
              <a:rPr lang="en-US" dirty="0"/>
              <a:t>WLAN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Benefits of Wireless LAN </a:t>
            </a:r>
          </a:p>
        </p:txBody>
      </p:sp>
      <p:sp>
        <p:nvSpPr>
          <p:cNvPr id="66563" name="Rectangle 3"/>
          <p:cNvSpPr>
            <a:spLocks noGrp="1" noChangeArrowheads="1"/>
          </p:cNvSpPr>
          <p:nvPr>
            <p:ph type="body" idx="1"/>
          </p:nvPr>
        </p:nvSpPr>
        <p:spPr/>
        <p:txBody>
          <a:bodyPr/>
          <a:lstStyle/>
          <a:p>
            <a:r>
              <a:rPr lang="en-US"/>
              <a:t>Installation flexibility</a:t>
            </a:r>
          </a:p>
          <a:p>
            <a:pPr lvl="1"/>
            <a:r>
              <a:rPr lang="en-US"/>
              <a:t>The network goes where wires cannot.</a:t>
            </a:r>
          </a:p>
          <a:p>
            <a:pPr lvl="1"/>
            <a:r>
              <a:rPr lang="en-US"/>
              <a:t>Not constrained by expensive walls.</a:t>
            </a:r>
          </a:p>
          <a:p>
            <a:pPr lvl="1"/>
            <a:r>
              <a:rPr lang="en-US"/>
              <a:t>Easy to add more computers and devices.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Benefits of Wireless LAN</a:t>
            </a:r>
          </a:p>
        </p:txBody>
      </p:sp>
      <p:sp>
        <p:nvSpPr>
          <p:cNvPr id="67587" name="Rectangle 3"/>
          <p:cNvSpPr>
            <a:spLocks noGrp="1" noChangeArrowheads="1"/>
          </p:cNvSpPr>
          <p:nvPr>
            <p:ph type="body" idx="1"/>
          </p:nvPr>
        </p:nvSpPr>
        <p:spPr/>
        <p:txBody>
          <a:bodyPr/>
          <a:lstStyle/>
          <a:p>
            <a:r>
              <a:rPr lang="en-US"/>
              <a:t>Reduced cost-of-ownership</a:t>
            </a:r>
          </a:p>
          <a:p>
            <a:pPr lvl="1"/>
            <a:r>
              <a:rPr lang="en-US"/>
              <a:t>Mobile devices are less expensive than computer workstations.</a:t>
            </a:r>
          </a:p>
          <a:p>
            <a:pPr lvl="1"/>
            <a:r>
              <a:rPr lang="en-US"/>
              <a:t>Can “Run Errands” and stay in touch.</a:t>
            </a:r>
          </a:p>
          <a:p>
            <a:pPr lvl="1"/>
            <a:r>
              <a:rPr lang="en-US"/>
              <a:t>No need to build wiring closets.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Benefits of Wireless LAN</a:t>
            </a:r>
          </a:p>
        </p:txBody>
      </p:sp>
      <p:sp>
        <p:nvSpPr>
          <p:cNvPr id="68611" name="Rectangle 3"/>
          <p:cNvSpPr>
            <a:spLocks noGrp="1" noChangeArrowheads="1"/>
          </p:cNvSpPr>
          <p:nvPr>
            <p:ph type="body" idx="1"/>
          </p:nvPr>
        </p:nvSpPr>
        <p:spPr/>
        <p:txBody>
          <a:bodyPr/>
          <a:lstStyle/>
          <a:p>
            <a:r>
              <a:rPr lang="en-US"/>
              <a:t>Mobility</a:t>
            </a:r>
          </a:p>
          <a:p>
            <a:pPr lvl="1"/>
            <a:r>
              <a:rPr lang="en-US"/>
              <a:t>Access to real-time information.</a:t>
            </a:r>
          </a:p>
          <a:p>
            <a:pPr lvl="1"/>
            <a:r>
              <a:rPr lang="en-US"/>
              <a:t>Supports productivity.</a:t>
            </a:r>
          </a:p>
          <a:p>
            <a:pPr lvl="1"/>
            <a:r>
              <a:rPr lang="en-US"/>
              <a:t>Provides service opportunities.</a:t>
            </a:r>
          </a:p>
          <a:p>
            <a:pPr lvl="1"/>
            <a:r>
              <a:rPr lang="en-US"/>
              <a:t>Promotes flexibility.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Benefits of Wireless LAN</a:t>
            </a:r>
          </a:p>
        </p:txBody>
      </p:sp>
      <p:sp>
        <p:nvSpPr>
          <p:cNvPr id="69635" name="Rectangle 3"/>
          <p:cNvSpPr>
            <a:spLocks noGrp="1" noChangeArrowheads="1"/>
          </p:cNvSpPr>
          <p:nvPr>
            <p:ph type="body" idx="1"/>
          </p:nvPr>
        </p:nvSpPr>
        <p:spPr/>
        <p:txBody>
          <a:bodyPr/>
          <a:lstStyle/>
          <a:p>
            <a:pPr>
              <a:lnSpc>
                <a:spcPct val="90000"/>
              </a:lnSpc>
            </a:pPr>
            <a:r>
              <a:rPr lang="en-US" dirty="0"/>
              <a:t>Scalability</a:t>
            </a:r>
          </a:p>
          <a:p>
            <a:pPr lvl="1">
              <a:lnSpc>
                <a:spcPct val="90000"/>
              </a:lnSpc>
            </a:pPr>
            <a:r>
              <a:rPr lang="en-US" dirty="0"/>
              <a:t>Spans a variety of topologies.</a:t>
            </a:r>
          </a:p>
          <a:p>
            <a:pPr lvl="1">
              <a:lnSpc>
                <a:spcPct val="90000"/>
              </a:lnSpc>
            </a:pPr>
            <a:r>
              <a:rPr lang="en-US" dirty="0"/>
              <a:t>Configurations are easily changed.</a:t>
            </a:r>
          </a:p>
          <a:p>
            <a:pPr lvl="1">
              <a:lnSpc>
                <a:spcPct val="90000"/>
              </a:lnSpc>
            </a:pPr>
            <a:r>
              <a:rPr lang="en-US" dirty="0"/>
              <a:t>Works over great distances.</a:t>
            </a:r>
          </a:p>
          <a:p>
            <a:pPr lvl="1">
              <a:lnSpc>
                <a:spcPct val="90000"/>
              </a:lnSpc>
            </a:pPr>
            <a:r>
              <a:rPr lang="en-US" dirty="0"/>
              <a:t>Effective for wide range of user communities.</a:t>
            </a:r>
          </a:p>
          <a:p>
            <a:pPr lvl="2">
              <a:lnSpc>
                <a:spcPct val="90000"/>
              </a:lnSpc>
            </a:pPr>
            <a:r>
              <a:rPr lang="en-US" dirty="0"/>
              <a:t>Small number of users with local needs.</a:t>
            </a:r>
          </a:p>
          <a:p>
            <a:pPr lvl="2">
              <a:lnSpc>
                <a:spcPct val="90000"/>
              </a:lnSpc>
            </a:pPr>
            <a:r>
              <a:rPr lang="en-US" dirty="0"/>
              <a:t>Full infrastructure networks roaming over a broad area.</a:t>
            </a:r>
          </a:p>
          <a:p>
            <a:pPr lvl="2" algn="r">
              <a:lnSpc>
                <a:spcPct val="90000"/>
              </a:lnSpc>
              <a:buFontTx/>
              <a:buNone/>
            </a:pPr>
            <a:r>
              <a:rPr lang="en-US" sz="1800" dirty="0">
                <a:hlinkClick r:id="rId2"/>
              </a:rPr>
              <a:t>http://www.WirelessLAN.com</a:t>
            </a:r>
            <a:endParaRPr lang="en-US" sz="18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Disadvantage of Wireless LAN</a:t>
            </a:r>
          </a:p>
        </p:txBody>
      </p:sp>
      <p:sp>
        <p:nvSpPr>
          <p:cNvPr id="70659" name="Rectangle 3"/>
          <p:cNvSpPr>
            <a:spLocks noGrp="1" noChangeArrowheads="1"/>
          </p:cNvSpPr>
          <p:nvPr>
            <p:ph type="body" idx="1"/>
          </p:nvPr>
        </p:nvSpPr>
        <p:spPr/>
        <p:txBody>
          <a:bodyPr/>
          <a:lstStyle/>
          <a:p>
            <a:r>
              <a:rPr lang="en-US"/>
              <a:t>Cost</a:t>
            </a:r>
          </a:p>
          <a:p>
            <a:pPr lvl="1"/>
            <a:r>
              <a:rPr lang="en-US"/>
              <a:t>Wireless network cards cost 4 times more than wired network cards.</a:t>
            </a:r>
          </a:p>
          <a:p>
            <a:pPr lvl="1"/>
            <a:r>
              <a:rPr lang="en-US"/>
              <a:t>The access points are more expensive than hubs and wires.</a:t>
            </a:r>
          </a:p>
          <a:p>
            <a:r>
              <a:rPr lang="en-US"/>
              <a:t>Signal Bleed Over</a:t>
            </a:r>
          </a:p>
          <a:p>
            <a:pPr lvl="1"/>
            <a:r>
              <a:rPr lang="en-US"/>
              <a:t>Access points pick up the signals of adjacent access points or overpower their signal.</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rgbClr val="FF0000"/>
                </a:solidFill>
              </a:rPr>
              <a:t>WLAN Equipment</a:t>
            </a:r>
          </a:p>
        </p:txBody>
      </p:sp>
      <p:sp>
        <p:nvSpPr>
          <p:cNvPr id="3" name="Content Placeholder 2"/>
          <p:cNvSpPr>
            <a:spLocks noGrp="1"/>
          </p:cNvSpPr>
          <p:nvPr>
            <p:ph idx="1"/>
          </p:nvPr>
        </p:nvSpPr>
        <p:spPr>
          <a:xfrm>
            <a:off x="0" y="990600"/>
            <a:ext cx="9144000" cy="5638800"/>
          </a:xfrm>
        </p:spPr>
        <p:txBody>
          <a:bodyPr/>
          <a:lstStyle/>
          <a:p>
            <a:r>
              <a:rPr lang="en-US" dirty="0"/>
              <a:t>Main Links form basis of wireless network</a:t>
            </a:r>
          </a:p>
          <a:p>
            <a:pPr lvl="1"/>
            <a:r>
              <a:rPr lang="en-US" dirty="0"/>
              <a:t>LAN adapter :  Enables end users to access the network.</a:t>
            </a:r>
          </a:p>
          <a:p>
            <a:pPr lvl="2"/>
            <a:r>
              <a:rPr lang="en-US" dirty="0"/>
              <a:t>It provides an interface between the network OS and an antenna to create a transparent connection to the network</a:t>
            </a:r>
          </a:p>
          <a:p>
            <a:pPr lvl="1"/>
            <a:endParaRPr lang="en-US" dirty="0"/>
          </a:p>
          <a:p>
            <a:pPr lvl="2">
              <a:buNone/>
            </a:pPr>
            <a:endParaRPr lang="en-US" dirty="0"/>
          </a:p>
        </p:txBody>
      </p:sp>
      <p:pic>
        <p:nvPicPr>
          <p:cNvPr id="4" name="Picture 3" descr="Image result for wireless lan adapter"/>
          <p:cNvPicPr/>
          <p:nvPr/>
        </p:nvPicPr>
        <p:blipFill>
          <a:blip r:embed="rId2" cstate="print"/>
          <a:srcRect/>
          <a:stretch>
            <a:fillRect/>
          </a:stretch>
        </p:blipFill>
        <p:spPr bwMode="auto">
          <a:xfrm>
            <a:off x="5105400" y="3200400"/>
            <a:ext cx="2145030" cy="2145030"/>
          </a:xfrm>
          <a:prstGeom prst="rect">
            <a:avLst/>
          </a:prstGeom>
          <a:noFill/>
          <a:ln w="9525">
            <a:noFill/>
            <a:miter lim="800000"/>
            <a:headEnd/>
            <a:tailEnd/>
          </a:ln>
        </p:spPr>
      </p:pic>
      <p:pic>
        <p:nvPicPr>
          <p:cNvPr id="5" name="Picture 4" descr="http://thetechjournal.com/wp-content/uploads/images/1110/1318766103-samsung-wis09abgn-linkstick-wireless-lan-adapter-1.jpg"/>
          <p:cNvPicPr/>
          <p:nvPr/>
        </p:nvPicPr>
        <p:blipFill>
          <a:blip r:embed="rId3" cstate="print"/>
          <a:srcRect/>
          <a:stretch>
            <a:fillRect/>
          </a:stretch>
        </p:blipFill>
        <p:spPr bwMode="auto">
          <a:xfrm>
            <a:off x="990600" y="2895600"/>
            <a:ext cx="2857500" cy="28575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pt-BR"/>
              <a:t>Access Point</a:t>
            </a:r>
          </a:p>
        </p:txBody>
      </p:sp>
      <p:sp>
        <p:nvSpPr>
          <p:cNvPr id="7171" name="Rectangle 3"/>
          <p:cNvSpPr>
            <a:spLocks noGrp="1" noChangeArrowheads="1"/>
          </p:cNvSpPr>
          <p:nvPr>
            <p:ph type="body" idx="1"/>
          </p:nvPr>
        </p:nvSpPr>
        <p:spPr>
          <a:xfrm>
            <a:off x="457200" y="1143000"/>
            <a:ext cx="8229600" cy="4983163"/>
          </a:xfrm>
        </p:spPr>
        <p:txBody>
          <a:bodyPr>
            <a:normAutofit/>
          </a:bodyPr>
          <a:lstStyle/>
          <a:p>
            <a:pPr algn="just" eaLnBrk="1" hangingPunct="1"/>
            <a:r>
              <a:rPr lang="pt-BR" sz="2800" dirty="0"/>
              <a:t>Short for </a:t>
            </a:r>
            <a:r>
              <a:rPr lang="pt-BR" sz="2800" b="1" i="1" dirty="0"/>
              <a:t>A</a:t>
            </a:r>
            <a:r>
              <a:rPr lang="pt-BR" sz="2800" i="1" dirty="0"/>
              <a:t>ccess </a:t>
            </a:r>
            <a:r>
              <a:rPr lang="pt-BR" sz="2800" b="1" i="1" dirty="0"/>
              <a:t>P</a:t>
            </a:r>
            <a:r>
              <a:rPr lang="pt-BR" sz="2800" i="1" dirty="0"/>
              <a:t>oint</a:t>
            </a:r>
            <a:r>
              <a:rPr lang="pt-BR" sz="2800" dirty="0"/>
              <a:t>, a hardware device or a computer's software that acts as a communication hub for users of a wireless device to connect to a wired LAN.</a:t>
            </a:r>
          </a:p>
          <a:p>
            <a:pPr algn="just" eaLnBrk="1" hangingPunct="1"/>
            <a:r>
              <a:rPr lang="pt-BR" sz="2800" dirty="0"/>
              <a:t>APs are important for providing heightened wireless security and for extending the physical range of service a wireless user has access to. </a:t>
            </a:r>
          </a:p>
          <a:p>
            <a:pPr algn="just" eaLnBrk="1" hangingPunct="1"/>
            <a:endParaRPr lang="pt-BR" sz="2800" dirty="0"/>
          </a:p>
        </p:txBody>
      </p:sp>
      <p:pic>
        <p:nvPicPr>
          <p:cNvPr id="4" name="Picture 3" descr="Image result for Access points"/>
          <p:cNvPicPr/>
          <p:nvPr/>
        </p:nvPicPr>
        <p:blipFill>
          <a:blip r:embed="rId2" cstate="print"/>
          <a:srcRect/>
          <a:stretch>
            <a:fillRect/>
          </a:stretch>
        </p:blipFill>
        <p:spPr bwMode="auto">
          <a:xfrm>
            <a:off x="838200" y="4495800"/>
            <a:ext cx="2417045" cy="2020999"/>
          </a:xfrm>
          <a:prstGeom prst="rect">
            <a:avLst/>
          </a:prstGeom>
          <a:noFill/>
          <a:ln w="9525">
            <a:noFill/>
            <a:miter lim="800000"/>
            <a:headEnd/>
            <a:tailEnd/>
          </a:ln>
        </p:spPr>
      </p:pic>
      <p:pic>
        <p:nvPicPr>
          <p:cNvPr id="5" name="Picture 4" descr="Image result for Access points"/>
          <p:cNvPicPr/>
          <p:nvPr/>
        </p:nvPicPr>
        <p:blipFill>
          <a:blip r:embed="rId3" cstate="print"/>
          <a:srcRect/>
          <a:stretch>
            <a:fillRect/>
          </a:stretch>
        </p:blipFill>
        <p:spPr bwMode="auto">
          <a:xfrm>
            <a:off x="4724400" y="4724400"/>
            <a:ext cx="1764733" cy="142693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t-BR"/>
              <a:t>Infrastructure Mode </a:t>
            </a:r>
          </a:p>
        </p:txBody>
      </p:sp>
      <p:sp>
        <p:nvSpPr>
          <p:cNvPr id="8195" name="Rectangle 3"/>
          <p:cNvSpPr>
            <a:spLocks noGrp="1" noChangeArrowheads="1"/>
          </p:cNvSpPr>
          <p:nvPr>
            <p:ph type="body" idx="1"/>
          </p:nvPr>
        </p:nvSpPr>
        <p:spPr>
          <a:xfrm>
            <a:off x="457200" y="1219200"/>
            <a:ext cx="8229600" cy="5486400"/>
          </a:xfrm>
        </p:spPr>
        <p:txBody>
          <a:bodyPr/>
          <a:lstStyle/>
          <a:p>
            <a:pPr algn="just" eaLnBrk="1" hangingPunct="1">
              <a:lnSpc>
                <a:spcPct val="90000"/>
              </a:lnSpc>
            </a:pPr>
            <a:r>
              <a:rPr lang="pt-BR" sz="2600" dirty="0"/>
              <a:t>An 802.11 networking framework in which devices communicate with each other by first going through an  (AP). </a:t>
            </a:r>
          </a:p>
          <a:p>
            <a:pPr eaLnBrk="1" hangingPunct="1">
              <a:lnSpc>
                <a:spcPct val="90000"/>
              </a:lnSpc>
            </a:pPr>
            <a:r>
              <a:rPr lang="pt-BR" sz="2600" dirty="0"/>
              <a:t>Ex. : WIFI</a:t>
            </a:r>
          </a:p>
          <a:p>
            <a:pPr eaLnBrk="1" hangingPunct="1">
              <a:lnSpc>
                <a:spcPct val="90000"/>
              </a:lnSpc>
              <a:buNone/>
            </a:pPr>
            <a:endParaRPr lang="pt-BR" sz="2600" dirty="0"/>
          </a:p>
          <a:p>
            <a:pPr algn="just" eaLnBrk="1" hangingPunct="1">
              <a:lnSpc>
                <a:spcPct val="90000"/>
              </a:lnSpc>
            </a:pPr>
            <a:r>
              <a:rPr lang="pt-BR" sz="2600" dirty="0"/>
              <a:t>In infrastructure mode, wireless devices can communicate with each other or can communicate with a wired network. </a:t>
            </a:r>
          </a:p>
          <a:p>
            <a:pPr eaLnBrk="1" hangingPunct="1">
              <a:lnSpc>
                <a:spcPct val="90000"/>
              </a:lnSpc>
            </a:pPr>
            <a:endParaRPr lang="pt-BR" sz="2600" dirty="0"/>
          </a:p>
          <a:p>
            <a:pPr algn="just" eaLnBrk="1" hangingPunct="1">
              <a:lnSpc>
                <a:spcPct val="90000"/>
              </a:lnSpc>
            </a:pPr>
            <a:r>
              <a:rPr lang="pt-BR" sz="2600" dirty="0"/>
              <a:t>When one AP is connected to wired network, a set of wireless stations it is referred to as a Basic Service Set (BSS). </a:t>
            </a:r>
          </a:p>
          <a:p>
            <a:pPr eaLnBrk="1" hangingPunct="1">
              <a:lnSpc>
                <a:spcPct val="90000"/>
              </a:lnSpc>
            </a:pPr>
            <a:endParaRPr lang="pt-BR" sz="2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pt-BR"/>
              <a:t>Infrastructure Mode</a:t>
            </a:r>
          </a:p>
        </p:txBody>
      </p:sp>
      <p:sp>
        <p:nvSpPr>
          <p:cNvPr id="9219" name="Rectangle 3"/>
          <p:cNvSpPr>
            <a:spLocks noGrp="1" noChangeArrowheads="1"/>
          </p:cNvSpPr>
          <p:nvPr>
            <p:ph type="body" idx="1"/>
          </p:nvPr>
        </p:nvSpPr>
        <p:spPr>
          <a:xfrm>
            <a:off x="457200" y="1295401"/>
            <a:ext cx="8229600" cy="2895600"/>
          </a:xfrm>
        </p:spPr>
        <p:txBody>
          <a:bodyPr/>
          <a:lstStyle/>
          <a:p>
            <a:pPr eaLnBrk="1" hangingPunct="1"/>
            <a:r>
              <a:rPr lang="pt-BR" sz="2800" dirty="0"/>
              <a:t>An Extended Service Set (ESS) is a set of two or more BSSs that form a single subnetwork. </a:t>
            </a:r>
          </a:p>
          <a:p>
            <a:pPr algn="just" eaLnBrk="1" hangingPunct="1"/>
            <a:r>
              <a:rPr lang="pt-BR" sz="2800" dirty="0"/>
              <a:t>Most corporate wireless LANs operate in infrastructure mode because they require access to the wired LAN in order to use services such as file servers or printers</a:t>
            </a:r>
            <a:r>
              <a:rPr lang="pt-BR" dirty="0"/>
              <a:t>. </a:t>
            </a:r>
          </a:p>
          <a:p>
            <a:pPr eaLnBrk="1" hangingPunct="1"/>
            <a:endParaRPr lang="pt-BR" dirty="0"/>
          </a:p>
        </p:txBody>
      </p:sp>
      <p:pic>
        <p:nvPicPr>
          <p:cNvPr id="48130" name="Picture 2" descr="http://flylib.com/books/4/160/1/html/2/images/0601.jpg"/>
          <p:cNvPicPr>
            <a:picLocks noChangeAspect="1" noChangeArrowheads="1"/>
          </p:cNvPicPr>
          <p:nvPr/>
        </p:nvPicPr>
        <p:blipFill>
          <a:blip r:embed="rId2" cstate="print"/>
          <a:srcRect/>
          <a:stretch>
            <a:fillRect/>
          </a:stretch>
        </p:blipFill>
        <p:spPr bwMode="auto">
          <a:xfrm>
            <a:off x="1752600" y="4038600"/>
            <a:ext cx="4800600" cy="2343151"/>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229600" cy="715962"/>
          </a:xfrm>
        </p:spPr>
        <p:txBody>
          <a:bodyPr>
            <a:normAutofit fontScale="90000"/>
          </a:bodyPr>
          <a:lstStyle/>
          <a:p>
            <a:pPr eaLnBrk="1" hangingPunct="1"/>
            <a:r>
              <a:rPr lang="pt-BR" dirty="0"/>
              <a:t>Ad-hoc Mode </a:t>
            </a:r>
          </a:p>
        </p:txBody>
      </p:sp>
      <p:sp>
        <p:nvSpPr>
          <p:cNvPr id="10243" name="Rectangle 3"/>
          <p:cNvSpPr>
            <a:spLocks noGrp="1" noChangeArrowheads="1"/>
          </p:cNvSpPr>
          <p:nvPr>
            <p:ph type="body" idx="1"/>
          </p:nvPr>
        </p:nvSpPr>
        <p:spPr>
          <a:xfrm>
            <a:off x="381000" y="685800"/>
            <a:ext cx="8458200" cy="3733800"/>
          </a:xfrm>
        </p:spPr>
        <p:txBody>
          <a:bodyPr/>
          <a:lstStyle/>
          <a:p>
            <a:pPr algn="just" eaLnBrk="1" hangingPunct="1"/>
            <a:r>
              <a:rPr lang="pt-BR" sz="2600" dirty="0"/>
              <a:t>An 802.11 networking</a:t>
            </a:r>
            <a:r>
              <a:rPr lang="pt-BR" sz="2600" dirty="0">
                <a:solidFill>
                  <a:schemeClr val="tx1">
                    <a:lumMod val="50000"/>
                    <a:lumOff val="50000"/>
                  </a:schemeClr>
                </a:solidFill>
              </a:rPr>
              <a:t> </a:t>
            </a:r>
            <a:r>
              <a:rPr lang="pt-BR" sz="2600" dirty="0"/>
              <a:t>framework in which devices or stations communicate directly with each other, without the use of an access point.</a:t>
            </a:r>
          </a:p>
          <a:p>
            <a:pPr algn="just" eaLnBrk="1" hangingPunct="1"/>
            <a:r>
              <a:rPr lang="pt-BR" sz="2600" dirty="0"/>
              <a:t>Ad-hoc mode is also referred to as peer-to-peer mode or an Independent Basic Service Set (IBSS).</a:t>
            </a:r>
          </a:p>
          <a:p>
            <a:pPr algn="just" eaLnBrk="1" hangingPunct="1"/>
            <a:r>
              <a:rPr lang="pt-BR" sz="2600" dirty="0"/>
              <a:t>Ad-hoc mode is useful for establishing a network where wireless infrastructure does not exist or where services are not required. </a:t>
            </a:r>
          </a:p>
        </p:txBody>
      </p:sp>
      <p:pic>
        <p:nvPicPr>
          <p:cNvPr id="47106" name="Picture 2" descr="Image result"/>
          <p:cNvPicPr>
            <a:picLocks noChangeAspect="1" noChangeArrowheads="1"/>
          </p:cNvPicPr>
          <p:nvPr/>
        </p:nvPicPr>
        <p:blipFill>
          <a:blip r:embed="rId2" cstate="print"/>
          <a:srcRect/>
          <a:stretch>
            <a:fillRect/>
          </a:stretch>
        </p:blipFill>
        <p:spPr bwMode="auto">
          <a:xfrm>
            <a:off x="3124200" y="3733800"/>
            <a:ext cx="4181475" cy="332422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a:solidFill>
                  <a:srgbClr val="FF0000"/>
                </a:solidFill>
              </a:rPr>
              <a:t>Introduction</a:t>
            </a:r>
          </a:p>
        </p:txBody>
      </p:sp>
      <p:sp>
        <p:nvSpPr>
          <p:cNvPr id="3" name="Content Placeholder 2"/>
          <p:cNvSpPr>
            <a:spLocks noGrp="1"/>
          </p:cNvSpPr>
          <p:nvPr>
            <p:ph idx="1"/>
          </p:nvPr>
        </p:nvSpPr>
        <p:spPr>
          <a:xfrm>
            <a:off x="0" y="838200"/>
            <a:ext cx="9144000" cy="5715000"/>
          </a:xfrm>
        </p:spPr>
        <p:txBody>
          <a:bodyPr>
            <a:normAutofit/>
          </a:bodyPr>
          <a:lstStyle/>
          <a:p>
            <a:pPr algn="just">
              <a:lnSpc>
                <a:spcPct val="150000"/>
              </a:lnSpc>
            </a:pPr>
            <a:r>
              <a:rPr lang="en-US" sz="2800" dirty="0"/>
              <a:t>A local area network (LAN) is a group of computers and associated devices that share a common communications line or wireless link to a server.</a:t>
            </a:r>
          </a:p>
          <a:p>
            <a:pPr algn="just">
              <a:lnSpc>
                <a:spcPct val="150000"/>
              </a:lnSpc>
            </a:pPr>
            <a:r>
              <a:rPr lang="en-US" sz="2800" dirty="0"/>
              <a:t>A </a:t>
            </a:r>
            <a:r>
              <a:rPr lang="en-US" sz="2800" b="1" dirty="0"/>
              <a:t>wireless local area network</a:t>
            </a:r>
            <a:r>
              <a:rPr lang="en-US" sz="2800" dirty="0"/>
              <a:t> (</a:t>
            </a:r>
            <a:r>
              <a:rPr lang="en-US" sz="2800" b="1" dirty="0"/>
              <a:t>WLAN</a:t>
            </a:r>
            <a:r>
              <a:rPr lang="en-US" sz="2800" dirty="0"/>
              <a:t>) is a wireless computer network</a:t>
            </a:r>
            <a:r>
              <a:rPr lang="en-US" sz="2800" dirty="0">
                <a:solidFill>
                  <a:schemeClr val="tx1">
                    <a:lumMod val="50000"/>
                    <a:lumOff val="50000"/>
                  </a:schemeClr>
                </a:solidFill>
              </a:rPr>
              <a:t> </a:t>
            </a:r>
            <a:r>
              <a:rPr lang="en-US" sz="2800" dirty="0"/>
              <a:t>that links two or more devices using a wireless distribution method (often spread spectrum or OFDM radio) within a limited area such as a home, school, computer laboratory, or office building.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29400"/>
          </a:xfrm>
        </p:spPr>
        <p:txBody>
          <a:bodyPr/>
          <a:lstStyle/>
          <a:p>
            <a:endParaRPr lang="en-US" dirty="0"/>
          </a:p>
          <a:p>
            <a:r>
              <a:rPr lang="en-US" dirty="0"/>
              <a:t>Access Point</a:t>
            </a:r>
          </a:p>
          <a:p>
            <a:pPr lvl="1"/>
            <a:r>
              <a:rPr lang="en-US" dirty="0"/>
              <a:t>It receives, buffers and transmits data between WLAN and wired networks supporting  group of wireless user devices.</a:t>
            </a:r>
          </a:p>
          <a:p>
            <a:pPr lvl="1"/>
            <a:endParaRPr lang="en-US" dirty="0"/>
          </a:p>
        </p:txBody>
      </p:sp>
      <p:pic>
        <p:nvPicPr>
          <p:cNvPr id="4" name="Picture 3" descr="http://www.fedu.uec.ac.jp/~thavisak/Tech-Link/IEEE802.11b/mode0000.jpg"/>
          <p:cNvPicPr/>
          <p:nvPr/>
        </p:nvPicPr>
        <p:blipFill>
          <a:blip r:embed="rId2" cstate="print"/>
          <a:srcRect/>
          <a:stretch>
            <a:fillRect/>
          </a:stretch>
        </p:blipFill>
        <p:spPr bwMode="auto">
          <a:xfrm>
            <a:off x="533400" y="2743200"/>
            <a:ext cx="7772400" cy="32766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Outdoor wireless LAN Bridge : 	</a:t>
            </a:r>
          </a:p>
          <a:p>
            <a:pPr lvl="1" algn="just"/>
            <a:r>
              <a:rPr lang="en-US" dirty="0"/>
              <a:t>used to connect LANs in different buildings.</a:t>
            </a:r>
          </a:p>
          <a:p>
            <a:pPr lvl="1" algn="just"/>
            <a:r>
              <a:rPr lang="en-US" dirty="0"/>
              <a:t>It supports high data rates	 with range of several (30) miles using line of sight directional antennas.</a:t>
            </a:r>
          </a:p>
          <a:p>
            <a:pPr lvl="1" algn="just"/>
            <a:r>
              <a:rPr lang="en-US" dirty="0"/>
              <a:t>Some APs can also act as a bridge between devices  with close proximity.</a:t>
            </a:r>
          </a:p>
          <a:p>
            <a:endParaRPr lang="en-US" dirty="0"/>
          </a:p>
          <a:p>
            <a:endParaRPr lang="en-US" dirty="0"/>
          </a:p>
          <a:p>
            <a:endParaRPr lang="en-US" dirty="0"/>
          </a:p>
        </p:txBody>
      </p:sp>
      <p:pic>
        <p:nvPicPr>
          <p:cNvPr id="4" name="img-1417548954373" descr="Ethernet Bridge"/>
          <p:cNvPicPr/>
          <p:nvPr/>
        </p:nvPicPr>
        <p:blipFill>
          <a:blip r:embed="rId2" cstate="print"/>
          <a:srcRect/>
          <a:stretch>
            <a:fillRect/>
          </a:stretch>
        </p:blipFill>
        <p:spPr bwMode="auto">
          <a:xfrm>
            <a:off x="762000" y="3505200"/>
            <a:ext cx="1875155" cy="1875155"/>
          </a:xfrm>
          <a:prstGeom prst="rect">
            <a:avLst/>
          </a:prstGeom>
          <a:noFill/>
          <a:ln w="9525">
            <a:noFill/>
            <a:miter lim="800000"/>
            <a:headEnd/>
            <a:tailEnd/>
          </a:ln>
        </p:spPr>
      </p:pic>
      <p:pic>
        <p:nvPicPr>
          <p:cNvPr id="5" name="Picture 4" descr="Image result for outdoor wireless LAN Bridge"/>
          <p:cNvPicPr/>
          <p:nvPr/>
        </p:nvPicPr>
        <p:blipFill>
          <a:blip r:embed="rId3" cstate="print"/>
          <a:srcRect/>
          <a:stretch>
            <a:fillRect/>
          </a:stretch>
        </p:blipFill>
        <p:spPr bwMode="auto">
          <a:xfrm>
            <a:off x="3429000" y="3505200"/>
            <a:ext cx="2143125" cy="2143125"/>
          </a:xfrm>
          <a:prstGeom prst="rect">
            <a:avLst/>
          </a:prstGeom>
          <a:noFill/>
          <a:ln w="9525">
            <a:noFill/>
            <a:miter lim="800000"/>
            <a:headEnd/>
            <a:tailEnd/>
          </a:ln>
        </p:spPr>
      </p:pic>
      <p:pic>
        <p:nvPicPr>
          <p:cNvPr id="6" name="Picture 5" descr="Image result for outdoor wireless LAN Bridge"/>
          <p:cNvPicPr/>
          <p:nvPr/>
        </p:nvPicPr>
        <p:blipFill>
          <a:blip r:embed="rId4" cstate="print"/>
          <a:srcRect/>
          <a:stretch>
            <a:fillRect/>
          </a:stretch>
        </p:blipFill>
        <p:spPr bwMode="auto">
          <a:xfrm>
            <a:off x="6400800" y="3429000"/>
            <a:ext cx="1914586" cy="207341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w.cisco.com/c/dam/en/us/td/i/000001-100000/50001-55000/53001-53500/53089.ps/_jcr_content/renditions/53089.jpg"/>
          <p:cNvPicPr>
            <a:picLocks noGrp="1"/>
          </p:cNvPicPr>
          <p:nvPr>
            <p:ph idx="1"/>
          </p:nvPr>
        </p:nvPicPr>
        <p:blipFill>
          <a:blip r:embed="rId2" cstate="print"/>
          <a:srcRect/>
          <a:stretch>
            <a:fillRect/>
          </a:stretch>
        </p:blipFill>
        <p:spPr bwMode="auto">
          <a:xfrm>
            <a:off x="990600" y="685800"/>
            <a:ext cx="7086600" cy="5257799"/>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solidFill>
                  <a:srgbClr val="FF0000"/>
                </a:solidFill>
              </a:rPr>
              <a:t>WLAN Topologies</a:t>
            </a:r>
          </a:p>
        </p:txBody>
      </p:sp>
      <p:sp>
        <p:nvSpPr>
          <p:cNvPr id="3" name="Content Placeholder 2"/>
          <p:cNvSpPr>
            <a:spLocks noGrp="1"/>
          </p:cNvSpPr>
          <p:nvPr>
            <p:ph idx="1"/>
          </p:nvPr>
        </p:nvSpPr>
        <p:spPr>
          <a:xfrm>
            <a:off x="228600" y="762000"/>
            <a:ext cx="8763000" cy="5791200"/>
          </a:xfrm>
        </p:spPr>
        <p:txBody>
          <a:bodyPr/>
          <a:lstStyle/>
          <a:p>
            <a:r>
              <a:rPr lang="en-US" dirty="0"/>
              <a:t> Three types of WLAN topologies:</a:t>
            </a:r>
          </a:p>
          <a:p>
            <a:pPr lvl="1"/>
            <a:r>
              <a:rPr lang="en-US" dirty="0"/>
              <a:t>Independent basic service sets (IBSSs)</a:t>
            </a:r>
          </a:p>
          <a:p>
            <a:pPr lvl="1"/>
            <a:r>
              <a:rPr lang="en-US" dirty="0"/>
              <a:t>Basic service sets (BSSs)</a:t>
            </a:r>
          </a:p>
          <a:p>
            <a:pPr lvl="1"/>
            <a:r>
              <a:rPr lang="en-US" dirty="0"/>
              <a:t>Extended service sets (ESSs)</a:t>
            </a:r>
          </a:p>
          <a:p>
            <a:pPr algn="just">
              <a:lnSpc>
                <a:spcPct val="150000"/>
              </a:lnSpc>
            </a:pPr>
            <a:r>
              <a:rPr lang="en-US" sz="2800" dirty="0"/>
              <a:t>A service set is a logical grouping of devices</a:t>
            </a:r>
          </a:p>
          <a:p>
            <a:pPr algn="just">
              <a:lnSpc>
                <a:spcPct val="150000"/>
              </a:lnSpc>
            </a:pPr>
            <a:r>
              <a:rPr lang="en-US" sz="2800" dirty="0"/>
              <a:t>WLANs provide network access by broadcasting a signal across a wireless radio frequency (RF) carrier.</a:t>
            </a:r>
          </a:p>
          <a:p>
            <a:pPr algn="just">
              <a:lnSpc>
                <a:spcPct val="150000"/>
              </a:lnSpc>
            </a:pPr>
            <a:r>
              <a:rPr lang="en-US" sz="2800" dirty="0"/>
              <a:t>A receiving station can be within range of a number of transmitters.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324600"/>
          </a:xfrm>
        </p:spPr>
        <p:txBody>
          <a:bodyPr/>
          <a:lstStyle/>
          <a:p>
            <a:pPr algn="just">
              <a:lnSpc>
                <a:spcPct val="150000"/>
              </a:lnSpc>
            </a:pPr>
            <a:r>
              <a:rPr lang="en-US" dirty="0"/>
              <a:t>The transmitter prefaces its transmissions with a service set identifier (SSID). </a:t>
            </a:r>
          </a:p>
          <a:p>
            <a:pPr algn="just">
              <a:lnSpc>
                <a:spcPct val="150000"/>
              </a:lnSpc>
            </a:pPr>
            <a:r>
              <a:rPr lang="en-US" dirty="0"/>
              <a:t>The receiver uses the SSID to filter through the received signals and locate the one it wants to listen to.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2286000"/>
          </a:xfrm>
        </p:spPr>
        <p:txBody>
          <a:bodyPr>
            <a:normAutofit/>
          </a:bodyPr>
          <a:lstStyle/>
          <a:p>
            <a:pPr algn="just"/>
            <a:r>
              <a:rPr lang="en-US" sz="2800" dirty="0"/>
              <a:t>An IBSS consists of a group of 802.11 stations communicating directly with one another. An IBSS is also referred to as an ad-hoc network because it is essentially a simple peer-to-peer WLAN. </a:t>
            </a:r>
          </a:p>
        </p:txBody>
      </p:sp>
      <p:pic>
        <p:nvPicPr>
          <p:cNvPr id="4" name="Picture 3" descr="http://2.bp.blogspot.com/_mx1N_ZN8DgU/Sm6wOmyTEMI/AAAAAAAAAWk/FMppGCRI5-s/s1600/1.jpg"/>
          <p:cNvPicPr/>
          <p:nvPr/>
        </p:nvPicPr>
        <p:blipFill>
          <a:blip r:embed="rId2" cstate="print"/>
          <a:srcRect/>
          <a:stretch>
            <a:fillRect/>
          </a:stretch>
        </p:blipFill>
        <p:spPr bwMode="auto">
          <a:xfrm>
            <a:off x="1447800" y="2362200"/>
            <a:ext cx="5943600" cy="3658089"/>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4.bp.blogspot.com/_mx1N_ZN8DgU/Sm6wcnWhGGI/AAAAAAAAAWs/5OslarklpWs/s1600/2.jpg"/>
          <p:cNvPicPr>
            <a:picLocks noGrp="1"/>
          </p:cNvPicPr>
          <p:nvPr>
            <p:ph idx="1"/>
          </p:nvPr>
        </p:nvPicPr>
        <p:blipFill>
          <a:blip r:embed="rId2" cstate="print"/>
          <a:srcRect/>
          <a:stretch>
            <a:fillRect/>
          </a:stretch>
        </p:blipFill>
        <p:spPr bwMode="auto">
          <a:xfrm>
            <a:off x="152400" y="228600"/>
            <a:ext cx="8686800" cy="62484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629400"/>
          </a:xfrm>
        </p:spPr>
        <p:txBody>
          <a:bodyPr>
            <a:normAutofit/>
          </a:bodyPr>
          <a:lstStyle/>
          <a:p>
            <a:pPr algn="just"/>
            <a:r>
              <a:rPr lang="en-US" dirty="0"/>
              <a:t>Multiple infrastructure BSSs can be connected via their uplink interfaces. </a:t>
            </a:r>
          </a:p>
          <a:p>
            <a:pPr algn="just"/>
            <a:r>
              <a:rPr lang="en-US" dirty="0"/>
              <a:t>The uplink interface connects the BSS to the distribution system (DS). </a:t>
            </a:r>
          </a:p>
          <a:p>
            <a:pPr algn="just"/>
            <a:r>
              <a:rPr lang="en-US" dirty="0"/>
              <a:t>The collection of BSSs interconnected via the DS is known as the ESS.</a:t>
            </a:r>
          </a:p>
          <a:p>
            <a:pPr algn="just"/>
            <a:r>
              <a:rPr lang="en-US" dirty="0"/>
              <a:t> The uplink to the DS does not have to be via a wired connection.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3.bp.blogspot.com/_mx1N_ZN8DgU/Sm6wsPlaRkI/AAAAAAAAAW0/O22uiuV_Ii8/s1600/3.jpg"/>
          <p:cNvPicPr>
            <a:picLocks noGrp="1"/>
          </p:cNvPicPr>
          <p:nvPr>
            <p:ph idx="1"/>
          </p:nvPr>
        </p:nvPicPr>
        <p:blipFill>
          <a:blip r:embed="rId2" cstate="print"/>
          <a:srcRect/>
          <a:stretch>
            <a:fillRect/>
          </a:stretch>
        </p:blipFill>
        <p:spPr bwMode="auto">
          <a:xfrm>
            <a:off x="914400" y="533400"/>
            <a:ext cx="7619999" cy="559276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WLAN technologies</a:t>
            </a:r>
          </a:p>
        </p:txBody>
      </p:sp>
      <p:sp>
        <p:nvSpPr>
          <p:cNvPr id="3" name="Content Placeholder 2"/>
          <p:cNvSpPr>
            <a:spLocks noGrp="1"/>
          </p:cNvSpPr>
          <p:nvPr>
            <p:ph idx="1"/>
          </p:nvPr>
        </p:nvSpPr>
        <p:spPr/>
        <p:txBody>
          <a:bodyPr/>
          <a:lstStyle/>
          <a:p>
            <a:r>
              <a:rPr lang="en-US" dirty="0"/>
              <a:t>Infrared technology</a:t>
            </a:r>
          </a:p>
          <a:p>
            <a:r>
              <a:rPr lang="en-US" dirty="0"/>
              <a:t>UHF Narrowband technology</a:t>
            </a:r>
          </a:p>
          <a:p>
            <a:r>
              <a:rPr lang="en-US" dirty="0"/>
              <a:t>Spread spectrum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576262" y="228600"/>
            <a:ext cx="8262938" cy="60960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lgn="just"/>
            <a:r>
              <a:rPr lang="en-US" sz="2800" dirty="0"/>
              <a:t>Infrared  Technology - </a:t>
            </a:r>
            <a:r>
              <a:rPr lang="en-US" sz="2800" b="1" dirty="0"/>
              <a:t>Infrared</a:t>
            </a:r>
            <a:r>
              <a:rPr lang="en-US" sz="2800" dirty="0"/>
              <a:t> (</a:t>
            </a:r>
            <a:r>
              <a:rPr lang="en-US" sz="2800" b="1" dirty="0"/>
              <a:t>IR</a:t>
            </a:r>
            <a:r>
              <a:rPr lang="en-US" sz="2800" dirty="0"/>
              <a:t>) is invisible radiant energy, electromagnetic radiations with longer wavelengths than those of visible light, extending from the nominal red edge of the visible spectrum at 700 nanometers (frequency 430 THz) to 1 mm (300 GHz).</a:t>
            </a:r>
          </a:p>
          <a:p>
            <a:pPr algn="just"/>
            <a:endParaRPr lang="en-US" dirty="0"/>
          </a:p>
          <a:p>
            <a:pPr algn="just"/>
            <a:endParaRPr lang="en-US" dirty="0"/>
          </a:p>
          <a:p>
            <a:pPr algn="just"/>
            <a:endParaRPr lang="en-US" dirty="0"/>
          </a:p>
          <a:p>
            <a:pPr algn="just"/>
            <a:endParaRPr lang="en-US" dirty="0"/>
          </a:p>
          <a:p>
            <a:pPr lvl="1" algn="just"/>
            <a:r>
              <a:rPr lang="en-US" dirty="0"/>
              <a:t>A comparison of a thermal image and an ordinary photograph shows that a trash bag is transparent but glass (the man's spectacles) is opaque in long-wavelength infrared.</a:t>
            </a:r>
          </a:p>
          <a:p>
            <a:pPr lvl="1" algn="just"/>
            <a:r>
              <a:rPr lang="en-US" dirty="0"/>
              <a:t>X-rays, microwaves</a:t>
            </a:r>
          </a:p>
          <a:p>
            <a:pPr lvl="1" algn="just"/>
            <a:endParaRPr lang="en-US" dirty="0"/>
          </a:p>
          <a:p>
            <a:pPr algn="just"/>
            <a:endParaRPr lang="en-US" dirty="0"/>
          </a:p>
        </p:txBody>
      </p:sp>
      <p:pic>
        <p:nvPicPr>
          <p:cNvPr id="4" name="Picture 3" descr="https://upload.wikimedia.org/wikipedia/commons/thumb/4/44/Human-Infrared.jpg/200px-Human-Infrared.jpg"/>
          <p:cNvPicPr/>
          <p:nvPr/>
        </p:nvPicPr>
        <p:blipFill>
          <a:blip r:embed="rId2" cstate="print"/>
          <a:srcRect/>
          <a:stretch>
            <a:fillRect/>
          </a:stretch>
        </p:blipFill>
        <p:spPr bwMode="auto">
          <a:xfrm>
            <a:off x="914400" y="2057400"/>
            <a:ext cx="2819400" cy="2057400"/>
          </a:xfrm>
          <a:prstGeom prst="rect">
            <a:avLst/>
          </a:prstGeom>
          <a:noFill/>
          <a:ln w="9525">
            <a:noFill/>
            <a:miter lim="800000"/>
            <a:headEnd/>
            <a:tailEnd/>
          </a:ln>
        </p:spPr>
      </p:pic>
      <p:pic>
        <p:nvPicPr>
          <p:cNvPr id="5" name="Picture 4" descr="https://upload.wikimedia.org/wikipedia/commons/thumb/9/9b/Human-Visible.jpg/160px-Human-Visible.jpg"/>
          <p:cNvPicPr/>
          <p:nvPr/>
        </p:nvPicPr>
        <p:blipFill>
          <a:blip r:embed="rId3" cstate="print"/>
          <a:srcRect/>
          <a:stretch>
            <a:fillRect/>
          </a:stretch>
        </p:blipFill>
        <p:spPr bwMode="auto">
          <a:xfrm>
            <a:off x="5105400" y="1981200"/>
            <a:ext cx="2590800" cy="20574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UHF narrowband technology</a:t>
            </a:r>
          </a:p>
        </p:txBody>
      </p:sp>
      <p:sp>
        <p:nvSpPr>
          <p:cNvPr id="3" name="Content Placeholder 2"/>
          <p:cNvSpPr>
            <a:spLocks noGrp="1"/>
          </p:cNvSpPr>
          <p:nvPr>
            <p:ph idx="1"/>
          </p:nvPr>
        </p:nvSpPr>
        <p:spPr>
          <a:xfrm>
            <a:off x="228600" y="838200"/>
            <a:ext cx="8686800" cy="5638800"/>
          </a:xfrm>
        </p:spPr>
        <p:txBody>
          <a:bodyPr/>
          <a:lstStyle/>
          <a:p>
            <a:pPr algn="just"/>
            <a:r>
              <a:rPr lang="en-US" dirty="0"/>
              <a:t>Narrowband describes a channel in which the bandwidth of the message does not significantly exceed the channel's coherence bandwidth.</a:t>
            </a:r>
          </a:p>
          <a:p>
            <a:pPr algn="just"/>
            <a:r>
              <a:rPr lang="en-US" dirty="0"/>
              <a:t>Coherence bandwidth is a statistical measurement of the range of frequencies over which the channel can be considered "flat”.</a:t>
            </a:r>
          </a:p>
          <a:p>
            <a:pPr algn="just"/>
            <a:r>
              <a:rPr lang="en-US" dirty="0"/>
              <a:t>UHF – Ultra High Frequency</a:t>
            </a:r>
          </a:p>
          <a:p>
            <a:pPr algn="just"/>
            <a:r>
              <a:rPr lang="en-US" dirty="0"/>
              <a:t>Systems normally transmit in 430 – 470 MHz frequency range rarely 800 MHz range also.</a:t>
            </a:r>
          </a:p>
          <a:p>
            <a:pPr algn="just"/>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9372600" cy="6858000"/>
          </a:xfrm>
        </p:spPr>
        <p:txBody>
          <a:bodyPr>
            <a:normAutofit fontScale="92500" lnSpcReduction="20000"/>
          </a:bodyPr>
          <a:lstStyle/>
          <a:p>
            <a:pPr>
              <a:lnSpc>
                <a:spcPct val="150000"/>
              </a:lnSpc>
            </a:pPr>
            <a:r>
              <a:rPr lang="en-US" sz="3000" dirty="0"/>
              <a:t>In narrowband RF signal is sent in very narrow bandwidth -12.5 </a:t>
            </a:r>
            <a:r>
              <a:rPr lang="en-US" sz="3000" dirty="0" err="1"/>
              <a:t>Khz</a:t>
            </a:r>
            <a:r>
              <a:rPr lang="en-US" sz="3000" dirty="0"/>
              <a:t> to 25.5 </a:t>
            </a:r>
            <a:r>
              <a:rPr lang="en-US" sz="3000" dirty="0" err="1"/>
              <a:t>Khz</a:t>
            </a:r>
            <a:r>
              <a:rPr lang="en-US" sz="3000" dirty="0"/>
              <a:t>. </a:t>
            </a:r>
          </a:p>
          <a:p>
            <a:pPr marL="742950" lvl="2" indent="-342900">
              <a:lnSpc>
                <a:spcPct val="150000"/>
              </a:lnSpc>
            </a:pPr>
            <a:r>
              <a:rPr lang="en-US" sz="3000" dirty="0"/>
              <a:t>Power levels range from 1 to 2 watts</a:t>
            </a:r>
          </a:p>
          <a:p>
            <a:pPr>
              <a:lnSpc>
                <a:spcPct val="150000"/>
              </a:lnSpc>
            </a:pPr>
            <a:r>
              <a:rPr lang="en-US" sz="3000" dirty="0"/>
              <a:t>Many UHF are synthesized with radio frequency.</a:t>
            </a:r>
          </a:p>
          <a:p>
            <a:pPr algn="just">
              <a:lnSpc>
                <a:spcPct val="150000"/>
              </a:lnSpc>
            </a:pPr>
            <a:r>
              <a:rPr lang="en-US" sz="3000" dirty="0"/>
              <a:t>The UHF band is extensively used for satellite communication and broadcasting, in cellular telephone and paging systems, and by third-generation (3G) wireless services. </a:t>
            </a:r>
          </a:p>
          <a:p>
            <a:pPr algn="just">
              <a:lnSpc>
                <a:spcPct val="150000"/>
              </a:lnSpc>
            </a:pPr>
            <a:r>
              <a:rPr lang="en-US" sz="3000" dirty="0"/>
              <a:t>Channels and sub bands within the UHF portion of the radio spectrum are allocated by the International Telecommunication Union (ITU).</a:t>
            </a:r>
          </a:p>
          <a:p>
            <a:pPr>
              <a:buNone/>
            </a:pPr>
            <a:r>
              <a:rPr lang="en-US" dirty="0"/>
              <a:t/>
            </a:r>
            <a:br>
              <a:rPr lang="en-US" dirty="0"/>
            </a:b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a:t>Unprotected /Unlicensed – 430 – 450 MHz (free and open </a:t>
            </a:r>
            <a:r>
              <a:rPr lang="en-US"/>
              <a:t>for anyone to use , WIFI)</a:t>
            </a:r>
            <a:endParaRPr lang="en-US" dirty="0"/>
          </a:p>
          <a:p>
            <a:r>
              <a:rPr lang="en-US" dirty="0"/>
              <a:t>Protected / Licensed – 450  - 470 MHz (radio stations, Television providers)</a:t>
            </a:r>
          </a:p>
          <a:p>
            <a:endParaRPr lang="en-US" dirty="0"/>
          </a:p>
          <a:p>
            <a:pPr algn="just"/>
            <a:r>
              <a:rPr lang="en-US" dirty="0"/>
              <a:t>UHF wavelengths are short enough that efficient transmitting antennas are small enough to mount on handheld and mobile devices, so these frequencies are used for two way land mobile radio systems, such as </a:t>
            </a:r>
            <a:r>
              <a:rPr lang="en-US" dirty="0" err="1"/>
              <a:t>walkie</a:t>
            </a:r>
            <a:r>
              <a:rPr lang="en-US" dirty="0"/>
              <a:t> talkies, two way radios in vehicles, cordless phones, and cell phones. </a:t>
            </a:r>
          </a:p>
          <a:p>
            <a:endParaRPr lang="en-US" dirty="0"/>
          </a:p>
          <a:p>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914400"/>
          </a:xfrm>
        </p:spPr>
        <p:txBody>
          <a:bodyPr>
            <a:noAutofit/>
          </a:bodyPr>
          <a:lstStyle/>
          <a:p>
            <a:r>
              <a:rPr lang="en-US" sz="3200" dirty="0">
                <a:latin typeface="Arial" pitchFamily="34" charset="0"/>
                <a:cs typeface="Arial" pitchFamily="34" charset="0"/>
              </a:rPr>
              <a:t>Spread spectrum technology</a:t>
            </a:r>
            <a:br>
              <a:rPr lang="en-US" sz="3200" dirty="0">
                <a:latin typeface="Arial" pitchFamily="34" charset="0"/>
                <a:cs typeface="Arial" pitchFamily="34" charset="0"/>
              </a:rPr>
            </a:br>
            <a:endParaRPr lang="en-US" sz="3200" dirty="0">
              <a:latin typeface="Arial" pitchFamily="34" charset="0"/>
              <a:cs typeface="Arial" pitchFamily="34" charset="0"/>
            </a:endParaRPr>
          </a:p>
        </p:txBody>
      </p:sp>
      <p:sp>
        <p:nvSpPr>
          <p:cNvPr id="3" name="Content Placeholder 2"/>
          <p:cNvSpPr>
            <a:spLocks noGrp="1"/>
          </p:cNvSpPr>
          <p:nvPr>
            <p:ph idx="1"/>
          </p:nvPr>
        </p:nvSpPr>
        <p:spPr>
          <a:xfrm>
            <a:off x="152400" y="914400"/>
            <a:ext cx="8991600" cy="5516562"/>
          </a:xfrm>
        </p:spPr>
        <p:txBody>
          <a:bodyPr>
            <a:noAutofit/>
          </a:bodyPr>
          <a:lstStyle/>
          <a:p>
            <a:pPr algn="just"/>
            <a:r>
              <a:rPr lang="en-US" sz="2800" dirty="0">
                <a:latin typeface="Arial" pitchFamily="34" charset="0"/>
                <a:cs typeface="Arial" pitchFamily="34" charset="0"/>
              </a:rPr>
              <a:t>Spread spectrum spreads the transmission power over the entire usable spectrum.</a:t>
            </a:r>
          </a:p>
          <a:p>
            <a:pPr algn="just"/>
            <a:r>
              <a:rPr lang="en-US" sz="2800" dirty="0">
                <a:latin typeface="Arial" pitchFamily="34" charset="0"/>
                <a:cs typeface="Arial" pitchFamily="34" charset="0"/>
              </a:rPr>
              <a:t>If receiver doesn’t tune to the right frequency then the signal looks like background noise.</a:t>
            </a:r>
          </a:p>
          <a:p>
            <a:pPr lvl="1" algn="just"/>
            <a:r>
              <a:rPr lang="en-US" dirty="0">
                <a:latin typeface="Arial" pitchFamily="34" charset="0"/>
                <a:cs typeface="Arial" pitchFamily="34" charset="0"/>
              </a:rPr>
              <a:t>The bandwidth of the transmitted signal is much greater than the bandwidth of the original message, and </a:t>
            </a:r>
          </a:p>
          <a:p>
            <a:r>
              <a:rPr lang="en-US" sz="2800" dirty="0">
                <a:latin typeface="Arial" pitchFamily="34" charset="0"/>
                <a:cs typeface="Arial" pitchFamily="34" charset="0"/>
              </a:rPr>
              <a:t>Two  modulation schemes :</a:t>
            </a:r>
          </a:p>
          <a:p>
            <a:pPr lvl="1"/>
            <a:r>
              <a:rPr lang="en-US" dirty="0">
                <a:latin typeface="Arial" pitchFamily="34" charset="0"/>
                <a:cs typeface="Arial" pitchFamily="34" charset="0"/>
              </a:rPr>
              <a:t>Direct sequence spread spectrum (DSSS)</a:t>
            </a:r>
          </a:p>
          <a:p>
            <a:pPr lvl="1"/>
            <a:r>
              <a:rPr lang="en-US" dirty="0">
                <a:latin typeface="Arial" pitchFamily="34" charset="0"/>
                <a:cs typeface="Arial" pitchFamily="34" charset="0"/>
              </a:rPr>
              <a:t>Frequency hopping spread spectrum (FHSS)</a:t>
            </a:r>
          </a:p>
          <a:p>
            <a:endParaRPr lang="en-US" sz="2800" dirty="0">
              <a:latin typeface="Arial" pitchFamily="34" charset="0"/>
              <a:cs typeface="Arial" pitchFamily="34" charset="0"/>
            </a:endParaRPr>
          </a:p>
          <a:p>
            <a:pPr lvl="1">
              <a:buNone/>
            </a:pPr>
            <a:endParaRPr lang="en-US" dirty="0">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400800"/>
          </a:xfrm>
        </p:spPr>
        <p:txBody>
          <a:bodyPr/>
          <a:lstStyle/>
          <a:p>
            <a:pPr lvl="2" algn="just"/>
            <a:endParaRPr lang="en-US" sz="2800" dirty="0">
              <a:cs typeface="Arial" pitchFamily="34" charset="0"/>
            </a:endParaRPr>
          </a:p>
          <a:p>
            <a:pPr lvl="2" algn="just"/>
            <a:endParaRPr lang="en-US" sz="2800">
              <a:cs typeface="Arial" pitchFamily="34" charset="0"/>
            </a:endParaRPr>
          </a:p>
          <a:p>
            <a:pPr lvl="2" algn="just"/>
            <a:r>
              <a:rPr lang="en-US" sz="2800">
                <a:cs typeface="Arial" pitchFamily="34" charset="0"/>
              </a:rPr>
              <a:t>DSSS </a:t>
            </a:r>
            <a:r>
              <a:rPr lang="en-US" sz="2800" dirty="0">
                <a:cs typeface="Arial" pitchFamily="34" charset="0"/>
              </a:rPr>
              <a:t>uses narrow band carrier which changes the frequency in pattern known to transmitter and receiver.</a:t>
            </a:r>
          </a:p>
          <a:p>
            <a:pPr lvl="2" algn="just"/>
            <a:r>
              <a:rPr lang="en-US" sz="2800" dirty="0">
                <a:cs typeface="Arial" pitchFamily="34" charset="0"/>
              </a:rPr>
              <a:t>FHSS generates redundant bit pattern for each bit to be transmitted. This bit pattern is called spreading code.</a:t>
            </a:r>
          </a:p>
          <a:p>
            <a:pPr marL="0" indent="0" defTabSz="509588">
              <a:tabLst>
                <a:tab pos="404813" algn="l"/>
                <a:tab pos="793750" algn="l"/>
              </a:tabLst>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838200"/>
          </a:xfrm>
        </p:spPr>
        <p:txBody>
          <a:bodyPr/>
          <a:lstStyle/>
          <a:p>
            <a:r>
              <a:rPr lang="en-US" dirty="0"/>
              <a:t>IEEE 802.11</a:t>
            </a:r>
          </a:p>
        </p:txBody>
      </p:sp>
      <p:sp>
        <p:nvSpPr>
          <p:cNvPr id="3" name="Content Placeholder 2"/>
          <p:cNvSpPr>
            <a:spLocks noGrp="1"/>
          </p:cNvSpPr>
          <p:nvPr>
            <p:ph idx="1"/>
          </p:nvPr>
        </p:nvSpPr>
        <p:spPr>
          <a:xfrm>
            <a:off x="228600" y="685800"/>
            <a:ext cx="8763000" cy="5943600"/>
          </a:xfrm>
        </p:spPr>
        <p:txBody>
          <a:bodyPr>
            <a:normAutofit/>
          </a:bodyPr>
          <a:lstStyle/>
          <a:p>
            <a:pPr algn="just"/>
            <a:endParaRPr lang="en-US" sz="2800" dirty="0"/>
          </a:p>
          <a:p>
            <a:pPr algn="just"/>
            <a:endParaRPr lang="en-US" sz="2800" dirty="0"/>
          </a:p>
          <a:p>
            <a:pPr algn="just"/>
            <a:r>
              <a:rPr lang="en-US" sz="2800" dirty="0"/>
              <a:t>IEEE 802.11 is introduced in 1997 for Wireless LAN</a:t>
            </a:r>
          </a:p>
          <a:p>
            <a:pPr algn="just"/>
            <a:r>
              <a:rPr lang="en-US" sz="2800" dirty="0"/>
              <a:t>Focuses on bottom two layers of OSI layer</a:t>
            </a:r>
          </a:p>
          <a:p>
            <a:pPr algn="just"/>
            <a:r>
              <a:rPr lang="en-US" sz="2800" dirty="0"/>
              <a:t>Objective : To define MAC </a:t>
            </a:r>
            <a:r>
              <a:rPr lang="en-US" sz="2800" dirty="0" err="1"/>
              <a:t>sublayers</a:t>
            </a:r>
            <a:r>
              <a:rPr lang="en-US" sz="2800" dirty="0"/>
              <a:t>, MAC management protocols and services, three Physical layer is for fixed, portable and moving device with an local area.</a:t>
            </a:r>
          </a:p>
          <a:p>
            <a:pPr algn="just"/>
            <a:r>
              <a:rPr lang="en-US" sz="2800" dirty="0"/>
              <a:t>Three layers are an IR baseband PHY, FHSS radio in 2.4 GHz band, DSSS radio in 2.4GHz. </a:t>
            </a:r>
          </a:p>
          <a:p>
            <a:pPr algn="just"/>
            <a:r>
              <a:rPr lang="en-US" sz="2800" dirty="0"/>
              <a:t>WLAN support</a:t>
            </a:r>
          </a:p>
          <a:p>
            <a:pPr lvl="1" algn="just"/>
            <a:r>
              <a:rPr lang="en-US" sz="2400" dirty="0"/>
              <a:t>Asynchronous data transfer insensitive to time delays</a:t>
            </a:r>
          </a:p>
          <a:p>
            <a:pPr lvl="1" algn="just"/>
            <a:r>
              <a:rPr lang="en-US" sz="2400" dirty="0"/>
              <a:t>Traffic with bounded time delays with certain </a:t>
            </a:r>
            <a:r>
              <a:rPr lang="en-US" sz="2400" dirty="0" err="1"/>
              <a:t>QoS</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a:t>WLAN Architecture</a:t>
            </a:r>
          </a:p>
        </p:txBody>
      </p:sp>
      <p:pic>
        <p:nvPicPr>
          <p:cNvPr id="4" name="Content Placeholder 3" descr="http://image.slidesharecdn.com/ieee-802-11overview-090831111403-phpapp02/95/ieee-80211overview-38-728.jpg?cb=1251717269"/>
          <p:cNvPicPr>
            <a:picLocks noGrp="1"/>
          </p:cNvPicPr>
          <p:nvPr>
            <p:ph idx="1"/>
          </p:nvPr>
        </p:nvPicPr>
        <p:blipFill>
          <a:blip r:embed="rId2" cstate="print"/>
          <a:srcRect/>
          <a:stretch>
            <a:fillRect/>
          </a:stretch>
        </p:blipFill>
        <p:spPr bwMode="auto">
          <a:xfrm>
            <a:off x="0" y="762000"/>
            <a:ext cx="8534399" cy="60960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91600" cy="6324600"/>
          </a:xfrm>
        </p:spPr>
        <p:txBody>
          <a:bodyPr>
            <a:normAutofit/>
          </a:bodyPr>
          <a:lstStyle/>
          <a:p>
            <a:pPr algn="just"/>
            <a:endParaRPr lang="en-US" sz="2800" dirty="0"/>
          </a:p>
          <a:p>
            <a:pPr algn="just"/>
            <a:r>
              <a:rPr lang="en-US" sz="2800" dirty="0"/>
              <a:t>Portable station moves from point to point but is only used at a fixed point.</a:t>
            </a:r>
          </a:p>
          <a:p>
            <a:pPr algn="just"/>
            <a:r>
              <a:rPr lang="en-US" sz="2800" dirty="0"/>
              <a:t>Mobile stations access the LAN during movement.</a:t>
            </a:r>
          </a:p>
          <a:p>
            <a:pPr algn="just"/>
            <a:r>
              <a:rPr lang="en-US" sz="2800" dirty="0"/>
              <a:t>When two or more stations come together to communicate with each other, they form a Basic Service Set (BSS).</a:t>
            </a:r>
          </a:p>
          <a:p>
            <a:pPr algn="just"/>
            <a:r>
              <a:rPr lang="en-US" sz="2800" dirty="0"/>
              <a:t>A BSS that stands alone and is not connected to a base is called an Independent Basic Service Set (IBSS) or is referred to as an Ad-Hoc Network.</a:t>
            </a:r>
          </a:p>
          <a:p>
            <a:pPr algn="just"/>
            <a:r>
              <a:rPr lang="en-US" sz="2800" dirty="0"/>
              <a:t>An ad-hoc network is a network where stations communicate only peer to peer. There is no base and no one gives permission to talk.</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915400" cy="6629400"/>
          </a:xfrm>
        </p:spPr>
        <p:txBody>
          <a:bodyPr/>
          <a:lstStyle/>
          <a:p>
            <a:endParaRPr lang="en-US" sz="2800" dirty="0"/>
          </a:p>
          <a:p>
            <a:endParaRPr lang="en-US" sz="2800" dirty="0"/>
          </a:p>
          <a:p>
            <a:r>
              <a:rPr lang="en-US" sz="2800" dirty="0"/>
              <a:t>Mostly these networks are spontaneous and can be set up rapidly. </a:t>
            </a:r>
          </a:p>
          <a:p>
            <a:r>
              <a:rPr lang="en-US" sz="2800" dirty="0"/>
              <a:t>Ad-Hoc or IBSS networks are characteristically limited both temporally and spatially.</a:t>
            </a:r>
          </a:p>
          <a:p>
            <a:endParaRPr lang="en-US" dirty="0"/>
          </a:p>
        </p:txBody>
      </p:sp>
      <p:pic>
        <p:nvPicPr>
          <p:cNvPr id="5" name="Picture 4" descr="http://www.tutorial-reports.com/sites/default/files/wifiadhocmode.gif"/>
          <p:cNvPicPr/>
          <p:nvPr/>
        </p:nvPicPr>
        <p:blipFill>
          <a:blip r:embed="rId2" cstate="print"/>
          <a:srcRect/>
          <a:stretch>
            <a:fillRect/>
          </a:stretch>
        </p:blipFill>
        <p:spPr bwMode="auto">
          <a:xfrm>
            <a:off x="1905000" y="4191000"/>
            <a:ext cx="4495800" cy="199580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1066800"/>
          </a:xfrm>
        </p:spPr>
        <p:txBody>
          <a:bodyPr/>
          <a:lstStyle/>
          <a:p>
            <a:r>
              <a:rPr lang="en-US" dirty="0"/>
              <a:t>IEEE 802.11 standards are used in WLAN</a:t>
            </a:r>
          </a:p>
        </p:txBody>
      </p:sp>
      <p:pic>
        <p:nvPicPr>
          <p:cNvPr id="2053" name="Picture 5"/>
          <p:cNvPicPr>
            <a:picLocks noChangeAspect="1" noChangeArrowheads="1"/>
          </p:cNvPicPr>
          <p:nvPr/>
        </p:nvPicPr>
        <p:blipFill>
          <a:blip r:embed="rId2" cstate="print"/>
          <a:srcRect/>
          <a:stretch>
            <a:fillRect/>
          </a:stretch>
        </p:blipFill>
        <p:spPr bwMode="auto">
          <a:xfrm>
            <a:off x="0" y="1295400"/>
            <a:ext cx="9144000" cy="53340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a:bodyPr>
          <a:lstStyle/>
          <a:p>
            <a:pPr algn="just"/>
            <a:r>
              <a:rPr lang="en-US" sz="2800" dirty="0"/>
              <a:t>When BSS's are interconnected the network becomes one with infrastructure.</a:t>
            </a:r>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r>
              <a:rPr lang="en-US" sz="2800" dirty="0"/>
              <a:t>Two or more BSS's are interconnected using a Distribution System or DS.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descr="http://www.tutorial-reports.com/sites/default/files/wifiinfrastructure.gif"/>
          <p:cNvPicPr/>
          <p:nvPr/>
        </p:nvPicPr>
        <p:blipFill>
          <a:blip r:embed="rId2" cstate="print"/>
          <a:srcRect/>
          <a:stretch>
            <a:fillRect/>
          </a:stretch>
        </p:blipFill>
        <p:spPr bwMode="auto">
          <a:xfrm>
            <a:off x="1371600" y="1219200"/>
            <a:ext cx="5020310" cy="341122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991600" cy="6172200"/>
          </a:xfrm>
        </p:spPr>
        <p:txBody>
          <a:bodyPr/>
          <a:lstStyle/>
          <a:p>
            <a:pPr algn="just">
              <a:lnSpc>
                <a:spcPct val="150000"/>
              </a:lnSpc>
            </a:pPr>
            <a:r>
              <a:rPr lang="en-US" dirty="0"/>
              <a:t> </a:t>
            </a:r>
            <a:r>
              <a:rPr lang="en-US" sz="2800" dirty="0"/>
              <a:t>Entry to the DS is accomplished with the use of Access Points (AP). An access point is a station, thus addressable. So, data moves between the BSS and the DS with the help of these access points.</a:t>
            </a:r>
          </a:p>
          <a:p>
            <a:pPr algn="just">
              <a:lnSpc>
                <a:spcPct val="150000"/>
              </a:lnSpc>
            </a:pPr>
            <a:r>
              <a:rPr lang="en-US" sz="2800" dirty="0"/>
              <a:t>Creating large and complex networks using BSS's and DS's leads us to the next level of hierarchy, the Extended Service Set or ESS.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271"/>
            <a:ext cx="8229600" cy="585246"/>
          </a:xfrm>
        </p:spPr>
        <p:txBody>
          <a:bodyPr>
            <a:normAutofit fontScale="90000"/>
          </a:bodyPr>
          <a:lstStyle/>
          <a:p>
            <a:r>
              <a:rPr lang="en-US" dirty="0"/>
              <a:t>IEEE 802.11 Services</a:t>
            </a:r>
            <a:endParaRPr lang="en-IN" dirty="0"/>
          </a:p>
        </p:txBody>
      </p:sp>
      <p:sp>
        <p:nvSpPr>
          <p:cNvPr id="4" name="Rectangle 3"/>
          <p:cNvSpPr>
            <a:spLocks noGrp="1" noChangeArrowheads="1"/>
          </p:cNvSpPr>
          <p:nvPr>
            <p:ph idx="1"/>
          </p:nvPr>
        </p:nvSpPr>
        <p:spPr>
          <a:xfrm>
            <a:off x="381000" y="914400"/>
            <a:ext cx="8305800" cy="5943600"/>
          </a:xfrm>
        </p:spPr>
        <p:txBody>
          <a:bodyPr>
            <a:normAutofit/>
          </a:bodyPr>
          <a:lstStyle/>
          <a:p>
            <a:pPr>
              <a:lnSpc>
                <a:spcPct val="90000"/>
              </a:lnSpc>
            </a:pPr>
            <a:r>
              <a:rPr lang="en-US" altLang="en-US" sz="2800" dirty="0"/>
              <a:t>Station services: </a:t>
            </a:r>
          </a:p>
          <a:p>
            <a:pPr lvl="1">
              <a:lnSpc>
                <a:spcPct val="90000"/>
              </a:lnSpc>
            </a:pPr>
            <a:r>
              <a:rPr lang="en-US" altLang="en-US" sz="2400" dirty="0"/>
              <a:t>Authentication – Establishes identity of stations to another</a:t>
            </a:r>
          </a:p>
          <a:p>
            <a:pPr lvl="1">
              <a:lnSpc>
                <a:spcPct val="90000"/>
              </a:lnSpc>
            </a:pPr>
            <a:r>
              <a:rPr lang="en-US" altLang="en-US" sz="2400" dirty="0"/>
              <a:t>de-authentication – This is invoked whenever existing authentication is to be terminated</a:t>
            </a:r>
          </a:p>
          <a:p>
            <a:pPr lvl="1">
              <a:lnSpc>
                <a:spcPct val="90000"/>
              </a:lnSpc>
            </a:pPr>
            <a:r>
              <a:rPr lang="en-US" altLang="en-US" sz="2400" dirty="0"/>
              <a:t>Privacy – Prevent the content of messages from being read by other than the intended recipient</a:t>
            </a:r>
          </a:p>
          <a:p>
            <a:pPr lvl="1">
              <a:lnSpc>
                <a:spcPct val="90000"/>
              </a:lnSpc>
            </a:pPr>
            <a:r>
              <a:rPr lang="en-US" altLang="en-US" sz="2400" dirty="0"/>
              <a:t>delivery of data</a:t>
            </a:r>
          </a:p>
          <a:p>
            <a:pPr marL="0" indent="0">
              <a:lnSpc>
                <a:spcPct val="90000"/>
              </a:lnSpc>
              <a:buNone/>
            </a:pPr>
            <a:endParaRPr lang="en-US" altLang="en-US" sz="2600" dirty="0"/>
          </a:p>
        </p:txBody>
      </p:sp>
    </p:spTree>
    <p:extLst>
      <p:ext uri="{BB962C8B-B14F-4D97-AF65-F5344CB8AC3E}">
        <p14:creationId xmlns:p14="http://schemas.microsoft.com/office/powerpoint/2010/main" val="22065187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CB50-F568-41BC-B06F-AB274769CF74}"/>
              </a:ext>
            </a:extLst>
          </p:cNvPr>
          <p:cNvSpPr>
            <a:spLocks noGrp="1"/>
          </p:cNvSpPr>
          <p:nvPr>
            <p:ph type="title"/>
          </p:nvPr>
        </p:nvSpPr>
        <p:spPr>
          <a:xfrm>
            <a:off x="457200" y="274638"/>
            <a:ext cx="8229600" cy="457199"/>
          </a:xfrm>
        </p:spPr>
        <p:txBody>
          <a:bodyPr>
            <a:normAutofit fontScale="90000"/>
          </a:bodyPr>
          <a:lstStyle/>
          <a:p>
            <a:r>
              <a:rPr lang="en-US" dirty="0"/>
              <a:t>Services Cont..</a:t>
            </a:r>
            <a:endParaRPr lang="en-IN" dirty="0"/>
          </a:p>
        </p:txBody>
      </p:sp>
      <p:sp>
        <p:nvSpPr>
          <p:cNvPr id="3" name="Content Placeholder 2">
            <a:extLst>
              <a:ext uri="{FF2B5EF4-FFF2-40B4-BE49-F238E27FC236}">
                <a16:creationId xmlns:a16="http://schemas.microsoft.com/office/drawing/2014/main" id="{3365EA71-0424-4A7E-B4AC-8AA96D771D14}"/>
              </a:ext>
            </a:extLst>
          </p:cNvPr>
          <p:cNvSpPr>
            <a:spLocks noGrp="1"/>
          </p:cNvSpPr>
          <p:nvPr>
            <p:ph idx="1"/>
          </p:nvPr>
        </p:nvSpPr>
        <p:spPr>
          <a:xfrm>
            <a:off x="457200" y="1066800"/>
            <a:ext cx="8534400" cy="5059363"/>
          </a:xfrm>
        </p:spPr>
        <p:txBody>
          <a:bodyPr/>
          <a:lstStyle/>
          <a:p>
            <a:pPr>
              <a:lnSpc>
                <a:spcPct val="90000"/>
              </a:lnSpc>
            </a:pPr>
            <a:r>
              <a:rPr lang="en-US" altLang="en-US" sz="2600" dirty="0"/>
              <a:t>Distribution Services </a:t>
            </a:r>
            <a:r>
              <a:rPr lang="en-US" altLang="en-US" sz="1400" i="1" dirty="0"/>
              <a:t>( A thin layer between MAC and LLC sublayer)</a:t>
            </a:r>
          </a:p>
          <a:p>
            <a:pPr lvl="1">
              <a:lnSpc>
                <a:spcPct val="90000"/>
              </a:lnSpc>
            </a:pPr>
            <a:r>
              <a:rPr lang="en-US" altLang="en-US" sz="2400" dirty="0"/>
              <a:t>Association – Establishes initial association between station and an AP.</a:t>
            </a:r>
          </a:p>
          <a:p>
            <a:pPr lvl="1">
              <a:lnSpc>
                <a:spcPct val="90000"/>
              </a:lnSpc>
            </a:pPr>
            <a:r>
              <a:rPr lang="en-US" altLang="en-US" sz="2400" dirty="0"/>
              <a:t>Disassociation – A notification from either a station or AP that an existing association is terminated.</a:t>
            </a:r>
          </a:p>
          <a:p>
            <a:pPr lvl="1">
              <a:lnSpc>
                <a:spcPct val="90000"/>
              </a:lnSpc>
            </a:pPr>
            <a:r>
              <a:rPr lang="en-US" altLang="en-US" sz="2400" dirty="0"/>
              <a:t>Reassociation – Enables an established association to be transferred from one AP to another</a:t>
            </a:r>
          </a:p>
          <a:p>
            <a:pPr lvl="1">
              <a:lnSpc>
                <a:spcPct val="90000"/>
              </a:lnSpc>
            </a:pPr>
            <a:r>
              <a:rPr lang="en-US" altLang="en-US" sz="2400" dirty="0"/>
              <a:t>Distribution – Primary service used by stations to exchange MAC frames between BSS.</a:t>
            </a:r>
          </a:p>
          <a:p>
            <a:pPr lvl="1">
              <a:lnSpc>
                <a:spcPct val="90000"/>
              </a:lnSpc>
            </a:pPr>
            <a:r>
              <a:rPr lang="en-US" altLang="en-US" sz="2400" dirty="0"/>
              <a:t>Integration – Integration service takes care of any address translation and media conversion logic required for exchange of data.</a:t>
            </a:r>
          </a:p>
          <a:p>
            <a:endParaRPr lang="en-IN" dirty="0"/>
          </a:p>
        </p:txBody>
      </p:sp>
    </p:spTree>
    <p:extLst>
      <p:ext uri="{BB962C8B-B14F-4D97-AF65-F5344CB8AC3E}">
        <p14:creationId xmlns:p14="http://schemas.microsoft.com/office/powerpoint/2010/main" val="3709024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a:t>Physical Layer </a:t>
            </a:r>
            <a:endParaRPr lang="en-IN" dirty="0"/>
          </a:p>
        </p:txBody>
      </p:sp>
      <p:sp>
        <p:nvSpPr>
          <p:cNvPr id="3" name="Content Placeholder 2"/>
          <p:cNvSpPr>
            <a:spLocks noGrp="1"/>
          </p:cNvSpPr>
          <p:nvPr>
            <p:ph idx="1"/>
          </p:nvPr>
        </p:nvSpPr>
        <p:spPr>
          <a:xfrm>
            <a:off x="457200" y="457200"/>
            <a:ext cx="8534400" cy="6248400"/>
          </a:xfrm>
        </p:spPr>
        <p:txBody>
          <a:bodyPr>
            <a:normAutofit fontScale="92500"/>
          </a:bodyPr>
          <a:lstStyle/>
          <a:p>
            <a:pPr lvl="1">
              <a:lnSpc>
                <a:spcPct val="80000"/>
              </a:lnSpc>
            </a:pPr>
            <a:r>
              <a:rPr lang="en-US" altLang="en-US" sz="2400" dirty="0"/>
              <a:t>Physical Layer provides three levels of Functionality </a:t>
            </a:r>
          </a:p>
          <a:p>
            <a:pPr marL="457200" lvl="1" indent="0">
              <a:lnSpc>
                <a:spcPct val="80000"/>
              </a:lnSpc>
              <a:buNone/>
            </a:pPr>
            <a:endParaRPr lang="en-US" altLang="en-US" sz="2400" dirty="0"/>
          </a:p>
          <a:p>
            <a:pPr lvl="2">
              <a:lnSpc>
                <a:spcPct val="80000"/>
              </a:lnSpc>
            </a:pPr>
            <a:r>
              <a:rPr lang="en-US" altLang="en-US" sz="2200" dirty="0" smtClean="0"/>
              <a:t>PLCP </a:t>
            </a:r>
            <a:r>
              <a:rPr lang="en-US" altLang="en-US" sz="2200" dirty="0"/>
              <a:t>(Physical Layer Convergence Procedure):  frame exchange between the MAC and PHY</a:t>
            </a:r>
          </a:p>
          <a:p>
            <a:pPr lvl="2">
              <a:lnSpc>
                <a:spcPct val="80000"/>
              </a:lnSpc>
            </a:pPr>
            <a:r>
              <a:rPr lang="en-US" altLang="en-US" sz="2200" dirty="0"/>
              <a:t>PMD (Physical Medium Dependent) :   uses signal carrier and spread spectrum modulation to transmit data frames over the media.</a:t>
            </a:r>
          </a:p>
          <a:p>
            <a:pPr lvl="2">
              <a:lnSpc>
                <a:spcPct val="80000"/>
              </a:lnSpc>
            </a:pPr>
            <a:r>
              <a:rPr lang="en-US" altLang="en-US" dirty="0"/>
              <a:t>Provides a carrier sense indication back to the MAC to verify activity on the media</a:t>
            </a:r>
            <a:r>
              <a:rPr lang="en-US" altLang="en-US" dirty="0" smtClean="0"/>
              <a:t>.</a:t>
            </a:r>
          </a:p>
          <a:p>
            <a:pPr marL="914400" lvl="2" indent="0">
              <a:lnSpc>
                <a:spcPct val="80000"/>
              </a:lnSpc>
              <a:buNone/>
            </a:pPr>
            <a:endParaRPr lang="en-US" altLang="en-US" dirty="0"/>
          </a:p>
          <a:p>
            <a:pPr lvl="1">
              <a:lnSpc>
                <a:spcPct val="80000"/>
              </a:lnSpc>
            </a:pPr>
            <a:r>
              <a:rPr lang="en-US" altLang="en-US" sz="2400" dirty="0"/>
              <a:t>Direct Sequence Spread Spectrum (DSSS) </a:t>
            </a:r>
            <a:r>
              <a:rPr lang="en-US" altLang="en-US" sz="2400" dirty="0" smtClean="0"/>
              <a:t>PHY</a:t>
            </a:r>
          </a:p>
          <a:p>
            <a:pPr lvl="2">
              <a:lnSpc>
                <a:spcPct val="80000"/>
              </a:lnSpc>
            </a:pPr>
            <a:r>
              <a:rPr lang="en-US" altLang="en-US" sz="2100" dirty="0" smtClean="0"/>
              <a:t>2.4 </a:t>
            </a:r>
            <a:r>
              <a:rPr lang="en-US" altLang="en-US" sz="2100" dirty="0"/>
              <a:t>GHz : RF : 1 – 2 </a:t>
            </a:r>
            <a:r>
              <a:rPr lang="en-US" altLang="en-US" sz="2100" dirty="0" smtClean="0"/>
              <a:t>Mbps</a:t>
            </a:r>
          </a:p>
          <a:p>
            <a:pPr marL="914400" lvl="2" indent="0">
              <a:lnSpc>
                <a:spcPct val="80000"/>
              </a:lnSpc>
              <a:buNone/>
            </a:pPr>
            <a:endParaRPr lang="en-US" altLang="en-US" sz="2100" dirty="0"/>
          </a:p>
          <a:p>
            <a:pPr lvl="1">
              <a:lnSpc>
                <a:spcPct val="80000"/>
              </a:lnSpc>
            </a:pPr>
            <a:r>
              <a:rPr lang="en-US" altLang="en-US" sz="2400" dirty="0"/>
              <a:t>The Frequency Hopping Spread Spectrum (FHSS) PHY</a:t>
            </a:r>
          </a:p>
          <a:p>
            <a:pPr lvl="2">
              <a:lnSpc>
                <a:spcPct val="80000"/>
              </a:lnSpc>
            </a:pPr>
            <a:r>
              <a:rPr lang="en-US" altLang="en-US" sz="2100" dirty="0"/>
              <a:t>110KHz deviation : RF : PMD controls channel hopping : 2 Mbps</a:t>
            </a:r>
          </a:p>
          <a:p>
            <a:pPr lvl="1">
              <a:lnSpc>
                <a:spcPct val="80000"/>
              </a:lnSpc>
            </a:pPr>
            <a:r>
              <a:rPr lang="en-US" altLang="en-US" sz="2400" dirty="0"/>
              <a:t>Infrared (IR) PHY</a:t>
            </a:r>
          </a:p>
          <a:p>
            <a:pPr lvl="2">
              <a:lnSpc>
                <a:spcPct val="80000"/>
              </a:lnSpc>
            </a:pPr>
            <a:r>
              <a:rPr lang="en-US" altLang="en-US" sz="2100" dirty="0"/>
              <a:t>Indoor : IR : 1 and 2 Mbps</a:t>
            </a:r>
          </a:p>
          <a:p>
            <a:pPr lvl="1">
              <a:lnSpc>
                <a:spcPct val="80000"/>
              </a:lnSpc>
            </a:pPr>
            <a:r>
              <a:rPr lang="en-US" altLang="en-US" sz="2400" dirty="0"/>
              <a:t>The OFDM PHY – IEEE 802.11a</a:t>
            </a:r>
          </a:p>
          <a:p>
            <a:pPr lvl="2">
              <a:lnSpc>
                <a:spcPct val="80000"/>
              </a:lnSpc>
            </a:pPr>
            <a:r>
              <a:rPr lang="en-US" altLang="en-US" sz="2100" dirty="0"/>
              <a:t>5.0 GHz : 6-54 Mbps : </a:t>
            </a:r>
          </a:p>
          <a:p>
            <a:pPr lvl="1">
              <a:lnSpc>
                <a:spcPct val="80000"/>
              </a:lnSpc>
            </a:pPr>
            <a:r>
              <a:rPr lang="en-US" altLang="en-US" sz="2400" dirty="0"/>
              <a:t>High Rate DSSS PHY – IEEE 802.11b</a:t>
            </a:r>
          </a:p>
          <a:p>
            <a:pPr lvl="2">
              <a:lnSpc>
                <a:spcPct val="80000"/>
              </a:lnSpc>
            </a:pPr>
            <a:r>
              <a:rPr lang="en-US" altLang="en-US" sz="2100" dirty="0"/>
              <a:t>2.4 GHz : 5.5 Mbps – 11 Mbps : </a:t>
            </a:r>
          </a:p>
          <a:p>
            <a:endParaRPr lang="en-IN" dirty="0"/>
          </a:p>
        </p:txBody>
      </p:sp>
    </p:spTree>
    <p:extLst>
      <p:ext uri="{BB962C8B-B14F-4D97-AF65-F5344CB8AC3E}">
        <p14:creationId xmlns:p14="http://schemas.microsoft.com/office/powerpoint/2010/main" val="3280314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MAC Sublayer frame of IEEE 802.11</a:t>
            </a:r>
            <a:br>
              <a:rPr lang="en-US" dirty="0"/>
            </a:br>
            <a:endParaRPr lang="en-IN" dirty="0"/>
          </a:p>
        </p:txBody>
      </p:sp>
      <p:sp>
        <p:nvSpPr>
          <p:cNvPr id="3" name="Content Placeholder 2"/>
          <p:cNvSpPr>
            <a:spLocks noGrp="1"/>
          </p:cNvSpPr>
          <p:nvPr>
            <p:ph idx="1"/>
          </p:nvPr>
        </p:nvSpPr>
        <p:spPr>
          <a:xfrm>
            <a:off x="152400" y="685800"/>
            <a:ext cx="8839200" cy="6096000"/>
          </a:xfrm>
        </p:spPr>
        <p:txBody>
          <a:bodyPr>
            <a:normAutofit lnSpcReduction="10000"/>
          </a:bodyPr>
          <a:lstStyle/>
          <a:p>
            <a:r>
              <a:rPr lang="en-US" sz="2200" dirty="0"/>
              <a:t>The 802.11 MAC sublayer provides an abstraction of the physical layer to the logical link control sublayer and upper layers of the OSI network. It is responsible for encapsulating frames and describing frame formats.</a:t>
            </a:r>
          </a:p>
          <a:p>
            <a:r>
              <a:rPr lang="en-US" sz="2200" dirty="0"/>
              <a:t>MAC Sublayer frame of IEEE 802.11</a:t>
            </a:r>
          </a:p>
          <a:p>
            <a:r>
              <a:rPr lang="en-US" sz="2200" dirty="0"/>
              <a:t>The main fields of a frame of wireless LANs as laid down by IEEE 802.11 are −</a:t>
            </a:r>
          </a:p>
          <a:p>
            <a:r>
              <a:rPr lang="en-US" sz="2200" b="1" dirty="0"/>
              <a:t>Frame Control</a:t>
            </a:r>
            <a:r>
              <a:rPr lang="en-US" sz="2200" dirty="0"/>
              <a:t> − It is a 2 bytes starting field composed of 11 subfields. It contains control information of the frame.</a:t>
            </a:r>
          </a:p>
          <a:p>
            <a:r>
              <a:rPr lang="en-US" sz="2200" b="1" dirty="0"/>
              <a:t>Duration</a:t>
            </a:r>
            <a:r>
              <a:rPr lang="en-US" sz="2200" dirty="0"/>
              <a:t> − It is a 2-byte field that specifies the time period for which the frame and its acknowledgement occupy the channel.</a:t>
            </a:r>
          </a:p>
          <a:p>
            <a:r>
              <a:rPr lang="en-US" sz="2200" b="1" dirty="0"/>
              <a:t>Address fields</a:t>
            </a:r>
            <a:r>
              <a:rPr lang="en-US" sz="2200" dirty="0"/>
              <a:t> − There are three 6-byte address fields containing addresses of source, immediate destination and final endpoint respectively.</a:t>
            </a:r>
          </a:p>
          <a:p>
            <a:r>
              <a:rPr lang="en-US" sz="2200" b="1" dirty="0"/>
              <a:t>Sequence</a:t>
            </a:r>
            <a:r>
              <a:rPr lang="en-US" sz="2200" dirty="0"/>
              <a:t> − It a 2 bytes field that stores the frame numbers.</a:t>
            </a:r>
          </a:p>
          <a:p>
            <a:r>
              <a:rPr lang="en-US" sz="2200" b="1" dirty="0"/>
              <a:t>Data</a:t>
            </a:r>
            <a:r>
              <a:rPr lang="en-US" sz="2200" dirty="0"/>
              <a:t> − This is a variable sized field carries the data from the upper layers. The maximum size of data field is 2312 bytes.</a:t>
            </a:r>
          </a:p>
          <a:p>
            <a:r>
              <a:rPr lang="en-US" sz="2200" b="1" dirty="0"/>
              <a:t>Check Sequence</a:t>
            </a:r>
            <a:r>
              <a:rPr lang="en-US" sz="2200" dirty="0"/>
              <a:t> − It is a 4-byte field containing error detection information.</a:t>
            </a:r>
          </a:p>
          <a:p>
            <a:endParaRPr lang="en-IN" sz="2400" dirty="0"/>
          </a:p>
        </p:txBody>
      </p:sp>
    </p:spTree>
    <p:extLst>
      <p:ext uri="{BB962C8B-B14F-4D97-AF65-F5344CB8AC3E}">
        <p14:creationId xmlns:p14="http://schemas.microsoft.com/office/powerpoint/2010/main" val="26268261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descr="https://www.tutorialspoint.com/assets/questions/media/31241/mac_sublayer.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7238999"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331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304800"/>
            <a:ext cx="8229600" cy="304800"/>
          </a:xfrm>
        </p:spPr>
        <p:txBody>
          <a:bodyPr>
            <a:noAutofit/>
          </a:bodyPr>
          <a:lstStyle/>
          <a:p>
            <a:r>
              <a:rPr lang="en-US" sz="3200" dirty="0"/>
              <a:t>Avoidance of Collisions by 802.11 MAC Sublayer</a:t>
            </a:r>
            <a:br>
              <a:rPr lang="en-US" sz="3200" dirty="0"/>
            </a:br>
            <a:endParaRPr lang="en-IN" sz="3200" dirty="0"/>
          </a:p>
        </p:txBody>
      </p:sp>
      <p:sp>
        <p:nvSpPr>
          <p:cNvPr id="3" name="Content Placeholder 2"/>
          <p:cNvSpPr>
            <a:spLocks noGrp="1"/>
          </p:cNvSpPr>
          <p:nvPr>
            <p:ph idx="1"/>
          </p:nvPr>
        </p:nvSpPr>
        <p:spPr>
          <a:xfrm>
            <a:off x="228600" y="609600"/>
            <a:ext cx="8763000" cy="6019800"/>
          </a:xfrm>
        </p:spPr>
        <p:txBody>
          <a:bodyPr>
            <a:normAutofit fontScale="70000" lnSpcReduction="20000"/>
          </a:bodyPr>
          <a:lstStyle/>
          <a:p>
            <a:pPr>
              <a:lnSpc>
                <a:spcPct val="120000"/>
              </a:lnSpc>
            </a:pPr>
            <a:r>
              <a:rPr lang="en-US" dirty="0"/>
              <a:t>In wireless systems, the method of collision detection does not work. It uses a protocol called carrier sense multiple access with collision avoidance (CSMA/CA).</a:t>
            </a:r>
          </a:p>
          <a:p>
            <a:pPr>
              <a:lnSpc>
                <a:spcPct val="120000"/>
              </a:lnSpc>
            </a:pPr>
            <a:r>
              <a:rPr lang="en-US" dirty="0"/>
              <a:t>The method of CSMA/CA is −</a:t>
            </a:r>
          </a:p>
          <a:p>
            <a:pPr>
              <a:lnSpc>
                <a:spcPct val="120000"/>
              </a:lnSpc>
            </a:pPr>
            <a:r>
              <a:rPr lang="en-US" dirty="0"/>
              <a:t>When a frame is ready, the transmitting station checks whether the channel is idle or busy.</a:t>
            </a:r>
          </a:p>
          <a:p>
            <a:pPr>
              <a:lnSpc>
                <a:spcPct val="120000"/>
              </a:lnSpc>
            </a:pPr>
            <a:r>
              <a:rPr lang="en-US" dirty="0"/>
              <a:t>If the channel is busy, the station waits until the channel becomes idle.</a:t>
            </a:r>
          </a:p>
          <a:p>
            <a:pPr>
              <a:lnSpc>
                <a:spcPct val="120000"/>
              </a:lnSpc>
            </a:pPr>
            <a:r>
              <a:rPr lang="en-US" dirty="0"/>
              <a:t>If the channel is idle, the station waits for an Inter-frame gap (IFG) amount of time and then sends the frame.</a:t>
            </a:r>
          </a:p>
          <a:p>
            <a:pPr>
              <a:lnSpc>
                <a:spcPct val="120000"/>
              </a:lnSpc>
            </a:pPr>
            <a:r>
              <a:rPr lang="en-US" dirty="0"/>
              <a:t>After sending the frame, it sets a timer.</a:t>
            </a:r>
          </a:p>
          <a:p>
            <a:pPr>
              <a:lnSpc>
                <a:spcPct val="120000"/>
              </a:lnSpc>
            </a:pPr>
            <a:r>
              <a:rPr lang="en-US" dirty="0"/>
              <a:t>The station then waits for acknowledgement from the receiver. If it receives the acknowledgement before expiry of timer, it marks a successful transmission.</a:t>
            </a:r>
          </a:p>
          <a:p>
            <a:pPr>
              <a:lnSpc>
                <a:spcPct val="120000"/>
              </a:lnSpc>
            </a:pPr>
            <a:r>
              <a:rPr lang="en-US" dirty="0"/>
              <a:t>Otherwise, it waits for a back-off time period and restarts the algorithm.</a:t>
            </a:r>
          </a:p>
          <a:p>
            <a:endParaRPr lang="en-IN" dirty="0"/>
          </a:p>
        </p:txBody>
      </p:sp>
    </p:spTree>
    <p:extLst>
      <p:ext uri="{BB962C8B-B14F-4D97-AF65-F5344CB8AC3E}">
        <p14:creationId xmlns:p14="http://schemas.microsoft.com/office/powerpoint/2010/main" val="1081786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Co-ordination Functions in 802.11 MAC Sublayer</a:t>
            </a:r>
            <a:r>
              <a:rPr lang="en-US" dirty="0"/>
              <a:t/>
            </a:r>
            <a:br>
              <a:rPr lang="en-US" dirty="0"/>
            </a:br>
            <a:endParaRPr lang="en-IN" dirty="0"/>
          </a:p>
        </p:txBody>
      </p:sp>
      <p:sp>
        <p:nvSpPr>
          <p:cNvPr id="3" name="Content Placeholder 2"/>
          <p:cNvSpPr>
            <a:spLocks noGrp="1"/>
          </p:cNvSpPr>
          <p:nvPr>
            <p:ph idx="1"/>
          </p:nvPr>
        </p:nvSpPr>
        <p:spPr>
          <a:xfrm>
            <a:off x="457200" y="685800"/>
            <a:ext cx="8534400" cy="5943600"/>
          </a:xfrm>
        </p:spPr>
        <p:txBody>
          <a:bodyPr>
            <a:normAutofit/>
          </a:bodyPr>
          <a:lstStyle/>
          <a:p>
            <a:r>
              <a:rPr lang="en-US" sz="2600" dirty="0"/>
              <a:t>IEEE 802.11 MAC Sublayer uses two co-ordination functions for collision avoidance before transmission −</a:t>
            </a:r>
          </a:p>
          <a:p>
            <a:r>
              <a:rPr lang="en-US" sz="2600" b="1" dirty="0"/>
              <a:t>Distributed Coordination Function (DCF)</a:t>
            </a:r>
            <a:r>
              <a:rPr lang="en-US" sz="2600" dirty="0"/>
              <a:t> −</a:t>
            </a:r>
          </a:p>
          <a:p>
            <a:pPr lvl="1"/>
            <a:r>
              <a:rPr lang="en-US" sz="2600" dirty="0"/>
              <a:t>It is a mandatory function used in CSMA/CA.</a:t>
            </a:r>
          </a:p>
          <a:p>
            <a:pPr lvl="1"/>
            <a:r>
              <a:rPr lang="en-US" sz="2600" dirty="0"/>
              <a:t>It is used in distributed contention-based channel access.</a:t>
            </a:r>
          </a:p>
          <a:p>
            <a:pPr lvl="1"/>
            <a:r>
              <a:rPr lang="en-US" sz="2600" dirty="0"/>
              <a:t>It is deployed in both Infrastructure BSS (basic service set) as well as Independent BSS.</a:t>
            </a:r>
          </a:p>
          <a:p>
            <a:r>
              <a:rPr lang="en-US" sz="2600" b="1" dirty="0"/>
              <a:t>Point Coordination Function (PCF)</a:t>
            </a:r>
            <a:r>
              <a:rPr lang="en-US" sz="2600" dirty="0"/>
              <a:t> −</a:t>
            </a:r>
          </a:p>
          <a:p>
            <a:pPr lvl="1"/>
            <a:r>
              <a:rPr lang="en-US" sz="2600" dirty="0"/>
              <a:t>It is an optional function used by 802.11 MAC Sublayer.</a:t>
            </a:r>
          </a:p>
          <a:p>
            <a:pPr lvl="1"/>
            <a:r>
              <a:rPr lang="en-US" sz="2600" dirty="0"/>
              <a:t>It is used in centralized contention-free channel access.</a:t>
            </a:r>
          </a:p>
          <a:p>
            <a:pPr lvl="1"/>
            <a:r>
              <a:rPr lang="en-US" sz="2600" dirty="0"/>
              <a:t>It is deployed in Infrastructure BSS only.</a:t>
            </a:r>
          </a:p>
          <a:p>
            <a:endParaRPr lang="en-IN" dirty="0"/>
          </a:p>
        </p:txBody>
      </p:sp>
    </p:spTree>
    <p:extLst>
      <p:ext uri="{BB962C8B-B14F-4D97-AF65-F5344CB8AC3E}">
        <p14:creationId xmlns:p14="http://schemas.microsoft.com/office/powerpoint/2010/main" val="15648560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B6BE20-9CAC-4AF3-B54D-BDF68AD3E466}"/>
              </a:ext>
            </a:extLst>
          </p:cNvPr>
          <p:cNvSpPr>
            <a:spLocks noGrp="1"/>
          </p:cNvSpPr>
          <p:nvPr>
            <p:ph idx="1"/>
          </p:nvPr>
        </p:nvSpPr>
        <p:spPr>
          <a:xfrm>
            <a:off x="533400" y="304801"/>
            <a:ext cx="8289303" cy="3200400"/>
          </a:xfrm>
        </p:spPr>
        <p:txBody>
          <a:bodyPr>
            <a:normAutofit/>
          </a:bodyPr>
          <a:lstStyle/>
          <a:p>
            <a:pPr algn="just"/>
            <a:r>
              <a:rPr lang="en-US" sz="2400" b="0" i="0" dirty="0">
                <a:solidFill>
                  <a:srgbClr val="000000"/>
                </a:solidFill>
                <a:effectLst/>
                <a:latin typeface="+mj-lt"/>
              </a:rPr>
              <a:t>The random backoff time is defined by a contention window having a random number of time slots.</a:t>
            </a:r>
          </a:p>
          <a:p>
            <a:pPr algn="just"/>
            <a:r>
              <a:rPr lang="en-US" sz="2400" b="0" i="0" dirty="0">
                <a:solidFill>
                  <a:srgbClr val="000000"/>
                </a:solidFill>
                <a:effectLst/>
                <a:latin typeface="+mj-lt"/>
              </a:rPr>
              <a:t>At the end of the backoff period, if the channel is clear, the station will wait for an amount of time equal to DIFS (Distributed Inter-Frame Space) and sense the channel again.</a:t>
            </a:r>
          </a:p>
          <a:p>
            <a:pPr algn="just"/>
            <a:r>
              <a:rPr lang="en-US" sz="2400" dirty="0">
                <a:latin typeface="+mj-lt"/>
              </a:rPr>
              <a:t>After the frames are sent, the transmitting station waits for a time equal to SIFS (Short Inter-Frame Space) for the acknowledgement.</a:t>
            </a:r>
            <a:endParaRPr lang="en-IN" sz="2400" dirty="0">
              <a:latin typeface="+mj-lt"/>
            </a:endParaRPr>
          </a:p>
        </p:txBody>
      </p:sp>
      <p:pic>
        <p:nvPicPr>
          <p:cNvPr id="5122" name="Picture 2">
            <a:extLst>
              <a:ext uri="{FF2B5EF4-FFF2-40B4-BE49-F238E27FC236}">
                <a16:creationId xmlns:a16="http://schemas.microsoft.com/office/drawing/2014/main" id="{4874D68B-FB33-46E4-A524-DE62C74BB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505200"/>
            <a:ext cx="51816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384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WLAN</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381000" y="1447800"/>
            <a:ext cx="8763000" cy="54102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 Management</a:t>
            </a:r>
            <a:endParaRPr lang="en-IN"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sz="3000" dirty="0"/>
              <a:t>Interference by users  that have no concept of data communication. Ex: Microwave</a:t>
            </a:r>
          </a:p>
          <a:p>
            <a:endParaRPr lang="en-US" sz="3000" dirty="0"/>
          </a:p>
          <a:p>
            <a:r>
              <a:rPr lang="en-US" sz="3000" dirty="0"/>
              <a:t>Interference by other WLANs</a:t>
            </a:r>
          </a:p>
          <a:p>
            <a:endParaRPr lang="en-US" sz="3000" dirty="0"/>
          </a:p>
          <a:p>
            <a:r>
              <a:rPr lang="en-US" sz="3000" dirty="0"/>
              <a:t>Security of data</a:t>
            </a:r>
          </a:p>
          <a:p>
            <a:endParaRPr lang="en-US" sz="3000" dirty="0"/>
          </a:p>
          <a:p>
            <a:r>
              <a:rPr lang="en-US" sz="3000" dirty="0"/>
              <a:t>Mobility</a:t>
            </a:r>
          </a:p>
          <a:p>
            <a:endParaRPr lang="en-US" sz="3000" dirty="0"/>
          </a:p>
          <a:p>
            <a:r>
              <a:rPr lang="en-US" sz="3000" dirty="0"/>
              <a:t>Power Management</a:t>
            </a:r>
          </a:p>
          <a:p>
            <a:endParaRPr lang="en-IN" dirty="0"/>
          </a:p>
        </p:txBody>
      </p:sp>
    </p:spTree>
    <p:extLst>
      <p:ext uri="{BB962C8B-B14F-4D97-AF65-F5344CB8AC3E}">
        <p14:creationId xmlns:p14="http://schemas.microsoft.com/office/powerpoint/2010/main" val="18833699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t>Other Standards</a:t>
            </a:r>
            <a:endParaRPr lang="en-IN" dirty="0"/>
          </a:p>
        </p:txBody>
      </p:sp>
      <p:sp>
        <p:nvSpPr>
          <p:cNvPr id="3" name="Content Placeholder 2"/>
          <p:cNvSpPr>
            <a:spLocks noGrp="1"/>
          </p:cNvSpPr>
          <p:nvPr>
            <p:ph idx="1"/>
          </p:nvPr>
        </p:nvSpPr>
        <p:spPr>
          <a:xfrm>
            <a:off x="152400" y="762000"/>
            <a:ext cx="8839200" cy="6019800"/>
          </a:xfrm>
        </p:spPr>
        <p:txBody>
          <a:bodyPr>
            <a:normAutofit/>
          </a:bodyPr>
          <a:lstStyle/>
          <a:p>
            <a:r>
              <a:rPr lang="en-US" sz="2400" dirty="0"/>
              <a:t>High performance radio local area network (HIPHERLAN) family of standards</a:t>
            </a:r>
          </a:p>
          <a:p>
            <a:r>
              <a:rPr lang="en-US" sz="2400" dirty="0"/>
              <a:t>It works with lower portion of the OSI reference model</a:t>
            </a:r>
          </a:p>
          <a:p>
            <a:r>
              <a:rPr lang="en-US" sz="2400" dirty="0"/>
              <a:t>DL layer is divided into Channel Access Control (CAC) and MAC </a:t>
            </a:r>
          </a:p>
          <a:p>
            <a:r>
              <a:rPr lang="en-US" sz="2400" dirty="0"/>
              <a:t>CAC defines how a given channel access attempt will be made depending on whether the channel is busy or idle and at what priority level an attempt will be made.</a:t>
            </a:r>
          </a:p>
          <a:p>
            <a:r>
              <a:rPr lang="en-US" sz="2400" dirty="0"/>
              <a:t>HIPERLAN MAC layer defines the various protocols which provide the HIPERLAN/1 features of power conservation, security, and </a:t>
            </a:r>
            <a:r>
              <a:rPr lang="en-US" sz="2400" dirty="0" err="1"/>
              <a:t>multihop</a:t>
            </a:r>
            <a:r>
              <a:rPr lang="en-US" sz="2400" dirty="0"/>
              <a:t> routing (i.e., support for forwarding), as well as the data transfer service to the upper layers of protocols. </a:t>
            </a:r>
          </a:p>
        </p:txBody>
      </p:sp>
    </p:spTree>
    <p:extLst>
      <p:ext uri="{BB962C8B-B14F-4D97-AF65-F5344CB8AC3E}">
        <p14:creationId xmlns:p14="http://schemas.microsoft.com/office/powerpoint/2010/main" val="41221633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34962"/>
          </a:xfrm>
        </p:spPr>
        <p:txBody>
          <a:bodyPr>
            <a:normAutofit fontScale="90000"/>
          </a:bodyPr>
          <a:lstStyle/>
          <a:p>
            <a:r>
              <a:rPr lang="en-US" dirty="0"/>
              <a:t>Cont..</a:t>
            </a:r>
            <a:endParaRPr lang="en-IN" dirty="0"/>
          </a:p>
        </p:txBody>
      </p:sp>
      <p:sp>
        <p:nvSpPr>
          <p:cNvPr id="3" name="Content Placeholder 2"/>
          <p:cNvSpPr>
            <a:spLocks noGrp="1"/>
          </p:cNvSpPr>
          <p:nvPr>
            <p:ph idx="1"/>
          </p:nvPr>
        </p:nvSpPr>
        <p:spPr>
          <a:xfrm>
            <a:off x="152400" y="533400"/>
            <a:ext cx="8839200" cy="6172200"/>
          </a:xfrm>
        </p:spPr>
        <p:txBody>
          <a:bodyPr>
            <a:normAutofit/>
          </a:bodyPr>
          <a:lstStyle/>
          <a:p>
            <a:endParaRPr lang="en-US" sz="2400" dirty="0"/>
          </a:p>
          <a:p>
            <a:r>
              <a:rPr lang="en-US" sz="2400" dirty="0"/>
              <a:t>HIPERLAN/2 has three basic layers: physical layer (PHY), data link control layer (DLC), and convergence layer (CL) </a:t>
            </a:r>
          </a:p>
          <a:p>
            <a:r>
              <a:rPr lang="en-US" sz="2400" dirty="0"/>
              <a:t>The convergence layer (CL) between the data link layer and network layer provides QoS.</a:t>
            </a:r>
            <a:endParaRPr lang="en-IN" sz="2400" dirty="0"/>
          </a:p>
          <a:p>
            <a:endParaRPr lang="en-US" sz="2400" dirty="0"/>
          </a:p>
          <a:p>
            <a:r>
              <a:rPr lang="en-US" sz="2400" dirty="0"/>
              <a:t>Multimedia Access Communication — High Speed Wireless Access Network </a:t>
            </a:r>
            <a:r>
              <a:rPr lang="en-IN" sz="2400" dirty="0"/>
              <a:t>(</a:t>
            </a:r>
            <a:r>
              <a:rPr lang="en-IN" sz="2400" dirty="0" err="1"/>
              <a:t>HiSWAN</a:t>
            </a:r>
            <a:r>
              <a:rPr lang="en-IN" sz="2400" dirty="0"/>
              <a:t>)</a:t>
            </a:r>
          </a:p>
          <a:p>
            <a:r>
              <a:rPr lang="en-US" sz="2400" dirty="0"/>
              <a:t>It uses two frequency bands: 5 GHz for </a:t>
            </a:r>
            <a:r>
              <a:rPr lang="en-US" sz="2400" dirty="0" err="1"/>
              <a:t>HiSWANa</a:t>
            </a:r>
            <a:r>
              <a:rPr lang="en-US" sz="2400" dirty="0"/>
              <a:t> and 25 GHz for </a:t>
            </a:r>
            <a:r>
              <a:rPr lang="en-US" sz="2400" dirty="0" err="1"/>
              <a:t>HiSWANb</a:t>
            </a:r>
            <a:r>
              <a:rPr lang="en-US" sz="2400" dirty="0"/>
              <a:t>.</a:t>
            </a:r>
          </a:p>
          <a:p>
            <a:r>
              <a:rPr lang="en-US" sz="2400" dirty="0" err="1"/>
              <a:t>HiSWAN</a:t>
            </a:r>
            <a:r>
              <a:rPr lang="en-US" sz="2400" dirty="0"/>
              <a:t> uses the OFDM physical layer to provide a standard speed of 27 Mbps and 6 to 36 Mbps by link adaptation.</a:t>
            </a:r>
            <a:endParaRPr lang="en-IN" sz="2400" dirty="0"/>
          </a:p>
        </p:txBody>
      </p:sp>
    </p:spTree>
    <p:extLst>
      <p:ext uri="{BB962C8B-B14F-4D97-AF65-F5344CB8AC3E}">
        <p14:creationId xmlns:p14="http://schemas.microsoft.com/office/powerpoint/2010/main" val="2326002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81000" y="228600"/>
            <a:ext cx="8229600" cy="1066800"/>
          </a:xfrm>
          <a:no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solidFill>
                  <a:schemeClr val="tx1">
                    <a:lumMod val="50000"/>
                    <a:lumOff val="50000"/>
                  </a:schemeClr>
                </a:solidFill>
              </a:rPr>
              <a:t>802.11 Wireless LAN</a:t>
            </a:r>
            <a:endParaRPr lang="en-GB" sz="4000" b="1" dirty="0">
              <a:solidFill>
                <a:schemeClr val="tx1">
                  <a:lumMod val="50000"/>
                  <a:lumOff val="50000"/>
                </a:schemeClr>
              </a:solidFill>
            </a:endParaRPr>
          </a:p>
        </p:txBody>
      </p:sp>
      <p:sp>
        <p:nvSpPr>
          <p:cNvPr id="3075" name="Rectangle 3"/>
          <p:cNvSpPr>
            <a:spLocks noGrp="1" noChangeArrowheads="1"/>
          </p:cNvSpPr>
          <p:nvPr>
            <p:ph type="body" sz="half" idx="1"/>
          </p:nvPr>
        </p:nvSpPr>
        <p:spPr>
          <a:xfrm>
            <a:off x="457200" y="1600200"/>
            <a:ext cx="8229600" cy="5257800"/>
          </a:xfrm>
        </p:spPr>
        <p:txBody>
          <a:bodyPr/>
          <a:lstStyle/>
          <a:p>
            <a:pPr marL="392113" indent="-293688" algn="just" defTabSz="414338">
              <a:buClr>
                <a:srgbClr val="CC0000"/>
              </a:buClr>
              <a:buFont typeface="Wingdings" pitchFamily="2" charset="2"/>
              <a:buChar char="q"/>
            </a:pPr>
            <a:endParaRPr lang="en-US" sz="1800" b="1" dirty="0">
              <a:solidFill>
                <a:srgbClr val="000066"/>
              </a:solidFill>
            </a:endParaRPr>
          </a:p>
          <a:p>
            <a:pPr marL="392113" indent="-293688" algn="just" defTabSz="414338">
              <a:buClr>
                <a:srgbClr val="CC0000"/>
              </a:buClr>
              <a:buFont typeface="Wingdings" pitchFamily="2" charset="2"/>
              <a:buChar char="q"/>
            </a:pPr>
            <a:endParaRPr lang="en-US" sz="1800" b="1" dirty="0">
              <a:solidFill>
                <a:srgbClr val="000066"/>
              </a:solidFill>
            </a:endParaRPr>
          </a:p>
          <a:p>
            <a:pPr marL="392113" indent="-293688" algn="just" defTabSz="414338">
              <a:buClr>
                <a:srgbClr val="CC0000"/>
              </a:buClr>
              <a:buFont typeface="Wingdings" pitchFamily="2" charset="2"/>
              <a:buChar char="q"/>
            </a:pPr>
            <a:endParaRPr lang="en-US" sz="1800" b="1" dirty="0">
              <a:solidFill>
                <a:srgbClr val="000066"/>
              </a:solidFill>
            </a:endParaRPr>
          </a:p>
          <a:p>
            <a:pPr marL="392113" indent="-293688" algn="just" defTabSz="414338">
              <a:buClr>
                <a:srgbClr val="CC0000"/>
              </a:buClr>
              <a:buFont typeface="Wingdings" pitchFamily="2" charset="2"/>
              <a:buChar char="q"/>
            </a:pPr>
            <a:endParaRPr lang="en-US" sz="1800" b="1" dirty="0">
              <a:solidFill>
                <a:srgbClr val="000066"/>
              </a:solidFill>
            </a:endParaRPr>
          </a:p>
          <a:p>
            <a:pPr marL="392113" indent="-293688" algn="just" defTabSz="414338">
              <a:buClr>
                <a:srgbClr val="CC0000"/>
              </a:buClr>
              <a:buFont typeface="Wingdings" pitchFamily="2" charset="2"/>
              <a:buChar char="q"/>
            </a:pPr>
            <a:endParaRPr lang="en-US" sz="1800" b="1" dirty="0">
              <a:solidFill>
                <a:srgbClr val="000066"/>
              </a:solidFill>
            </a:endParaRPr>
          </a:p>
          <a:p>
            <a:pPr marL="392113" indent="-293688" algn="just" defTabSz="414338">
              <a:buClr>
                <a:srgbClr val="CC0000"/>
              </a:buClr>
              <a:buFont typeface="Wingdings" pitchFamily="2" charset="2"/>
              <a:buChar char="q"/>
            </a:pPr>
            <a:endParaRPr lang="en-US" sz="1800" b="1" dirty="0">
              <a:solidFill>
                <a:srgbClr val="000066"/>
              </a:solidFill>
            </a:endParaRPr>
          </a:p>
          <a:p>
            <a:pPr marL="392113" indent="-293688" algn="just" defTabSz="414338">
              <a:buClr>
                <a:srgbClr val="CC0000"/>
              </a:buClr>
              <a:buNone/>
            </a:pPr>
            <a:endParaRPr lang="en-US" sz="1800" b="1" dirty="0">
              <a:solidFill>
                <a:srgbClr val="000066"/>
              </a:solidFill>
            </a:endParaRPr>
          </a:p>
          <a:p>
            <a:pPr marL="392113" indent="-293688" algn="just" defTabSz="414338">
              <a:spcBef>
                <a:spcPct val="50000"/>
              </a:spcBef>
              <a:buClr>
                <a:srgbClr val="CC0000"/>
              </a:buClr>
              <a:buFont typeface="Wingdings" pitchFamily="2" charset="2"/>
              <a:buBlip>
                <a:blip r:embed="rId4"/>
              </a:buBlip>
            </a:pPr>
            <a:r>
              <a:rPr lang="en-US" sz="2400" b="1" dirty="0">
                <a:solidFill>
                  <a:srgbClr val="000066"/>
                </a:solidFill>
              </a:rPr>
              <a:t>Provides network connectivity over wireless media</a:t>
            </a:r>
          </a:p>
          <a:p>
            <a:pPr marL="392113" indent="-293688" algn="just" defTabSz="414338">
              <a:spcBef>
                <a:spcPct val="50000"/>
              </a:spcBef>
              <a:buClr>
                <a:srgbClr val="CC0000"/>
              </a:buClr>
              <a:buFont typeface="Wingdings" pitchFamily="2" charset="2"/>
              <a:buBlip>
                <a:blip r:embed="rId4"/>
              </a:buBlip>
            </a:pPr>
            <a:r>
              <a:rPr lang="en-US" sz="2400" b="1" dirty="0">
                <a:solidFill>
                  <a:srgbClr val="000066"/>
                </a:solidFill>
              </a:rPr>
              <a:t>An Access Point (AP) is installed to act as Bridge between Wireless and Wired Network</a:t>
            </a:r>
          </a:p>
          <a:p>
            <a:pPr marL="392113" indent="-293688" algn="just" defTabSz="414338">
              <a:spcBef>
                <a:spcPct val="50000"/>
              </a:spcBef>
              <a:buClr>
                <a:srgbClr val="CC0000"/>
              </a:buClr>
              <a:buFont typeface="Wingdings" pitchFamily="2" charset="2"/>
              <a:buBlip>
                <a:blip r:embed="rId4"/>
              </a:buBlip>
            </a:pPr>
            <a:r>
              <a:rPr lang="en-US" sz="2400" b="1" dirty="0">
                <a:solidFill>
                  <a:srgbClr val="000066"/>
                </a:solidFill>
              </a:rPr>
              <a:t>The AP is connected to wired network and is equipped with antenna to provide wireless connectivity</a:t>
            </a:r>
          </a:p>
        </p:txBody>
      </p:sp>
      <p:sp>
        <p:nvSpPr>
          <p:cNvPr id="3081"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pic>
        <p:nvPicPr>
          <p:cNvPr id="3082" name="Picture 10" descr="tew-211brp"/>
          <p:cNvPicPr>
            <a:picLocks noChangeAspect="1" noChangeArrowheads="1"/>
          </p:cNvPicPr>
          <p:nvPr/>
        </p:nvPicPr>
        <p:blipFill>
          <a:blip r:embed="rId5" cstate="print"/>
          <a:srcRect/>
          <a:stretch>
            <a:fillRect/>
          </a:stretch>
        </p:blipFill>
        <p:spPr bwMode="auto">
          <a:xfrm>
            <a:off x="3657600" y="2286000"/>
            <a:ext cx="990600" cy="609600"/>
          </a:xfrm>
          <a:prstGeom prst="rect">
            <a:avLst/>
          </a:prstGeom>
          <a:noFill/>
        </p:spPr>
      </p:pic>
      <p:sp>
        <p:nvSpPr>
          <p:cNvPr id="3083" name="AutoShape 11"/>
          <p:cNvSpPr>
            <a:spLocks noChangeArrowheads="1"/>
          </p:cNvSpPr>
          <p:nvPr/>
        </p:nvSpPr>
        <p:spPr bwMode="auto">
          <a:xfrm>
            <a:off x="609600" y="1600200"/>
            <a:ext cx="2133600" cy="2362200"/>
          </a:xfrm>
          <a:prstGeom prst="cloudCallout">
            <a:avLst>
              <a:gd name="adj1" fmla="val -33037"/>
              <a:gd name="adj2" fmla="val 33023"/>
            </a:avLst>
          </a:prstGeom>
          <a:solidFill>
            <a:schemeClr val="accent1"/>
          </a:solidFill>
          <a:ln w="12700">
            <a:solidFill>
              <a:schemeClr val="tx1"/>
            </a:solidFill>
            <a:round/>
            <a:headEnd type="none" w="sm" len="sm"/>
            <a:tailEnd type="none" w="sm" len="sm"/>
          </a:ln>
          <a:effectLst/>
        </p:spPr>
        <p:txBody>
          <a:bodyPr/>
          <a:lstStyle/>
          <a:p>
            <a:pPr algn="ctr"/>
            <a:r>
              <a:rPr lang="en-US" b="1" dirty="0">
                <a:solidFill>
                  <a:schemeClr val="bg2"/>
                </a:solidFill>
                <a:latin typeface="Times New Roman" pitchFamily="18" charset="0"/>
              </a:rPr>
              <a:t>Network connectivity to the legacy wired LAN</a:t>
            </a:r>
          </a:p>
        </p:txBody>
      </p:sp>
      <p:sp>
        <p:nvSpPr>
          <p:cNvPr id="3084" name="Line 12"/>
          <p:cNvSpPr>
            <a:spLocks noChangeShapeType="1"/>
          </p:cNvSpPr>
          <p:nvPr/>
        </p:nvSpPr>
        <p:spPr bwMode="auto">
          <a:xfrm flipV="1">
            <a:off x="2590800" y="2895600"/>
            <a:ext cx="11430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3085" name="Line 13"/>
          <p:cNvSpPr>
            <a:spLocks noChangeShapeType="1"/>
          </p:cNvSpPr>
          <p:nvPr/>
        </p:nvSpPr>
        <p:spPr bwMode="auto">
          <a:xfrm flipV="1">
            <a:off x="5029200" y="2286000"/>
            <a:ext cx="838200" cy="381000"/>
          </a:xfrm>
          <a:prstGeom prst="line">
            <a:avLst/>
          </a:prstGeom>
          <a:noFill/>
          <a:ln w="12700">
            <a:solidFill>
              <a:schemeClr val="tx1"/>
            </a:solidFill>
            <a:round/>
            <a:headEnd type="triangle" w="med" len="med"/>
            <a:tailEnd type="none" w="sm" len="sm"/>
          </a:ln>
          <a:effectLst/>
        </p:spPr>
        <p:txBody>
          <a:bodyPr/>
          <a:lstStyle/>
          <a:p>
            <a:endParaRPr lang="en-US"/>
          </a:p>
        </p:txBody>
      </p:sp>
      <p:sp>
        <p:nvSpPr>
          <p:cNvPr id="3086" name="Line 14"/>
          <p:cNvSpPr>
            <a:spLocks noChangeShapeType="1"/>
          </p:cNvSpPr>
          <p:nvPr/>
        </p:nvSpPr>
        <p:spPr bwMode="auto">
          <a:xfrm flipH="1">
            <a:off x="5715000" y="2286000"/>
            <a:ext cx="152400" cy="228600"/>
          </a:xfrm>
          <a:prstGeom prst="line">
            <a:avLst/>
          </a:prstGeom>
          <a:noFill/>
          <a:ln w="12700">
            <a:solidFill>
              <a:schemeClr val="tx1"/>
            </a:solidFill>
            <a:round/>
            <a:headEnd type="none" w="sm" len="sm"/>
            <a:tailEnd type="none" w="sm" len="sm"/>
          </a:ln>
          <a:effectLst/>
        </p:spPr>
        <p:txBody>
          <a:bodyPr/>
          <a:lstStyle/>
          <a:p>
            <a:endParaRPr lang="en-US"/>
          </a:p>
        </p:txBody>
      </p:sp>
      <p:sp>
        <p:nvSpPr>
          <p:cNvPr id="3087" name="Line 15"/>
          <p:cNvSpPr>
            <a:spLocks noChangeShapeType="1"/>
          </p:cNvSpPr>
          <p:nvPr/>
        </p:nvSpPr>
        <p:spPr bwMode="auto">
          <a:xfrm flipV="1">
            <a:off x="5715000" y="2133600"/>
            <a:ext cx="838200" cy="381000"/>
          </a:xfrm>
          <a:prstGeom prst="line">
            <a:avLst/>
          </a:prstGeom>
          <a:noFill/>
          <a:ln w="12700">
            <a:solidFill>
              <a:schemeClr val="tx1"/>
            </a:solidFill>
            <a:round/>
            <a:headEnd type="none" w="sm" len="sm"/>
            <a:tailEnd type="triangle" w="med" len="med"/>
          </a:ln>
          <a:effectLst/>
        </p:spPr>
        <p:txBody>
          <a:bodyPr/>
          <a:lstStyle/>
          <a:p>
            <a:endParaRPr lang="en-US"/>
          </a:p>
        </p:txBody>
      </p:sp>
      <p:graphicFrame>
        <p:nvGraphicFramePr>
          <p:cNvPr id="3088" name="Object 16"/>
          <p:cNvGraphicFramePr>
            <a:graphicFrameLocks noChangeAspect="1"/>
          </p:cNvGraphicFramePr>
          <p:nvPr/>
        </p:nvGraphicFramePr>
        <p:xfrm>
          <a:off x="6553200" y="1219200"/>
          <a:ext cx="1044575" cy="668338"/>
        </p:xfrm>
        <a:graphic>
          <a:graphicData uri="http://schemas.openxmlformats.org/presentationml/2006/ole">
            <mc:AlternateContent xmlns:mc="http://schemas.openxmlformats.org/markup-compatibility/2006">
              <mc:Choice xmlns:v="urn:schemas-microsoft-com:vml" Requires="v">
                <p:oleObj spid="_x0000_s4134" name="VISIO" r:id="rId6" imgW="1044720" imgH="667800" progId="">
                  <p:embed/>
                </p:oleObj>
              </mc:Choice>
              <mc:Fallback>
                <p:oleObj name="VISIO" r:id="rId6" imgW="1044720" imgH="66780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1219200"/>
                        <a:ext cx="1044575"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9" name="Rectangle 17"/>
          <p:cNvSpPr>
            <a:spLocks noChangeArrowheads="1"/>
          </p:cNvSpPr>
          <p:nvPr/>
        </p:nvSpPr>
        <p:spPr bwMode="auto">
          <a:xfrm>
            <a:off x="6096000" y="1905000"/>
            <a:ext cx="2362200" cy="457200"/>
          </a:xfrm>
          <a:prstGeom prst="rect">
            <a:avLst/>
          </a:prstGeom>
          <a:noFill/>
          <a:ln w="12700">
            <a:noFill/>
            <a:miter lim="800000"/>
            <a:headEnd type="none" w="sm" len="sm"/>
            <a:tailEnd type="none" w="sm" len="sm"/>
          </a:ln>
          <a:effectLst/>
        </p:spPr>
        <p:txBody>
          <a:bodyPr>
            <a:spAutoFit/>
          </a:bodyPr>
          <a:lstStyle/>
          <a:p>
            <a:pPr algn="ctr"/>
            <a:r>
              <a:rPr lang="en-US" sz="1200" b="1" dirty="0">
                <a:latin typeface="Times New Roman" pitchFamily="18" charset="0"/>
              </a:rPr>
              <a:t>Desktop </a:t>
            </a:r>
          </a:p>
          <a:p>
            <a:pPr algn="ctr"/>
            <a:r>
              <a:rPr lang="en-US" sz="1200" b="1" dirty="0">
                <a:latin typeface="Times New Roman" pitchFamily="18" charset="0"/>
              </a:rPr>
              <a:t>with PCI 802.11 LAN card</a:t>
            </a:r>
          </a:p>
        </p:txBody>
      </p:sp>
      <p:sp>
        <p:nvSpPr>
          <p:cNvPr id="3090" name="Line 18"/>
          <p:cNvSpPr>
            <a:spLocks noChangeShapeType="1"/>
          </p:cNvSpPr>
          <p:nvPr/>
        </p:nvSpPr>
        <p:spPr bwMode="auto">
          <a:xfrm>
            <a:off x="5029200" y="3124200"/>
            <a:ext cx="838200" cy="0"/>
          </a:xfrm>
          <a:prstGeom prst="line">
            <a:avLst/>
          </a:prstGeom>
          <a:noFill/>
          <a:ln w="12700">
            <a:solidFill>
              <a:schemeClr val="tx1"/>
            </a:solidFill>
            <a:round/>
            <a:headEnd type="triangle" w="med" len="med"/>
            <a:tailEnd type="none" w="sm" len="sm"/>
          </a:ln>
          <a:effectLst/>
        </p:spPr>
        <p:txBody>
          <a:bodyPr/>
          <a:lstStyle/>
          <a:p>
            <a:endParaRPr lang="en-US"/>
          </a:p>
        </p:txBody>
      </p:sp>
      <p:sp>
        <p:nvSpPr>
          <p:cNvPr id="3091" name="Line 19"/>
          <p:cNvSpPr>
            <a:spLocks noChangeShapeType="1"/>
          </p:cNvSpPr>
          <p:nvPr/>
        </p:nvSpPr>
        <p:spPr bwMode="auto">
          <a:xfrm flipH="1">
            <a:off x="5562600" y="3124200"/>
            <a:ext cx="304800" cy="152400"/>
          </a:xfrm>
          <a:prstGeom prst="line">
            <a:avLst/>
          </a:prstGeom>
          <a:noFill/>
          <a:ln w="12700">
            <a:solidFill>
              <a:schemeClr val="tx1"/>
            </a:solidFill>
            <a:round/>
            <a:headEnd type="none" w="sm" len="sm"/>
            <a:tailEnd type="none" w="sm" len="sm"/>
          </a:ln>
          <a:effectLst/>
        </p:spPr>
        <p:txBody>
          <a:bodyPr/>
          <a:lstStyle/>
          <a:p>
            <a:endParaRPr lang="en-US"/>
          </a:p>
        </p:txBody>
      </p:sp>
      <p:sp>
        <p:nvSpPr>
          <p:cNvPr id="3092" name="Line 20"/>
          <p:cNvSpPr>
            <a:spLocks noChangeShapeType="1"/>
          </p:cNvSpPr>
          <p:nvPr/>
        </p:nvSpPr>
        <p:spPr bwMode="auto">
          <a:xfrm flipV="1">
            <a:off x="5562600" y="3276600"/>
            <a:ext cx="914400" cy="0"/>
          </a:xfrm>
          <a:prstGeom prst="line">
            <a:avLst/>
          </a:prstGeom>
          <a:noFill/>
          <a:ln w="12700">
            <a:solidFill>
              <a:schemeClr val="tx1"/>
            </a:solidFill>
            <a:round/>
            <a:headEnd type="none" w="sm" len="sm"/>
            <a:tailEnd type="triangle" w="med" len="med"/>
          </a:ln>
          <a:effectLst/>
        </p:spPr>
        <p:txBody>
          <a:bodyPr/>
          <a:lstStyle/>
          <a:p>
            <a:endParaRPr lang="en-US"/>
          </a:p>
        </p:txBody>
      </p:sp>
      <p:graphicFrame>
        <p:nvGraphicFramePr>
          <p:cNvPr id="3093" name="Object 21"/>
          <p:cNvGraphicFramePr>
            <a:graphicFrameLocks noChangeAspect="1"/>
          </p:cNvGraphicFramePr>
          <p:nvPr/>
        </p:nvGraphicFramePr>
        <p:xfrm>
          <a:off x="6629400" y="3048000"/>
          <a:ext cx="839788" cy="457200"/>
        </p:xfrm>
        <a:graphic>
          <a:graphicData uri="http://schemas.openxmlformats.org/presentationml/2006/ole">
            <mc:AlternateContent xmlns:mc="http://schemas.openxmlformats.org/markup-compatibility/2006">
              <mc:Choice xmlns:v="urn:schemas-microsoft-com:vml" Requires="v">
                <p:oleObj spid="_x0000_s4135" name="VISIO" r:id="rId8" imgW="991440" imgH="989640" progId="">
                  <p:embed/>
                </p:oleObj>
              </mc:Choice>
              <mc:Fallback>
                <p:oleObj name="VISIO" r:id="rId8" imgW="991440" imgH="989640" progId="">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3048000"/>
                        <a:ext cx="839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4" name="Rectangle 22"/>
          <p:cNvSpPr>
            <a:spLocks noChangeArrowheads="1"/>
          </p:cNvSpPr>
          <p:nvPr/>
        </p:nvSpPr>
        <p:spPr bwMode="auto">
          <a:xfrm>
            <a:off x="5791200" y="3276600"/>
            <a:ext cx="2667000" cy="457200"/>
          </a:xfrm>
          <a:prstGeom prst="rect">
            <a:avLst/>
          </a:prstGeom>
          <a:noFill/>
          <a:ln w="12700">
            <a:noFill/>
            <a:miter lim="800000"/>
            <a:headEnd type="none" w="sm" len="sm"/>
            <a:tailEnd type="none" w="sm" len="sm"/>
          </a:ln>
          <a:effectLst/>
        </p:spPr>
        <p:txBody>
          <a:bodyPr>
            <a:spAutoFit/>
          </a:bodyPr>
          <a:lstStyle/>
          <a:p>
            <a:pPr algn="ctr"/>
            <a:r>
              <a:rPr lang="en-US" sz="1200" b="1" dirty="0">
                <a:latin typeface="Times New Roman" pitchFamily="18" charset="0"/>
              </a:rPr>
              <a:t>Laptop </a:t>
            </a:r>
          </a:p>
          <a:p>
            <a:pPr algn="ctr"/>
            <a:r>
              <a:rPr lang="en-US" sz="1200" b="1" dirty="0">
                <a:latin typeface="Times New Roman" pitchFamily="18" charset="0"/>
              </a:rPr>
              <a:t>with PCMCIA 802.11 LAN card</a:t>
            </a:r>
          </a:p>
        </p:txBody>
      </p:sp>
      <p:sp>
        <p:nvSpPr>
          <p:cNvPr id="3095" name="Rectangle 23"/>
          <p:cNvSpPr>
            <a:spLocks noChangeArrowheads="1"/>
          </p:cNvSpPr>
          <p:nvPr/>
        </p:nvSpPr>
        <p:spPr bwMode="auto">
          <a:xfrm>
            <a:off x="3429000" y="3200400"/>
            <a:ext cx="1704975" cy="307777"/>
          </a:xfrm>
          <a:prstGeom prst="rect">
            <a:avLst/>
          </a:prstGeom>
          <a:noFill/>
          <a:ln w="12700">
            <a:noFill/>
            <a:miter lim="800000"/>
            <a:headEnd type="none" w="sm" len="sm"/>
            <a:tailEnd type="none" w="sm" len="sm"/>
          </a:ln>
          <a:effectLst/>
        </p:spPr>
        <p:txBody>
          <a:bodyPr wrap="square">
            <a:spAutoFit/>
          </a:bodyPr>
          <a:lstStyle/>
          <a:p>
            <a:pPr algn="ctr"/>
            <a:r>
              <a:rPr lang="en-US" sz="1400" b="1">
                <a:latin typeface="Times New Roman" pitchFamily="18" charset="0"/>
              </a:rPr>
              <a:t>Access Point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3400" y="228600"/>
            <a:ext cx="8229600" cy="1066800"/>
          </a:xfrm>
          <a:no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solidFill>
                  <a:schemeClr val="tx1">
                    <a:lumMod val="50000"/>
                    <a:lumOff val="50000"/>
                  </a:schemeClr>
                </a:solidFill>
              </a:rPr>
              <a:t>802.11 Wireless LAN</a:t>
            </a:r>
            <a:endParaRPr lang="en-GB" sz="4000" b="1" dirty="0">
              <a:solidFill>
                <a:schemeClr val="tx1">
                  <a:lumMod val="50000"/>
                  <a:lumOff val="50000"/>
                </a:schemeClr>
              </a:solidFill>
            </a:endParaRPr>
          </a:p>
        </p:txBody>
      </p:sp>
      <p:sp>
        <p:nvSpPr>
          <p:cNvPr id="6147" name="Rectangle 3"/>
          <p:cNvSpPr>
            <a:spLocks noGrp="1" noChangeArrowheads="1"/>
          </p:cNvSpPr>
          <p:nvPr>
            <p:ph type="body" sz="half" idx="1"/>
          </p:nvPr>
        </p:nvSpPr>
        <p:spPr>
          <a:xfrm>
            <a:off x="457200" y="1295400"/>
            <a:ext cx="8229600" cy="5562600"/>
          </a:xfrm>
        </p:spPr>
        <p:txBody>
          <a:bodyPr>
            <a:normAutofit/>
          </a:bodyPr>
          <a:lstStyle/>
          <a:p>
            <a:pPr marL="392113" indent="-293688" algn="just" defTabSz="414338">
              <a:buClr>
                <a:srgbClr val="CC0000"/>
              </a:buClr>
            </a:pPr>
            <a:r>
              <a:rPr lang="en-US" sz="2800" dirty="0"/>
              <a:t>Range ( Distance between Access Point and WLAN client) depends on structural hindrances and RF gain of the antenna at the Access Point</a:t>
            </a:r>
          </a:p>
          <a:p>
            <a:pPr marL="392113" indent="-293688" algn="just" defTabSz="414338">
              <a:spcBef>
                <a:spcPct val="50000"/>
              </a:spcBef>
              <a:buClr>
                <a:srgbClr val="CC0000"/>
              </a:buClr>
            </a:pPr>
            <a:r>
              <a:rPr lang="en-US" sz="2800" dirty="0"/>
              <a:t>To service larger areas, multiple APs may be installed with a 20-30% overlap</a:t>
            </a:r>
          </a:p>
          <a:p>
            <a:pPr marL="392113" indent="-293688" algn="just" defTabSz="414338">
              <a:spcBef>
                <a:spcPct val="50000"/>
              </a:spcBef>
              <a:buClr>
                <a:srgbClr val="CC0000"/>
              </a:buClr>
            </a:pPr>
            <a:r>
              <a:rPr lang="en-US" sz="2800" dirty="0"/>
              <a:t>A client is always associated with one AP and when the client moves closer to another AP, it associates with the new AP (Hand-Off)</a:t>
            </a:r>
          </a:p>
        </p:txBody>
      </p:sp>
      <p:sp>
        <p:nvSpPr>
          <p:cNvPr id="615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Benefits of Wireless LAN </a:t>
            </a:r>
          </a:p>
        </p:txBody>
      </p:sp>
      <p:sp>
        <p:nvSpPr>
          <p:cNvPr id="64515" name="Rectangle 3"/>
          <p:cNvSpPr>
            <a:spLocks noGrp="1" noChangeArrowheads="1"/>
          </p:cNvSpPr>
          <p:nvPr>
            <p:ph type="body" idx="1"/>
          </p:nvPr>
        </p:nvSpPr>
        <p:spPr/>
        <p:txBody>
          <a:bodyPr/>
          <a:lstStyle/>
          <a:p>
            <a:r>
              <a:rPr lang="en-US"/>
              <a:t>Productivity, convenience, and cost advantages</a:t>
            </a:r>
          </a:p>
          <a:p>
            <a:pPr lvl="1"/>
            <a:r>
              <a:rPr lang="en-US"/>
              <a:t>Installation speed and simplicity.</a:t>
            </a:r>
          </a:p>
          <a:p>
            <a:pPr lvl="1"/>
            <a:r>
              <a:rPr lang="en-US"/>
              <a:t>Installation flexibility.</a:t>
            </a:r>
          </a:p>
          <a:p>
            <a:pPr lvl="1"/>
            <a:r>
              <a:rPr lang="en-US"/>
              <a:t>Reduced cost-of-ownership.</a:t>
            </a:r>
          </a:p>
          <a:p>
            <a:pPr lvl="1"/>
            <a:r>
              <a:rPr lang="en-US"/>
              <a:t>Mobility.</a:t>
            </a:r>
          </a:p>
          <a:p>
            <a:pPr lvl="1"/>
            <a:r>
              <a:rPr lang="en-US"/>
              <a:t>Scalability.</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Benefits of Wireless LAN </a:t>
            </a:r>
          </a:p>
        </p:txBody>
      </p:sp>
      <p:sp>
        <p:nvSpPr>
          <p:cNvPr id="65539" name="Rectangle 3"/>
          <p:cNvSpPr>
            <a:spLocks noGrp="1" noChangeArrowheads="1"/>
          </p:cNvSpPr>
          <p:nvPr>
            <p:ph type="body" idx="1"/>
          </p:nvPr>
        </p:nvSpPr>
        <p:spPr/>
        <p:txBody>
          <a:bodyPr/>
          <a:lstStyle/>
          <a:p>
            <a:r>
              <a:rPr lang="en-US"/>
              <a:t>Installation speed and simplicity</a:t>
            </a:r>
          </a:p>
          <a:p>
            <a:pPr lvl="1"/>
            <a:r>
              <a:rPr lang="en-US"/>
              <a:t>No cable to pull.</a:t>
            </a:r>
          </a:p>
          <a:p>
            <a:pPr lvl="1"/>
            <a:r>
              <a:rPr lang="en-US"/>
              <a:t>Eliminates current architecture obstacles.</a:t>
            </a:r>
          </a:p>
          <a:p>
            <a:pPr lvl="1"/>
            <a:r>
              <a:rPr lang="en-US"/>
              <a:t>Few transmitters/receivers for multiple for users.</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TotalTime>
  <Words>2082</Words>
  <Application>Microsoft Office PowerPoint</Application>
  <PresentationFormat>On-screen Show (4:3)</PresentationFormat>
  <Paragraphs>279</Paragraphs>
  <Slides>52</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8" baseType="lpstr">
      <vt:lpstr>Arial</vt:lpstr>
      <vt:lpstr>Calibri</vt:lpstr>
      <vt:lpstr>Times New Roman</vt:lpstr>
      <vt:lpstr>Wingdings</vt:lpstr>
      <vt:lpstr>Office Theme</vt:lpstr>
      <vt:lpstr>VISIO</vt:lpstr>
      <vt:lpstr>UNIT - II</vt:lpstr>
      <vt:lpstr>Introduction</vt:lpstr>
      <vt:lpstr>PowerPoint Presentation</vt:lpstr>
      <vt:lpstr>PowerPoint Presentation</vt:lpstr>
      <vt:lpstr>Applications of WLAN</vt:lpstr>
      <vt:lpstr>802.11 Wireless LAN</vt:lpstr>
      <vt:lpstr>802.11 Wireless LAN</vt:lpstr>
      <vt:lpstr>Benefits of Wireless LAN </vt:lpstr>
      <vt:lpstr>Benefits of Wireless LAN </vt:lpstr>
      <vt:lpstr>Benefits of Wireless LAN </vt:lpstr>
      <vt:lpstr>Benefits of Wireless LAN</vt:lpstr>
      <vt:lpstr>Benefits of Wireless LAN</vt:lpstr>
      <vt:lpstr>Benefits of Wireless LAN</vt:lpstr>
      <vt:lpstr>Disadvantage of Wireless LAN</vt:lpstr>
      <vt:lpstr>WLAN Equipment</vt:lpstr>
      <vt:lpstr>Access Point</vt:lpstr>
      <vt:lpstr>Infrastructure Mode </vt:lpstr>
      <vt:lpstr>Infrastructure Mode</vt:lpstr>
      <vt:lpstr>Ad-hoc Mode </vt:lpstr>
      <vt:lpstr>PowerPoint Presentation</vt:lpstr>
      <vt:lpstr>PowerPoint Presentation</vt:lpstr>
      <vt:lpstr>PowerPoint Presentation</vt:lpstr>
      <vt:lpstr>WLAN Topologies</vt:lpstr>
      <vt:lpstr>PowerPoint Presentation</vt:lpstr>
      <vt:lpstr>PowerPoint Presentation</vt:lpstr>
      <vt:lpstr>PowerPoint Presentation</vt:lpstr>
      <vt:lpstr>PowerPoint Presentation</vt:lpstr>
      <vt:lpstr>PowerPoint Presentation</vt:lpstr>
      <vt:lpstr>WLAN technologies</vt:lpstr>
      <vt:lpstr>PowerPoint Presentation</vt:lpstr>
      <vt:lpstr>UHF narrowband technology</vt:lpstr>
      <vt:lpstr>PowerPoint Presentation</vt:lpstr>
      <vt:lpstr>PowerPoint Presentation</vt:lpstr>
      <vt:lpstr>Spread spectrum technology </vt:lpstr>
      <vt:lpstr>PowerPoint Presentation</vt:lpstr>
      <vt:lpstr>IEEE 802.11</vt:lpstr>
      <vt:lpstr>WLAN Architecture</vt:lpstr>
      <vt:lpstr>PowerPoint Presentation</vt:lpstr>
      <vt:lpstr>PowerPoint Presentation</vt:lpstr>
      <vt:lpstr>PowerPoint Presentation</vt:lpstr>
      <vt:lpstr>PowerPoint Presentation</vt:lpstr>
      <vt:lpstr>IEEE 802.11 Services</vt:lpstr>
      <vt:lpstr>Services Cont..</vt:lpstr>
      <vt:lpstr>Physical Layer </vt:lpstr>
      <vt:lpstr>MAC Sublayer frame of IEEE 802.11 </vt:lpstr>
      <vt:lpstr>PowerPoint Presentation</vt:lpstr>
      <vt:lpstr>Avoidance of Collisions by 802.11 MAC Sublayer </vt:lpstr>
      <vt:lpstr>Co-ordination Functions in 802.11 MAC Sublayer </vt:lpstr>
      <vt:lpstr>PowerPoint Presentation</vt:lpstr>
      <vt:lpstr>MAC Management</vt:lpstr>
      <vt:lpstr>Other Standards</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dc:title>
  <dc:creator>welcome</dc:creator>
  <cp:lastModifiedBy>Pankajavalli</cp:lastModifiedBy>
  <cp:revision>83</cp:revision>
  <dcterms:created xsi:type="dcterms:W3CDTF">2016-08-01T09:14:59Z</dcterms:created>
  <dcterms:modified xsi:type="dcterms:W3CDTF">2023-07-28T05:23:51Z</dcterms:modified>
</cp:coreProperties>
</file>