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9" r:id="rId3"/>
    <p:sldId id="260" r:id="rId4"/>
    <p:sldId id="261" r:id="rId5"/>
    <p:sldId id="262" r:id="rId6"/>
    <p:sldId id="263" r:id="rId7"/>
    <p:sldId id="264" r:id="rId8"/>
    <p:sldId id="265" r:id="rId9"/>
    <p:sldId id="287" r:id="rId10"/>
    <p:sldId id="288" r:id="rId11"/>
    <p:sldId id="289" r:id="rId12"/>
    <p:sldId id="266" r:id="rId13"/>
    <p:sldId id="267" r:id="rId14"/>
    <p:sldId id="268" r:id="rId15"/>
    <p:sldId id="307" r:id="rId16"/>
    <p:sldId id="269" r:id="rId17"/>
    <p:sldId id="300" r:id="rId18"/>
    <p:sldId id="301" r:id="rId19"/>
    <p:sldId id="302" r:id="rId20"/>
    <p:sldId id="303" r:id="rId21"/>
    <p:sldId id="304" r:id="rId22"/>
    <p:sldId id="305" r:id="rId23"/>
    <p:sldId id="306" r:id="rId24"/>
    <p:sldId id="270" r:id="rId25"/>
    <p:sldId id="272" r:id="rId26"/>
    <p:sldId id="273" r:id="rId27"/>
    <p:sldId id="274" r:id="rId28"/>
    <p:sldId id="275" r:id="rId29"/>
    <p:sldId id="276" r:id="rId30"/>
    <p:sldId id="291" r:id="rId31"/>
    <p:sldId id="292" r:id="rId32"/>
    <p:sldId id="293" r:id="rId33"/>
    <p:sldId id="277" r:id="rId34"/>
    <p:sldId id="278" r:id="rId35"/>
    <p:sldId id="279" r:id="rId36"/>
    <p:sldId id="281" r:id="rId37"/>
    <p:sldId id="282" r:id="rId38"/>
    <p:sldId id="283" r:id="rId39"/>
    <p:sldId id="294" r:id="rId40"/>
    <p:sldId id="258" r:id="rId41"/>
    <p:sldId id="295" r:id="rId42"/>
    <p:sldId id="284" r:id="rId43"/>
    <p:sldId id="285" r:id="rId44"/>
    <p:sldId id="286" r:id="rId45"/>
    <p:sldId id="299" r:id="rId46"/>
    <p:sldId id="297" r:id="rId47"/>
    <p:sldId id="29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CD7346-36C0-4363-9BFD-7A7E09982025}" type="datetimeFigureOut">
              <a:rPr lang="en-IN" smtClean="0"/>
              <a:pPr/>
              <a:t>05-10-2021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AE6311-8443-4CF8-8ABC-2637C1B9D7A1}" type="slidenum">
              <a:rPr lang="en-IN" smtClean="0"/>
              <a:pPr/>
              <a:t>‹#›</a:t>
            </a:fld>
            <a:endParaRPr lang="en-IN"/>
          </a:p>
        </p:txBody>
      </p:sp>
    </p:spTree>
    <p:extLst>
      <p:ext uri="{BB962C8B-B14F-4D97-AF65-F5344CB8AC3E}">
        <p14:creationId xmlns:p14="http://schemas.microsoft.com/office/powerpoint/2010/main" val="241972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AE6311-8443-4CF8-8ABC-2637C1B9D7A1}" type="slidenum">
              <a:rPr lang="en-IN" smtClean="0"/>
              <a:pPr/>
              <a:t>8</a:t>
            </a:fld>
            <a:endParaRPr lang="en-IN"/>
          </a:p>
        </p:txBody>
      </p:sp>
    </p:spTree>
    <p:extLst>
      <p:ext uri="{BB962C8B-B14F-4D97-AF65-F5344CB8AC3E}">
        <p14:creationId xmlns:p14="http://schemas.microsoft.com/office/powerpoint/2010/main" val="218102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16692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91376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193970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349356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43748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80780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13952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296618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150458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304492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2B6F0-BF70-4D39-B981-8059B6539282}" type="datetimeFigureOut">
              <a:rPr lang="en-IN" smtClean="0"/>
              <a:pPr/>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EFD50-CFF2-4F2F-ADAB-A2D0E48485E9}" type="slidenum">
              <a:rPr lang="en-IN" smtClean="0"/>
              <a:pPr/>
              <a:t>‹#›</a:t>
            </a:fld>
            <a:endParaRPr lang="en-IN"/>
          </a:p>
        </p:txBody>
      </p:sp>
    </p:spTree>
    <p:extLst>
      <p:ext uri="{BB962C8B-B14F-4D97-AF65-F5344CB8AC3E}">
        <p14:creationId xmlns:p14="http://schemas.microsoft.com/office/powerpoint/2010/main" val="240083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2B6F0-BF70-4D39-B981-8059B6539282}" type="datetimeFigureOut">
              <a:rPr lang="en-IN" smtClean="0"/>
              <a:pPr/>
              <a:t>05-10-2021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EFD50-CFF2-4F2F-ADAB-A2D0E48485E9}" type="slidenum">
              <a:rPr lang="en-IN" smtClean="0"/>
              <a:pPr/>
              <a:t>‹#›</a:t>
            </a:fld>
            <a:endParaRPr lang="en-IN"/>
          </a:p>
        </p:txBody>
      </p:sp>
    </p:spTree>
    <p:extLst>
      <p:ext uri="{BB962C8B-B14F-4D97-AF65-F5344CB8AC3E}">
        <p14:creationId xmlns:p14="http://schemas.microsoft.com/office/powerpoint/2010/main" val="606649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212059"/>
            <a:ext cx="26765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IN" b="1" dirty="0"/>
              <a:t>Stacks</a:t>
            </a:r>
            <a:br>
              <a:rPr lang="en-IN" b="1" dirty="0"/>
            </a:br>
            <a:endParaRPr lang="en-IN" dirty="0"/>
          </a:p>
        </p:txBody>
      </p:sp>
      <p:sp>
        <p:nvSpPr>
          <p:cNvPr id="3" name="Content Placeholder 2"/>
          <p:cNvSpPr>
            <a:spLocks noGrp="1"/>
          </p:cNvSpPr>
          <p:nvPr>
            <p:ph idx="1"/>
          </p:nvPr>
        </p:nvSpPr>
        <p:spPr>
          <a:xfrm>
            <a:off x="457200" y="908720"/>
            <a:ext cx="8229600" cy="5949280"/>
          </a:xfrm>
        </p:spPr>
        <p:txBody>
          <a:bodyPr>
            <a:normAutofit/>
          </a:bodyPr>
          <a:lstStyle/>
          <a:p>
            <a:pPr algn="just"/>
            <a:r>
              <a:rPr lang="en-US" sz="2800" dirty="0"/>
              <a:t>A </a:t>
            </a:r>
            <a:r>
              <a:rPr lang="en-US" sz="2800" i="1" dirty="0">
                <a:solidFill>
                  <a:srgbClr val="FF0000"/>
                </a:solidFill>
              </a:rPr>
              <a:t>stack</a:t>
            </a:r>
            <a:r>
              <a:rPr lang="en-US" sz="2800" dirty="0">
                <a:solidFill>
                  <a:srgbClr val="FF0000"/>
                </a:solidFill>
              </a:rPr>
              <a:t> is an ordered collection of items </a:t>
            </a:r>
            <a:r>
              <a:rPr lang="en-US" sz="2800" dirty="0"/>
              <a:t>where the </a:t>
            </a:r>
            <a:r>
              <a:rPr lang="en-US" sz="2800" dirty="0">
                <a:solidFill>
                  <a:srgbClr val="00B050"/>
                </a:solidFill>
              </a:rPr>
              <a:t>addition of new items and the removal of existing items always takes place at the same end</a:t>
            </a:r>
            <a:r>
              <a:rPr lang="en-US" sz="2800" dirty="0"/>
              <a:t>. </a:t>
            </a:r>
          </a:p>
          <a:p>
            <a:pPr algn="just"/>
            <a:r>
              <a:rPr lang="en-US" sz="2800" dirty="0"/>
              <a:t>This end is commonly referred to as the “</a:t>
            </a:r>
            <a:r>
              <a:rPr lang="en-US" sz="2800" dirty="0">
                <a:solidFill>
                  <a:srgbClr val="FF0000"/>
                </a:solidFill>
              </a:rPr>
              <a:t>top</a:t>
            </a:r>
            <a:r>
              <a:rPr lang="en-US" sz="2800" dirty="0"/>
              <a:t>”, and the opposite end is known as the “</a:t>
            </a:r>
            <a:r>
              <a:rPr lang="en-US" sz="2800" dirty="0">
                <a:solidFill>
                  <a:srgbClr val="FF0000"/>
                </a:solidFill>
              </a:rPr>
              <a:t>base</a:t>
            </a:r>
            <a:r>
              <a:rPr lang="en-US" sz="2800" dirty="0"/>
              <a:t>”. </a:t>
            </a:r>
          </a:p>
          <a:p>
            <a:pPr algn="just"/>
            <a:r>
              <a:rPr lang="en-US" sz="2800" dirty="0"/>
              <a:t>This feature makes it </a:t>
            </a:r>
            <a:r>
              <a:rPr lang="en-US" sz="2800" dirty="0">
                <a:solidFill>
                  <a:srgbClr val="FF0000"/>
                </a:solidFill>
              </a:rPr>
              <a:t>LIFO data structure</a:t>
            </a:r>
            <a:r>
              <a:rPr lang="en-US" sz="2800" dirty="0"/>
              <a:t>. LIFO stands for Last-in-first-out. Here, the element which is placed (inserted or added) last, is accessed first.</a:t>
            </a:r>
            <a:endParaRPr lang="en-IN" sz="2800" dirty="0"/>
          </a:p>
        </p:txBody>
      </p:sp>
    </p:spTree>
    <p:extLst>
      <p:ext uri="{BB962C8B-B14F-4D97-AF65-F5344CB8AC3E}">
        <p14:creationId xmlns:p14="http://schemas.microsoft.com/office/powerpoint/2010/main" val="391335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32656"/>
            <a:ext cx="8219256" cy="6264695"/>
          </a:xfrm>
        </p:spPr>
        <p:txBody>
          <a:bodyPr>
            <a:normAutofit/>
          </a:bodyPr>
          <a:lstStyle/>
          <a:p>
            <a:pPr algn="just"/>
            <a:r>
              <a:rPr lang="en-US" dirty="0"/>
              <a:t>This implies, the caller function has to suspend its execution temporarily and resume later when the execution control returns from the callee function. </a:t>
            </a:r>
          </a:p>
          <a:p>
            <a:pPr algn="just"/>
            <a:r>
              <a:rPr lang="en-US" dirty="0"/>
              <a:t>Here, the caller function needs to start exactly from the point of execution where it puts itself on hold. </a:t>
            </a:r>
          </a:p>
          <a:p>
            <a:pPr algn="just"/>
            <a:r>
              <a:rPr lang="en-US" dirty="0"/>
              <a:t>It also needs the exact same data values it was working on. </a:t>
            </a:r>
          </a:p>
          <a:p>
            <a:pPr algn="just"/>
            <a:r>
              <a:rPr lang="en-US" dirty="0"/>
              <a:t>For this purpose, an activation record (or stack frame) is created for the caller function.</a:t>
            </a:r>
          </a:p>
          <a:p>
            <a:endParaRPr lang="en-IN" dirty="0"/>
          </a:p>
        </p:txBody>
      </p:sp>
    </p:spTree>
    <p:extLst>
      <p:ext uri="{BB962C8B-B14F-4D97-AF65-F5344CB8AC3E}">
        <p14:creationId xmlns:p14="http://schemas.microsoft.com/office/powerpoint/2010/main" val="271053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 of Expressions</a:t>
            </a:r>
          </a:p>
        </p:txBody>
      </p:sp>
      <p:sp>
        <p:nvSpPr>
          <p:cNvPr id="3" name="Content Placeholder 2"/>
          <p:cNvSpPr>
            <a:spLocks noGrp="1"/>
          </p:cNvSpPr>
          <p:nvPr>
            <p:ph idx="1"/>
          </p:nvPr>
        </p:nvSpPr>
        <p:spPr/>
        <p:txBody>
          <a:bodyPr>
            <a:normAutofit fontScale="92500" lnSpcReduction="20000"/>
          </a:bodyPr>
          <a:lstStyle/>
          <a:p>
            <a:pPr algn="just" fontAlgn="base"/>
            <a:r>
              <a:rPr lang="en-US" dirty="0"/>
              <a:t>The way to write arithmetic expression is known as a </a:t>
            </a:r>
            <a:r>
              <a:rPr lang="en-US" b="1" dirty="0">
                <a:solidFill>
                  <a:srgbClr val="00B050"/>
                </a:solidFill>
              </a:rPr>
              <a:t>notation</a:t>
            </a:r>
            <a:r>
              <a:rPr lang="en-US" dirty="0"/>
              <a:t>. </a:t>
            </a:r>
          </a:p>
          <a:p>
            <a:pPr algn="just" fontAlgn="base"/>
            <a:r>
              <a:rPr lang="en-US" dirty="0"/>
              <a:t>An arithmetic expression can be written in three different but equivalent notations, i.e., without changing the essence or output of an expression. </a:t>
            </a:r>
          </a:p>
          <a:p>
            <a:pPr marL="0" indent="0" algn="just" fontAlgn="base">
              <a:buNone/>
            </a:pPr>
            <a:r>
              <a:rPr lang="en-US" i="1" dirty="0"/>
              <a:t>	</a:t>
            </a:r>
            <a:r>
              <a:rPr lang="en-US" b="1" i="1" dirty="0">
                <a:solidFill>
                  <a:srgbClr val="00B050"/>
                </a:solidFill>
              </a:rPr>
              <a:t>Infix Notation</a:t>
            </a:r>
            <a:r>
              <a:rPr lang="en-US" i="1" dirty="0"/>
              <a:t>:</a:t>
            </a:r>
            <a:r>
              <a:rPr lang="en-US" dirty="0"/>
              <a:t> Operators are written between the operands they operate on, e.g. 3 + 4 .</a:t>
            </a:r>
          </a:p>
          <a:p>
            <a:pPr marL="0" indent="0" algn="just" fontAlgn="base">
              <a:buNone/>
            </a:pPr>
            <a:r>
              <a:rPr lang="en-US" i="1" dirty="0"/>
              <a:t>	</a:t>
            </a:r>
            <a:r>
              <a:rPr lang="en-US" b="1" i="1" dirty="0">
                <a:solidFill>
                  <a:srgbClr val="00B050"/>
                </a:solidFill>
              </a:rPr>
              <a:t>Prefix Notation</a:t>
            </a:r>
            <a:r>
              <a:rPr lang="en-US" i="1" dirty="0"/>
              <a:t>: </a:t>
            </a:r>
            <a:r>
              <a:rPr lang="en-US" dirty="0"/>
              <a:t>Operators are written before the operands, </a:t>
            </a:r>
            <a:r>
              <a:rPr lang="en-US" dirty="0" err="1"/>
              <a:t>e.g</a:t>
            </a:r>
            <a:r>
              <a:rPr lang="en-US" dirty="0"/>
              <a:t> + 3 4</a:t>
            </a:r>
          </a:p>
          <a:p>
            <a:pPr marL="0" indent="0" algn="just" fontAlgn="base">
              <a:buNone/>
            </a:pPr>
            <a:r>
              <a:rPr lang="en-US" i="1" dirty="0"/>
              <a:t>	</a:t>
            </a:r>
            <a:r>
              <a:rPr lang="en-US" b="1" i="1" dirty="0">
                <a:solidFill>
                  <a:srgbClr val="00B050"/>
                </a:solidFill>
              </a:rPr>
              <a:t>Postfix Notation</a:t>
            </a:r>
            <a:r>
              <a:rPr lang="en-US" i="1" dirty="0"/>
              <a:t>:</a:t>
            </a:r>
            <a:r>
              <a:rPr lang="en-US" dirty="0"/>
              <a:t> Operators are written after operands 3 4 +</a:t>
            </a:r>
          </a:p>
          <a:p>
            <a:endParaRPr lang="en-IN" dirty="0"/>
          </a:p>
        </p:txBody>
      </p:sp>
    </p:spTree>
    <p:extLst>
      <p:ext uri="{BB962C8B-B14F-4D97-AF65-F5344CB8AC3E}">
        <p14:creationId xmlns:p14="http://schemas.microsoft.com/office/powerpoint/2010/main" val="246580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Infix Notation</a:t>
            </a:r>
            <a:br>
              <a:rPr lang="en-IN" dirty="0"/>
            </a:br>
            <a:endParaRPr lang="en-IN" dirty="0"/>
          </a:p>
        </p:txBody>
      </p:sp>
      <p:sp>
        <p:nvSpPr>
          <p:cNvPr id="3" name="Content Placeholder 2"/>
          <p:cNvSpPr>
            <a:spLocks noGrp="1"/>
          </p:cNvSpPr>
          <p:nvPr>
            <p:ph idx="1"/>
          </p:nvPr>
        </p:nvSpPr>
        <p:spPr>
          <a:xfrm>
            <a:off x="457200" y="1052736"/>
            <a:ext cx="8229600" cy="5073427"/>
          </a:xfrm>
        </p:spPr>
        <p:txBody>
          <a:bodyPr/>
          <a:lstStyle/>
          <a:p>
            <a:pPr algn="just"/>
            <a:r>
              <a:rPr lang="en-US" dirty="0"/>
              <a:t>Expression in </a:t>
            </a:r>
            <a:r>
              <a:rPr lang="en-US" b="1" dirty="0"/>
              <a:t>infix</a:t>
            </a:r>
            <a:r>
              <a:rPr lang="en-US" dirty="0"/>
              <a:t> notation, e.g. a - b + c, where operators are used </a:t>
            </a:r>
            <a:r>
              <a:rPr lang="en-US" b="1" dirty="0"/>
              <a:t>in</a:t>
            </a:r>
            <a:r>
              <a:rPr lang="en-US" dirty="0"/>
              <a:t>-between operands. It is </a:t>
            </a:r>
            <a:r>
              <a:rPr lang="en-US" dirty="0">
                <a:solidFill>
                  <a:srgbClr val="00B050"/>
                </a:solidFill>
              </a:rPr>
              <a:t>easy to read, write, and speak in infix notation but the same does not go well with computing devices</a:t>
            </a:r>
            <a:r>
              <a:rPr lang="en-US" dirty="0"/>
              <a:t>. </a:t>
            </a:r>
          </a:p>
          <a:p>
            <a:pPr algn="just"/>
            <a:r>
              <a:rPr lang="en-US" dirty="0"/>
              <a:t>An algorithm to </a:t>
            </a:r>
            <a:r>
              <a:rPr lang="en-US" dirty="0">
                <a:solidFill>
                  <a:srgbClr val="00B050"/>
                </a:solidFill>
              </a:rPr>
              <a:t>process infix notation could be difficult</a:t>
            </a:r>
            <a:r>
              <a:rPr lang="en-US" dirty="0"/>
              <a:t> and costly in terms of </a:t>
            </a:r>
            <a:r>
              <a:rPr lang="en-US" dirty="0">
                <a:solidFill>
                  <a:srgbClr val="FF0000"/>
                </a:solidFill>
              </a:rPr>
              <a:t>time and space consumption.</a:t>
            </a:r>
            <a:endParaRPr lang="en-IN" dirty="0">
              <a:solidFill>
                <a:srgbClr val="FF0000"/>
              </a:solidFill>
            </a:endParaRPr>
          </a:p>
        </p:txBody>
      </p:sp>
    </p:spTree>
    <p:extLst>
      <p:ext uri="{BB962C8B-B14F-4D97-AF65-F5344CB8AC3E}">
        <p14:creationId xmlns:p14="http://schemas.microsoft.com/office/powerpoint/2010/main" val="312461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Prefix Notation</a:t>
            </a:r>
            <a:br>
              <a:rPr lang="en-IN" dirty="0"/>
            </a:br>
            <a:endParaRPr lang="en-IN" dirty="0"/>
          </a:p>
        </p:txBody>
      </p:sp>
      <p:sp>
        <p:nvSpPr>
          <p:cNvPr id="3" name="Content Placeholder 2"/>
          <p:cNvSpPr>
            <a:spLocks noGrp="1"/>
          </p:cNvSpPr>
          <p:nvPr>
            <p:ph idx="1"/>
          </p:nvPr>
        </p:nvSpPr>
        <p:spPr>
          <a:xfrm>
            <a:off x="457200" y="1196752"/>
            <a:ext cx="8229600" cy="4929411"/>
          </a:xfrm>
        </p:spPr>
        <p:txBody>
          <a:bodyPr/>
          <a:lstStyle/>
          <a:p>
            <a:pPr algn="just"/>
            <a:r>
              <a:rPr lang="en-US" dirty="0"/>
              <a:t>Operator is </a:t>
            </a:r>
            <a:r>
              <a:rPr lang="en-US" b="1" dirty="0"/>
              <a:t>prefix</a:t>
            </a:r>
            <a:r>
              <a:rPr lang="en-US" dirty="0"/>
              <a:t>ed to operands, i.e. operator is written ahead of operands. For example, </a:t>
            </a:r>
            <a:r>
              <a:rPr lang="en-US" b="1" dirty="0"/>
              <a:t>+ab</a:t>
            </a:r>
            <a:r>
              <a:rPr lang="en-US" dirty="0"/>
              <a:t>. This is equivalent to its infix notation </a:t>
            </a:r>
            <a:r>
              <a:rPr lang="en-US" b="1" dirty="0"/>
              <a:t>a + b</a:t>
            </a:r>
            <a:r>
              <a:rPr lang="en-US" dirty="0"/>
              <a:t>. Prefix notation is also known as </a:t>
            </a:r>
            <a:r>
              <a:rPr lang="en-US" b="1" dirty="0">
                <a:solidFill>
                  <a:srgbClr val="FF0000"/>
                </a:solidFill>
              </a:rPr>
              <a:t>Polish Notation</a:t>
            </a:r>
            <a:r>
              <a:rPr lang="en-US" dirty="0"/>
              <a:t>.</a:t>
            </a:r>
            <a:endParaRPr lang="en-IN" dirty="0"/>
          </a:p>
        </p:txBody>
      </p:sp>
    </p:spTree>
    <p:extLst>
      <p:ext uri="{BB962C8B-B14F-4D97-AF65-F5344CB8AC3E}">
        <p14:creationId xmlns:p14="http://schemas.microsoft.com/office/powerpoint/2010/main" val="218076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Postfix Notation</a:t>
            </a:r>
            <a:br>
              <a:rPr lang="en-IN" dirty="0"/>
            </a:br>
            <a:r>
              <a:rPr lang="en-IN" dirty="0"/>
              <a:t> </a:t>
            </a:r>
          </a:p>
        </p:txBody>
      </p:sp>
      <p:sp>
        <p:nvSpPr>
          <p:cNvPr id="3" name="Content Placeholder 2"/>
          <p:cNvSpPr>
            <a:spLocks noGrp="1"/>
          </p:cNvSpPr>
          <p:nvPr>
            <p:ph idx="1"/>
          </p:nvPr>
        </p:nvSpPr>
        <p:spPr>
          <a:xfrm>
            <a:off x="457200" y="1124744"/>
            <a:ext cx="8229600" cy="5001419"/>
          </a:xfrm>
        </p:spPr>
        <p:txBody>
          <a:bodyPr/>
          <a:lstStyle/>
          <a:p>
            <a:pPr algn="just"/>
            <a:r>
              <a:rPr lang="en-US" dirty="0"/>
              <a:t>This notation style is known as </a:t>
            </a:r>
            <a:r>
              <a:rPr lang="en-US" b="1" dirty="0">
                <a:solidFill>
                  <a:srgbClr val="FF0000"/>
                </a:solidFill>
              </a:rPr>
              <a:t>Reversed Polish Notation</a:t>
            </a:r>
            <a:r>
              <a:rPr lang="en-US" dirty="0"/>
              <a:t>. In this notation style, the operator is </a:t>
            </a:r>
            <a:r>
              <a:rPr lang="en-US" b="1" dirty="0" err="1"/>
              <a:t>postfixed</a:t>
            </a:r>
            <a:r>
              <a:rPr lang="en-US" dirty="0"/>
              <a:t> to the operands i.e., the operator is written after the operands. For example, </a:t>
            </a:r>
            <a:r>
              <a:rPr lang="en-US" b="1" dirty="0" err="1"/>
              <a:t>ab</a:t>
            </a:r>
            <a:r>
              <a:rPr lang="en-US" b="1" dirty="0"/>
              <a:t>+</a:t>
            </a:r>
            <a:r>
              <a:rPr lang="en-US" dirty="0"/>
              <a:t>. This is equivalent to its infix notation </a:t>
            </a:r>
            <a:r>
              <a:rPr lang="en-US" b="1" dirty="0"/>
              <a:t>a + b</a:t>
            </a:r>
            <a:r>
              <a:rPr lang="en-US" dirty="0"/>
              <a:t>.</a:t>
            </a:r>
            <a:endParaRPr lang="en-IN" dirty="0"/>
          </a:p>
        </p:txBody>
      </p:sp>
    </p:spTree>
    <p:extLst>
      <p:ext uri="{BB962C8B-B14F-4D97-AF65-F5344CB8AC3E}">
        <p14:creationId xmlns:p14="http://schemas.microsoft.com/office/powerpoint/2010/main" val="352846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7234-D83D-4504-A032-1AF877852923}"/>
              </a:ext>
            </a:extLst>
          </p:cNvPr>
          <p:cNvSpPr>
            <a:spLocks noGrp="1"/>
          </p:cNvSpPr>
          <p:nvPr>
            <p:ph type="title"/>
          </p:nvPr>
        </p:nvSpPr>
        <p:spPr/>
        <p:txBody>
          <a:bodyPr/>
          <a:lstStyle/>
          <a:p>
            <a:r>
              <a:rPr lang="en-US" dirty="0"/>
              <a:t>Infix to Postfix Conversion</a:t>
            </a:r>
          </a:p>
        </p:txBody>
      </p:sp>
      <p:sp>
        <p:nvSpPr>
          <p:cNvPr id="3" name="Content Placeholder 2">
            <a:extLst>
              <a:ext uri="{FF2B5EF4-FFF2-40B4-BE49-F238E27FC236}">
                <a16:creationId xmlns:a16="http://schemas.microsoft.com/office/drawing/2014/main" id="{0FD7398A-3C8A-45D8-8C09-980210855180}"/>
              </a:ext>
            </a:extLst>
          </p:cNvPr>
          <p:cNvSpPr>
            <a:spLocks noGrp="1"/>
          </p:cNvSpPr>
          <p:nvPr>
            <p:ph idx="1"/>
          </p:nvPr>
        </p:nvSpPr>
        <p:spPr/>
        <p:txBody>
          <a:bodyPr>
            <a:normAutofit lnSpcReduction="10000"/>
          </a:bodyPr>
          <a:lstStyle/>
          <a:p>
            <a:r>
              <a:rPr lang="en-US" dirty="0"/>
              <a:t>Rules:</a:t>
            </a:r>
          </a:p>
          <a:p>
            <a:pPr lvl="1"/>
            <a:r>
              <a:rPr lang="en-US" dirty="0"/>
              <a:t>Priorities of operators : ^  </a:t>
            </a:r>
            <a:r>
              <a:rPr lang="en-US" dirty="0">
                <a:sym typeface="Wingdings" panose="05000000000000000000" pitchFamily="2" charset="2"/>
              </a:rPr>
              <a:t> highest priority</a:t>
            </a:r>
          </a:p>
          <a:p>
            <a:pPr marL="457200" lvl="1" indent="0">
              <a:buNone/>
            </a:pPr>
            <a:r>
              <a:rPr lang="en-US" dirty="0">
                <a:sym typeface="Wingdings" panose="05000000000000000000" pitchFamily="2" charset="2"/>
              </a:rPr>
              <a:t>				     *, /  next priority</a:t>
            </a:r>
          </a:p>
          <a:p>
            <a:pPr marL="457200" lvl="1" indent="0">
              <a:buNone/>
            </a:pPr>
            <a:r>
              <a:rPr lang="en-US" dirty="0">
                <a:sym typeface="Wingdings" panose="05000000000000000000" pitchFamily="2" charset="2"/>
              </a:rPr>
              <a:t>				      +, -  </a:t>
            </a:r>
            <a:r>
              <a:rPr lang="en-US">
                <a:sym typeface="Wingdings" panose="05000000000000000000" pitchFamily="2" charset="2"/>
              </a:rPr>
              <a:t>lowest priority</a:t>
            </a:r>
            <a:endParaRPr lang="en-US" dirty="0">
              <a:sym typeface="Wingdings" panose="05000000000000000000" pitchFamily="2" charset="2"/>
            </a:endParaRPr>
          </a:p>
          <a:p>
            <a:pPr lvl="1"/>
            <a:r>
              <a:rPr lang="en-US" dirty="0">
                <a:sym typeface="Wingdings" panose="05000000000000000000" pitchFamily="2" charset="2"/>
              </a:rPr>
              <a:t>No two operators of same priority can stay together in stack column</a:t>
            </a:r>
          </a:p>
          <a:p>
            <a:pPr lvl="1"/>
            <a:r>
              <a:rPr lang="en-US" dirty="0">
                <a:sym typeface="Wingdings" panose="05000000000000000000" pitchFamily="2" charset="2"/>
              </a:rPr>
              <a:t>Lowest priority cannot be placed at the top of highest priority</a:t>
            </a:r>
          </a:p>
          <a:p>
            <a:pPr lvl="1"/>
            <a:r>
              <a:rPr lang="en-US" dirty="0">
                <a:sym typeface="Wingdings" panose="05000000000000000000" pitchFamily="2" charset="2"/>
              </a:rPr>
              <a:t>If an operator to be placed between parenthesis, pop that element</a:t>
            </a:r>
            <a:endParaRPr lang="en-US" dirty="0"/>
          </a:p>
        </p:txBody>
      </p:sp>
    </p:spTree>
    <p:extLst>
      <p:ext uri="{BB962C8B-B14F-4D97-AF65-F5344CB8AC3E}">
        <p14:creationId xmlns:p14="http://schemas.microsoft.com/office/powerpoint/2010/main" val="319600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26271"/>
            <a:ext cx="8249538" cy="403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IN" dirty="0"/>
              <a:t>Infix-to-Postfix Conversion</a:t>
            </a:r>
            <a:br>
              <a:rPr lang="en-IN" dirty="0"/>
            </a:br>
            <a:endParaRPr lang="en-IN" dirty="0"/>
          </a:p>
        </p:txBody>
      </p:sp>
      <p:sp>
        <p:nvSpPr>
          <p:cNvPr id="3" name="Content Placeholder 2"/>
          <p:cNvSpPr>
            <a:spLocks noGrp="1"/>
          </p:cNvSpPr>
          <p:nvPr>
            <p:ph idx="1"/>
          </p:nvPr>
        </p:nvSpPr>
        <p:spPr>
          <a:xfrm>
            <a:off x="457200" y="836712"/>
            <a:ext cx="8229600" cy="5289451"/>
          </a:xfrm>
        </p:spPr>
        <p:txBody>
          <a:bodyPr/>
          <a:lstStyle/>
          <a:p>
            <a:pPr algn="just"/>
            <a:r>
              <a:rPr lang="en-US" sz="2000" dirty="0"/>
              <a:t>The conversion algorithm working on the expression A * B + C * D. Note that the first * operator is removed upon seeing the + operator. Also, + stays on the stack when the second * occurs, since multiplication has precedence over addition. At the end of the infix expression the stack is popped twice, removing both operators and placing + as the last operator in the postfix expression.</a:t>
            </a:r>
          </a:p>
          <a:p>
            <a:endParaRPr lang="en-IN" sz="2400" dirty="0"/>
          </a:p>
        </p:txBody>
      </p:sp>
    </p:spTree>
    <p:extLst>
      <p:ext uri="{BB962C8B-B14F-4D97-AF65-F5344CB8AC3E}">
        <p14:creationId xmlns:p14="http://schemas.microsoft.com/office/powerpoint/2010/main" val="276374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Postfix Conversion</a:t>
            </a:r>
          </a:p>
        </p:txBody>
      </p:sp>
      <p:sp>
        <p:nvSpPr>
          <p:cNvPr id="3" name="Content Placeholder 2"/>
          <p:cNvSpPr>
            <a:spLocks noGrp="1"/>
          </p:cNvSpPr>
          <p:nvPr>
            <p:ph idx="1"/>
          </p:nvPr>
        </p:nvSpPr>
        <p:spPr/>
        <p:txBody>
          <a:bodyPr>
            <a:normAutofit lnSpcReduction="10000"/>
          </a:bodyPr>
          <a:lstStyle/>
          <a:p>
            <a:r>
              <a:rPr lang="en-US" dirty="0"/>
              <a:t>A * B + C</a:t>
            </a:r>
          </a:p>
          <a:p>
            <a:pPr>
              <a:buNone/>
            </a:pPr>
            <a:r>
              <a:rPr lang="en-US" dirty="0"/>
              <a:t>Symbol		Stack			Postfix String</a:t>
            </a:r>
          </a:p>
          <a:p>
            <a:pPr>
              <a:buNone/>
            </a:pPr>
            <a:r>
              <a:rPr lang="en-US" dirty="0"/>
              <a:t>A								</a:t>
            </a:r>
            <a:r>
              <a:rPr lang="en-US" dirty="0" err="1"/>
              <a:t>A</a:t>
            </a:r>
            <a:endParaRPr lang="en-US" dirty="0"/>
          </a:p>
          <a:p>
            <a:pPr>
              <a:buNone/>
            </a:pPr>
            <a:r>
              <a:rPr lang="en-US" dirty="0"/>
              <a:t>*				*				A</a:t>
            </a:r>
          </a:p>
          <a:p>
            <a:pPr>
              <a:buNone/>
            </a:pPr>
            <a:r>
              <a:rPr lang="en-US" dirty="0"/>
              <a:t>B				*				AB</a:t>
            </a:r>
          </a:p>
          <a:p>
            <a:pPr>
              <a:buNone/>
            </a:pPr>
            <a:r>
              <a:rPr lang="en-US" dirty="0"/>
              <a:t>+				+				AB*</a:t>
            </a:r>
          </a:p>
          <a:p>
            <a:pPr>
              <a:buNone/>
            </a:pPr>
            <a:r>
              <a:rPr lang="en-US" dirty="0"/>
              <a:t>C				+				AB*C</a:t>
            </a:r>
          </a:p>
          <a:p>
            <a:pPr>
              <a:buNone/>
            </a:pPr>
            <a:r>
              <a:rPr lang="en-US" dirty="0"/>
              <a:t>								AB*C+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Postfix</a:t>
            </a:r>
          </a:p>
        </p:txBody>
      </p:sp>
      <p:sp>
        <p:nvSpPr>
          <p:cNvPr id="3" name="Content Placeholder 2"/>
          <p:cNvSpPr>
            <a:spLocks noGrp="1"/>
          </p:cNvSpPr>
          <p:nvPr>
            <p:ph idx="1"/>
          </p:nvPr>
        </p:nvSpPr>
        <p:spPr/>
        <p:txBody>
          <a:bodyPr/>
          <a:lstStyle/>
          <a:p>
            <a:r>
              <a:rPr lang="en-US" dirty="0"/>
              <a:t>A+B*C  </a:t>
            </a:r>
          </a:p>
          <a:p>
            <a:r>
              <a:rPr lang="en-US" dirty="0"/>
              <a:t>A*(B+C)  </a:t>
            </a:r>
          </a:p>
          <a:p>
            <a:r>
              <a:rPr lang="en-US" dirty="0"/>
              <a:t>A-B+C  </a:t>
            </a:r>
          </a:p>
          <a:p>
            <a:r>
              <a:rPr lang="en-US" dirty="0"/>
              <a:t>A*B^C+D  </a:t>
            </a:r>
          </a:p>
          <a:p>
            <a:r>
              <a:rPr lang="en-US" dirty="0"/>
              <a:t>A*(B+C*D)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Postfix</a:t>
            </a:r>
          </a:p>
        </p:txBody>
      </p:sp>
      <p:sp>
        <p:nvSpPr>
          <p:cNvPr id="3" name="Content Placeholder 2"/>
          <p:cNvSpPr>
            <a:spLocks noGrp="1"/>
          </p:cNvSpPr>
          <p:nvPr>
            <p:ph idx="1"/>
          </p:nvPr>
        </p:nvSpPr>
        <p:spPr/>
        <p:txBody>
          <a:bodyPr/>
          <a:lstStyle/>
          <a:p>
            <a:r>
              <a:rPr lang="en-US" dirty="0"/>
              <a:t>A+B*C = ABC*+</a:t>
            </a:r>
          </a:p>
          <a:p>
            <a:r>
              <a:rPr lang="en-US" dirty="0"/>
              <a:t>A*(B+C) = ABC+*</a:t>
            </a:r>
          </a:p>
          <a:p>
            <a:r>
              <a:rPr lang="en-US" dirty="0"/>
              <a:t>A-B+C = AB-C+</a:t>
            </a:r>
          </a:p>
          <a:p>
            <a:r>
              <a:rPr lang="en-US" dirty="0"/>
              <a:t>A*B^C+D =ABC^*D+</a:t>
            </a:r>
          </a:p>
          <a:p>
            <a:r>
              <a:rPr lang="en-US" dirty="0"/>
              <a:t>A*(B+C*D) = </a:t>
            </a:r>
            <a:r>
              <a:rPr lang="en-US"/>
              <a:t>ABCD*+*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Operations </a:t>
            </a:r>
          </a:p>
        </p:txBody>
      </p:sp>
      <p:sp>
        <p:nvSpPr>
          <p:cNvPr id="3" name="Content Placeholder 2"/>
          <p:cNvSpPr>
            <a:spLocks noGrp="1"/>
          </p:cNvSpPr>
          <p:nvPr>
            <p:ph idx="1"/>
          </p:nvPr>
        </p:nvSpPr>
        <p:spPr/>
        <p:txBody>
          <a:bodyPr>
            <a:normAutofit fontScale="92500" lnSpcReduction="20000"/>
          </a:bodyPr>
          <a:lstStyle/>
          <a:p>
            <a:pPr algn="just" fontAlgn="base"/>
            <a:r>
              <a:rPr lang="en-US" dirty="0">
                <a:solidFill>
                  <a:srgbClr val="FF0000"/>
                </a:solidFill>
              </a:rPr>
              <a:t>Basic operations performed in the stack:</a:t>
            </a:r>
          </a:p>
          <a:p>
            <a:pPr algn="just" fontAlgn="base"/>
            <a:r>
              <a:rPr lang="en-US" b="1" dirty="0">
                <a:solidFill>
                  <a:srgbClr val="00B050"/>
                </a:solidFill>
              </a:rPr>
              <a:t>Push</a:t>
            </a:r>
            <a:r>
              <a:rPr lang="en-US" b="1" dirty="0"/>
              <a:t>: </a:t>
            </a:r>
            <a:r>
              <a:rPr lang="en-US" dirty="0"/>
              <a:t>Adds an item in the stack. If the stack is full, then it is said to be an </a:t>
            </a:r>
            <a:r>
              <a:rPr lang="en-US" dirty="0">
                <a:solidFill>
                  <a:srgbClr val="FF0000"/>
                </a:solidFill>
              </a:rPr>
              <a:t>Overflow condition</a:t>
            </a:r>
            <a:r>
              <a:rPr lang="en-US" dirty="0"/>
              <a:t>.</a:t>
            </a:r>
          </a:p>
          <a:p>
            <a:pPr algn="just" fontAlgn="base"/>
            <a:r>
              <a:rPr lang="en-US" b="1" dirty="0">
                <a:solidFill>
                  <a:srgbClr val="00B050"/>
                </a:solidFill>
              </a:rPr>
              <a:t>Pop</a:t>
            </a:r>
            <a:r>
              <a:rPr lang="en-US" b="1" dirty="0"/>
              <a:t>:</a:t>
            </a:r>
            <a:r>
              <a:rPr lang="en-US" dirty="0"/>
              <a:t> Removes an item from the stack. The items are popped in the reversed order in which they are pushed. If the stack is empty, then it is said to be an </a:t>
            </a:r>
            <a:r>
              <a:rPr lang="en-US" dirty="0">
                <a:solidFill>
                  <a:srgbClr val="FF0000"/>
                </a:solidFill>
              </a:rPr>
              <a:t>Underflow condition</a:t>
            </a:r>
            <a:r>
              <a:rPr lang="en-US" dirty="0"/>
              <a:t>.</a:t>
            </a:r>
          </a:p>
          <a:p>
            <a:pPr algn="just" fontAlgn="base"/>
            <a:r>
              <a:rPr lang="en-US" b="1" dirty="0">
                <a:solidFill>
                  <a:srgbClr val="00B050"/>
                </a:solidFill>
              </a:rPr>
              <a:t>Peek or Top</a:t>
            </a:r>
            <a:r>
              <a:rPr lang="en-US" b="1" dirty="0"/>
              <a:t>:</a:t>
            </a:r>
            <a:r>
              <a:rPr lang="en-US" dirty="0"/>
              <a:t> Returns top element of stack.</a:t>
            </a:r>
          </a:p>
          <a:p>
            <a:pPr algn="just" fontAlgn="base"/>
            <a:r>
              <a:rPr lang="en-US" b="1" dirty="0" err="1">
                <a:solidFill>
                  <a:srgbClr val="00B050"/>
                </a:solidFill>
              </a:rPr>
              <a:t>isEmpty</a:t>
            </a:r>
            <a:r>
              <a:rPr lang="en-US" b="1" dirty="0"/>
              <a:t>: </a:t>
            </a:r>
            <a:r>
              <a:rPr lang="en-US" dirty="0"/>
              <a:t>Returns true if stack is empty, else false.</a:t>
            </a:r>
          </a:p>
          <a:p>
            <a:pPr algn="just"/>
            <a:endParaRPr lang="en-IN" dirty="0"/>
          </a:p>
        </p:txBody>
      </p:sp>
    </p:spTree>
    <p:extLst>
      <p:ext uri="{BB962C8B-B14F-4D97-AF65-F5344CB8AC3E}">
        <p14:creationId xmlns:p14="http://schemas.microsoft.com/office/powerpoint/2010/main" val="144091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Prefix</a:t>
            </a:r>
          </a:p>
        </p:txBody>
      </p:sp>
      <p:sp>
        <p:nvSpPr>
          <p:cNvPr id="3" name="Content Placeholder 2"/>
          <p:cNvSpPr>
            <a:spLocks noGrp="1"/>
          </p:cNvSpPr>
          <p:nvPr>
            <p:ph idx="1"/>
          </p:nvPr>
        </p:nvSpPr>
        <p:spPr/>
        <p:txBody>
          <a:bodyPr>
            <a:normAutofit fontScale="92500" lnSpcReduction="10000"/>
          </a:bodyPr>
          <a:lstStyle/>
          <a:p>
            <a:r>
              <a:rPr lang="en-US" dirty="0"/>
              <a:t>When you are pushing the operator onto the stack, you have to check the following</a:t>
            </a:r>
          </a:p>
          <a:p>
            <a:pPr lvl="1"/>
            <a:r>
              <a:rPr lang="en-US" dirty="0"/>
              <a:t>If stack is empty, you can push the operator</a:t>
            </a:r>
          </a:p>
          <a:p>
            <a:pPr lvl="1"/>
            <a:r>
              <a:rPr lang="en-US" dirty="0"/>
              <a:t>If stack has some operators into it, and if the precedence of the operator in the stack is low, then the new operator can be pushed, else, pop the operators from the stack until the precedence of the operator in the stack is low.</a:t>
            </a:r>
          </a:p>
          <a:p>
            <a:pPr lvl="1"/>
            <a:r>
              <a:rPr lang="en-US" dirty="0"/>
              <a:t>If the precedence is same, check the associativity of the precedence, if it is L-&gt;R, then push the new operator onto the stack, else, pop from </a:t>
            </a:r>
            <a:r>
              <a:rPr lang="en-US"/>
              <a:t>the stack.</a:t>
            </a:r>
            <a:endParaRPr lang="en-US" dirty="0"/>
          </a:p>
          <a:p>
            <a:pPr marL="914400" lvl="2"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A1DE-9D53-49C3-B33B-EBC33BD40A6C}"/>
              </a:ext>
            </a:extLst>
          </p:cNvPr>
          <p:cNvSpPr>
            <a:spLocks noGrp="1"/>
          </p:cNvSpPr>
          <p:nvPr>
            <p:ph type="title"/>
          </p:nvPr>
        </p:nvSpPr>
        <p:spPr/>
        <p:txBody>
          <a:bodyPr/>
          <a:lstStyle/>
          <a:p>
            <a:r>
              <a:rPr lang="en-US" dirty="0"/>
              <a:t>Infix to Prefix Conversion</a:t>
            </a:r>
          </a:p>
        </p:txBody>
      </p:sp>
      <p:sp>
        <p:nvSpPr>
          <p:cNvPr id="3" name="Content Placeholder 2">
            <a:extLst>
              <a:ext uri="{FF2B5EF4-FFF2-40B4-BE49-F238E27FC236}">
                <a16:creationId xmlns:a16="http://schemas.microsoft.com/office/drawing/2014/main" id="{331AAA2D-7499-49B9-AE40-88610851FAD7}"/>
              </a:ext>
            </a:extLst>
          </p:cNvPr>
          <p:cNvSpPr>
            <a:spLocks noGrp="1"/>
          </p:cNvSpPr>
          <p:nvPr>
            <p:ph idx="1"/>
          </p:nvPr>
        </p:nvSpPr>
        <p:spPr>
          <a:xfrm>
            <a:off x="457200" y="1143000"/>
            <a:ext cx="8229600" cy="5562600"/>
          </a:xfrm>
        </p:spPr>
        <p:txBody>
          <a:bodyPr>
            <a:normAutofit/>
          </a:bodyPr>
          <a:lstStyle/>
          <a:p>
            <a:pPr marL="0" indent="0">
              <a:buNone/>
            </a:pPr>
            <a:r>
              <a:rPr lang="en-US" dirty="0"/>
              <a:t>A + B * C + D</a:t>
            </a:r>
          </a:p>
          <a:p>
            <a:pPr marL="0" indent="0">
              <a:buNone/>
            </a:pPr>
            <a:r>
              <a:rPr lang="en-US" dirty="0"/>
              <a:t>Write the reverse : D + C * B + 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Reverse : ++A*BCD</a:t>
            </a:r>
          </a:p>
          <a:p>
            <a:pPr marL="0" indent="0">
              <a:buNone/>
            </a:pPr>
            <a:endParaRPr lang="en-US" dirty="0"/>
          </a:p>
        </p:txBody>
      </p:sp>
      <p:graphicFrame>
        <p:nvGraphicFramePr>
          <p:cNvPr id="4" name="Table 4">
            <a:extLst>
              <a:ext uri="{FF2B5EF4-FFF2-40B4-BE49-F238E27FC236}">
                <a16:creationId xmlns:a16="http://schemas.microsoft.com/office/drawing/2014/main" id="{48D8F6BF-E2A4-4578-9DFB-59A1FBBA77D2}"/>
              </a:ext>
            </a:extLst>
          </p:cNvPr>
          <p:cNvGraphicFramePr>
            <a:graphicFrameLocks noGrp="1"/>
          </p:cNvGraphicFramePr>
          <p:nvPr>
            <p:extLst>
              <p:ext uri="{D42A27DB-BD31-4B8C-83A1-F6EECF244321}">
                <p14:modId xmlns:p14="http://schemas.microsoft.com/office/powerpoint/2010/main" val="738486946"/>
              </p:ext>
            </p:extLst>
          </p:nvPr>
        </p:nvGraphicFramePr>
        <p:xfrm>
          <a:off x="1524000" y="2255520"/>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69676808"/>
                    </a:ext>
                  </a:extLst>
                </a:gridCol>
                <a:gridCol w="2032000">
                  <a:extLst>
                    <a:ext uri="{9D8B030D-6E8A-4147-A177-3AD203B41FA5}">
                      <a16:colId xmlns:a16="http://schemas.microsoft.com/office/drawing/2014/main" val="3379577539"/>
                    </a:ext>
                  </a:extLst>
                </a:gridCol>
                <a:gridCol w="2032000">
                  <a:extLst>
                    <a:ext uri="{9D8B030D-6E8A-4147-A177-3AD203B41FA5}">
                      <a16:colId xmlns:a16="http://schemas.microsoft.com/office/drawing/2014/main" val="2572364155"/>
                    </a:ext>
                  </a:extLst>
                </a:gridCol>
              </a:tblGrid>
              <a:tr h="370840">
                <a:tc>
                  <a:txBody>
                    <a:bodyPr/>
                    <a:lstStyle/>
                    <a:p>
                      <a:r>
                        <a:rPr lang="en-US" dirty="0"/>
                        <a:t>Infix Expression</a:t>
                      </a:r>
                    </a:p>
                  </a:txBody>
                  <a:tcPr/>
                </a:tc>
                <a:tc>
                  <a:txBody>
                    <a:bodyPr/>
                    <a:lstStyle/>
                    <a:p>
                      <a:r>
                        <a:rPr lang="en-US" dirty="0"/>
                        <a:t>Stack</a:t>
                      </a:r>
                    </a:p>
                  </a:txBody>
                  <a:tcPr/>
                </a:tc>
                <a:tc>
                  <a:txBody>
                    <a:bodyPr/>
                    <a:lstStyle/>
                    <a:p>
                      <a:r>
                        <a:rPr lang="en-US" dirty="0"/>
                        <a:t>Prefix Expression</a:t>
                      </a:r>
                    </a:p>
                  </a:txBody>
                  <a:tcPr/>
                </a:tc>
                <a:extLst>
                  <a:ext uri="{0D108BD9-81ED-4DB2-BD59-A6C34878D82A}">
                    <a16:rowId xmlns:a16="http://schemas.microsoft.com/office/drawing/2014/main" val="1454827324"/>
                  </a:ext>
                </a:extLst>
              </a:tr>
              <a:tr h="370840">
                <a:tc>
                  <a:txBody>
                    <a:bodyPr/>
                    <a:lstStyle/>
                    <a:p>
                      <a:r>
                        <a:rPr lang="en-US" dirty="0"/>
                        <a:t>D</a:t>
                      </a:r>
                    </a:p>
                  </a:txBody>
                  <a:tcPr/>
                </a:tc>
                <a:tc>
                  <a:txBody>
                    <a:bodyPr/>
                    <a:lstStyle/>
                    <a:p>
                      <a:endParaRPr lang="en-US" dirty="0"/>
                    </a:p>
                  </a:txBody>
                  <a:tcPr/>
                </a:tc>
                <a:tc>
                  <a:txBody>
                    <a:bodyPr/>
                    <a:lstStyle/>
                    <a:p>
                      <a:r>
                        <a:rPr lang="en-US" dirty="0"/>
                        <a:t>D</a:t>
                      </a:r>
                    </a:p>
                  </a:txBody>
                  <a:tcPr/>
                </a:tc>
                <a:extLst>
                  <a:ext uri="{0D108BD9-81ED-4DB2-BD59-A6C34878D82A}">
                    <a16:rowId xmlns:a16="http://schemas.microsoft.com/office/drawing/2014/main" val="2624952512"/>
                  </a:ext>
                </a:extLst>
              </a:tr>
              <a:tr h="370840">
                <a:tc>
                  <a:txBody>
                    <a:bodyPr/>
                    <a:lstStyle/>
                    <a:p>
                      <a:r>
                        <a:rPr lang="en-US" dirty="0"/>
                        <a:t>+</a:t>
                      </a:r>
                    </a:p>
                  </a:txBody>
                  <a:tcPr/>
                </a:tc>
                <a:tc>
                  <a:txBody>
                    <a:bodyPr/>
                    <a:lstStyle/>
                    <a:p>
                      <a:r>
                        <a:rPr lang="en-US" dirty="0"/>
                        <a:t>+</a:t>
                      </a:r>
                    </a:p>
                  </a:txBody>
                  <a:tcPr/>
                </a:tc>
                <a:tc>
                  <a:txBody>
                    <a:bodyPr/>
                    <a:lstStyle/>
                    <a:p>
                      <a:r>
                        <a:rPr lang="en-US" dirty="0"/>
                        <a:t>D</a:t>
                      </a:r>
                    </a:p>
                  </a:txBody>
                  <a:tcPr/>
                </a:tc>
                <a:extLst>
                  <a:ext uri="{0D108BD9-81ED-4DB2-BD59-A6C34878D82A}">
                    <a16:rowId xmlns:a16="http://schemas.microsoft.com/office/drawing/2014/main" val="2961148576"/>
                  </a:ext>
                </a:extLst>
              </a:tr>
              <a:tr h="370840">
                <a:tc>
                  <a:txBody>
                    <a:bodyPr/>
                    <a:lstStyle/>
                    <a:p>
                      <a:r>
                        <a:rPr lang="en-US" dirty="0"/>
                        <a:t>C</a:t>
                      </a:r>
                    </a:p>
                  </a:txBody>
                  <a:tcPr/>
                </a:tc>
                <a:tc>
                  <a:txBody>
                    <a:bodyPr/>
                    <a:lstStyle/>
                    <a:p>
                      <a:r>
                        <a:rPr lang="en-US" dirty="0"/>
                        <a:t>+</a:t>
                      </a:r>
                    </a:p>
                  </a:txBody>
                  <a:tcPr/>
                </a:tc>
                <a:tc>
                  <a:txBody>
                    <a:bodyPr/>
                    <a:lstStyle/>
                    <a:p>
                      <a:r>
                        <a:rPr lang="en-US" dirty="0"/>
                        <a:t>DC</a:t>
                      </a:r>
                    </a:p>
                  </a:txBody>
                  <a:tcPr/>
                </a:tc>
                <a:extLst>
                  <a:ext uri="{0D108BD9-81ED-4DB2-BD59-A6C34878D82A}">
                    <a16:rowId xmlns:a16="http://schemas.microsoft.com/office/drawing/2014/main" val="4177653591"/>
                  </a:ext>
                </a:extLst>
              </a:tr>
              <a:tr h="370840">
                <a:tc>
                  <a:txBody>
                    <a:bodyPr/>
                    <a:lstStyle/>
                    <a:p>
                      <a:r>
                        <a:rPr lang="en-US" dirty="0"/>
                        <a:t>*</a:t>
                      </a:r>
                    </a:p>
                  </a:txBody>
                  <a:tcPr/>
                </a:tc>
                <a:tc>
                  <a:txBody>
                    <a:bodyPr/>
                    <a:lstStyle/>
                    <a:p>
                      <a:r>
                        <a:rPr lang="en-US" dirty="0"/>
                        <a:t>+*</a:t>
                      </a:r>
                    </a:p>
                  </a:txBody>
                  <a:tcPr/>
                </a:tc>
                <a:tc>
                  <a:txBody>
                    <a:bodyPr/>
                    <a:lstStyle/>
                    <a:p>
                      <a:r>
                        <a:rPr lang="en-US" dirty="0"/>
                        <a:t>DC</a:t>
                      </a:r>
                    </a:p>
                  </a:txBody>
                  <a:tcPr/>
                </a:tc>
                <a:extLst>
                  <a:ext uri="{0D108BD9-81ED-4DB2-BD59-A6C34878D82A}">
                    <a16:rowId xmlns:a16="http://schemas.microsoft.com/office/drawing/2014/main" val="3150975996"/>
                  </a:ext>
                </a:extLst>
              </a:tr>
              <a:tr h="370840">
                <a:tc>
                  <a:txBody>
                    <a:bodyPr/>
                    <a:lstStyle/>
                    <a:p>
                      <a:r>
                        <a:rPr lang="en-US" dirty="0"/>
                        <a:t>B</a:t>
                      </a:r>
                    </a:p>
                  </a:txBody>
                  <a:tcPr/>
                </a:tc>
                <a:tc>
                  <a:txBody>
                    <a:bodyPr/>
                    <a:lstStyle/>
                    <a:p>
                      <a:r>
                        <a:rPr lang="en-US" dirty="0"/>
                        <a:t>+*</a:t>
                      </a:r>
                    </a:p>
                  </a:txBody>
                  <a:tcPr/>
                </a:tc>
                <a:tc>
                  <a:txBody>
                    <a:bodyPr/>
                    <a:lstStyle/>
                    <a:p>
                      <a:r>
                        <a:rPr lang="en-US" dirty="0"/>
                        <a:t>DCB</a:t>
                      </a:r>
                    </a:p>
                  </a:txBody>
                  <a:tcPr/>
                </a:tc>
                <a:extLst>
                  <a:ext uri="{0D108BD9-81ED-4DB2-BD59-A6C34878D82A}">
                    <a16:rowId xmlns:a16="http://schemas.microsoft.com/office/drawing/2014/main" val="4112325471"/>
                  </a:ext>
                </a:extLst>
              </a:tr>
              <a:tr h="370840">
                <a:tc>
                  <a:txBody>
                    <a:bodyPr/>
                    <a:lstStyle/>
                    <a:p>
                      <a:r>
                        <a:rPr lang="en-US" dirty="0"/>
                        <a:t>+</a:t>
                      </a:r>
                    </a:p>
                  </a:txBody>
                  <a:tcPr/>
                </a:tc>
                <a:tc>
                  <a:txBody>
                    <a:bodyPr/>
                    <a:lstStyle/>
                    <a:p>
                      <a:r>
                        <a:rPr lang="en-US" dirty="0"/>
                        <a:t>++</a:t>
                      </a:r>
                    </a:p>
                  </a:txBody>
                  <a:tcPr/>
                </a:tc>
                <a:tc>
                  <a:txBody>
                    <a:bodyPr/>
                    <a:lstStyle/>
                    <a:p>
                      <a:r>
                        <a:rPr lang="en-US" dirty="0"/>
                        <a:t>DCB*</a:t>
                      </a:r>
                    </a:p>
                  </a:txBody>
                  <a:tcPr/>
                </a:tc>
                <a:extLst>
                  <a:ext uri="{0D108BD9-81ED-4DB2-BD59-A6C34878D82A}">
                    <a16:rowId xmlns:a16="http://schemas.microsoft.com/office/drawing/2014/main" val="1379462732"/>
                  </a:ext>
                </a:extLst>
              </a:tr>
              <a:tr h="370840">
                <a:tc>
                  <a:txBody>
                    <a:bodyPr/>
                    <a:lstStyle/>
                    <a:p>
                      <a:r>
                        <a:rPr lang="en-US" dirty="0"/>
                        <a:t>A</a:t>
                      </a:r>
                    </a:p>
                  </a:txBody>
                  <a:tcPr/>
                </a:tc>
                <a:tc>
                  <a:txBody>
                    <a:bodyPr/>
                    <a:lstStyle/>
                    <a:p>
                      <a:r>
                        <a:rPr lang="en-US" dirty="0"/>
                        <a:t>++</a:t>
                      </a:r>
                    </a:p>
                  </a:txBody>
                  <a:tcPr/>
                </a:tc>
                <a:tc>
                  <a:txBody>
                    <a:bodyPr/>
                    <a:lstStyle/>
                    <a:p>
                      <a:r>
                        <a:rPr lang="en-US" dirty="0"/>
                        <a:t>DCB*A</a:t>
                      </a:r>
                    </a:p>
                  </a:txBody>
                  <a:tcPr/>
                </a:tc>
                <a:extLst>
                  <a:ext uri="{0D108BD9-81ED-4DB2-BD59-A6C34878D82A}">
                    <a16:rowId xmlns:a16="http://schemas.microsoft.com/office/drawing/2014/main" val="451637980"/>
                  </a:ext>
                </a:extLst>
              </a:tr>
              <a:tr h="370840">
                <a:tc>
                  <a:txBody>
                    <a:bodyPr/>
                    <a:lstStyle/>
                    <a:p>
                      <a:endParaRPr lang="en-US" dirty="0"/>
                    </a:p>
                  </a:txBody>
                  <a:tcPr/>
                </a:tc>
                <a:tc>
                  <a:txBody>
                    <a:bodyPr/>
                    <a:lstStyle/>
                    <a:p>
                      <a:endParaRPr lang="en-US" dirty="0"/>
                    </a:p>
                  </a:txBody>
                  <a:tcPr/>
                </a:tc>
                <a:tc>
                  <a:txBody>
                    <a:bodyPr/>
                    <a:lstStyle/>
                    <a:p>
                      <a:r>
                        <a:rPr lang="en-US" dirty="0"/>
                        <a:t>DCB*A++</a:t>
                      </a:r>
                    </a:p>
                  </a:txBody>
                  <a:tcPr/>
                </a:tc>
                <a:extLst>
                  <a:ext uri="{0D108BD9-81ED-4DB2-BD59-A6C34878D82A}">
                    <a16:rowId xmlns:a16="http://schemas.microsoft.com/office/drawing/2014/main" val="2806900837"/>
                  </a:ext>
                </a:extLst>
              </a:tr>
            </a:tbl>
          </a:graphicData>
        </a:graphic>
      </p:graphicFrame>
    </p:spTree>
    <p:extLst>
      <p:ext uri="{BB962C8B-B14F-4D97-AF65-F5344CB8AC3E}">
        <p14:creationId xmlns:p14="http://schemas.microsoft.com/office/powerpoint/2010/main" val="4230163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EDF9-90B8-466C-810D-B873D357720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9506238-7BDD-4359-A1C3-46B7DE188D16}"/>
              </a:ext>
            </a:extLst>
          </p:cNvPr>
          <p:cNvSpPr>
            <a:spLocks noGrp="1"/>
          </p:cNvSpPr>
          <p:nvPr>
            <p:ph idx="1"/>
          </p:nvPr>
        </p:nvSpPr>
        <p:spPr/>
        <p:txBody>
          <a:bodyPr/>
          <a:lstStyle/>
          <a:p>
            <a:r>
              <a:rPr lang="en-US" dirty="0"/>
              <a:t>(A+B)*(C+D)</a:t>
            </a:r>
          </a:p>
          <a:p>
            <a:r>
              <a:rPr lang="en-US" dirty="0"/>
              <a:t>A*B+C*D</a:t>
            </a:r>
          </a:p>
          <a:p>
            <a:r>
              <a:rPr lang="en-US" dirty="0"/>
              <a:t>A+B+C+D</a:t>
            </a:r>
          </a:p>
        </p:txBody>
      </p:sp>
    </p:spTree>
    <p:extLst>
      <p:ext uri="{BB962C8B-B14F-4D97-AF65-F5344CB8AC3E}">
        <p14:creationId xmlns:p14="http://schemas.microsoft.com/office/powerpoint/2010/main" val="87521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1CC9-4D09-44E4-AF40-4FA663E7FCBC}"/>
              </a:ext>
            </a:extLst>
          </p:cNvPr>
          <p:cNvSpPr>
            <a:spLocks noGrp="1"/>
          </p:cNvSpPr>
          <p:nvPr>
            <p:ph type="title"/>
          </p:nvPr>
        </p:nvSpPr>
        <p:spPr/>
        <p:txBody>
          <a:bodyPr/>
          <a:lstStyle/>
          <a:p>
            <a:r>
              <a:rPr lang="en-US" dirty="0"/>
              <a:t>Infix to Prefix</a:t>
            </a:r>
          </a:p>
        </p:txBody>
      </p:sp>
      <p:sp>
        <p:nvSpPr>
          <p:cNvPr id="3" name="Content Placeholder 2">
            <a:extLst>
              <a:ext uri="{FF2B5EF4-FFF2-40B4-BE49-F238E27FC236}">
                <a16:creationId xmlns:a16="http://schemas.microsoft.com/office/drawing/2014/main" id="{17031A0F-FDDD-4BC9-A52D-812C4EF11054}"/>
              </a:ext>
            </a:extLst>
          </p:cNvPr>
          <p:cNvSpPr>
            <a:spLocks noGrp="1"/>
          </p:cNvSpPr>
          <p:nvPr>
            <p:ph idx="1"/>
          </p:nvPr>
        </p:nvSpPr>
        <p:spPr>
          <a:xfrm>
            <a:off x="457200" y="1417638"/>
            <a:ext cx="8229600" cy="4708525"/>
          </a:xfrm>
        </p:spPr>
        <p:txBody>
          <a:bodyPr/>
          <a:lstStyle/>
          <a:p>
            <a:r>
              <a:rPr lang="en-US" dirty="0"/>
              <a:t>(A+B)*(C+D) =  *+AB+CD</a:t>
            </a:r>
          </a:p>
          <a:p>
            <a:r>
              <a:rPr lang="en-US" dirty="0"/>
              <a:t>A*B+C*D = +*AB*CD</a:t>
            </a:r>
          </a:p>
          <a:p>
            <a:r>
              <a:rPr lang="en-US" dirty="0"/>
              <a:t>A+B+C+D = +++ABCD</a:t>
            </a:r>
          </a:p>
          <a:p>
            <a:endParaRPr lang="en-US" dirty="0"/>
          </a:p>
        </p:txBody>
      </p:sp>
    </p:spTree>
    <p:extLst>
      <p:ext uri="{BB962C8B-B14F-4D97-AF65-F5344CB8AC3E}">
        <p14:creationId xmlns:p14="http://schemas.microsoft.com/office/powerpoint/2010/main" val="197401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757" y="4724400"/>
            <a:ext cx="32194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778098"/>
          </a:xfrm>
        </p:spPr>
        <p:txBody>
          <a:bodyPr/>
          <a:lstStyle/>
          <a:p>
            <a:r>
              <a:rPr lang="en-IN" dirty="0"/>
              <a:t>Queues </a:t>
            </a:r>
          </a:p>
        </p:txBody>
      </p:sp>
      <p:sp>
        <p:nvSpPr>
          <p:cNvPr id="3" name="Content Placeholder 2"/>
          <p:cNvSpPr>
            <a:spLocks noGrp="1"/>
          </p:cNvSpPr>
          <p:nvPr>
            <p:ph idx="1"/>
          </p:nvPr>
        </p:nvSpPr>
        <p:spPr>
          <a:xfrm>
            <a:off x="395536" y="1124744"/>
            <a:ext cx="8291264" cy="5001419"/>
          </a:xfrm>
        </p:spPr>
        <p:txBody>
          <a:bodyPr>
            <a:normAutofit/>
          </a:bodyPr>
          <a:lstStyle/>
          <a:p>
            <a:pPr algn="just"/>
            <a:r>
              <a:rPr lang="en-US" dirty="0"/>
              <a:t>A </a:t>
            </a:r>
            <a:r>
              <a:rPr lang="en-US" i="1" dirty="0"/>
              <a:t>queue</a:t>
            </a:r>
            <a:r>
              <a:rPr lang="en-US" dirty="0"/>
              <a:t> is an ordered list in which all </a:t>
            </a:r>
            <a:r>
              <a:rPr lang="en-US" dirty="0">
                <a:solidFill>
                  <a:srgbClr val="FF0000"/>
                </a:solidFill>
              </a:rPr>
              <a:t>insertions take place at one end, the </a:t>
            </a:r>
            <a:r>
              <a:rPr lang="en-US" i="1" dirty="0">
                <a:solidFill>
                  <a:srgbClr val="FF0000"/>
                </a:solidFill>
              </a:rPr>
              <a:t>rear</a:t>
            </a:r>
            <a:r>
              <a:rPr lang="en-US" dirty="0"/>
              <a:t>, while all </a:t>
            </a:r>
            <a:r>
              <a:rPr lang="en-US" dirty="0">
                <a:solidFill>
                  <a:srgbClr val="FF0000"/>
                </a:solidFill>
              </a:rPr>
              <a:t>deletions take place at the other end, the </a:t>
            </a:r>
            <a:r>
              <a:rPr lang="en-US" i="1" dirty="0">
                <a:solidFill>
                  <a:srgbClr val="FF0000"/>
                </a:solidFill>
              </a:rPr>
              <a:t>front</a:t>
            </a:r>
            <a:r>
              <a:rPr lang="en-US" dirty="0"/>
              <a:t>.</a:t>
            </a:r>
            <a:r>
              <a:rPr lang="en-US" b="1" dirty="0"/>
              <a:t> </a:t>
            </a:r>
          </a:p>
          <a:p>
            <a:pPr algn="just"/>
            <a:r>
              <a:rPr lang="en-US" b="1" dirty="0"/>
              <a:t>Queue</a:t>
            </a:r>
            <a:r>
              <a:rPr lang="en-US" dirty="0"/>
              <a:t> is a First-In-First-Out ( </a:t>
            </a:r>
            <a:r>
              <a:rPr lang="en-US" b="1" dirty="0"/>
              <a:t>FIFO</a:t>
            </a:r>
            <a:r>
              <a:rPr lang="en-US" dirty="0"/>
              <a:t> ) type data structure </a:t>
            </a:r>
            <a:r>
              <a:rPr lang="en-US" dirty="0" err="1"/>
              <a:t>i.e</a:t>
            </a:r>
            <a:r>
              <a:rPr lang="en-US" dirty="0"/>
              <a:t> </a:t>
            </a:r>
            <a:r>
              <a:rPr lang="en-US" dirty="0">
                <a:solidFill>
                  <a:srgbClr val="FF0000"/>
                </a:solidFill>
              </a:rPr>
              <a:t>the element which is added first will be removed first. </a:t>
            </a:r>
          </a:p>
          <a:p>
            <a:pPr marL="0" indent="0" algn="just">
              <a:buNone/>
            </a:pPr>
            <a:r>
              <a:rPr lang="en-US" b="1" dirty="0"/>
              <a:t>	</a:t>
            </a:r>
            <a:endParaRPr lang="en-IN" dirty="0"/>
          </a:p>
        </p:txBody>
      </p:sp>
    </p:spTree>
    <p:extLst>
      <p:ext uri="{BB962C8B-B14F-4D97-AF65-F5344CB8AC3E}">
        <p14:creationId xmlns:p14="http://schemas.microsoft.com/office/powerpoint/2010/main" val="57141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Queues </a:t>
            </a:r>
          </a:p>
        </p:txBody>
      </p:sp>
      <p:sp>
        <p:nvSpPr>
          <p:cNvPr id="3" name="Content Placeholder 2"/>
          <p:cNvSpPr>
            <a:spLocks noGrp="1"/>
          </p:cNvSpPr>
          <p:nvPr>
            <p:ph idx="1"/>
          </p:nvPr>
        </p:nvSpPr>
        <p:spPr/>
        <p:txBody>
          <a:bodyPr>
            <a:normAutofit fontScale="70000" lnSpcReduction="20000"/>
          </a:bodyPr>
          <a:lstStyle/>
          <a:p>
            <a:pPr algn="just"/>
            <a:r>
              <a:rPr lang="en-US" dirty="0"/>
              <a:t>Queue </a:t>
            </a:r>
            <a:r>
              <a:rPr lang="en-US" dirty="0">
                <a:solidFill>
                  <a:srgbClr val="FF0000"/>
                </a:solidFill>
              </a:rPr>
              <a:t>operations</a:t>
            </a:r>
            <a:r>
              <a:rPr lang="en-US" dirty="0"/>
              <a:t> may involve </a:t>
            </a:r>
            <a:r>
              <a:rPr lang="en-US" dirty="0">
                <a:solidFill>
                  <a:srgbClr val="00B050"/>
                </a:solidFill>
              </a:rPr>
              <a:t>initializing or defining the queue</a:t>
            </a:r>
            <a:r>
              <a:rPr lang="en-US" dirty="0"/>
              <a:t>, </a:t>
            </a:r>
            <a:r>
              <a:rPr lang="en-US" dirty="0">
                <a:solidFill>
                  <a:srgbClr val="00B050"/>
                </a:solidFill>
              </a:rPr>
              <a:t>utilizing</a:t>
            </a:r>
            <a:r>
              <a:rPr lang="en-US" dirty="0"/>
              <a:t> it, and then completely </a:t>
            </a:r>
            <a:r>
              <a:rPr lang="en-US" dirty="0">
                <a:solidFill>
                  <a:srgbClr val="00B050"/>
                </a:solidFill>
              </a:rPr>
              <a:t>erasing</a:t>
            </a:r>
            <a:r>
              <a:rPr lang="en-US" dirty="0"/>
              <a:t> it from the memory. Basic </a:t>
            </a:r>
            <a:r>
              <a:rPr lang="en-US" dirty="0">
                <a:solidFill>
                  <a:srgbClr val="FF0000"/>
                </a:solidFill>
              </a:rPr>
              <a:t>operations</a:t>
            </a:r>
            <a:r>
              <a:rPr lang="en-US" dirty="0"/>
              <a:t> associated with queues are  −</a:t>
            </a:r>
          </a:p>
          <a:p>
            <a:pPr lvl="1" algn="just"/>
            <a:r>
              <a:rPr lang="en-US" b="1" dirty="0" err="1">
                <a:solidFill>
                  <a:srgbClr val="00B050"/>
                </a:solidFill>
              </a:rPr>
              <a:t>enqueue</a:t>
            </a:r>
            <a:r>
              <a:rPr lang="en-US" b="1" dirty="0"/>
              <a:t>()</a:t>
            </a:r>
            <a:r>
              <a:rPr lang="en-US" dirty="0"/>
              <a:t> − add (store) an item to the queue.</a:t>
            </a:r>
          </a:p>
          <a:p>
            <a:pPr lvl="1" algn="just"/>
            <a:r>
              <a:rPr lang="en-US" b="1" dirty="0" err="1">
                <a:solidFill>
                  <a:srgbClr val="00B050"/>
                </a:solidFill>
              </a:rPr>
              <a:t>dequeue</a:t>
            </a:r>
            <a:r>
              <a:rPr lang="en-US" b="1" dirty="0"/>
              <a:t>()</a:t>
            </a:r>
            <a:r>
              <a:rPr lang="en-US" dirty="0"/>
              <a:t> − remove (access) an item from the queue.</a:t>
            </a:r>
          </a:p>
          <a:p>
            <a:pPr algn="just"/>
            <a:r>
              <a:rPr lang="en-US" dirty="0"/>
              <a:t>Few more functions are required to make the above-mentioned queue operation efficient. These are −</a:t>
            </a:r>
          </a:p>
          <a:p>
            <a:pPr lvl="1" algn="just"/>
            <a:r>
              <a:rPr lang="en-US" b="1" dirty="0">
                <a:solidFill>
                  <a:srgbClr val="FF0000"/>
                </a:solidFill>
              </a:rPr>
              <a:t>peek</a:t>
            </a:r>
            <a:r>
              <a:rPr lang="en-US" b="1" dirty="0"/>
              <a:t>()</a:t>
            </a:r>
            <a:r>
              <a:rPr lang="en-US" dirty="0"/>
              <a:t> − Gets the element at the front of the queue without removing it.</a:t>
            </a:r>
          </a:p>
          <a:p>
            <a:pPr lvl="1" algn="just"/>
            <a:r>
              <a:rPr lang="en-US" b="1" dirty="0" err="1">
                <a:solidFill>
                  <a:srgbClr val="FF0000"/>
                </a:solidFill>
              </a:rPr>
              <a:t>isfull</a:t>
            </a:r>
            <a:r>
              <a:rPr lang="en-US" b="1" dirty="0"/>
              <a:t>()</a:t>
            </a:r>
            <a:r>
              <a:rPr lang="en-US" dirty="0"/>
              <a:t> − Checks if the queue is full.</a:t>
            </a:r>
          </a:p>
          <a:p>
            <a:pPr lvl="1" algn="just"/>
            <a:r>
              <a:rPr lang="en-US" b="1" dirty="0" err="1">
                <a:solidFill>
                  <a:srgbClr val="FF0000"/>
                </a:solidFill>
              </a:rPr>
              <a:t>isempty</a:t>
            </a:r>
            <a:r>
              <a:rPr lang="en-US" b="1" dirty="0"/>
              <a:t>()</a:t>
            </a:r>
            <a:r>
              <a:rPr lang="en-US" dirty="0"/>
              <a:t> − Checks if the queue is empty.</a:t>
            </a:r>
          </a:p>
          <a:p>
            <a:pPr marL="0" indent="0" algn="just">
              <a:buNone/>
            </a:pPr>
            <a:r>
              <a:rPr lang="en-US" dirty="0"/>
              <a:t>	In queue, we always </a:t>
            </a:r>
            <a:r>
              <a:rPr lang="en-US" dirty="0" err="1"/>
              <a:t>dequeue</a:t>
            </a:r>
            <a:r>
              <a:rPr lang="en-US" dirty="0"/>
              <a:t> (or access) data, pointed by </a:t>
            </a:r>
            <a:r>
              <a:rPr lang="en-US" b="1" dirty="0"/>
              <a:t>front</a:t>
            </a:r>
            <a:r>
              <a:rPr lang="en-US" dirty="0"/>
              <a:t> pointer and while </a:t>
            </a:r>
            <a:r>
              <a:rPr lang="en-US" dirty="0" err="1"/>
              <a:t>enqueing</a:t>
            </a:r>
            <a:r>
              <a:rPr lang="en-US" dirty="0"/>
              <a:t> (or storing) data in the queue we take help of </a:t>
            </a:r>
            <a:r>
              <a:rPr lang="en-US" b="1" dirty="0"/>
              <a:t>rear</a:t>
            </a:r>
            <a:r>
              <a:rPr lang="en-US" dirty="0"/>
              <a:t> pointer.</a:t>
            </a:r>
          </a:p>
          <a:p>
            <a:pPr algn="just"/>
            <a:endParaRPr lang="en-IN" dirty="0"/>
          </a:p>
        </p:txBody>
      </p:sp>
    </p:spTree>
    <p:extLst>
      <p:ext uri="{BB962C8B-B14F-4D97-AF65-F5344CB8AC3E}">
        <p14:creationId xmlns:p14="http://schemas.microsoft.com/office/powerpoint/2010/main" val="302774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Enqueue</a:t>
            </a:r>
            <a:r>
              <a:rPr lang="en-IN" dirty="0"/>
              <a:t> Operation</a:t>
            </a:r>
            <a:br>
              <a:rPr lang="en-IN" dirty="0"/>
            </a:br>
            <a:endParaRPr lang="en-IN" dirty="0"/>
          </a:p>
        </p:txBody>
      </p:sp>
      <p:sp>
        <p:nvSpPr>
          <p:cNvPr id="3" name="Content Placeholder 2"/>
          <p:cNvSpPr>
            <a:spLocks noGrp="1"/>
          </p:cNvSpPr>
          <p:nvPr>
            <p:ph idx="1"/>
          </p:nvPr>
        </p:nvSpPr>
        <p:spPr>
          <a:xfrm>
            <a:off x="457200" y="1124744"/>
            <a:ext cx="8229600" cy="5001419"/>
          </a:xfrm>
        </p:spPr>
        <p:txBody>
          <a:bodyPr>
            <a:normAutofit fontScale="85000" lnSpcReduction="20000"/>
          </a:bodyPr>
          <a:lstStyle/>
          <a:p>
            <a:pPr algn="just"/>
            <a:r>
              <a:rPr lang="en-US" dirty="0"/>
              <a:t>Queues maintain two data pointers, </a:t>
            </a:r>
            <a:r>
              <a:rPr lang="en-US" b="1" dirty="0"/>
              <a:t>front</a:t>
            </a:r>
            <a:r>
              <a:rPr lang="en-US" dirty="0"/>
              <a:t> and </a:t>
            </a:r>
            <a:r>
              <a:rPr lang="en-US" b="1" dirty="0"/>
              <a:t>rear</a:t>
            </a:r>
            <a:r>
              <a:rPr lang="en-US" dirty="0"/>
              <a:t>. Therefore, its operations are comparatively difficult to implement than that of stacks.</a:t>
            </a:r>
          </a:p>
          <a:p>
            <a:pPr algn="just"/>
            <a:r>
              <a:rPr lang="en-US" dirty="0"/>
              <a:t>The following steps should be taken to </a:t>
            </a:r>
            <a:r>
              <a:rPr lang="en-US" dirty="0" err="1">
                <a:solidFill>
                  <a:srgbClr val="FF0000"/>
                </a:solidFill>
              </a:rPr>
              <a:t>enqueue</a:t>
            </a:r>
            <a:r>
              <a:rPr lang="en-US" dirty="0">
                <a:solidFill>
                  <a:srgbClr val="FF0000"/>
                </a:solidFill>
              </a:rPr>
              <a:t> (insert) data into a queue −</a:t>
            </a:r>
          </a:p>
          <a:p>
            <a:pPr marL="0" indent="0">
              <a:buNone/>
            </a:pPr>
            <a:r>
              <a:rPr lang="en-US" b="1" dirty="0"/>
              <a:t>	Step 1 − Check if the </a:t>
            </a:r>
            <a:r>
              <a:rPr lang="en-US" b="1" dirty="0">
                <a:solidFill>
                  <a:srgbClr val="FF0000"/>
                </a:solidFill>
              </a:rPr>
              <a:t>queue is full</a:t>
            </a:r>
            <a:r>
              <a:rPr lang="en-US" b="1" dirty="0"/>
              <a:t>.</a:t>
            </a:r>
          </a:p>
          <a:p>
            <a:pPr marL="0" indent="0">
              <a:buNone/>
            </a:pPr>
            <a:r>
              <a:rPr lang="en-US" b="1" dirty="0"/>
              <a:t>	Step 2 − If the queue is full, </a:t>
            </a:r>
            <a:r>
              <a:rPr lang="en-US" b="1" dirty="0">
                <a:solidFill>
                  <a:srgbClr val="FF0000"/>
                </a:solidFill>
              </a:rPr>
              <a:t>produce overflow error and exit.</a:t>
            </a:r>
          </a:p>
          <a:p>
            <a:pPr marL="0" indent="0">
              <a:buNone/>
            </a:pPr>
            <a:r>
              <a:rPr lang="en-US" b="1" dirty="0"/>
              <a:t>	Step 3 − If the queue is </a:t>
            </a:r>
            <a:r>
              <a:rPr lang="en-US" b="1" dirty="0">
                <a:solidFill>
                  <a:srgbClr val="FF0000"/>
                </a:solidFill>
              </a:rPr>
              <a:t>not full</a:t>
            </a:r>
            <a:r>
              <a:rPr lang="en-US" b="1" dirty="0"/>
              <a:t>, </a:t>
            </a:r>
            <a:r>
              <a:rPr lang="en-US" b="1" dirty="0">
                <a:solidFill>
                  <a:srgbClr val="FF0000"/>
                </a:solidFill>
              </a:rPr>
              <a:t>increment rear pointer to point the next empty space</a:t>
            </a:r>
            <a:r>
              <a:rPr lang="en-US" b="1" dirty="0"/>
              <a:t>.</a:t>
            </a:r>
          </a:p>
          <a:p>
            <a:pPr marL="0" indent="0">
              <a:buNone/>
            </a:pPr>
            <a:r>
              <a:rPr lang="en-US" b="1" dirty="0"/>
              <a:t>	Step 4 − </a:t>
            </a:r>
            <a:r>
              <a:rPr lang="en-US" b="1" dirty="0">
                <a:solidFill>
                  <a:srgbClr val="FF0000"/>
                </a:solidFill>
              </a:rPr>
              <a:t>Add data element </a:t>
            </a:r>
            <a:r>
              <a:rPr lang="en-US" b="1" dirty="0"/>
              <a:t>to the queue location, where the rear is pointing.</a:t>
            </a:r>
          </a:p>
          <a:p>
            <a:pPr marL="0" indent="0">
              <a:buNone/>
            </a:pPr>
            <a:r>
              <a:rPr lang="en-US" b="1" dirty="0"/>
              <a:t>	Step 5 − return success.</a:t>
            </a:r>
          </a:p>
          <a:p>
            <a:pPr marL="0" indent="0">
              <a:buNone/>
            </a:pPr>
            <a:endParaRPr lang="en-IN" dirty="0"/>
          </a:p>
        </p:txBody>
      </p:sp>
    </p:spTree>
    <p:extLst>
      <p:ext uri="{BB962C8B-B14F-4D97-AF65-F5344CB8AC3E}">
        <p14:creationId xmlns:p14="http://schemas.microsoft.com/office/powerpoint/2010/main" val="394424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7" y="980728"/>
            <a:ext cx="8942881" cy="489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633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Dequeue</a:t>
            </a:r>
            <a:r>
              <a:rPr lang="en-IN" dirty="0"/>
              <a:t> Operation</a:t>
            </a:r>
            <a:br>
              <a:rPr lang="en-IN" dirty="0"/>
            </a:br>
            <a:endParaRPr lang="en-IN" dirty="0"/>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r>
              <a:rPr lang="en-US" dirty="0"/>
              <a:t>Accessing data from the queue is a process of two tasks − access the data where </a:t>
            </a:r>
            <a:r>
              <a:rPr lang="en-US" b="1" dirty="0"/>
              <a:t>front</a:t>
            </a:r>
            <a:r>
              <a:rPr lang="en-US" dirty="0"/>
              <a:t> is pointing and remove the data after access. The following steps are taken to perform </a:t>
            </a:r>
            <a:r>
              <a:rPr lang="en-US" b="1" dirty="0" err="1">
                <a:solidFill>
                  <a:srgbClr val="FF0000"/>
                </a:solidFill>
              </a:rPr>
              <a:t>dequeue</a:t>
            </a:r>
            <a:r>
              <a:rPr lang="en-US" dirty="0">
                <a:solidFill>
                  <a:srgbClr val="FF0000"/>
                </a:solidFill>
              </a:rPr>
              <a:t> operation </a:t>
            </a:r>
            <a:r>
              <a:rPr lang="en-US" dirty="0"/>
              <a:t>−</a:t>
            </a:r>
          </a:p>
          <a:p>
            <a:pPr marL="0" indent="0">
              <a:buNone/>
            </a:pPr>
            <a:r>
              <a:rPr lang="en-US" b="1" dirty="0"/>
              <a:t>	Step 1</a:t>
            </a:r>
            <a:r>
              <a:rPr lang="en-US" dirty="0"/>
              <a:t> − Check </a:t>
            </a:r>
            <a:r>
              <a:rPr lang="en-US" dirty="0">
                <a:solidFill>
                  <a:srgbClr val="FF0000"/>
                </a:solidFill>
              </a:rPr>
              <a:t>if the queue is empty</a:t>
            </a:r>
            <a:r>
              <a:rPr lang="en-US" dirty="0"/>
              <a:t>.</a:t>
            </a:r>
          </a:p>
          <a:p>
            <a:pPr marL="0" indent="0">
              <a:buNone/>
            </a:pPr>
            <a:r>
              <a:rPr lang="en-US" b="1" dirty="0"/>
              <a:t>	Step 2</a:t>
            </a:r>
            <a:r>
              <a:rPr lang="en-US" dirty="0"/>
              <a:t> − If the queue is empty, produce </a:t>
            </a:r>
            <a:r>
              <a:rPr lang="en-US" dirty="0">
                <a:solidFill>
                  <a:srgbClr val="FF0000"/>
                </a:solidFill>
              </a:rPr>
              <a:t>underflow error </a:t>
            </a:r>
            <a:r>
              <a:rPr lang="en-US" dirty="0"/>
              <a:t>and exit.</a:t>
            </a:r>
          </a:p>
          <a:p>
            <a:pPr marL="0" indent="0">
              <a:buNone/>
            </a:pPr>
            <a:r>
              <a:rPr lang="en-US" b="1" dirty="0"/>
              <a:t>	Step 3</a:t>
            </a:r>
            <a:r>
              <a:rPr lang="en-US" dirty="0"/>
              <a:t> − If the queue is </a:t>
            </a:r>
            <a:r>
              <a:rPr lang="en-US" dirty="0">
                <a:solidFill>
                  <a:srgbClr val="FF0000"/>
                </a:solidFill>
              </a:rPr>
              <a:t>not empty, access the data where </a:t>
            </a:r>
            <a:r>
              <a:rPr lang="en-US" b="1" dirty="0">
                <a:solidFill>
                  <a:srgbClr val="FF0000"/>
                </a:solidFill>
              </a:rPr>
              <a:t>front</a:t>
            </a:r>
            <a:r>
              <a:rPr lang="en-US" dirty="0">
                <a:solidFill>
                  <a:srgbClr val="FF0000"/>
                </a:solidFill>
              </a:rPr>
              <a:t> is pointing.</a:t>
            </a:r>
          </a:p>
          <a:p>
            <a:pPr marL="0" indent="0">
              <a:buNone/>
            </a:pPr>
            <a:r>
              <a:rPr lang="en-US" b="1" dirty="0"/>
              <a:t>	Step 4</a:t>
            </a:r>
            <a:r>
              <a:rPr lang="en-US" dirty="0"/>
              <a:t> − Increment </a:t>
            </a:r>
            <a:r>
              <a:rPr lang="en-US" b="1" dirty="0">
                <a:solidFill>
                  <a:srgbClr val="FF0000"/>
                </a:solidFill>
              </a:rPr>
              <a:t>front</a:t>
            </a:r>
            <a:r>
              <a:rPr lang="en-US" dirty="0">
                <a:solidFill>
                  <a:srgbClr val="FF0000"/>
                </a:solidFill>
              </a:rPr>
              <a:t> pointer to point to the next available data element</a:t>
            </a:r>
            <a:r>
              <a:rPr lang="en-US" dirty="0"/>
              <a:t>.</a:t>
            </a:r>
          </a:p>
          <a:p>
            <a:pPr marL="0" indent="0">
              <a:buNone/>
            </a:pPr>
            <a:r>
              <a:rPr lang="en-US" b="1" dirty="0"/>
              <a:t>	Step 5</a:t>
            </a:r>
            <a:r>
              <a:rPr lang="en-US" dirty="0"/>
              <a:t> − Return success.</a:t>
            </a:r>
          </a:p>
          <a:p>
            <a:pPr marL="0" indent="0">
              <a:buNone/>
            </a:pPr>
            <a:endParaRPr lang="en-IN" dirty="0"/>
          </a:p>
        </p:txBody>
      </p:sp>
    </p:spTree>
    <p:extLst>
      <p:ext uri="{BB962C8B-B14F-4D97-AF65-F5344CB8AC3E}">
        <p14:creationId xmlns:p14="http://schemas.microsoft.com/office/powerpoint/2010/main" val="2183580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7746759" cy="490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04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687144"/>
          </a:xfrm>
        </p:spPr>
        <p:txBody>
          <a:bodyPr>
            <a:normAutofit fontScale="70000" lnSpcReduction="20000"/>
          </a:bodyPr>
          <a:lstStyle/>
          <a:p>
            <a:pPr marL="0" indent="0">
              <a:buNone/>
            </a:pPr>
            <a:r>
              <a:rPr lang="en-IN" dirty="0"/>
              <a:t>For example, if s is a newly-created, empty stack, then the table below shows the results of a sequence of stack operations. The top item is the one farthest to the right in “Stack contents”.</a:t>
            </a:r>
          </a:p>
          <a:p>
            <a:endParaRPr lang="en-IN" dirty="0"/>
          </a:p>
          <a:p>
            <a:pPr marL="0" indent="0">
              <a:buNone/>
            </a:pPr>
            <a:r>
              <a:rPr lang="en-IN" dirty="0"/>
              <a:t>Stack operation		Stack contents		Return value</a:t>
            </a:r>
          </a:p>
          <a:p>
            <a:pPr marL="0" indent="0">
              <a:buNone/>
            </a:pPr>
            <a:r>
              <a:rPr lang="en-IN" dirty="0" err="1"/>
              <a:t>s.is_empty</a:t>
            </a:r>
            <a:r>
              <a:rPr lang="en-IN" dirty="0"/>
              <a:t>()		[]			True</a:t>
            </a:r>
          </a:p>
          <a:p>
            <a:pPr marL="0" indent="0">
              <a:buNone/>
            </a:pPr>
            <a:r>
              <a:rPr lang="en-IN" dirty="0" err="1"/>
              <a:t>s.push</a:t>
            </a:r>
            <a:r>
              <a:rPr lang="en-IN" dirty="0"/>
              <a:t>(4)		[4]	</a:t>
            </a:r>
          </a:p>
          <a:p>
            <a:pPr marL="0" indent="0">
              <a:buNone/>
            </a:pPr>
            <a:r>
              <a:rPr lang="en-IN" dirty="0" err="1"/>
              <a:t>s.push</a:t>
            </a:r>
            <a:r>
              <a:rPr lang="en-IN" dirty="0"/>
              <a:t>('dog')		[4, 'dog']	</a:t>
            </a:r>
          </a:p>
          <a:p>
            <a:pPr marL="0" indent="0">
              <a:buNone/>
            </a:pPr>
            <a:r>
              <a:rPr lang="en-IN" dirty="0" err="1"/>
              <a:t>s.peek</a:t>
            </a:r>
            <a:r>
              <a:rPr lang="en-IN" dirty="0"/>
              <a:t>()			[4, 'dog']		'dog'</a:t>
            </a:r>
          </a:p>
          <a:p>
            <a:pPr marL="0" indent="0">
              <a:buNone/>
            </a:pPr>
            <a:r>
              <a:rPr lang="en-IN" dirty="0" err="1"/>
              <a:t>s.push</a:t>
            </a:r>
            <a:r>
              <a:rPr lang="en-IN" dirty="0"/>
              <a:t>(True)		[4, 'dog', True]	</a:t>
            </a:r>
          </a:p>
          <a:p>
            <a:pPr marL="0" indent="0">
              <a:buNone/>
            </a:pPr>
            <a:r>
              <a:rPr lang="en-IN" dirty="0" err="1"/>
              <a:t>s.size</a:t>
            </a:r>
            <a:r>
              <a:rPr lang="en-IN" dirty="0"/>
              <a:t>()			[4, 'dog', True]		 3</a:t>
            </a:r>
          </a:p>
          <a:p>
            <a:pPr marL="0" indent="0">
              <a:buNone/>
            </a:pPr>
            <a:r>
              <a:rPr lang="en-IN" dirty="0" err="1"/>
              <a:t>s.is_empty</a:t>
            </a:r>
            <a:r>
              <a:rPr lang="en-IN" dirty="0"/>
              <a:t>()		[4, 'dog', True]		 False</a:t>
            </a:r>
          </a:p>
          <a:p>
            <a:pPr marL="0" indent="0">
              <a:buNone/>
            </a:pPr>
            <a:r>
              <a:rPr lang="en-IN" dirty="0" err="1"/>
              <a:t>s.push</a:t>
            </a:r>
            <a:r>
              <a:rPr lang="en-IN" dirty="0"/>
              <a:t>(8.4)		[4, 'dog', True, 8.4]	</a:t>
            </a:r>
          </a:p>
          <a:p>
            <a:pPr marL="0" indent="0">
              <a:buNone/>
            </a:pPr>
            <a:r>
              <a:rPr lang="en-IN" dirty="0" err="1"/>
              <a:t>s.pop</a:t>
            </a:r>
            <a:r>
              <a:rPr lang="en-IN" dirty="0"/>
              <a:t>()			[4, 'dog', True]		  8.4</a:t>
            </a:r>
          </a:p>
          <a:p>
            <a:pPr marL="0" indent="0">
              <a:buNone/>
            </a:pPr>
            <a:r>
              <a:rPr lang="en-IN" dirty="0" err="1"/>
              <a:t>s.pop</a:t>
            </a:r>
            <a:r>
              <a:rPr lang="en-IN" dirty="0"/>
              <a:t>()			[4, 'dog']		 True</a:t>
            </a:r>
          </a:p>
          <a:p>
            <a:pPr marL="0" indent="0">
              <a:buNone/>
            </a:pPr>
            <a:r>
              <a:rPr lang="en-IN" dirty="0" err="1"/>
              <a:t>s.size</a:t>
            </a:r>
            <a:r>
              <a:rPr lang="en-IN" dirty="0"/>
              <a:t>()			[4, 'dog']		  2</a:t>
            </a:r>
          </a:p>
        </p:txBody>
      </p:sp>
    </p:spTree>
    <p:extLst>
      <p:ext uri="{BB962C8B-B14F-4D97-AF65-F5344CB8AC3E}">
        <p14:creationId xmlns:p14="http://schemas.microsoft.com/office/powerpoint/2010/main" val="2366583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Queues</a:t>
            </a:r>
          </a:p>
        </p:txBody>
      </p:sp>
      <p:sp>
        <p:nvSpPr>
          <p:cNvPr id="3" name="Content Placeholder 2"/>
          <p:cNvSpPr>
            <a:spLocks noGrp="1"/>
          </p:cNvSpPr>
          <p:nvPr>
            <p:ph idx="1"/>
          </p:nvPr>
        </p:nvSpPr>
        <p:spPr/>
        <p:txBody>
          <a:bodyPr/>
          <a:lstStyle/>
          <a:p>
            <a:pPr marL="0" indent="0">
              <a:buNone/>
            </a:pPr>
            <a:r>
              <a:rPr lang="en-IN" dirty="0"/>
              <a:t>1. </a:t>
            </a:r>
            <a:r>
              <a:rPr lang="en-IN" dirty="0" err="1"/>
              <a:t>Deque</a:t>
            </a:r>
            <a:r>
              <a:rPr lang="en-IN" dirty="0"/>
              <a:t> </a:t>
            </a:r>
          </a:p>
          <a:p>
            <a:pPr marL="0" indent="0">
              <a:buNone/>
            </a:pPr>
            <a:r>
              <a:rPr lang="en-IN" dirty="0"/>
              <a:t>2. Circular Queue </a:t>
            </a:r>
          </a:p>
          <a:p>
            <a:pPr marL="0" indent="0">
              <a:buNone/>
            </a:pPr>
            <a:r>
              <a:rPr lang="en-IN" dirty="0"/>
              <a:t>3. Priority Queue</a:t>
            </a:r>
          </a:p>
        </p:txBody>
      </p:sp>
    </p:spTree>
    <p:extLst>
      <p:ext uri="{BB962C8B-B14F-4D97-AF65-F5344CB8AC3E}">
        <p14:creationId xmlns:p14="http://schemas.microsoft.com/office/powerpoint/2010/main" val="29463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DEQUES</a:t>
            </a:r>
          </a:p>
        </p:txBody>
      </p:sp>
      <p:sp>
        <p:nvSpPr>
          <p:cNvPr id="3" name="Content Placeholder 2"/>
          <p:cNvSpPr>
            <a:spLocks noGrp="1"/>
          </p:cNvSpPr>
          <p:nvPr>
            <p:ph idx="1"/>
          </p:nvPr>
        </p:nvSpPr>
        <p:spPr/>
        <p:txBody>
          <a:bodyPr/>
          <a:lstStyle/>
          <a:p>
            <a:r>
              <a:rPr lang="en-US" dirty="0" err="1"/>
              <a:t>Deque</a:t>
            </a:r>
            <a:r>
              <a:rPr lang="en-US" dirty="0"/>
              <a:t> stands for double ended queue. </a:t>
            </a:r>
          </a:p>
          <a:p>
            <a:r>
              <a:rPr lang="en-US" dirty="0"/>
              <a:t>Elements can be inserted or deleted at either end. </a:t>
            </a:r>
          </a:p>
          <a:p>
            <a:r>
              <a:rPr lang="en-US" dirty="0"/>
              <a:t>Also known as head-tail linked list.</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149080"/>
            <a:ext cx="47244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532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IN" dirty="0" err="1"/>
              <a:t>Deque</a:t>
            </a:r>
            <a:endParaRPr lang="en-IN"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96333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75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Circular queues </a:t>
            </a:r>
          </a:p>
        </p:txBody>
      </p:sp>
      <p:sp>
        <p:nvSpPr>
          <p:cNvPr id="3" name="Content Placeholder 2"/>
          <p:cNvSpPr>
            <a:spLocks noGrp="1"/>
          </p:cNvSpPr>
          <p:nvPr>
            <p:ph idx="1"/>
          </p:nvPr>
        </p:nvSpPr>
        <p:spPr>
          <a:xfrm>
            <a:off x="457200" y="914400"/>
            <a:ext cx="8229600" cy="5791200"/>
          </a:xfrm>
        </p:spPr>
        <p:txBody>
          <a:bodyPr>
            <a:normAutofit fontScale="77500" lnSpcReduction="20000"/>
          </a:bodyPr>
          <a:lstStyle/>
          <a:p>
            <a:pPr algn="just"/>
            <a:r>
              <a:rPr lang="en-US" dirty="0"/>
              <a:t>The Regular, static queues  in data structures have a very big drawback, that once the queue is FULL, even though we delete few elements from the “front” and relieve some occupied space, we are not able to add anymore elements, as the “rear” has already reached the queue’s rear most partition.</a:t>
            </a:r>
          </a:p>
          <a:p>
            <a:pPr algn="just"/>
            <a:r>
              <a:rPr lang="en-US" dirty="0"/>
              <a:t>To overcome this drawback we can implement the queue as a circular queue. Here as we go on adding elements to the queue and reach the end of the array, the next element is stored in the first slot of the array (provided it is free).</a:t>
            </a:r>
          </a:p>
          <a:p>
            <a:pPr algn="just"/>
            <a:r>
              <a:rPr lang="en-US" dirty="0"/>
              <a:t>As the name suggests, this queue is not straight but circular.</a:t>
            </a:r>
          </a:p>
          <a:p>
            <a:r>
              <a:rPr lang="en-US" dirty="0"/>
              <a:t>Thus, </a:t>
            </a:r>
            <a:r>
              <a:rPr lang="en-US" b="1" dirty="0"/>
              <a:t>Circular Queue</a:t>
            </a:r>
            <a:r>
              <a:rPr lang="en-US" dirty="0"/>
              <a:t> is the most common practical implementation of the queue data structure. If the queue size is limited ( when array based implementation is used ), we can insert elements towards the beginning of the queue ( if there is space ) when we reach the maximum limit at the rear end.</a:t>
            </a:r>
            <a:endParaRPr lang="en-IN" dirty="0"/>
          </a:p>
          <a:p>
            <a:pPr algn="just"/>
            <a:endParaRPr lang="en-IN" dirty="0"/>
          </a:p>
        </p:txBody>
      </p:sp>
    </p:spTree>
    <p:extLst>
      <p:ext uri="{BB962C8B-B14F-4D97-AF65-F5344CB8AC3E}">
        <p14:creationId xmlns:p14="http://schemas.microsoft.com/office/powerpoint/2010/main" val="484715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US" sz="2000" dirty="0"/>
              <a:t>Initially when such a circular queue is empty ,the “Front” and the “rear” values are-1 and -1 respectively; and the queue has a null value for all the elements.</a:t>
            </a:r>
          </a:p>
          <a:p>
            <a:r>
              <a:rPr lang="en-US" sz="2000" dirty="0"/>
              <a:t>Every time we add an element to the queue the “rear” value increments by 1 till the time it reaches the upper limit of queue; after which it starts all over again from’0’</a:t>
            </a:r>
          </a:p>
          <a:p>
            <a:r>
              <a:rPr lang="en-US" sz="2000" dirty="0"/>
              <a:t>Similarly, every time we delete an element from queue, the “front” value increments till the time it reaches the upper limit of queue. After which  it starts all over again from ‘0’.</a:t>
            </a:r>
          </a:p>
          <a:p>
            <a:endParaRPr lang="en-IN" dirty="0"/>
          </a:p>
        </p:txBody>
      </p:sp>
      <p:pic>
        <p:nvPicPr>
          <p:cNvPr id="10244" name="Picture 4" descr="http://bmharwani.com/blog/wp-content/uploads/2017/11/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861048"/>
            <a:ext cx="2695032" cy="178385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bmharwani.com/blog/wp-content/uploads/2017/11/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944814"/>
            <a:ext cx="1493342" cy="1891989"/>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bmharwani.com/blog/wp-content/uploads/2017/11/a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669146"/>
            <a:ext cx="1512168" cy="216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90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 linear queue.</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Queue is useful in </a:t>
            </a:r>
            <a:r>
              <a:rPr lang="en-US" dirty="0">
                <a:solidFill>
                  <a:srgbClr val="FF0000"/>
                </a:solidFill>
              </a:rPr>
              <a:t>CPU scheduling</a:t>
            </a:r>
            <a:r>
              <a:rPr lang="en-US" dirty="0"/>
              <a:t>, </a:t>
            </a:r>
            <a:r>
              <a:rPr lang="en-US" dirty="0">
                <a:solidFill>
                  <a:srgbClr val="FF0000"/>
                </a:solidFill>
              </a:rPr>
              <a:t>Disk Scheduling</a:t>
            </a:r>
            <a:r>
              <a:rPr lang="en-US" dirty="0"/>
              <a:t>. When multiple processes require CPU at the same time, various CPU scheduling algorithms are used which are implemented using Queue data structure.</a:t>
            </a:r>
          </a:p>
          <a:p>
            <a:pPr algn="just"/>
            <a:r>
              <a:rPr lang="en-US" dirty="0"/>
              <a:t>When </a:t>
            </a:r>
            <a:r>
              <a:rPr lang="en-US" dirty="0">
                <a:solidFill>
                  <a:srgbClr val="FF0000"/>
                </a:solidFill>
              </a:rPr>
              <a:t>data is transferred asynchronously between two processes</a:t>
            </a:r>
            <a:r>
              <a:rPr lang="en-US" dirty="0"/>
              <a:t>. </a:t>
            </a:r>
            <a:r>
              <a:rPr lang="en-US" dirty="0">
                <a:solidFill>
                  <a:srgbClr val="FF0000"/>
                </a:solidFill>
              </a:rPr>
              <a:t>Queue is used for synchronization</a:t>
            </a:r>
            <a:r>
              <a:rPr lang="en-US" dirty="0"/>
              <a:t>. Examples : IO Buffers, pipes, file IO, etc.</a:t>
            </a:r>
          </a:p>
          <a:p>
            <a:pPr algn="just"/>
            <a:r>
              <a:rPr lang="en-US" dirty="0"/>
              <a:t>In </a:t>
            </a:r>
            <a:r>
              <a:rPr lang="en-US" dirty="0">
                <a:solidFill>
                  <a:srgbClr val="FF0000"/>
                </a:solidFill>
              </a:rPr>
              <a:t>print spooling</a:t>
            </a:r>
            <a:r>
              <a:rPr lang="en-US" dirty="0"/>
              <a:t>, documents are loaded into a buffer and then the printer pulls them off the buffer at its own rate. Spooling also lets you place a number of print jobs on a queue instead of waiting for each one to finish before specifying the next one.</a:t>
            </a:r>
          </a:p>
          <a:p>
            <a:pPr algn="just"/>
            <a:r>
              <a:rPr lang="en-US" dirty="0">
                <a:solidFill>
                  <a:srgbClr val="FF0000"/>
                </a:solidFill>
              </a:rPr>
              <a:t>Breadth First search</a:t>
            </a:r>
            <a:r>
              <a:rPr lang="en-US" dirty="0"/>
              <a:t> in a </a:t>
            </a:r>
            <a:r>
              <a:rPr lang="en-US"/>
              <a:t>Graph. It </a:t>
            </a:r>
            <a:r>
              <a:rPr lang="en-US" dirty="0"/>
              <a:t>is an algorithm for traversing or searching graph data structures. It starts at some arbitrary node of a graph and explores the neighbor nodes first, before moving to the next level neighbors. This Algorithm uses Queue data structure.</a:t>
            </a:r>
          </a:p>
          <a:p>
            <a:pPr algn="just"/>
            <a:endParaRPr lang="en-IN" dirty="0"/>
          </a:p>
        </p:txBody>
      </p:sp>
    </p:spTree>
    <p:extLst>
      <p:ext uri="{BB962C8B-B14F-4D97-AF65-F5344CB8AC3E}">
        <p14:creationId xmlns:p14="http://schemas.microsoft.com/office/powerpoint/2010/main" val="1560593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Lists</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A linked list is a sequence of data structures</a:t>
            </a:r>
            <a:r>
              <a:rPr lang="en-US" dirty="0"/>
              <a:t>, which are </a:t>
            </a:r>
            <a:r>
              <a:rPr lang="en-US" dirty="0">
                <a:solidFill>
                  <a:srgbClr val="FF0000"/>
                </a:solidFill>
              </a:rPr>
              <a:t>connected together via links.</a:t>
            </a:r>
          </a:p>
          <a:p>
            <a:r>
              <a:rPr lang="en-US" dirty="0"/>
              <a:t>Linked List is a sequence of links which contains items. Each link contains a connection to another link. Linked list is the second most-used data structure after array. Following are the important terms to understand the concept of Linked List.</a:t>
            </a:r>
          </a:p>
          <a:p>
            <a:pPr lvl="1"/>
            <a:r>
              <a:rPr lang="en-US" b="1" dirty="0">
                <a:solidFill>
                  <a:srgbClr val="FF0000"/>
                </a:solidFill>
              </a:rPr>
              <a:t>Link</a:t>
            </a:r>
            <a:r>
              <a:rPr lang="en-US" dirty="0"/>
              <a:t> − Each link of a linked list can </a:t>
            </a:r>
            <a:r>
              <a:rPr lang="en-US" dirty="0">
                <a:solidFill>
                  <a:srgbClr val="FF0000"/>
                </a:solidFill>
              </a:rPr>
              <a:t>store a data called an element.</a:t>
            </a:r>
          </a:p>
          <a:p>
            <a:pPr lvl="1"/>
            <a:r>
              <a:rPr lang="en-US" b="1" dirty="0">
                <a:solidFill>
                  <a:srgbClr val="FF0000"/>
                </a:solidFill>
              </a:rPr>
              <a:t>Next</a:t>
            </a:r>
            <a:r>
              <a:rPr lang="en-US" dirty="0"/>
              <a:t> − Each link of a linked list </a:t>
            </a:r>
            <a:r>
              <a:rPr lang="en-US" dirty="0">
                <a:solidFill>
                  <a:srgbClr val="FF0000"/>
                </a:solidFill>
              </a:rPr>
              <a:t>contains a link to the next link called Next.</a:t>
            </a:r>
          </a:p>
          <a:p>
            <a:pPr lvl="1"/>
            <a:r>
              <a:rPr lang="en-US" b="1" dirty="0" err="1">
                <a:solidFill>
                  <a:srgbClr val="FF0000"/>
                </a:solidFill>
              </a:rPr>
              <a:t>LinkedList</a:t>
            </a:r>
            <a:r>
              <a:rPr lang="en-US" dirty="0"/>
              <a:t> − A Linked List </a:t>
            </a:r>
            <a:r>
              <a:rPr lang="en-US" dirty="0">
                <a:solidFill>
                  <a:srgbClr val="FF0000"/>
                </a:solidFill>
              </a:rPr>
              <a:t>contains the connection link to the first link called First.</a:t>
            </a:r>
          </a:p>
          <a:p>
            <a:endParaRPr lang="en-IN" dirty="0"/>
          </a:p>
        </p:txBody>
      </p:sp>
    </p:spTree>
    <p:extLst>
      <p:ext uri="{BB962C8B-B14F-4D97-AF65-F5344CB8AC3E}">
        <p14:creationId xmlns:p14="http://schemas.microsoft.com/office/powerpoint/2010/main" val="967858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Linked List</a:t>
            </a:r>
            <a:br>
              <a:rPr lang="en-IN" dirty="0"/>
            </a:br>
            <a:endParaRPr lang="en-IN" dirty="0"/>
          </a:p>
        </p:txBody>
      </p:sp>
      <p:sp>
        <p:nvSpPr>
          <p:cNvPr id="3" name="Content Placeholder 2"/>
          <p:cNvSpPr>
            <a:spLocks noGrp="1"/>
          </p:cNvSpPr>
          <p:nvPr>
            <p:ph idx="1"/>
          </p:nvPr>
        </p:nvSpPr>
        <p:spPr>
          <a:xfrm>
            <a:off x="457200" y="1052736"/>
            <a:ext cx="8229600" cy="5472608"/>
          </a:xfrm>
        </p:spPr>
        <p:txBody>
          <a:bodyPr>
            <a:normAutofit/>
          </a:bodyPr>
          <a:lstStyle/>
          <a:p>
            <a:pPr algn="just"/>
            <a:r>
              <a:rPr lang="en-US" dirty="0"/>
              <a:t>Following are the various types of linked list.</a:t>
            </a:r>
          </a:p>
          <a:p>
            <a:pPr marL="0" indent="0" algn="just">
              <a:buNone/>
            </a:pPr>
            <a:r>
              <a:rPr lang="en-US" b="1" dirty="0"/>
              <a:t>	Singly Linked List</a:t>
            </a:r>
            <a:r>
              <a:rPr lang="en-US" dirty="0"/>
              <a:t> − Item navigation is </a:t>
            </a:r>
            <a:r>
              <a:rPr lang="en-US" dirty="0">
                <a:solidFill>
                  <a:srgbClr val="FF0000"/>
                </a:solidFill>
              </a:rPr>
              <a:t>forward</a:t>
            </a:r>
            <a:r>
              <a:rPr lang="en-US" dirty="0"/>
              <a:t> only.</a:t>
            </a:r>
          </a:p>
          <a:p>
            <a:pPr marL="0" indent="0" algn="just">
              <a:buNone/>
            </a:pPr>
            <a:r>
              <a:rPr lang="en-US" b="1" dirty="0"/>
              <a:t>	Doubly Linked List</a:t>
            </a:r>
            <a:r>
              <a:rPr lang="en-US" dirty="0"/>
              <a:t> − Items can be navigated </a:t>
            </a:r>
            <a:r>
              <a:rPr lang="en-US" dirty="0">
                <a:solidFill>
                  <a:srgbClr val="FF0000"/>
                </a:solidFill>
              </a:rPr>
              <a:t>forward and backward</a:t>
            </a:r>
            <a:r>
              <a:rPr lang="en-US" dirty="0"/>
              <a:t>.</a:t>
            </a:r>
          </a:p>
          <a:p>
            <a:pPr marL="0" indent="0" algn="just">
              <a:buNone/>
            </a:pPr>
            <a:r>
              <a:rPr lang="en-US" b="1" dirty="0"/>
              <a:t>	Circular Linked List</a:t>
            </a:r>
            <a:r>
              <a:rPr lang="en-US" dirty="0"/>
              <a:t> − </a:t>
            </a:r>
            <a:r>
              <a:rPr lang="en-US" dirty="0">
                <a:solidFill>
                  <a:srgbClr val="FF0000"/>
                </a:solidFill>
              </a:rPr>
              <a:t>Last item contains link of the first element as next </a:t>
            </a:r>
            <a:r>
              <a:rPr lang="en-US" dirty="0"/>
              <a:t>and the </a:t>
            </a:r>
            <a:r>
              <a:rPr lang="en-US" dirty="0">
                <a:solidFill>
                  <a:srgbClr val="FF0000"/>
                </a:solidFill>
              </a:rPr>
              <a:t>first element has a link to the last element as previous.</a:t>
            </a:r>
          </a:p>
          <a:p>
            <a:pPr algn="just"/>
            <a:endParaRPr lang="en-IN" dirty="0"/>
          </a:p>
        </p:txBody>
      </p:sp>
    </p:spTree>
    <p:extLst>
      <p:ext uri="{BB962C8B-B14F-4D97-AF65-F5344CB8AC3E}">
        <p14:creationId xmlns:p14="http://schemas.microsoft.com/office/powerpoint/2010/main" val="4030391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602335"/>
            <a:ext cx="6968275" cy="148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850106"/>
          </a:xfrm>
        </p:spPr>
        <p:txBody>
          <a:bodyPr/>
          <a:lstStyle/>
          <a:p>
            <a:r>
              <a:rPr lang="en-IN" dirty="0"/>
              <a:t>Singly linked lists </a:t>
            </a:r>
          </a:p>
        </p:txBody>
      </p:sp>
      <p:sp>
        <p:nvSpPr>
          <p:cNvPr id="3" name="Content Placeholder 2"/>
          <p:cNvSpPr>
            <a:spLocks noGrp="1"/>
          </p:cNvSpPr>
          <p:nvPr>
            <p:ph idx="1"/>
          </p:nvPr>
        </p:nvSpPr>
        <p:spPr>
          <a:xfrm>
            <a:off x="457200" y="1196752"/>
            <a:ext cx="8229600" cy="5432648"/>
          </a:xfrm>
        </p:spPr>
        <p:txBody>
          <a:bodyPr>
            <a:normAutofit lnSpcReduction="10000"/>
          </a:bodyPr>
          <a:lstStyle/>
          <a:p>
            <a:pPr algn="just"/>
            <a:r>
              <a:rPr lang="en-US" dirty="0"/>
              <a:t>A linked list is a linear data structure, in which the </a:t>
            </a:r>
            <a:r>
              <a:rPr lang="en-US" dirty="0">
                <a:solidFill>
                  <a:srgbClr val="FF0000"/>
                </a:solidFill>
              </a:rPr>
              <a:t>elements are not stored at contiguous memory locations</a:t>
            </a:r>
            <a:r>
              <a:rPr lang="en-US" dirty="0"/>
              <a:t>. The elements in a linked list are linked using pointers as shown in the below image:</a:t>
            </a:r>
          </a:p>
          <a:p>
            <a:pPr algn="just"/>
            <a:endParaRPr lang="en-US" dirty="0"/>
          </a:p>
          <a:p>
            <a:pPr algn="just"/>
            <a:endParaRPr lang="en-US" dirty="0"/>
          </a:p>
          <a:p>
            <a:pPr algn="just"/>
            <a:endParaRPr lang="en-US" dirty="0"/>
          </a:p>
          <a:p>
            <a:pPr algn="just"/>
            <a:r>
              <a:rPr lang="en-US" dirty="0"/>
              <a:t>In simple words, a </a:t>
            </a:r>
            <a:r>
              <a:rPr lang="en-US" dirty="0">
                <a:solidFill>
                  <a:srgbClr val="FF0000"/>
                </a:solidFill>
              </a:rPr>
              <a:t>linked list consists of nodes where each node contains a data field and a reference(link) to the next node in the list</a:t>
            </a:r>
            <a:r>
              <a:rPr lang="en-US" dirty="0"/>
              <a:t>.</a:t>
            </a:r>
            <a:endParaRPr lang="en-IN" dirty="0"/>
          </a:p>
          <a:p>
            <a:pPr algn="just"/>
            <a:endParaRPr lang="en-US" dirty="0"/>
          </a:p>
          <a:p>
            <a:pPr algn="just"/>
            <a:endParaRPr lang="en-IN" dirty="0"/>
          </a:p>
        </p:txBody>
      </p:sp>
    </p:spTree>
    <p:extLst>
      <p:ext uri="{BB962C8B-B14F-4D97-AF65-F5344CB8AC3E}">
        <p14:creationId xmlns:p14="http://schemas.microsoft.com/office/powerpoint/2010/main" val="4142504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04656"/>
          </a:xfrm>
        </p:spPr>
        <p:txBody>
          <a:bodyPr>
            <a:normAutofit/>
          </a:bodyPr>
          <a:lstStyle/>
          <a:p>
            <a:pPr marL="0" indent="0">
              <a:buNone/>
            </a:pPr>
            <a:r>
              <a:rPr lang="en-US" dirty="0"/>
              <a:t>Basic Operations of singly linked list:</a:t>
            </a:r>
          </a:p>
          <a:p>
            <a:r>
              <a:rPr lang="en-US" b="1" dirty="0"/>
              <a:t>Insertion</a:t>
            </a:r>
            <a:r>
              <a:rPr lang="en-US" dirty="0"/>
              <a:t> − Adds an element at the beginning of the list.</a:t>
            </a:r>
          </a:p>
          <a:p>
            <a:r>
              <a:rPr lang="en-US" b="1" dirty="0"/>
              <a:t>Deletion</a:t>
            </a:r>
            <a:r>
              <a:rPr lang="en-US" dirty="0"/>
              <a:t> − Deletes an element at the beginning of the list.</a:t>
            </a:r>
          </a:p>
          <a:p>
            <a:r>
              <a:rPr lang="en-US" b="1" dirty="0"/>
              <a:t>Display</a:t>
            </a:r>
            <a:r>
              <a:rPr lang="en-US" dirty="0"/>
              <a:t> − Displays the complete list.</a:t>
            </a:r>
          </a:p>
          <a:p>
            <a:r>
              <a:rPr lang="en-US" b="1" dirty="0"/>
              <a:t>Search</a:t>
            </a:r>
            <a:r>
              <a:rPr lang="en-US" dirty="0"/>
              <a:t> − Searches an element using the given key.</a:t>
            </a:r>
          </a:p>
          <a:p>
            <a:r>
              <a:rPr lang="en-US" b="1" dirty="0"/>
              <a:t>Delete</a:t>
            </a:r>
            <a:r>
              <a:rPr lang="en-US" dirty="0"/>
              <a:t> − Deletes an element using the given key.</a:t>
            </a:r>
          </a:p>
          <a:p>
            <a:endParaRPr lang="en-IN" dirty="0"/>
          </a:p>
        </p:txBody>
      </p:sp>
    </p:spTree>
    <p:extLst>
      <p:ext uri="{BB962C8B-B14F-4D97-AF65-F5344CB8AC3E}">
        <p14:creationId xmlns:p14="http://schemas.microsoft.com/office/powerpoint/2010/main" val="44501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Stacks</a:t>
            </a:r>
            <a:br>
              <a:rPr lang="en-IN" b="1" dirty="0"/>
            </a:br>
            <a:endParaRPr lang="en-IN" dirty="0"/>
          </a:p>
        </p:txBody>
      </p:sp>
      <p:sp>
        <p:nvSpPr>
          <p:cNvPr id="4" name="Content Placeholder 3"/>
          <p:cNvSpPr>
            <a:spLocks noGrp="1"/>
          </p:cNvSpPr>
          <p:nvPr>
            <p:ph idx="1"/>
          </p:nvPr>
        </p:nvSpPr>
        <p:spPr>
          <a:xfrm>
            <a:off x="457200" y="980728"/>
            <a:ext cx="8229600" cy="5145435"/>
          </a:xfrm>
        </p:spPr>
        <p:txBody>
          <a:bodyPr>
            <a:normAutofit fontScale="70000" lnSpcReduction="20000"/>
          </a:bodyPr>
          <a:lstStyle/>
          <a:p>
            <a:pPr algn="just"/>
            <a:r>
              <a:rPr lang="en-US" b="1" dirty="0"/>
              <a:t>Recursion</a:t>
            </a:r>
          </a:p>
          <a:p>
            <a:pPr algn="just"/>
            <a:r>
              <a:rPr lang="en-IN" b="1" dirty="0"/>
              <a:t>Evaluation of Expression (Infix to Postfix /Prefix conversion)</a:t>
            </a:r>
            <a:r>
              <a:rPr lang="en-US" b="1" dirty="0"/>
              <a:t> </a:t>
            </a:r>
          </a:p>
          <a:p>
            <a:pPr algn="just"/>
            <a:r>
              <a:rPr lang="en-US" dirty="0"/>
              <a:t>The simplest </a:t>
            </a:r>
            <a:r>
              <a:rPr lang="en-US" dirty="0">
                <a:solidFill>
                  <a:srgbClr val="FF0000"/>
                </a:solidFill>
              </a:rPr>
              <a:t>application of a stack is to reverse a word</a:t>
            </a:r>
            <a:r>
              <a:rPr lang="en-US" dirty="0"/>
              <a:t>. </a:t>
            </a:r>
          </a:p>
          <a:p>
            <a:pPr algn="just"/>
            <a:r>
              <a:rPr lang="en-US" dirty="0"/>
              <a:t>You </a:t>
            </a:r>
            <a:r>
              <a:rPr lang="en-US" dirty="0">
                <a:solidFill>
                  <a:srgbClr val="00B050"/>
                </a:solidFill>
              </a:rPr>
              <a:t>push a given word to stack - letter by letter - and then pop letters from the stack</a:t>
            </a:r>
            <a:r>
              <a:rPr lang="en-US" dirty="0"/>
              <a:t>.</a:t>
            </a:r>
          </a:p>
          <a:p>
            <a:pPr algn="just"/>
            <a:r>
              <a:rPr lang="en-US" dirty="0"/>
              <a:t>Another application is an "</a:t>
            </a:r>
            <a:r>
              <a:rPr lang="en-US" dirty="0">
                <a:solidFill>
                  <a:srgbClr val="FF0000"/>
                </a:solidFill>
              </a:rPr>
              <a:t>undo" mechanism in text editors</a:t>
            </a:r>
            <a:r>
              <a:rPr lang="en-US" dirty="0"/>
              <a:t>; this operation is accomplished by keeping all text changes in a stack.</a:t>
            </a:r>
          </a:p>
          <a:p>
            <a:pPr algn="just"/>
            <a:r>
              <a:rPr lang="en-IN" dirty="0"/>
              <a:t>Balancing of symbols</a:t>
            </a:r>
          </a:p>
          <a:p>
            <a:pPr algn="just"/>
            <a:r>
              <a:rPr lang="en-IN" dirty="0"/>
              <a:t>Redo-undo features at many places like editors, photo shop.</a:t>
            </a:r>
          </a:p>
          <a:p>
            <a:pPr algn="just"/>
            <a:r>
              <a:rPr lang="en-IN" dirty="0">
                <a:solidFill>
                  <a:srgbClr val="FF0000"/>
                </a:solidFill>
              </a:rPr>
              <a:t>Forward and backward feature </a:t>
            </a:r>
            <a:r>
              <a:rPr lang="en-IN" dirty="0"/>
              <a:t>in web browsers</a:t>
            </a:r>
          </a:p>
          <a:p>
            <a:pPr algn="just"/>
            <a:r>
              <a:rPr lang="en-IN" dirty="0"/>
              <a:t>Used in many algorithms like </a:t>
            </a:r>
            <a:r>
              <a:rPr lang="en-IN" dirty="0">
                <a:solidFill>
                  <a:srgbClr val="FF0000"/>
                </a:solidFill>
              </a:rPr>
              <a:t>Tower of Hanoi, tree traversals, stock span problem, histogram problem</a:t>
            </a:r>
            <a:r>
              <a:rPr lang="en-IN" dirty="0"/>
              <a:t>.</a:t>
            </a:r>
          </a:p>
          <a:p>
            <a:pPr algn="just"/>
            <a:r>
              <a:rPr lang="en-IN" dirty="0"/>
              <a:t>Other applications can be </a:t>
            </a:r>
            <a:r>
              <a:rPr lang="en-IN" dirty="0">
                <a:solidFill>
                  <a:srgbClr val="FF0000"/>
                </a:solidFill>
              </a:rPr>
              <a:t>Backtracking, Knight tour problem, rat in a maze, N queen problem and </a:t>
            </a:r>
            <a:r>
              <a:rPr lang="en-IN" dirty="0" err="1">
                <a:solidFill>
                  <a:srgbClr val="FF0000"/>
                </a:solidFill>
              </a:rPr>
              <a:t>sudoku</a:t>
            </a:r>
            <a:r>
              <a:rPr lang="en-IN" dirty="0">
                <a:solidFill>
                  <a:srgbClr val="FF0000"/>
                </a:solidFill>
              </a:rPr>
              <a:t> solver</a:t>
            </a:r>
          </a:p>
          <a:p>
            <a:pPr algn="just"/>
            <a:r>
              <a:rPr lang="en-IN" dirty="0"/>
              <a:t>In Graph Algorithms like </a:t>
            </a:r>
            <a:r>
              <a:rPr lang="en-IN" dirty="0">
                <a:solidFill>
                  <a:srgbClr val="FF0000"/>
                </a:solidFill>
              </a:rPr>
              <a:t>Topological Sorting and Strongly Connected Components</a:t>
            </a:r>
          </a:p>
          <a:p>
            <a:pPr algn="just"/>
            <a:endParaRPr lang="en-IN" dirty="0"/>
          </a:p>
        </p:txBody>
      </p:sp>
    </p:spTree>
    <p:extLst>
      <p:ext uri="{BB962C8B-B14F-4D97-AF65-F5344CB8AC3E}">
        <p14:creationId xmlns:p14="http://schemas.microsoft.com/office/powerpoint/2010/main" val="2921197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lists </a:t>
            </a:r>
          </a:p>
        </p:txBody>
      </p:sp>
      <p:sp>
        <p:nvSpPr>
          <p:cNvPr id="3" name="Content Placeholder 2"/>
          <p:cNvSpPr>
            <a:spLocks noGrp="1"/>
          </p:cNvSpPr>
          <p:nvPr>
            <p:ph idx="1"/>
          </p:nvPr>
        </p:nvSpPr>
        <p:spPr/>
        <p:txBody>
          <a:bodyPr/>
          <a:lstStyle/>
          <a:p>
            <a:r>
              <a:rPr lang="en-US" dirty="0"/>
              <a:t>Circular Linked List is a variation of Linked list in which the first element points to the last element and the last element points to the first element. Both Singly Linked List and Doubly Linked List can be made into a circular linked list.</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81128"/>
            <a:ext cx="64389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439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5649491"/>
          </a:xfrm>
        </p:spPr>
        <p:txBody>
          <a:bodyPr>
            <a:normAutofit fontScale="92500" lnSpcReduction="10000"/>
          </a:bodyPr>
          <a:lstStyle/>
          <a:p>
            <a:pPr fontAlgn="base"/>
            <a:r>
              <a:rPr lang="en-US" dirty="0"/>
              <a:t>A circular linked list can be either singly linked or doubly linked.</a:t>
            </a:r>
          </a:p>
          <a:p>
            <a:pPr lvl="1" fontAlgn="base"/>
            <a:r>
              <a:rPr lang="en-US" dirty="0"/>
              <a:t>for singly linked list, next pointer of last item points to the first item</a:t>
            </a:r>
          </a:p>
          <a:p>
            <a:pPr lvl="1" fontAlgn="base"/>
            <a:r>
              <a:rPr lang="en-US" dirty="0"/>
              <a:t>In doubly linked list, previous pointer of first item points to last item as well.</a:t>
            </a:r>
          </a:p>
          <a:p>
            <a:pPr marL="0" indent="0" fontAlgn="base">
              <a:buNone/>
            </a:pPr>
            <a:r>
              <a:rPr lang="en-IN" dirty="0"/>
              <a:t>Basic Operations of </a:t>
            </a:r>
            <a:r>
              <a:rPr lang="en-US" dirty="0"/>
              <a:t>Circular Linked List are as follows:</a:t>
            </a:r>
            <a:endParaRPr lang="en-IN" dirty="0"/>
          </a:p>
          <a:p>
            <a:r>
              <a:rPr lang="en-US" b="1" dirty="0"/>
              <a:t>insert</a:t>
            </a:r>
            <a:r>
              <a:rPr lang="en-US" dirty="0"/>
              <a:t> − Inserts an element at the start of the list.</a:t>
            </a:r>
          </a:p>
          <a:p>
            <a:r>
              <a:rPr lang="en-US" b="1" dirty="0"/>
              <a:t>delete</a:t>
            </a:r>
            <a:r>
              <a:rPr lang="en-US" dirty="0"/>
              <a:t> − Deletes an element from the start of the list.</a:t>
            </a:r>
          </a:p>
          <a:p>
            <a:r>
              <a:rPr lang="en-US" b="1" dirty="0"/>
              <a:t>display</a:t>
            </a:r>
            <a:r>
              <a:rPr lang="en-US" dirty="0"/>
              <a:t> − Displays the list.</a:t>
            </a:r>
          </a:p>
          <a:p>
            <a:pPr marL="0" indent="0" fontAlgn="base">
              <a:buNone/>
            </a:pPr>
            <a:endParaRPr lang="en-IN" dirty="0"/>
          </a:p>
          <a:p>
            <a:pPr fontAlgn="base"/>
            <a:endParaRPr lang="en-US" dirty="0"/>
          </a:p>
          <a:p>
            <a:endParaRPr lang="en-IN" dirty="0"/>
          </a:p>
        </p:txBody>
      </p:sp>
    </p:spTree>
    <p:extLst>
      <p:ext uri="{BB962C8B-B14F-4D97-AF65-F5344CB8AC3E}">
        <p14:creationId xmlns:p14="http://schemas.microsoft.com/office/powerpoint/2010/main" val="3424273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Doubly Linked List</a:t>
            </a:r>
            <a:br>
              <a:rPr lang="en-IN" b="1" dirty="0"/>
            </a:br>
            <a:endParaRPr lang="en-IN" dirty="0"/>
          </a:p>
        </p:txBody>
      </p:sp>
      <p:sp>
        <p:nvSpPr>
          <p:cNvPr id="3" name="Content Placeholder 2"/>
          <p:cNvSpPr>
            <a:spLocks noGrp="1"/>
          </p:cNvSpPr>
          <p:nvPr>
            <p:ph idx="1"/>
          </p:nvPr>
        </p:nvSpPr>
        <p:spPr/>
        <p:txBody>
          <a:bodyPr/>
          <a:lstStyle/>
          <a:p>
            <a:r>
              <a:rPr lang="en-US" dirty="0"/>
              <a:t>Doubly Linked List is a variation of Linked list in which navigation is possible in both ways, either forward and backward easily as compared to Single Linked List. </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509120"/>
            <a:ext cx="8815423" cy="128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871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lnSpcReduction="10000"/>
          </a:bodyPr>
          <a:lstStyle/>
          <a:p>
            <a:pPr marL="0" indent="0">
              <a:buNone/>
            </a:pPr>
            <a:r>
              <a:rPr lang="en-US" dirty="0"/>
              <a:t>Following are the important terms to understand the concept of doubly linked list.</a:t>
            </a:r>
            <a:endParaRPr lang="en-IN" dirty="0"/>
          </a:p>
          <a:p>
            <a:r>
              <a:rPr lang="en-US" b="1"/>
              <a:t>Link</a:t>
            </a:r>
            <a:r>
              <a:rPr lang="en-US"/>
              <a:t> </a:t>
            </a:r>
            <a:r>
              <a:rPr lang="en-US" dirty="0"/>
              <a:t>− Each link of a linked list can store a data called an element.</a:t>
            </a:r>
          </a:p>
          <a:p>
            <a:r>
              <a:rPr lang="en-US" b="1" dirty="0"/>
              <a:t>Next</a:t>
            </a:r>
            <a:r>
              <a:rPr lang="en-US" dirty="0"/>
              <a:t> − Each link of a linked list contains a link to the next link called Next.</a:t>
            </a:r>
          </a:p>
          <a:p>
            <a:r>
              <a:rPr lang="en-US" b="1" dirty="0" err="1"/>
              <a:t>Prev</a:t>
            </a:r>
            <a:r>
              <a:rPr lang="en-US" dirty="0"/>
              <a:t> − Each link of a linked list contains a link to the previous link called Prev.</a:t>
            </a:r>
          </a:p>
          <a:p>
            <a:r>
              <a:rPr lang="en-US" b="1" dirty="0" err="1"/>
              <a:t>LinkedList</a:t>
            </a:r>
            <a:r>
              <a:rPr lang="en-US" dirty="0"/>
              <a:t> − A Linked List contains the connection link to the first link called First and to the last link called Last.</a:t>
            </a:r>
          </a:p>
          <a:p>
            <a:endParaRPr lang="en-IN" dirty="0"/>
          </a:p>
        </p:txBody>
      </p:sp>
    </p:spTree>
    <p:extLst>
      <p:ext uri="{BB962C8B-B14F-4D97-AF65-F5344CB8AC3E}">
        <p14:creationId xmlns:p14="http://schemas.microsoft.com/office/powerpoint/2010/main" val="204440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pPr marL="0" indent="0">
              <a:buNone/>
            </a:pPr>
            <a:r>
              <a:rPr lang="en-IN" dirty="0"/>
              <a:t>Basic Operations </a:t>
            </a:r>
            <a:r>
              <a:rPr lang="en-IN"/>
              <a:t>of doubly linked lists</a:t>
            </a:r>
            <a:endParaRPr lang="en-IN" dirty="0"/>
          </a:p>
          <a:p>
            <a:r>
              <a:rPr lang="en-US" b="1" dirty="0"/>
              <a:t>Insertion</a:t>
            </a:r>
            <a:r>
              <a:rPr lang="en-US" dirty="0"/>
              <a:t> − Adds an element at the beginning of the list.</a:t>
            </a:r>
          </a:p>
          <a:p>
            <a:r>
              <a:rPr lang="en-US" b="1" dirty="0"/>
              <a:t>Deletion</a:t>
            </a:r>
            <a:r>
              <a:rPr lang="en-US" dirty="0"/>
              <a:t> − Deletes an element at the beginning of the list.</a:t>
            </a:r>
          </a:p>
          <a:p>
            <a:r>
              <a:rPr lang="en-US" b="1" dirty="0"/>
              <a:t>Insert Last</a:t>
            </a:r>
            <a:r>
              <a:rPr lang="en-US" dirty="0"/>
              <a:t> − Adds an element at the end of the list.</a:t>
            </a:r>
          </a:p>
          <a:p>
            <a:r>
              <a:rPr lang="en-US" b="1" dirty="0"/>
              <a:t>Delete Last</a:t>
            </a:r>
            <a:r>
              <a:rPr lang="en-US" dirty="0"/>
              <a:t> − Deletes an element from the end of the list.</a:t>
            </a:r>
          </a:p>
          <a:p>
            <a:r>
              <a:rPr lang="en-US" b="1" dirty="0"/>
              <a:t>Insert After</a:t>
            </a:r>
            <a:r>
              <a:rPr lang="en-US" dirty="0"/>
              <a:t> − Adds an element after an item of the list.</a:t>
            </a:r>
          </a:p>
          <a:p>
            <a:r>
              <a:rPr lang="en-US" b="1" dirty="0"/>
              <a:t>Delete</a:t>
            </a:r>
            <a:r>
              <a:rPr lang="en-US" dirty="0"/>
              <a:t> − Deletes an element from the list using the key.</a:t>
            </a:r>
          </a:p>
          <a:p>
            <a:r>
              <a:rPr lang="en-US" b="1" dirty="0"/>
              <a:t>Display forward</a:t>
            </a:r>
            <a:r>
              <a:rPr lang="en-US" dirty="0"/>
              <a:t> − Displays the complete list in a forward manner.</a:t>
            </a:r>
          </a:p>
          <a:p>
            <a:r>
              <a:rPr lang="en-US" b="1" dirty="0"/>
              <a:t>Display backward</a:t>
            </a:r>
            <a:r>
              <a:rPr lang="en-US" dirty="0"/>
              <a:t> − Displays the complete list in a backward manner.</a:t>
            </a:r>
          </a:p>
          <a:p>
            <a:endParaRPr lang="en-IN" dirty="0"/>
          </a:p>
        </p:txBody>
      </p:sp>
    </p:spTree>
    <p:extLst>
      <p:ext uri="{BB962C8B-B14F-4D97-AF65-F5344CB8AC3E}">
        <p14:creationId xmlns:p14="http://schemas.microsoft.com/office/powerpoint/2010/main" val="3667692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Polynomial addition</a:t>
            </a:r>
          </a:p>
        </p:txBody>
      </p:sp>
      <p:sp>
        <p:nvSpPr>
          <p:cNvPr id="3" name="Content Placeholder 2"/>
          <p:cNvSpPr>
            <a:spLocks noGrp="1"/>
          </p:cNvSpPr>
          <p:nvPr>
            <p:ph idx="1"/>
          </p:nvPr>
        </p:nvSpPr>
        <p:spPr>
          <a:xfrm>
            <a:off x="467544" y="1124744"/>
            <a:ext cx="8229600" cy="4958011"/>
          </a:xfrm>
        </p:spPr>
        <p:txBody>
          <a:bodyPr>
            <a:normAutofit lnSpcReduction="10000"/>
          </a:bodyPr>
          <a:lstStyle/>
          <a:p>
            <a:pPr algn="just"/>
            <a:r>
              <a:rPr lang="en-IN" dirty="0"/>
              <a:t>Addition of two polynomials </a:t>
            </a:r>
            <a:r>
              <a:rPr lang="en-IN" dirty="0">
                <a:solidFill>
                  <a:srgbClr val="FF0000"/>
                </a:solidFill>
              </a:rPr>
              <a:t>implemented by linked list.</a:t>
            </a:r>
          </a:p>
          <a:p>
            <a:pPr algn="just"/>
            <a:r>
              <a:rPr lang="en-IN" dirty="0"/>
              <a:t>It requires </a:t>
            </a:r>
            <a:r>
              <a:rPr lang="en-IN" dirty="0">
                <a:solidFill>
                  <a:srgbClr val="FF0000"/>
                </a:solidFill>
              </a:rPr>
              <a:t>comparing the exponents</a:t>
            </a:r>
            <a:r>
              <a:rPr lang="en-IN" dirty="0"/>
              <a:t>, and wherever the exponents are found to be </a:t>
            </a:r>
            <a:r>
              <a:rPr lang="en-IN" dirty="0">
                <a:solidFill>
                  <a:srgbClr val="FF0000"/>
                </a:solidFill>
              </a:rPr>
              <a:t>same</a:t>
            </a:r>
            <a:r>
              <a:rPr lang="en-IN" dirty="0"/>
              <a:t>, the </a:t>
            </a:r>
            <a:r>
              <a:rPr lang="en-IN" dirty="0">
                <a:solidFill>
                  <a:srgbClr val="FF0000"/>
                </a:solidFill>
              </a:rPr>
              <a:t>coefficients are added up</a:t>
            </a:r>
            <a:r>
              <a:rPr lang="en-IN" dirty="0"/>
              <a:t>.</a:t>
            </a:r>
          </a:p>
          <a:p>
            <a:pPr algn="just"/>
            <a:r>
              <a:rPr lang="en-IN" dirty="0"/>
              <a:t>For terms with </a:t>
            </a:r>
            <a:r>
              <a:rPr lang="en-IN" dirty="0">
                <a:solidFill>
                  <a:srgbClr val="FF0000"/>
                </a:solidFill>
              </a:rPr>
              <a:t>different exponents</a:t>
            </a:r>
            <a:r>
              <a:rPr lang="en-IN" dirty="0"/>
              <a:t>, the </a:t>
            </a:r>
            <a:r>
              <a:rPr lang="en-IN" dirty="0">
                <a:solidFill>
                  <a:srgbClr val="FF0000"/>
                </a:solidFill>
              </a:rPr>
              <a:t>complete term is simply added to the result </a:t>
            </a:r>
            <a:r>
              <a:rPr lang="en-IN" dirty="0"/>
              <a:t>thereby making it a part of addition result.</a:t>
            </a:r>
          </a:p>
          <a:p>
            <a:pPr algn="just"/>
            <a:r>
              <a:rPr lang="en-IN" dirty="0"/>
              <a:t>The complete program to add two polynomials is given in subsequent section.</a:t>
            </a:r>
          </a:p>
        </p:txBody>
      </p:sp>
    </p:spTree>
    <p:extLst>
      <p:ext uri="{BB962C8B-B14F-4D97-AF65-F5344CB8AC3E}">
        <p14:creationId xmlns:p14="http://schemas.microsoft.com/office/powerpoint/2010/main" val="2572883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8072"/>
          </a:xfrm>
        </p:spPr>
        <p:txBody>
          <a:bodyPr>
            <a:normAutofit fontScale="90000"/>
          </a:bodyPr>
          <a:lstStyle/>
          <a:p>
            <a:pPr algn="l"/>
            <a:r>
              <a:rPr lang="en-IN" dirty="0"/>
              <a:t>Example</a:t>
            </a:r>
          </a:p>
        </p:txBody>
      </p:sp>
      <p:sp>
        <p:nvSpPr>
          <p:cNvPr id="3" name="Content Placeholder 2"/>
          <p:cNvSpPr>
            <a:spLocks noGrp="1"/>
          </p:cNvSpPr>
          <p:nvPr>
            <p:ph idx="1"/>
          </p:nvPr>
        </p:nvSpPr>
        <p:spPr>
          <a:xfrm>
            <a:off x="457200" y="836712"/>
            <a:ext cx="8229600" cy="5289451"/>
          </a:xfrm>
        </p:spPr>
        <p:txBody>
          <a:bodyPr/>
          <a:lstStyle/>
          <a:p>
            <a:r>
              <a:rPr lang="en-US" dirty="0"/>
              <a:t>Given two polynomial numbers represented by a linked list. Write a function that add these lists means add the coefficients who have same variable powers.</a:t>
            </a:r>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2852936"/>
            <a:ext cx="7703173" cy="332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666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764703"/>
            <a:ext cx="7560840" cy="473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28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a:t>
            </a:r>
            <a:endParaRPr lang="en-IN" dirty="0"/>
          </a:p>
        </p:txBody>
      </p:sp>
      <p:sp>
        <p:nvSpPr>
          <p:cNvPr id="3" name="Content Placeholder 2"/>
          <p:cNvSpPr>
            <a:spLocks noGrp="1"/>
          </p:cNvSpPr>
          <p:nvPr>
            <p:ph idx="1"/>
          </p:nvPr>
        </p:nvSpPr>
        <p:spPr>
          <a:xfrm>
            <a:off x="457200" y="1600200"/>
            <a:ext cx="8229600" cy="4648200"/>
          </a:xfrm>
        </p:spPr>
        <p:txBody>
          <a:bodyPr/>
          <a:lstStyle/>
          <a:p>
            <a:pPr algn="just"/>
            <a:r>
              <a:rPr lang="en-IN" dirty="0"/>
              <a:t>Balancing of symbols</a:t>
            </a:r>
          </a:p>
          <a:p>
            <a:pPr marL="0" indent="0" algn="just">
              <a:buNone/>
            </a:pPr>
            <a:r>
              <a:rPr lang="en-US" dirty="0"/>
              <a:t>	arithmetic expressions such as</a:t>
            </a:r>
          </a:p>
          <a:p>
            <a:pPr marL="0" indent="0" algn="just">
              <a:buNone/>
            </a:pPr>
            <a:r>
              <a:rPr lang="en-US" dirty="0"/>
              <a:t>   	          (5+6)×(7+8)/(4+3)</a:t>
            </a:r>
          </a:p>
          <a:p>
            <a:pPr marL="0" indent="0" algn="just">
              <a:buNone/>
            </a:pPr>
            <a:r>
              <a:rPr lang="en-US" dirty="0"/>
              <a:t>where parentheses are used to order the performance of operations.</a:t>
            </a:r>
            <a:r>
              <a:rPr lang="en-US" i="1" dirty="0"/>
              <a:t> </a:t>
            </a:r>
          </a:p>
          <a:p>
            <a:pPr marL="0" indent="0" algn="just">
              <a:buNone/>
            </a:pPr>
            <a:r>
              <a:rPr lang="en-US" i="1" dirty="0"/>
              <a:t>Balanced parentheses</a:t>
            </a:r>
            <a:r>
              <a:rPr lang="en-US" dirty="0"/>
              <a:t> means that each opening symbol has a corresponding closing symbol and the pairs of parentheses are properly nested.</a:t>
            </a:r>
            <a:endParaRPr lang="en-IN" dirty="0"/>
          </a:p>
        </p:txBody>
      </p:sp>
    </p:spTree>
    <p:extLst>
      <p:ext uri="{BB962C8B-B14F-4D97-AF65-F5344CB8AC3E}">
        <p14:creationId xmlns:p14="http://schemas.microsoft.com/office/powerpoint/2010/main" val="425573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
            <a:ext cx="5832648" cy="4773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306" y="4941168"/>
            <a:ext cx="9036496" cy="1754326"/>
          </a:xfrm>
          <a:prstGeom prst="rect">
            <a:avLst/>
          </a:prstGeom>
        </p:spPr>
        <p:txBody>
          <a:bodyPr wrap="square">
            <a:spAutoFit/>
          </a:bodyPr>
          <a:lstStyle/>
          <a:p>
            <a:pPr algn="just"/>
            <a:r>
              <a:rPr lang="en-US" dirty="0"/>
              <a:t>This function, </a:t>
            </a:r>
            <a:r>
              <a:rPr lang="en-US" dirty="0" err="1"/>
              <a:t>is_balanced</a:t>
            </a:r>
            <a:r>
              <a:rPr lang="en-US" dirty="0"/>
              <a:t>, returns a </a:t>
            </a:r>
            <a:r>
              <a:rPr lang="en-US" dirty="0" err="1"/>
              <a:t>boolean</a:t>
            </a:r>
            <a:r>
              <a:rPr lang="en-US" dirty="0"/>
              <a:t> result as to whether the string of parentheses is balanced. If the current symbol is (, then it’s pushed on the stack. If it is ) we attempt to pop from the stack. If the stack is empty at that point, we know that the parenthesis string is imbalanced with too many closing </a:t>
            </a:r>
            <a:r>
              <a:rPr lang="en-US" dirty="0" err="1"/>
              <a:t>parens</a:t>
            </a:r>
            <a:r>
              <a:rPr lang="en-US" dirty="0"/>
              <a:t>. Finally, as long as the expression is balanced and the stack has been completely cleaned off, the string represents a correctly balanced sequence of parentheses.</a:t>
            </a:r>
            <a:endParaRPr lang="en-IN" dirty="0"/>
          </a:p>
        </p:txBody>
      </p:sp>
    </p:spTree>
    <p:extLst>
      <p:ext uri="{BB962C8B-B14F-4D97-AF65-F5344CB8AC3E}">
        <p14:creationId xmlns:p14="http://schemas.microsoft.com/office/powerpoint/2010/main" val="161776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t>Recursion </a:t>
            </a:r>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pPr algn="just"/>
            <a:r>
              <a:rPr lang="en-IN" dirty="0"/>
              <a:t>Recursion simplifies the structure of many programs.</a:t>
            </a:r>
            <a:r>
              <a:rPr lang="en-US" dirty="0"/>
              <a:t> </a:t>
            </a:r>
          </a:p>
          <a:p>
            <a:pPr algn="just"/>
            <a:r>
              <a:rPr lang="en-US" dirty="0"/>
              <a:t>The process in which a function calls itself directly or indirectly is called recursion and the corresponding function is called as recursive function.</a:t>
            </a:r>
          </a:p>
          <a:p>
            <a:r>
              <a:rPr lang="en-IN" b="1" dirty="0"/>
              <a:t>Example</a:t>
            </a:r>
            <a:r>
              <a:rPr lang="en-IN" dirty="0"/>
              <a:t> </a:t>
            </a:r>
          </a:p>
          <a:p>
            <a:pPr marL="0" indent="0">
              <a:buNone/>
            </a:pPr>
            <a:r>
              <a:rPr lang="en-US" sz="2400" dirty="0"/>
              <a:t>	</a:t>
            </a:r>
            <a:r>
              <a:rPr lang="en-US" sz="2400" dirty="0" err="1"/>
              <a:t>Int</a:t>
            </a:r>
            <a:r>
              <a:rPr lang="en-US" sz="2400" dirty="0"/>
              <a:t> function(</a:t>
            </a:r>
            <a:r>
              <a:rPr lang="en-US" sz="2400" dirty="0" err="1"/>
              <a:t>int</a:t>
            </a:r>
            <a:r>
              <a:rPr lang="en-US" sz="2400" dirty="0"/>
              <a:t> value)</a:t>
            </a:r>
          </a:p>
          <a:p>
            <a:pPr marL="0" indent="0">
              <a:buNone/>
            </a:pPr>
            <a:r>
              <a:rPr lang="en-US" sz="2400" dirty="0"/>
              <a:t>	{ </a:t>
            </a:r>
          </a:p>
          <a:p>
            <a:pPr marL="0" indent="0">
              <a:buNone/>
            </a:pPr>
            <a:r>
              <a:rPr lang="en-US" sz="2400" dirty="0"/>
              <a:t>	if(value &lt; 1) return; </a:t>
            </a:r>
          </a:p>
          <a:p>
            <a:pPr marL="0" indent="0">
              <a:buNone/>
            </a:pPr>
            <a:r>
              <a:rPr lang="en-US" sz="2400" dirty="0"/>
              <a:t>	function(value - 1); </a:t>
            </a:r>
          </a:p>
          <a:p>
            <a:pPr marL="0" indent="0">
              <a:buNone/>
            </a:pPr>
            <a:r>
              <a:rPr lang="en-US" sz="2400" dirty="0"/>
              <a:t>	</a:t>
            </a:r>
            <a:r>
              <a:rPr lang="en-US" sz="2400" dirty="0" err="1"/>
              <a:t>printf</a:t>
            </a:r>
            <a:r>
              <a:rPr lang="en-US" sz="2400" dirty="0"/>
              <a:t>("%d ",value); </a:t>
            </a:r>
          </a:p>
          <a:p>
            <a:pPr marL="0" indent="0">
              <a:buNone/>
            </a:pPr>
            <a:r>
              <a:rPr lang="en-US" sz="2400" dirty="0"/>
              <a:t>	}</a:t>
            </a:r>
            <a:endParaRPr lang="en-IN" sz="2400" dirty="0"/>
          </a:p>
        </p:txBody>
      </p:sp>
    </p:spTree>
    <p:extLst>
      <p:ext uri="{BB962C8B-B14F-4D97-AF65-F5344CB8AC3E}">
        <p14:creationId xmlns:p14="http://schemas.microsoft.com/office/powerpoint/2010/main" val="401311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a:bodyPr>
          <a:lstStyle/>
          <a:p>
            <a:pPr algn="just"/>
            <a:r>
              <a:rPr lang="en-US" dirty="0"/>
              <a:t>A </a:t>
            </a:r>
            <a:r>
              <a:rPr lang="en-US" dirty="0">
                <a:solidFill>
                  <a:srgbClr val="FF0000"/>
                </a:solidFill>
              </a:rPr>
              <a:t>recursive function can go infinite like a loop</a:t>
            </a:r>
            <a:r>
              <a:rPr lang="en-US" dirty="0"/>
              <a:t>. To </a:t>
            </a:r>
            <a:r>
              <a:rPr lang="en-US" dirty="0">
                <a:solidFill>
                  <a:srgbClr val="00B050"/>
                </a:solidFill>
              </a:rPr>
              <a:t>avoid infinite running of recursive function</a:t>
            </a:r>
            <a:r>
              <a:rPr lang="en-US" dirty="0"/>
              <a:t>, there are </a:t>
            </a:r>
            <a:r>
              <a:rPr lang="en-US" dirty="0">
                <a:solidFill>
                  <a:srgbClr val="00B050"/>
                </a:solidFill>
              </a:rPr>
              <a:t>two properties </a:t>
            </a:r>
            <a:r>
              <a:rPr lang="en-US" dirty="0"/>
              <a:t>that a recursive function must have −</a:t>
            </a:r>
          </a:p>
          <a:p>
            <a:pPr lvl="1" algn="just"/>
            <a:r>
              <a:rPr lang="en-US" b="1" dirty="0">
                <a:solidFill>
                  <a:srgbClr val="FF0000"/>
                </a:solidFill>
              </a:rPr>
              <a:t>Base criteria</a:t>
            </a:r>
            <a:r>
              <a:rPr lang="en-US" dirty="0"/>
              <a:t> − There must be </a:t>
            </a:r>
            <a:r>
              <a:rPr lang="en-US" dirty="0">
                <a:solidFill>
                  <a:srgbClr val="00B050"/>
                </a:solidFill>
              </a:rPr>
              <a:t>at least one base criteria or condition</a:t>
            </a:r>
            <a:r>
              <a:rPr lang="en-US" dirty="0"/>
              <a:t>, such that, when this condition is met </a:t>
            </a:r>
            <a:r>
              <a:rPr lang="en-US" dirty="0">
                <a:solidFill>
                  <a:srgbClr val="00B050"/>
                </a:solidFill>
              </a:rPr>
              <a:t>the function stops calling itself recursively</a:t>
            </a:r>
            <a:r>
              <a:rPr lang="en-US" dirty="0"/>
              <a:t>.</a:t>
            </a:r>
          </a:p>
          <a:p>
            <a:pPr lvl="1" algn="just"/>
            <a:r>
              <a:rPr lang="en-US" b="1" dirty="0">
                <a:solidFill>
                  <a:srgbClr val="FF0000"/>
                </a:solidFill>
              </a:rPr>
              <a:t>Progressive approach</a:t>
            </a:r>
            <a:r>
              <a:rPr lang="en-US" dirty="0"/>
              <a:t> − The recursive calls should progress in such a way that </a:t>
            </a:r>
            <a:r>
              <a:rPr lang="en-US" dirty="0">
                <a:solidFill>
                  <a:srgbClr val="00B050"/>
                </a:solidFill>
              </a:rPr>
              <a:t>each time a recursive call is made it comes closer to the base criteria.</a:t>
            </a:r>
          </a:p>
          <a:p>
            <a:endParaRPr lang="en-IN" dirty="0"/>
          </a:p>
        </p:txBody>
      </p:sp>
    </p:spTree>
    <p:extLst>
      <p:ext uri="{BB962C8B-B14F-4D97-AF65-F5344CB8AC3E}">
        <p14:creationId xmlns:p14="http://schemas.microsoft.com/office/powerpoint/2010/main" val="312333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226548"/>
            <a:ext cx="5669805" cy="329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404664"/>
            <a:ext cx="8229600" cy="5976664"/>
          </a:xfrm>
        </p:spPr>
        <p:txBody>
          <a:bodyPr>
            <a:normAutofit/>
          </a:bodyPr>
          <a:lstStyle/>
          <a:p>
            <a:pPr algn="just"/>
            <a:r>
              <a:rPr lang="en-US" dirty="0"/>
              <a:t>Recursion implemented by means of </a:t>
            </a:r>
            <a:r>
              <a:rPr lang="en-US" b="1" dirty="0"/>
              <a:t>stacks</a:t>
            </a:r>
            <a:r>
              <a:rPr lang="en-US" dirty="0"/>
              <a:t>. Generally, whenever a function calls another function or itself as </a:t>
            </a:r>
            <a:r>
              <a:rPr lang="en-US" dirty="0" err="1"/>
              <a:t>callee</a:t>
            </a:r>
            <a:r>
              <a:rPr lang="en-US" dirty="0"/>
              <a:t>, the caller function transfers execution control to the </a:t>
            </a:r>
            <a:r>
              <a:rPr lang="en-US" dirty="0" err="1"/>
              <a:t>callee</a:t>
            </a:r>
            <a:r>
              <a:rPr lang="en-US" dirty="0"/>
              <a:t>. This transfer process may also involve some data to be passed from the caller to the </a:t>
            </a:r>
            <a:r>
              <a:rPr lang="en-US" dirty="0" err="1"/>
              <a:t>callee</a:t>
            </a:r>
            <a:r>
              <a:rPr lang="en-US" dirty="0"/>
              <a:t>.</a:t>
            </a:r>
          </a:p>
          <a:p>
            <a:endParaRPr lang="en-IN" dirty="0"/>
          </a:p>
        </p:txBody>
      </p:sp>
    </p:spTree>
    <p:extLst>
      <p:ext uri="{BB962C8B-B14F-4D97-AF65-F5344CB8AC3E}">
        <p14:creationId xmlns:p14="http://schemas.microsoft.com/office/powerpoint/2010/main" val="348100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3496</Words>
  <Application>Microsoft Office PowerPoint</Application>
  <PresentationFormat>On-screen Show (4:3)</PresentationFormat>
  <Paragraphs>259</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Stacks </vt:lpstr>
      <vt:lpstr>Stack Operations </vt:lpstr>
      <vt:lpstr>PowerPoint Presentation</vt:lpstr>
      <vt:lpstr>Applications of Stacks </vt:lpstr>
      <vt:lpstr>Example </vt:lpstr>
      <vt:lpstr>PowerPoint Presentation</vt:lpstr>
      <vt:lpstr>Recursion </vt:lpstr>
      <vt:lpstr>PowerPoint Presentation</vt:lpstr>
      <vt:lpstr>PowerPoint Presentation</vt:lpstr>
      <vt:lpstr>PowerPoint Presentation</vt:lpstr>
      <vt:lpstr>Evaluation of Expressions</vt:lpstr>
      <vt:lpstr>Infix Notation </vt:lpstr>
      <vt:lpstr>Prefix Notation </vt:lpstr>
      <vt:lpstr>Postfix Notation  </vt:lpstr>
      <vt:lpstr>Infix to Postfix Conversion</vt:lpstr>
      <vt:lpstr>Infix-to-Postfix Conversion </vt:lpstr>
      <vt:lpstr>Infix to Postfix Conversion</vt:lpstr>
      <vt:lpstr>Infix to Postfix</vt:lpstr>
      <vt:lpstr>Infix to Postfix</vt:lpstr>
      <vt:lpstr>Infix to Prefix</vt:lpstr>
      <vt:lpstr>Infix to Prefix Conversion</vt:lpstr>
      <vt:lpstr>Exercises</vt:lpstr>
      <vt:lpstr>Infix to Prefix</vt:lpstr>
      <vt:lpstr>Queues </vt:lpstr>
      <vt:lpstr>Operations on Queues </vt:lpstr>
      <vt:lpstr>Enqueue Operation </vt:lpstr>
      <vt:lpstr>PowerPoint Presentation</vt:lpstr>
      <vt:lpstr>Dequeue Operation </vt:lpstr>
      <vt:lpstr>PowerPoint Presentation</vt:lpstr>
      <vt:lpstr>Types of Queues</vt:lpstr>
      <vt:lpstr>DEQUES</vt:lpstr>
      <vt:lpstr>Types Of Deque</vt:lpstr>
      <vt:lpstr>Circular queues </vt:lpstr>
      <vt:lpstr>PowerPoint Presentation</vt:lpstr>
      <vt:lpstr>Application of a linear queue.</vt:lpstr>
      <vt:lpstr>Linked Lists</vt:lpstr>
      <vt:lpstr>Types of Linked List </vt:lpstr>
      <vt:lpstr>Singly linked lists </vt:lpstr>
      <vt:lpstr>PowerPoint Presentation</vt:lpstr>
      <vt:lpstr>Circularly linked lists </vt:lpstr>
      <vt:lpstr>PowerPoint Presentation</vt:lpstr>
      <vt:lpstr>Doubly Linked List </vt:lpstr>
      <vt:lpstr>PowerPoint Presentation</vt:lpstr>
      <vt:lpstr>PowerPoint Presentation</vt:lpstr>
      <vt:lpstr>Polynomial addition</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pavi</dc:creator>
  <cp:lastModifiedBy>RAMYACHITRA DURAISAMY</cp:lastModifiedBy>
  <cp:revision>135</cp:revision>
  <dcterms:created xsi:type="dcterms:W3CDTF">2019-07-26T06:12:09Z</dcterms:created>
  <dcterms:modified xsi:type="dcterms:W3CDTF">2021-10-05T09:59:43Z</dcterms:modified>
</cp:coreProperties>
</file>