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422" r:id="rId4"/>
    <p:sldId id="258" r:id="rId5"/>
    <p:sldId id="390" r:id="rId6"/>
    <p:sldId id="391" r:id="rId7"/>
    <p:sldId id="392" r:id="rId8"/>
    <p:sldId id="393" r:id="rId9"/>
    <p:sldId id="394" r:id="rId10"/>
    <p:sldId id="396" r:id="rId11"/>
    <p:sldId id="397" r:id="rId12"/>
    <p:sldId id="405" r:id="rId13"/>
    <p:sldId id="406" r:id="rId14"/>
    <p:sldId id="407" r:id="rId15"/>
    <p:sldId id="404" r:id="rId16"/>
    <p:sldId id="408" r:id="rId17"/>
    <p:sldId id="399" r:id="rId18"/>
    <p:sldId id="400" r:id="rId19"/>
    <p:sldId id="401" r:id="rId20"/>
    <p:sldId id="402" r:id="rId21"/>
    <p:sldId id="409" r:id="rId22"/>
    <p:sldId id="410" r:id="rId23"/>
    <p:sldId id="411" r:id="rId24"/>
    <p:sldId id="412" r:id="rId25"/>
    <p:sldId id="413" r:id="rId26"/>
    <p:sldId id="415" r:id="rId27"/>
    <p:sldId id="416" r:id="rId28"/>
    <p:sldId id="414" r:id="rId29"/>
    <p:sldId id="417" r:id="rId30"/>
    <p:sldId id="418" r:id="rId31"/>
    <p:sldId id="419" r:id="rId32"/>
    <p:sldId id="420" r:id="rId33"/>
    <p:sldId id="421" r:id="rId34"/>
    <p:sldId id="39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67265-04A8-DB75-9B4C-C158C6DCFF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AF83A62-B26B-B963-F569-DEC8E1A2D2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1D0D5A-CE3F-E274-8638-2188E17CC92D}"/>
              </a:ext>
            </a:extLst>
          </p:cNvPr>
          <p:cNvSpPr>
            <a:spLocks noGrp="1"/>
          </p:cNvSpPr>
          <p:nvPr>
            <p:ph type="dt" sz="half" idx="10"/>
          </p:nvPr>
        </p:nvSpPr>
        <p:spPr/>
        <p:txBody>
          <a:bodyPr/>
          <a:lstStyle/>
          <a:p>
            <a:fld id="{13A42CE8-DFBB-43AE-8E77-3299210FD4A5}" type="datetimeFigureOut">
              <a:rPr lang="en-IN" smtClean="0"/>
              <a:t>05-07-2023</a:t>
            </a:fld>
            <a:endParaRPr lang="en-IN"/>
          </a:p>
        </p:txBody>
      </p:sp>
      <p:sp>
        <p:nvSpPr>
          <p:cNvPr id="5" name="Footer Placeholder 4">
            <a:extLst>
              <a:ext uri="{FF2B5EF4-FFF2-40B4-BE49-F238E27FC236}">
                <a16:creationId xmlns:a16="http://schemas.microsoft.com/office/drawing/2014/main" id="{0EFAB7BC-5128-1980-D972-85D9358E15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EFF827-CD05-DD84-A513-C6EDB5CDBB99}"/>
              </a:ext>
            </a:extLst>
          </p:cNvPr>
          <p:cNvSpPr>
            <a:spLocks noGrp="1"/>
          </p:cNvSpPr>
          <p:nvPr>
            <p:ph type="sldNum" sz="quarter" idx="12"/>
          </p:nvPr>
        </p:nvSpPr>
        <p:spPr/>
        <p:txBody>
          <a:bodyPr/>
          <a:lstStyle/>
          <a:p>
            <a:fld id="{D2C74903-7E6A-47C1-BE5D-ACB7EBC71F79}" type="slidenum">
              <a:rPr lang="en-IN" smtClean="0"/>
              <a:t>‹#›</a:t>
            </a:fld>
            <a:endParaRPr lang="en-IN"/>
          </a:p>
        </p:txBody>
      </p:sp>
    </p:spTree>
    <p:extLst>
      <p:ext uri="{BB962C8B-B14F-4D97-AF65-F5344CB8AC3E}">
        <p14:creationId xmlns:p14="http://schemas.microsoft.com/office/powerpoint/2010/main" val="3389758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B7571-C6F3-3F39-5E7C-04FC904733C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278090-9FA4-50C0-6F77-BEB5344968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67C719-8C73-3B3F-8C99-0D203350072A}"/>
              </a:ext>
            </a:extLst>
          </p:cNvPr>
          <p:cNvSpPr>
            <a:spLocks noGrp="1"/>
          </p:cNvSpPr>
          <p:nvPr>
            <p:ph type="dt" sz="half" idx="10"/>
          </p:nvPr>
        </p:nvSpPr>
        <p:spPr/>
        <p:txBody>
          <a:bodyPr/>
          <a:lstStyle/>
          <a:p>
            <a:fld id="{13A42CE8-DFBB-43AE-8E77-3299210FD4A5}" type="datetimeFigureOut">
              <a:rPr lang="en-IN" smtClean="0"/>
              <a:t>05-07-2023</a:t>
            </a:fld>
            <a:endParaRPr lang="en-IN"/>
          </a:p>
        </p:txBody>
      </p:sp>
      <p:sp>
        <p:nvSpPr>
          <p:cNvPr id="5" name="Footer Placeholder 4">
            <a:extLst>
              <a:ext uri="{FF2B5EF4-FFF2-40B4-BE49-F238E27FC236}">
                <a16:creationId xmlns:a16="http://schemas.microsoft.com/office/drawing/2014/main" id="{7720293B-3F06-4AA2-291F-8B04412A55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6EFE63-59A0-321B-E4AE-5867F1395404}"/>
              </a:ext>
            </a:extLst>
          </p:cNvPr>
          <p:cNvSpPr>
            <a:spLocks noGrp="1"/>
          </p:cNvSpPr>
          <p:nvPr>
            <p:ph type="sldNum" sz="quarter" idx="12"/>
          </p:nvPr>
        </p:nvSpPr>
        <p:spPr/>
        <p:txBody>
          <a:bodyPr/>
          <a:lstStyle/>
          <a:p>
            <a:fld id="{D2C74903-7E6A-47C1-BE5D-ACB7EBC71F79}" type="slidenum">
              <a:rPr lang="en-IN" smtClean="0"/>
              <a:t>‹#›</a:t>
            </a:fld>
            <a:endParaRPr lang="en-IN"/>
          </a:p>
        </p:txBody>
      </p:sp>
    </p:spTree>
    <p:extLst>
      <p:ext uri="{BB962C8B-B14F-4D97-AF65-F5344CB8AC3E}">
        <p14:creationId xmlns:p14="http://schemas.microsoft.com/office/powerpoint/2010/main" val="1007787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7134EA-94CC-C29C-8C6B-67DE507699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0EBFBF-40D7-DE54-D4B3-027E22C3F6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AB3E1E-07FA-A1C9-E53E-88C80754ACD7}"/>
              </a:ext>
            </a:extLst>
          </p:cNvPr>
          <p:cNvSpPr>
            <a:spLocks noGrp="1"/>
          </p:cNvSpPr>
          <p:nvPr>
            <p:ph type="dt" sz="half" idx="10"/>
          </p:nvPr>
        </p:nvSpPr>
        <p:spPr/>
        <p:txBody>
          <a:bodyPr/>
          <a:lstStyle/>
          <a:p>
            <a:fld id="{13A42CE8-DFBB-43AE-8E77-3299210FD4A5}" type="datetimeFigureOut">
              <a:rPr lang="en-IN" smtClean="0"/>
              <a:t>05-07-2023</a:t>
            </a:fld>
            <a:endParaRPr lang="en-IN"/>
          </a:p>
        </p:txBody>
      </p:sp>
      <p:sp>
        <p:nvSpPr>
          <p:cNvPr id="5" name="Footer Placeholder 4">
            <a:extLst>
              <a:ext uri="{FF2B5EF4-FFF2-40B4-BE49-F238E27FC236}">
                <a16:creationId xmlns:a16="http://schemas.microsoft.com/office/drawing/2014/main" id="{3124A293-F861-A979-1B4D-999CB10CCC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2F9C3A-C543-2743-7605-2749D93FF052}"/>
              </a:ext>
            </a:extLst>
          </p:cNvPr>
          <p:cNvSpPr>
            <a:spLocks noGrp="1"/>
          </p:cNvSpPr>
          <p:nvPr>
            <p:ph type="sldNum" sz="quarter" idx="12"/>
          </p:nvPr>
        </p:nvSpPr>
        <p:spPr/>
        <p:txBody>
          <a:bodyPr/>
          <a:lstStyle/>
          <a:p>
            <a:fld id="{D2C74903-7E6A-47C1-BE5D-ACB7EBC71F79}" type="slidenum">
              <a:rPr lang="en-IN" smtClean="0"/>
              <a:t>‹#›</a:t>
            </a:fld>
            <a:endParaRPr lang="en-IN"/>
          </a:p>
        </p:txBody>
      </p:sp>
    </p:spTree>
    <p:extLst>
      <p:ext uri="{BB962C8B-B14F-4D97-AF65-F5344CB8AC3E}">
        <p14:creationId xmlns:p14="http://schemas.microsoft.com/office/powerpoint/2010/main" val="3015077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2CDA2-D165-C017-D66D-AE8B1006F8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DB4CC5-7076-F4FC-4CAD-B6D024695A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5CD2D0-A329-1F60-B46E-B2F09FB680F3}"/>
              </a:ext>
            </a:extLst>
          </p:cNvPr>
          <p:cNvSpPr>
            <a:spLocks noGrp="1"/>
          </p:cNvSpPr>
          <p:nvPr>
            <p:ph type="dt" sz="half" idx="10"/>
          </p:nvPr>
        </p:nvSpPr>
        <p:spPr/>
        <p:txBody>
          <a:bodyPr/>
          <a:lstStyle/>
          <a:p>
            <a:fld id="{13A42CE8-DFBB-43AE-8E77-3299210FD4A5}" type="datetimeFigureOut">
              <a:rPr lang="en-IN" smtClean="0"/>
              <a:t>05-07-2023</a:t>
            </a:fld>
            <a:endParaRPr lang="en-IN"/>
          </a:p>
        </p:txBody>
      </p:sp>
      <p:sp>
        <p:nvSpPr>
          <p:cNvPr id="5" name="Footer Placeholder 4">
            <a:extLst>
              <a:ext uri="{FF2B5EF4-FFF2-40B4-BE49-F238E27FC236}">
                <a16:creationId xmlns:a16="http://schemas.microsoft.com/office/drawing/2014/main" id="{B4C25C35-1390-1CE9-0034-CD768E447B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9DD0B3-5184-FE6A-3EFE-0BCE64141DC3}"/>
              </a:ext>
            </a:extLst>
          </p:cNvPr>
          <p:cNvSpPr>
            <a:spLocks noGrp="1"/>
          </p:cNvSpPr>
          <p:nvPr>
            <p:ph type="sldNum" sz="quarter" idx="12"/>
          </p:nvPr>
        </p:nvSpPr>
        <p:spPr/>
        <p:txBody>
          <a:bodyPr/>
          <a:lstStyle/>
          <a:p>
            <a:fld id="{D2C74903-7E6A-47C1-BE5D-ACB7EBC71F79}" type="slidenum">
              <a:rPr lang="en-IN" smtClean="0"/>
              <a:t>‹#›</a:t>
            </a:fld>
            <a:endParaRPr lang="en-IN"/>
          </a:p>
        </p:txBody>
      </p:sp>
    </p:spTree>
    <p:extLst>
      <p:ext uri="{BB962C8B-B14F-4D97-AF65-F5344CB8AC3E}">
        <p14:creationId xmlns:p14="http://schemas.microsoft.com/office/powerpoint/2010/main" val="1861251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5C522-C99D-0F7C-1929-66A6319354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58BECFD-0724-1494-4073-89F075DE70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AB6981-3A6B-5432-3085-DB5B4ECC7F7F}"/>
              </a:ext>
            </a:extLst>
          </p:cNvPr>
          <p:cNvSpPr>
            <a:spLocks noGrp="1"/>
          </p:cNvSpPr>
          <p:nvPr>
            <p:ph type="dt" sz="half" idx="10"/>
          </p:nvPr>
        </p:nvSpPr>
        <p:spPr/>
        <p:txBody>
          <a:bodyPr/>
          <a:lstStyle/>
          <a:p>
            <a:fld id="{13A42CE8-DFBB-43AE-8E77-3299210FD4A5}" type="datetimeFigureOut">
              <a:rPr lang="en-IN" smtClean="0"/>
              <a:t>05-07-2023</a:t>
            </a:fld>
            <a:endParaRPr lang="en-IN"/>
          </a:p>
        </p:txBody>
      </p:sp>
      <p:sp>
        <p:nvSpPr>
          <p:cNvPr id="5" name="Footer Placeholder 4">
            <a:extLst>
              <a:ext uri="{FF2B5EF4-FFF2-40B4-BE49-F238E27FC236}">
                <a16:creationId xmlns:a16="http://schemas.microsoft.com/office/drawing/2014/main" id="{EB6CB38C-2AEA-D718-3C7F-A43B40F62F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A3A96B-3030-CED3-ECFC-85CADCFEB0AD}"/>
              </a:ext>
            </a:extLst>
          </p:cNvPr>
          <p:cNvSpPr>
            <a:spLocks noGrp="1"/>
          </p:cNvSpPr>
          <p:nvPr>
            <p:ph type="sldNum" sz="quarter" idx="12"/>
          </p:nvPr>
        </p:nvSpPr>
        <p:spPr/>
        <p:txBody>
          <a:bodyPr/>
          <a:lstStyle/>
          <a:p>
            <a:fld id="{D2C74903-7E6A-47C1-BE5D-ACB7EBC71F79}" type="slidenum">
              <a:rPr lang="en-IN" smtClean="0"/>
              <a:t>‹#›</a:t>
            </a:fld>
            <a:endParaRPr lang="en-IN"/>
          </a:p>
        </p:txBody>
      </p:sp>
    </p:spTree>
    <p:extLst>
      <p:ext uri="{BB962C8B-B14F-4D97-AF65-F5344CB8AC3E}">
        <p14:creationId xmlns:p14="http://schemas.microsoft.com/office/powerpoint/2010/main" val="2107374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F75BA-2762-2731-09C2-8318257584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CC644C-21AE-EFF0-D9AA-D04EA8698D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F5C80D6-F970-8ABB-E06A-4390170DD5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FEEDDD2-E823-EDB9-20E5-947939ADF7AE}"/>
              </a:ext>
            </a:extLst>
          </p:cNvPr>
          <p:cNvSpPr>
            <a:spLocks noGrp="1"/>
          </p:cNvSpPr>
          <p:nvPr>
            <p:ph type="dt" sz="half" idx="10"/>
          </p:nvPr>
        </p:nvSpPr>
        <p:spPr/>
        <p:txBody>
          <a:bodyPr/>
          <a:lstStyle/>
          <a:p>
            <a:fld id="{13A42CE8-DFBB-43AE-8E77-3299210FD4A5}" type="datetimeFigureOut">
              <a:rPr lang="en-IN" smtClean="0"/>
              <a:t>05-07-2023</a:t>
            </a:fld>
            <a:endParaRPr lang="en-IN"/>
          </a:p>
        </p:txBody>
      </p:sp>
      <p:sp>
        <p:nvSpPr>
          <p:cNvPr id="6" name="Footer Placeholder 5">
            <a:extLst>
              <a:ext uri="{FF2B5EF4-FFF2-40B4-BE49-F238E27FC236}">
                <a16:creationId xmlns:a16="http://schemas.microsoft.com/office/drawing/2014/main" id="{213C7B91-F9CE-6B0E-35B5-D99BC721C0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EAACFB-DF8A-D642-BCC4-A8B805833FF0}"/>
              </a:ext>
            </a:extLst>
          </p:cNvPr>
          <p:cNvSpPr>
            <a:spLocks noGrp="1"/>
          </p:cNvSpPr>
          <p:nvPr>
            <p:ph type="sldNum" sz="quarter" idx="12"/>
          </p:nvPr>
        </p:nvSpPr>
        <p:spPr/>
        <p:txBody>
          <a:bodyPr/>
          <a:lstStyle/>
          <a:p>
            <a:fld id="{D2C74903-7E6A-47C1-BE5D-ACB7EBC71F79}" type="slidenum">
              <a:rPr lang="en-IN" smtClean="0"/>
              <a:t>‹#›</a:t>
            </a:fld>
            <a:endParaRPr lang="en-IN"/>
          </a:p>
        </p:txBody>
      </p:sp>
    </p:spTree>
    <p:extLst>
      <p:ext uri="{BB962C8B-B14F-4D97-AF65-F5344CB8AC3E}">
        <p14:creationId xmlns:p14="http://schemas.microsoft.com/office/powerpoint/2010/main" val="2260193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DF64B-1DB6-4868-2F87-1ACD6FA27ED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A05732-4D73-CA96-9B85-0F2F5BA823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4CC71F-F1D7-8D8C-5202-ACA80A2119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005CDCF-A187-FE1D-83D5-80FAD2AA70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4278EC-E170-9827-6329-EE005D6509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9ED6C29-37B5-8346-F2DB-A140F6BEFD8D}"/>
              </a:ext>
            </a:extLst>
          </p:cNvPr>
          <p:cNvSpPr>
            <a:spLocks noGrp="1"/>
          </p:cNvSpPr>
          <p:nvPr>
            <p:ph type="dt" sz="half" idx="10"/>
          </p:nvPr>
        </p:nvSpPr>
        <p:spPr/>
        <p:txBody>
          <a:bodyPr/>
          <a:lstStyle/>
          <a:p>
            <a:fld id="{13A42CE8-DFBB-43AE-8E77-3299210FD4A5}" type="datetimeFigureOut">
              <a:rPr lang="en-IN" smtClean="0"/>
              <a:t>05-07-2023</a:t>
            </a:fld>
            <a:endParaRPr lang="en-IN"/>
          </a:p>
        </p:txBody>
      </p:sp>
      <p:sp>
        <p:nvSpPr>
          <p:cNvPr id="8" name="Footer Placeholder 7">
            <a:extLst>
              <a:ext uri="{FF2B5EF4-FFF2-40B4-BE49-F238E27FC236}">
                <a16:creationId xmlns:a16="http://schemas.microsoft.com/office/drawing/2014/main" id="{DAB678BE-B350-74E5-E7D4-1CAF443BADA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6688478-61C1-2CF3-00A3-E1CAAF5BD1FF}"/>
              </a:ext>
            </a:extLst>
          </p:cNvPr>
          <p:cNvSpPr>
            <a:spLocks noGrp="1"/>
          </p:cNvSpPr>
          <p:nvPr>
            <p:ph type="sldNum" sz="quarter" idx="12"/>
          </p:nvPr>
        </p:nvSpPr>
        <p:spPr/>
        <p:txBody>
          <a:bodyPr/>
          <a:lstStyle/>
          <a:p>
            <a:fld id="{D2C74903-7E6A-47C1-BE5D-ACB7EBC71F79}" type="slidenum">
              <a:rPr lang="en-IN" smtClean="0"/>
              <a:t>‹#›</a:t>
            </a:fld>
            <a:endParaRPr lang="en-IN"/>
          </a:p>
        </p:txBody>
      </p:sp>
    </p:spTree>
    <p:extLst>
      <p:ext uri="{BB962C8B-B14F-4D97-AF65-F5344CB8AC3E}">
        <p14:creationId xmlns:p14="http://schemas.microsoft.com/office/powerpoint/2010/main" val="300499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A89A-4F75-A234-02B7-BD6213D99C2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D810ED6-FEB5-DDA7-63EF-BECBDBFEB19D}"/>
              </a:ext>
            </a:extLst>
          </p:cNvPr>
          <p:cNvSpPr>
            <a:spLocks noGrp="1"/>
          </p:cNvSpPr>
          <p:nvPr>
            <p:ph type="dt" sz="half" idx="10"/>
          </p:nvPr>
        </p:nvSpPr>
        <p:spPr/>
        <p:txBody>
          <a:bodyPr/>
          <a:lstStyle/>
          <a:p>
            <a:fld id="{13A42CE8-DFBB-43AE-8E77-3299210FD4A5}" type="datetimeFigureOut">
              <a:rPr lang="en-IN" smtClean="0"/>
              <a:t>05-07-2023</a:t>
            </a:fld>
            <a:endParaRPr lang="en-IN"/>
          </a:p>
        </p:txBody>
      </p:sp>
      <p:sp>
        <p:nvSpPr>
          <p:cNvPr id="4" name="Footer Placeholder 3">
            <a:extLst>
              <a:ext uri="{FF2B5EF4-FFF2-40B4-BE49-F238E27FC236}">
                <a16:creationId xmlns:a16="http://schemas.microsoft.com/office/drawing/2014/main" id="{3C428097-6FB6-93D0-5AC4-D740E41B1FE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E549AFF-C5AE-587F-EAFD-484FBC8F7637}"/>
              </a:ext>
            </a:extLst>
          </p:cNvPr>
          <p:cNvSpPr>
            <a:spLocks noGrp="1"/>
          </p:cNvSpPr>
          <p:nvPr>
            <p:ph type="sldNum" sz="quarter" idx="12"/>
          </p:nvPr>
        </p:nvSpPr>
        <p:spPr/>
        <p:txBody>
          <a:bodyPr/>
          <a:lstStyle/>
          <a:p>
            <a:fld id="{D2C74903-7E6A-47C1-BE5D-ACB7EBC71F79}" type="slidenum">
              <a:rPr lang="en-IN" smtClean="0"/>
              <a:t>‹#›</a:t>
            </a:fld>
            <a:endParaRPr lang="en-IN"/>
          </a:p>
        </p:txBody>
      </p:sp>
    </p:spTree>
    <p:extLst>
      <p:ext uri="{BB962C8B-B14F-4D97-AF65-F5344CB8AC3E}">
        <p14:creationId xmlns:p14="http://schemas.microsoft.com/office/powerpoint/2010/main" val="774749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ABB7BB-03AA-9006-6C3A-CF3F843D6DBB}"/>
              </a:ext>
            </a:extLst>
          </p:cNvPr>
          <p:cNvSpPr>
            <a:spLocks noGrp="1"/>
          </p:cNvSpPr>
          <p:nvPr>
            <p:ph type="dt" sz="half" idx="10"/>
          </p:nvPr>
        </p:nvSpPr>
        <p:spPr/>
        <p:txBody>
          <a:bodyPr/>
          <a:lstStyle/>
          <a:p>
            <a:fld id="{13A42CE8-DFBB-43AE-8E77-3299210FD4A5}" type="datetimeFigureOut">
              <a:rPr lang="en-IN" smtClean="0"/>
              <a:t>05-07-2023</a:t>
            </a:fld>
            <a:endParaRPr lang="en-IN"/>
          </a:p>
        </p:txBody>
      </p:sp>
      <p:sp>
        <p:nvSpPr>
          <p:cNvPr id="3" name="Footer Placeholder 2">
            <a:extLst>
              <a:ext uri="{FF2B5EF4-FFF2-40B4-BE49-F238E27FC236}">
                <a16:creationId xmlns:a16="http://schemas.microsoft.com/office/drawing/2014/main" id="{CD1F3A2A-8E92-1B00-AF35-3F52605CAEB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62535D-C514-42BD-A042-6E3637364102}"/>
              </a:ext>
            </a:extLst>
          </p:cNvPr>
          <p:cNvSpPr>
            <a:spLocks noGrp="1"/>
          </p:cNvSpPr>
          <p:nvPr>
            <p:ph type="sldNum" sz="quarter" idx="12"/>
          </p:nvPr>
        </p:nvSpPr>
        <p:spPr/>
        <p:txBody>
          <a:bodyPr/>
          <a:lstStyle/>
          <a:p>
            <a:fld id="{D2C74903-7E6A-47C1-BE5D-ACB7EBC71F79}" type="slidenum">
              <a:rPr lang="en-IN" smtClean="0"/>
              <a:t>‹#›</a:t>
            </a:fld>
            <a:endParaRPr lang="en-IN"/>
          </a:p>
        </p:txBody>
      </p:sp>
    </p:spTree>
    <p:extLst>
      <p:ext uri="{BB962C8B-B14F-4D97-AF65-F5344CB8AC3E}">
        <p14:creationId xmlns:p14="http://schemas.microsoft.com/office/powerpoint/2010/main" val="1179652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0CAE7-56A8-AD9E-44DB-506520A2C6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84009A6-4B9B-4692-7964-C3A0858C3A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E48E85-E622-AC83-525C-00B55A27D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5B46BF-2898-3826-0324-7B78BB95857F}"/>
              </a:ext>
            </a:extLst>
          </p:cNvPr>
          <p:cNvSpPr>
            <a:spLocks noGrp="1"/>
          </p:cNvSpPr>
          <p:nvPr>
            <p:ph type="dt" sz="half" idx="10"/>
          </p:nvPr>
        </p:nvSpPr>
        <p:spPr/>
        <p:txBody>
          <a:bodyPr/>
          <a:lstStyle/>
          <a:p>
            <a:fld id="{13A42CE8-DFBB-43AE-8E77-3299210FD4A5}" type="datetimeFigureOut">
              <a:rPr lang="en-IN" smtClean="0"/>
              <a:t>05-07-2023</a:t>
            </a:fld>
            <a:endParaRPr lang="en-IN"/>
          </a:p>
        </p:txBody>
      </p:sp>
      <p:sp>
        <p:nvSpPr>
          <p:cNvPr id="6" name="Footer Placeholder 5">
            <a:extLst>
              <a:ext uri="{FF2B5EF4-FFF2-40B4-BE49-F238E27FC236}">
                <a16:creationId xmlns:a16="http://schemas.microsoft.com/office/drawing/2014/main" id="{165E609F-F522-3803-730B-26C677A1DC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BE1276-0D00-4FAC-B04E-3D5A52AD7BCF}"/>
              </a:ext>
            </a:extLst>
          </p:cNvPr>
          <p:cNvSpPr>
            <a:spLocks noGrp="1"/>
          </p:cNvSpPr>
          <p:nvPr>
            <p:ph type="sldNum" sz="quarter" idx="12"/>
          </p:nvPr>
        </p:nvSpPr>
        <p:spPr/>
        <p:txBody>
          <a:bodyPr/>
          <a:lstStyle/>
          <a:p>
            <a:fld id="{D2C74903-7E6A-47C1-BE5D-ACB7EBC71F79}" type="slidenum">
              <a:rPr lang="en-IN" smtClean="0"/>
              <a:t>‹#›</a:t>
            </a:fld>
            <a:endParaRPr lang="en-IN"/>
          </a:p>
        </p:txBody>
      </p:sp>
    </p:spTree>
    <p:extLst>
      <p:ext uri="{BB962C8B-B14F-4D97-AF65-F5344CB8AC3E}">
        <p14:creationId xmlns:p14="http://schemas.microsoft.com/office/powerpoint/2010/main" val="3586392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BAAF6-FFEF-C316-8F06-07908820D8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600DDBF-9301-BF95-E3F8-EABC98D459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3F4D5E1-5B83-0CAA-B524-17E711B72A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D69093-974D-384F-CA2A-490BFDDED707}"/>
              </a:ext>
            </a:extLst>
          </p:cNvPr>
          <p:cNvSpPr>
            <a:spLocks noGrp="1"/>
          </p:cNvSpPr>
          <p:nvPr>
            <p:ph type="dt" sz="half" idx="10"/>
          </p:nvPr>
        </p:nvSpPr>
        <p:spPr/>
        <p:txBody>
          <a:bodyPr/>
          <a:lstStyle/>
          <a:p>
            <a:fld id="{13A42CE8-DFBB-43AE-8E77-3299210FD4A5}" type="datetimeFigureOut">
              <a:rPr lang="en-IN" smtClean="0"/>
              <a:t>05-07-2023</a:t>
            </a:fld>
            <a:endParaRPr lang="en-IN"/>
          </a:p>
        </p:txBody>
      </p:sp>
      <p:sp>
        <p:nvSpPr>
          <p:cNvPr id="6" name="Footer Placeholder 5">
            <a:extLst>
              <a:ext uri="{FF2B5EF4-FFF2-40B4-BE49-F238E27FC236}">
                <a16:creationId xmlns:a16="http://schemas.microsoft.com/office/drawing/2014/main" id="{91F95922-5054-F606-D8A2-359FFA5E71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8A8242-E2F2-4E1E-24F4-0B5DAAFE4073}"/>
              </a:ext>
            </a:extLst>
          </p:cNvPr>
          <p:cNvSpPr>
            <a:spLocks noGrp="1"/>
          </p:cNvSpPr>
          <p:nvPr>
            <p:ph type="sldNum" sz="quarter" idx="12"/>
          </p:nvPr>
        </p:nvSpPr>
        <p:spPr/>
        <p:txBody>
          <a:bodyPr/>
          <a:lstStyle/>
          <a:p>
            <a:fld id="{D2C74903-7E6A-47C1-BE5D-ACB7EBC71F79}" type="slidenum">
              <a:rPr lang="en-IN" smtClean="0"/>
              <a:t>‹#›</a:t>
            </a:fld>
            <a:endParaRPr lang="en-IN"/>
          </a:p>
        </p:txBody>
      </p:sp>
    </p:spTree>
    <p:extLst>
      <p:ext uri="{BB962C8B-B14F-4D97-AF65-F5344CB8AC3E}">
        <p14:creationId xmlns:p14="http://schemas.microsoft.com/office/powerpoint/2010/main" val="1508589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894DDF-7B83-7C38-9012-F3043A6266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5B6A63-4693-12E6-16E2-2E22500308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67D228-796E-E9A1-3F63-DDE838B5B0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A42CE8-DFBB-43AE-8E77-3299210FD4A5}" type="datetimeFigureOut">
              <a:rPr lang="en-IN" smtClean="0"/>
              <a:t>05-07-2023</a:t>
            </a:fld>
            <a:endParaRPr lang="en-IN"/>
          </a:p>
        </p:txBody>
      </p:sp>
      <p:sp>
        <p:nvSpPr>
          <p:cNvPr id="5" name="Footer Placeholder 4">
            <a:extLst>
              <a:ext uri="{FF2B5EF4-FFF2-40B4-BE49-F238E27FC236}">
                <a16:creationId xmlns:a16="http://schemas.microsoft.com/office/drawing/2014/main" id="{92D66F87-0193-7347-C5C0-37CC4C0AC0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F6925DF-3420-5A42-32D9-D2CA423574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C74903-7E6A-47C1-BE5D-ACB7EBC71F79}" type="slidenum">
              <a:rPr lang="en-IN" smtClean="0"/>
              <a:t>‹#›</a:t>
            </a:fld>
            <a:endParaRPr lang="en-IN"/>
          </a:p>
        </p:txBody>
      </p:sp>
    </p:spTree>
    <p:extLst>
      <p:ext uri="{BB962C8B-B14F-4D97-AF65-F5344CB8AC3E}">
        <p14:creationId xmlns:p14="http://schemas.microsoft.com/office/powerpoint/2010/main" val="2966690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w3schools.com/ai/ai_perceptrons.asp" TargetMode="External"/><Relationship Id="rId2" Type="http://schemas.openxmlformats.org/officeDocument/2006/relationships/hyperlink" Target="https://www.geeksforgeeks.org/single-layer-perceptron-in-tensorflow/?ref=lbp" TargetMode="External"/><Relationship Id="rId1" Type="http://schemas.openxmlformats.org/officeDocument/2006/relationships/slideLayout" Target="../slideLayouts/slideLayout2.xml"/><Relationship Id="rId6" Type="http://schemas.openxmlformats.org/officeDocument/2006/relationships/hyperlink" Target="https://www.edureka.co/blog/backpropagation/" TargetMode="External"/><Relationship Id="rId5" Type="http://schemas.openxmlformats.org/officeDocument/2006/relationships/hyperlink" Target="https://medium.com/deeper-deep-learning-tr/ad%C4%B1m-ad%C4%B1m-forward-and-back-propagation-cf4cd18276ee" TargetMode="External"/><Relationship Id="rId4" Type="http://schemas.openxmlformats.org/officeDocument/2006/relationships/hyperlink" Target="https://www.simplilearn.com/tutorials/deep-learning-tutorial/multilayer-perceptron#forward_propaga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2B438-70BE-FA03-964D-CA5B9C337CD1}"/>
              </a:ext>
            </a:extLst>
          </p:cNvPr>
          <p:cNvSpPr>
            <a:spLocks noGrp="1"/>
          </p:cNvSpPr>
          <p:nvPr>
            <p:ph type="ctrTitle"/>
          </p:nvPr>
        </p:nvSpPr>
        <p:spPr/>
        <p:txBody>
          <a:bodyPr/>
          <a:lstStyle/>
          <a:p>
            <a:r>
              <a:rPr lang="en-IN" dirty="0"/>
              <a:t>Deep Learning Techniques</a:t>
            </a:r>
          </a:p>
        </p:txBody>
      </p:sp>
      <p:sp>
        <p:nvSpPr>
          <p:cNvPr id="3" name="Subtitle 2">
            <a:extLst>
              <a:ext uri="{FF2B5EF4-FFF2-40B4-BE49-F238E27FC236}">
                <a16:creationId xmlns:a16="http://schemas.microsoft.com/office/drawing/2014/main" id="{E4A0B12A-20BD-3043-092E-532E61163770}"/>
              </a:ext>
            </a:extLst>
          </p:cNvPr>
          <p:cNvSpPr>
            <a:spLocks noGrp="1"/>
          </p:cNvSpPr>
          <p:nvPr>
            <p:ph type="subTitle" idx="1"/>
          </p:nvPr>
        </p:nvSpPr>
        <p:spPr/>
        <p:txBody>
          <a:bodyPr/>
          <a:lstStyle/>
          <a:p>
            <a:r>
              <a:rPr lang="en-IN" dirty="0"/>
              <a:t>II </a:t>
            </a:r>
            <a:r>
              <a:rPr lang="en-IN" dirty="0" err="1"/>
              <a:t>M.Sc</a:t>
            </a:r>
            <a:r>
              <a:rPr lang="en-IN" dirty="0"/>
              <a:t> (DS / CS)</a:t>
            </a:r>
          </a:p>
          <a:p>
            <a:endParaRPr lang="en-IN" dirty="0"/>
          </a:p>
        </p:txBody>
      </p:sp>
    </p:spTree>
    <p:extLst>
      <p:ext uri="{BB962C8B-B14F-4D97-AF65-F5344CB8AC3E}">
        <p14:creationId xmlns:p14="http://schemas.microsoft.com/office/powerpoint/2010/main" val="1350218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9FC27-9295-9597-E537-4D0F77A35F45}"/>
              </a:ext>
            </a:extLst>
          </p:cNvPr>
          <p:cNvSpPr>
            <a:spLocks noGrp="1"/>
          </p:cNvSpPr>
          <p:nvPr>
            <p:ph type="title"/>
          </p:nvPr>
        </p:nvSpPr>
        <p:spPr>
          <a:xfrm>
            <a:off x="838200" y="365125"/>
            <a:ext cx="10515600" cy="854075"/>
          </a:xfrm>
        </p:spPr>
        <p:txBody>
          <a:bodyPr/>
          <a:lstStyle/>
          <a:p>
            <a:r>
              <a:rPr lang="en-IN" dirty="0"/>
              <a:t>Cont..</a:t>
            </a:r>
          </a:p>
        </p:txBody>
      </p:sp>
      <p:pic>
        <p:nvPicPr>
          <p:cNvPr id="5" name="Content Placeholder 4">
            <a:extLst>
              <a:ext uri="{FF2B5EF4-FFF2-40B4-BE49-F238E27FC236}">
                <a16:creationId xmlns:a16="http://schemas.microsoft.com/office/drawing/2014/main" id="{A8A2865F-FB79-FB3D-1B31-C898621CC9C7}"/>
              </a:ext>
            </a:extLst>
          </p:cNvPr>
          <p:cNvPicPr>
            <a:picLocks noGrp="1" noChangeAspect="1"/>
          </p:cNvPicPr>
          <p:nvPr>
            <p:ph idx="1"/>
          </p:nvPr>
        </p:nvPicPr>
        <p:blipFill>
          <a:blip r:embed="rId2"/>
          <a:stretch>
            <a:fillRect/>
          </a:stretch>
        </p:blipFill>
        <p:spPr>
          <a:xfrm>
            <a:off x="1793967" y="1825625"/>
            <a:ext cx="7676702" cy="4351338"/>
          </a:xfrm>
        </p:spPr>
      </p:pic>
    </p:spTree>
    <p:extLst>
      <p:ext uri="{BB962C8B-B14F-4D97-AF65-F5344CB8AC3E}">
        <p14:creationId xmlns:p14="http://schemas.microsoft.com/office/powerpoint/2010/main" val="320984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3CE6-6F16-C4DA-E743-D938DC5C2A1C}"/>
              </a:ext>
            </a:extLst>
          </p:cNvPr>
          <p:cNvSpPr>
            <a:spLocks noGrp="1"/>
          </p:cNvSpPr>
          <p:nvPr>
            <p:ph type="title"/>
          </p:nvPr>
        </p:nvSpPr>
        <p:spPr>
          <a:xfrm>
            <a:off x="838200" y="365126"/>
            <a:ext cx="10515600" cy="497024"/>
          </a:xfrm>
        </p:spPr>
        <p:txBody>
          <a:bodyPr>
            <a:normAutofit fontScale="90000"/>
          </a:bodyPr>
          <a:lstStyle/>
          <a:p>
            <a:pPr algn="ctr"/>
            <a:r>
              <a:rPr lang="en-IN" dirty="0" err="1"/>
              <a:t>Perceptrons</a:t>
            </a:r>
            <a:endParaRPr lang="en-IN" dirty="0"/>
          </a:p>
        </p:txBody>
      </p:sp>
      <p:sp>
        <p:nvSpPr>
          <p:cNvPr id="3" name="Content Placeholder 2">
            <a:extLst>
              <a:ext uri="{FF2B5EF4-FFF2-40B4-BE49-F238E27FC236}">
                <a16:creationId xmlns:a16="http://schemas.microsoft.com/office/drawing/2014/main" id="{6350A808-680C-18B6-82D5-0BF22C9C6243}"/>
              </a:ext>
            </a:extLst>
          </p:cNvPr>
          <p:cNvSpPr>
            <a:spLocks noGrp="1"/>
          </p:cNvSpPr>
          <p:nvPr>
            <p:ph idx="1"/>
          </p:nvPr>
        </p:nvSpPr>
        <p:spPr>
          <a:xfrm>
            <a:off x="838200" y="1123406"/>
            <a:ext cx="10515600" cy="5634445"/>
          </a:xfrm>
        </p:spPr>
        <p:txBody>
          <a:bodyPr>
            <a:normAutofit/>
          </a:bodyPr>
          <a:lstStyle/>
          <a:p>
            <a:pPr algn="l"/>
            <a:r>
              <a:rPr lang="en-US" sz="2400" b="0" i="0" dirty="0">
                <a:solidFill>
                  <a:srgbClr val="222222"/>
                </a:solidFill>
                <a:effectLst/>
              </a:rPr>
              <a:t>Inspired by the biological functioning of a neuron, an American scientist Franck Rosenblatt came up with the concept of perceptron at Cornell Aeronautical Laboratory in 1957.</a:t>
            </a:r>
            <a:endParaRPr lang="en-US" sz="2400" i="0" dirty="0">
              <a:solidFill>
                <a:srgbClr val="000000"/>
              </a:solidFill>
              <a:effectLst/>
            </a:endParaRPr>
          </a:p>
          <a:p>
            <a:pPr algn="l"/>
            <a:r>
              <a:rPr lang="en-US" sz="2400" i="0" dirty="0">
                <a:solidFill>
                  <a:srgbClr val="000000"/>
                </a:solidFill>
                <a:effectLst/>
              </a:rPr>
              <a:t>A Perceptron is an Artificial Neuron</a:t>
            </a:r>
          </a:p>
          <a:p>
            <a:pPr algn="l"/>
            <a:r>
              <a:rPr lang="en-US" sz="2400" i="0" dirty="0">
                <a:solidFill>
                  <a:srgbClr val="000000"/>
                </a:solidFill>
                <a:effectLst/>
              </a:rPr>
              <a:t>It is the simplest possible Neural Network</a:t>
            </a:r>
          </a:p>
          <a:p>
            <a:r>
              <a:rPr lang="en-US" sz="2400" dirty="0"/>
              <a:t>Scientists had discovered that brain cells (Neurons) receive input from our senses by electrical signals.</a:t>
            </a:r>
          </a:p>
          <a:p>
            <a:r>
              <a:rPr lang="en-US" sz="2400" dirty="0"/>
              <a:t>The Neurons, then again, use electrical signals to store information, and to make decisions based on previous input.</a:t>
            </a:r>
          </a:p>
          <a:p>
            <a:endParaRPr lang="en-IN" sz="2400" dirty="0"/>
          </a:p>
        </p:txBody>
      </p:sp>
    </p:spTree>
    <p:extLst>
      <p:ext uri="{BB962C8B-B14F-4D97-AF65-F5344CB8AC3E}">
        <p14:creationId xmlns:p14="http://schemas.microsoft.com/office/powerpoint/2010/main" val="3441657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BC68F-BD34-3E01-0C22-1B79E8F3BA8E}"/>
              </a:ext>
            </a:extLst>
          </p:cNvPr>
          <p:cNvSpPr>
            <a:spLocks noGrp="1"/>
          </p:cNvSpPr>
          <p:nvPr>
            <p:ph type="title"/>
          </p:nvPr>
        </p:nvSpPr>
        <p:spPr>
          <a:xfrm>
            <a:off x="838200" y="365126"/>
            <a:ext cx="10515600" cy="540566"/>
          </a:xfrm>
        </p:spPr>
        <p:txBody>
          <a:bodyPr>
            <a:normAutofit fontScale="90000"/>
          </a:bodyPr>
          <a:lstStyle/>
          <a:p>
            <a:r>
              <a:rPr lang="en-IN" dirty="0"/>
              <a:t>Main Components of Perceptron</a:t>
            </a:r>
          </a:p>
        </p:txBody>
      </p:sp>
      <p:sp>
        <p:nvSpPr>
          <p:cNvPr id="3" name="Content Placeholder 2">
            <a:extLst>
              <a:ext uri="{FF2B5EF4-FFF2-40B4-BE49-F238E27FC236}">
                <a16:creationId xmlns:a16="http://schemas.microsoft.com/office/drawing/2014/main" id="{675C03E2-96AA-729B-4D82-6157B0B4AB38}"/>
              </a:ext>
            </a:extLst>
          </p:cNvPr>
          <p:cNvSpPr>
            <a:spLocks noGrp="1"/>
          </p:cNvSpPr>
          <p:nvPr>
            <p:ph idx="1"/>
          </p:nvPr>
        </p:nvSpPr>
        <p:spPr>
          <a:xfrm>
            <a:off x="838200" y="1062446"/>
            <a:ext cx="10515600" cy="5114517"/>
          </a:xfrm>
        </p:spPr>
        <p:txBody>
          <a:bodyPr>
            <a:normAutofit/>
          </a:bodyPr>
          <a:lstStyle/>
          <a:p>
            <a:pPr algn="just"/>
            <a:r>
              <a:rPr lang="en-US" sz="2400" b="0" i="0" dirty="0">
                <a:solidFill>
                  <a:srgbClr val="222222"/>
                </a:solidFill>
                <a:effectLst/>
              </a:rPr>
              <a:t>Rosenblatt’s perceptron is basically a binary classifier. The perceptron consists of 3 main parts:</a:t>
            </a:r>
          </a:p>
          <a:p>
            <a:pPr algn="just">
              <a:buFont typeface="Arial" panose="020B0604020202020204" pitchFamily="34" charset="0"/>
              <a:buChar char="•"/>
            </a:pPr>
            <a:r>
              <a:rPr lang="en-US" sz="2400" b="0" i="0" dirty="0">
                <a:solidFill>
                  <a:srgbClr val="222222"/>
                </a:solidFill>
                <a:effectLst/>
              </a:rPr>
              <a:t>Input nodes or input layer: The input layer takes the initial data into the system for further processing. Each input node is associated with a numerical value. It can take any real value.</a:t>
            </a:r>
          </a:p>
          <a:p>
            <a:pPr algn="just">
              <a:buFont typeface="Arial" panose="020B0604020202020204" pitchFamily="34" charset="0"/>
              <a:buChar char="•"/>
            </a:pPr>
            <a:r>
              <a:rPr lang="en-US" sz="2400" b="0" i="0" dirty="0">
                <a:solidFill>
                  <a:srgbClr val="222222"/>
                </a:solidFill>
                <a:effectLst/>
              </a:rPr>
              <a:t>Weights and bias: Weight parameters represent the strength of the connection between units. Higher is the weight, stronger is the influence of the associated input neuron to decide the output. Bias plays the same as the intercept in a linear equation.</a:t>
            </a:r>
          </a:p>
          <a:p>
            <a:pPr algn="just">
              <a:buFont typeface="Arial" panose="020B0604020202020204" pitchFamily="34" charset="0"/>
              <a:buChar char="•"/>
            </a:pPr>
            <a:r>
              <a:rPr lang="en-US" sz="2400" b="0" i="0" dirty="0">
                <a:solidFill>
                  <a:srgbClr val="222222"/>
                </a:solidFill>
                <a:effectLst/>
              </a:rPr>
              <a:t>Activation function: The activation function determines whether the neuron will fire or not. At its simplest, the activation function is a step function, but based on the scenario, different activation functions can be used.</a:t>
            </a:r>
          </a:p>
          <a:p>
            <a:endParaRPr lang="en-IN" dirty="0"/>
          </a:p>
        </p:txBody>
      </p:sp>
    </p:spTree>
    <p:extLst>
      <p:ext uri="{BB962C8B-B14F-4D97-AF65-F5344CB8AC3E}">
        <p14:creationId xmlns:p14="http://schemas.microsoft.com/office/powerpoint/2010/main" val="1309475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2FDEB-0BEA-A0B5-6CB7-8B2333178670}"/>
              </a:ext>
            </a:extLst>
          </p:cNvPr>
          <p:cNvSpPr>
            <a:spLocks noGrp="1"/>
          </p:cNvSpPr>
          <p:nvPr>
            <p:ph type="title"/>
          </p:nvPr>
        </p:nvSpPr>
        <p:spPr>
          <a:xfrm>
            <a:off x="838200" y="365125"/>
            <a:ext cx="10515600" cy="793115"/>
          </a:xfrm>
        </p:spPr>
        <p:txBody>
          <a:bodyPr/>
          <a:lstStyle/>
          <a:p>
            <a:r>
              <a:rPr lang="en-IN" dirty="0"/>
              <a:t>Working of Perceptron</a:t>
            </a:r>
          </a:p>
        </p:txBody>
      </p:sp>
      <p:sp>
        <p:nvSpPr>
          <p:cNvPr id="3" name="Content Placeholder 2">
            <a:extLst>
              <a:ext uri="{FF2B5EF4-FFF2-40B4-BE49-F238E27FC236}">
                <a16:creationId xmlns:a16="http://schemas.microsoft.com/office/drawing/2014/main" id="{5490B163-7979-92F2-B0E3-4CB2F937E741}"/>
              </a:ext>
            </a:extLst>
          </p:cNvPr>
          <p:cNvSpPr>
            <a:spLocks noGrp="1"/>
          </p:cNvSpPr>
          <p:nvPr>
            <p:ph idx="1"/>
          </p:nvPr>
        </p:nvSpPr>
        <p:spPr>
          <a:xfrm>
            <a:off x="287383" y="1001486"/>
            <a:ext cx="11066417" cy="5747657"/>
          </a:xfrm>
        </p:spPr>
        <p:txBody>
          <a:bodyPr/>
          <a:lstStyle/>
          <a:p>
            <a:r>
              <a:rPr lang="en-IN" dirty="0"/>
              <a:t>First Step : </a:t>
            </a:r>
          </a:p>
          <a:p>
            <a:r>
              <a:rPr lang="en-IN" dirty="0"/>
              <a:t> </a:t>
            </a:r>
            <a:r>
              <a:rPr lang="en-IN" sz="2400" dirty="0"/>
              <a:t>All input values are multiplied with their respective weights and added together</a:t>
            </a:r>
          </a:p>
          <a:p>
            <a:r>
              <a:rPr lang="en-IN" sz="2400" dirty="0"/>
              <a:t>The result obtained is called weighted sum </a:t>
            </a:r>
            <a:r>
              <a:rPr lang="en-IN" sz="2400" b="0" i="0" dirty="0">
                <a:solidFill>
                  <a:srgbClr val="222222"/>
                </a:solidFill>
                <a:effectLst/>
                <a:latin typeface="Lato" panose="020F0502020204030203" pitchFamily="34" charset="0"/>
              </a:rPr>
              <a:t>∑</a:t>
            </a:r>
            <a:r>
              <a:rPr lang="en-IN" sz="2400" b="0" i="0" dirty="0" err="1">
                <a:solidFill>
                  <a:srgbClr val="222222"/>
                </a:solidFill>
                <a:effectLst/>
                <a:latin typeface="Lato" panose="020F0502020204030203" pitchFamily="34" charset="0"/>
              </a:rPr>
              <a:t>wi</a:t>
            </a:r>
            <a:r>
              <a:rPr lang="en-IN" sz="2400" b="0" i="0" dirty="0">
                <a:solidFill>
                  <a:srgbClr val="222222"/>
                </a:solidFill>
                <a:effectLst/>
                <a:latin typeface="Lato" panose="020F0502020204030203" pitchFamily="34" charset="0"/>
              </a:rPr>
              <a:t>*xi, or it is stated as </a:t>
            </a:r>
            <a:r>
              <a:rPr lang="pl-PL" sz="2400" b="0" i="0" dirty="0">
                <a:solidFill>
                  <a:srgbClr val="222222"/>
                </a:solidFill>
                <a:effectLst/>
                <a:latin typeface="Lato" panose="020F0502020204030203" pitchFamily="34" charset="0"/>
              </a:rPr>
              <a:t> x1*w1 + x2*w2 +…wn*xn.</a:t>
            </a:r>
            <a:endParaRPr lang="en-IN" sz="2400" b="0" i="0" dirty="0">
              <a:solidFill>
                <a:srgbClr val="222222"/>
              </a:solidFill>
              <a:effectLst/>
              <a:latin typeface="Lato" panose="020F0502020204030203" pitchFamily="34" charset="0"/>
            </a:endParaRPr>
          </a:p>
          <a:p>
            <a:r>
              <a:rPr lang="en-IN" sz="2400" dirty="0">
                <a:solidFill>
                  <a:srgbClr val="222222"/>
                </a:solidFill>
                <a:latin typeface="Lato" panose="020F0502020204030203" pitchFamily="34" charset="0"/>
              </a:rPr>
              <a:t>This sum gives appropriate representation of the inputs based on their importance.</a:t>
            </a:r>
          </a:p>
          <a:p>
            <a:r>
              <a:rPr lang="en-IN" sz="2400" dirty="0">
                <a:solidFill>
                  <a:srgbClr val="222222"/>
                </a:solidFill>
                <a:latin typeface="Lato" panose="020F0502020204030203" pitchFamily="34" charset="0"/>
              </a:rPr>
              <a:t>Additionally a bias term b is added to this sum </a:t>
            </a:r>
            <a:r>
              <a:rPr lang="en-IN" sz="2400" b="0" i="0" dirty="0">
                <a:solidFill>
                  <a:srgbClr val="222222"/>
                </a:solidFill>
                <a:effectLst/>
                <a:latin typeface="Lato" panose="020F0502020204030203" pitchFamily="34" charset="0"/>
              </a:rPr>
              <a:t>∑</a:t>
            </a:r>
            <a:r>
              <a:rPr lang="en-IN" sz="2400" b="0" i="0" dirty="0" err="1">
                <a:solidFill>
                  <a:srgbClr val="222222"/>
                </a:solidFill>
                <a:effectLst/>
                <a:latin typeface="Lato" panose="020F0502020204030203" pitchFamily="34" charset="0"/>
              </a:rPr>
              <a:t>wi</a:t>
            </a:r>
            <a:r>
              <a:rPr lang="en-IN" sz="2400" b="0" i="0" dirty="0">
                <a:solidFill>
                  <a:srgbClr val="222222"/>
                </a:solidFill>
                <a:effectLst/>
                <a:latin typeface="Lato" panose="020F0502020204030203" pitchFamily="34" charset="0"/>
              </a:rPr>
              <a:t>*xi + </a:t>
            </a:r>
            <a:r>
              <a:rPr lang="en-IN" sz="2400" b="0" i="1" dirty="0">
                <a:solidFill>
                  <a:srgbClr val="222222"/>
                </a:solidFill>
                <a:effectLst/>
                <a:latin typeface="Lato" panose="020F0502020204030203" pitchFamily="34" charset="0"/>
              </a:rPr>
              <a:t>b</a:t>
            </a:r>
          </a:p>
          <a:p>
            <a:r>
              <a:rPr lang="en-US" sz="2400" dirty="0"/>
              <a:t>Bias serves as another model parameter (in addition to weights) that can be tuned to improve the model’s performance.</a:t>
            </a:r>
            <a:endParaRPr lang="en-IN" sz="2400" dirty="0"/>
          </a:p>
        </p:txBody>
      </p:sp>
    </p:spTree>
    <p:extLst>
      <p:ext uri="{BB962C8B-B14F-4D97-AF65-F5344CB8AC3E}">
        <p14:creationId xmlns:p14="http://schemas.microsoft.com/office/powerpoint/2010/main" val="1712483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00660-6CFE-8101-2603-FF691ECF577F}"/>
              </a:ext>
            </a:extLst>
          </p:cNvPr>
          <p:cNvSpPr>
            <a:spLocks noGrp="1"/>
          </p:cNvSpPr>
          <p:nvPr>
            <p:ph type="title"/>
          </p:nvPr>
        </p:nvSpPr>
        <p:spPr>
          <a:xfrm>
            <a:off x="838200" y="182246"/>
            <a:ext cx="10515600" cy="315912"/>
          </a:xfrm>
        </p:spPr>
        <p:txBody>
          <a:bodyPr>
            <a:normAutofit fontScale="90000"/>
          </a:bodyPr>
          <a:lstStyle/>
          <a:p>
            <a:r>
              <a:rPr lang="en-IN" dirty="0"/>
              <a:t>Cont..</a:t>
            </a:r>
          </a:p>
        </p:txBody>
      </p:sp>
      <p:sp>
        <p:nvSpPr>
          <p:cNvPr id="3" name="Content Placeholder 2">
            <a:extLst>
              <a:ext uri="{FF2B5EF4-FFF2-40B4-BE49-F238E27FC236}">
                <a16:creationId xmlns:a16="http://schemas.microsoft.com/office/drawing/2014/main" id="{BD9AD781-8F03-CB40-FE7E-9C5797FB0A72}"/>
              </a:ext>
            </a:extLst>
          </p:cNvPr>
          <p:cNvSpPr>
            <a:spLocks noGrp="1"/>
          </p:cNvSpPr>
          <p:nvPr>
            <p:ph idx="1"/>
          </p:nvPr>
        </p:nvSpPr>
        <p:spPr>
          <a:xfrm>
            <a:off x="-1" y="592183"/>
            <a:ext cx="11913327" cy="2177143"/>
          </a:xfrm>
        </p:spPr>
        <p:txBody>
          <a:bodyPr>
            <a:normAutofit/>
          </a:bodyPr>
          <a:lstStyle/>
          <a:p>
            <a:r>
              <a:rPr lang="en-IN" sz="2400" dirty="0"/>
              <a:t>Second Step : </a:t>
            </a:r>
          </a:p>
          <a:p>
            <a:r>
              <a:rPr lang="en-IN" sz="2400" dirty="0"/>
              <a:t>A activation function f is applied over the above sum </a:t>
            </a:r>
            <a:r>
              <a:rPr lang="en-IN" sz="2400" b="0" i="0" dirty="0">
                <a:solidFill>
                  <a:srgbClr val="222222"/>
                </a:solidFill>
                <a:effectLst/>
                <a:latin typeface="Lato" panose="020F0502020204030203" pitchFamily="34" charset="0"/>
              </a:rPr>
              <a:t>∑</a:t>
            </a:r>
            <a:r>
              <a:rPr lang="en-IN" sz="2400" b="0" i="0" dirty="0" err="1">
                <a:solidFill>
                  <a:srgbClr val="222222"/>
                </a:solidFill>
                <a:effectLst/>
                <a:latin typeface="Lato" panose="020F0502020204030203" pitchFamily="34" charset="0"/>
              </a:rPr>
              <a:t>wi</a:t>
            </a:r>
            <a:r>
              <a:rPr lang="en-IN" sz="2400" b="0" i="0" dirty="0">
                <a:solidFill>
                  <a:srgbClr val="222222"/>
                </a:solidFill>
                <a:effectLst/>
                <a:latin typeface="Lato" panose="020F0502020204030203" pitchFamily="34" charset="0"/>
              </a:rPr>
              <a:t>*xi + b  to obtain output Y = </a:t>
            </a:r>
            <a:r>
              <a:rPr lang="en-IN" sz="2400" b="0" i="1" dirty="0">
                <a:solidFill>
                  <a:srgbClr val="222222"/>
                </a:solidFill>
                <a:effectLst/>
                <a:latin typeface="Lato" panose="020F0502020204030203" pitchFamily="34" charset="0"/>
              </a:rPr>
              <a:t>f</a:t>
            </a:r>
            <a:r>
              <a:rPr lang="en-IN" sz="2400" b="0" i="0" dirty="0">
                <a:solidFill>
                  <a:srgbClr val="222222"/>
                </a:solidFill>
                <a:effectLst/>
                <a:latin typeface="Lato" panose="020F0502020204030203" pitchFamily="34" charset="0"/>
              </a:rPr>
              <a:t>(∑</a:t>
            </a:r>
            <a:r>
              <a:rPr lang="en-IN" sz="2400" b="0" i="0" dirty="0" err="1">
                <a:solidFill>
                  <a:srgbClr val="222222"/>
                </a:solidFill>
                <a:effectLst/>
                <a:latin typeface="Lato" panose="020F0502020204030203" pitchFamily="34" charset="0"/>
              </a:rPr>
              <a:t>wi</a:t>
            </a:r>
            <a:r>
              <a:rPr lang="en-IN" sz="2400" b="0" i="0" dirty="0">
                <a:solidFill>
                  <a:srgbClr val="222222"/>
                </a:solidFill>
                <a:effectLst/>
                <a:latin typeface="Lato" panose="020F0502020204030203" pitchFamily="34" charset="0"/>
              </a:rPr>
              <a:t>*xi + b).</a:t>
            </a:r>
          </a:p>
          <a:p>
            <a:r>
              <a:rPr lang="en-US" sz="2400" b="0" i="0" dirty="0">
                <a:solidFill>
                  <a:srgbClr val="222222"/>
                </a:solidFill>
                <a:effectLst/>
                <a:latin typeface="Lato" panose="020F0502020204030203" pitchFamily="34" charset="0"/>
              </a:rPr>
              <a:t>Depending upon the scenario and the activation function used, the Output is either binary {1, 0} or a continuous value.</a:t>
            </a:r>
          </a:p>
          <a:p>
            <a:pPr marL="0" indent="0">
              <a:buNone/>
            </a:pPr>
            <a:endParaRPr lang="en-IN" sz="2400" dirty="0"/>
          </a:p>
        </p:txBody>
      </p:sp>
      <p:pic>
        <p:nvPicPr>
          <p:cNvPr id="3076" name="Picture 4" descr="Working of a Perceptron">
            <a:extLst>
              <a:ext uri="{FF2B5EF4-FFF2-40B4-BE49-F238E27FC236}">
                <a16:creationId xmlns:a16="http://schemas.microsoft.com/office/drawing/2014/main" id="{8391DE07-6BDD-6D90-2958-61F97790F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34789"/>
            <a:ext cx="12192000" cy="3526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0100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4BA36-6585-EAD1-2907-E81A8D8452B1}"/>
              </a:ext>
            </a:extLst>
          </p:cNvPr>
          <p:cNvSpPr>
            <a:spLocks noGrp="1"/>
          </p:cNvSpPr>
          <p:nvPr>
            <p:ph type="title"/>
          </p:nvPr>
        </p:nvSpPr>
        <p:spPr>
          <a:xfrm>
            <a:off x="838200" y="365126"/>
            <a:ext cx="10515600" cy="315912"/>
          </a:xfrm>
        </p:spPr>
        <p:txBody>
          <a:bodyPr>
            <a:normAutofit fontScale="90000"/>
          </a:bodyPr>
          <a:lstStyle/>
          <a:p>
            <a:r>
              <a:rPr lang="en-IN" dirty="0"/>
              <a:t>Cont..</a:t>
            </a:r>
          </a:p>
        </p:txBody>
      </p:sp>
      <p:sp>
        <p:nvSpPr>
          <p:cNvPr id="3" name="Content Placeholder 2">
            <a:extLst>
              <a:ext uri="{FF2B5EF4-FFF2-40B4-BE49-F238E27FC236}">
                <a16:creationId xmlns:a16="http://schemas.microsoft.com/office/drawing/2014/main" id="{912042E9-1F45-0487-9905-0DFC07373EC6}"/>
              </a:ext>
            </a:extLst>
          </p:cNvPr>
          <p:cNvSpPr>
            <a:spLocks noGrp="1"/>
          </p:cNvSpPr>
          <p:nvPr>
            <p:ph idx="1"/>
          </p:nvPr>
        </p:nvSpPr>
        <p:spPr>
          <a:xfrm>
            <a:off x="296091" y="992776"/>
            <a:ext cx="11057709" cy="5199017"/>
          </a:xfrm>
        </p:spPr>
        <p:txBody>
          <a:bodyPr/>
          <a:lstStyle/>
          <a:p>
            <a:r>
              <a:rPr lang="en-US" sz="2800" dirty="0"/>
              <a:t>Frank had the idea that </a:t>
            </a:r>
            <a:r>
              <a:rPr lang="en-US" sz="2800" dirty="0" err="1"/>
              <a:t>Perceptrons</a:t>
            </a:r>
            <a:r>
              <a:rPr lang="en-US" sz="2800" dirty="0"/>
              <a:t> could simulate brain principles, with the ability to learn and make decisions.</a:t>
            </a:r>
          </a:p>
          <a:p>
            <a:r>
              <a:rPr lang="en-US" sz="2800" dirty="0"/>
              <a:t>The original Perceptron was designed to take a number of binary inputs, and produce one binary output (0 or 1).</a:t>
            </a:r>
          </a:p>
          <a:p>
            <a:r>
              <a:rPr lang="en-US" sz="2800" dirty="0"/>
              <a:t>The idea was to use different weights to represent the importance of each input, and that the sum of the values should be greater than a threshold value before making a decision like yes or no (true or false) (0 or 1).</a:t>
            </a:r>
          </a:p>
          <a:p>
            <a:endParaRPr lang="en-IN" dirty="0"/>
          </a:p>
        </p:txBody>
      </p:sp>
    </p:spTree>
    <p:extLst>
      <p:ext uri="{BB962C8B-B14F-4D97-AF65-F5344CB8AC3E}">
        <p14:creationId xmlns:p14="http://schemas.microsoft.com/office/powerpoint/2010/main" val="2555010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9698D-6C0F-4C65-B027-0DF007E3C0B2}"/>
              </a:ext>
            </a:extLst>
          </p:cNvPr>
          <p:cNvSpPr>
            <a:spLocks noGrp="1"/>
          </p:cNvSpPr>
          <p:nvPr>
            <p:ph type="title"/>
          </p:nvPr>
        </p:nvSpPr>
        <p:spPr>
          <a:xfrm>
            <a:off x="838200" y="0"/>
            <a:ext cx="10515600" cy="315912"/>
          </a:xfrm>
        </p:spPr>
        <p:txBody>
          <a:bodyPr>
            <a:normAutofit fontScale="90000"/>
          </a:bodyPr>
          <a:lstStyle/>
          <a:p>
            <a:r>
              <a:rPr lang="en-IN" dirty="0"/>
              <a:t>		Activation Functions</a:t>
            </a:r>
          </a:p>
        </p:txBody>
      </p:sp>
      <p:sp>
        <p:nvSpPr>
          <p:cNvPr id="3" name="Content Placeholder 2">
            <a:extLst>
              <a:ext uri="{FF2B5EF4-FFF2-40B4-BE49-F238E27FC236}">
                <a16:creationId xmlns:a16="http://schemas.microsoft.com/office/drawing/2014/main" id="{C1523CCE-70FE-6373-F2DC-0E2A2D946E33}"/>
              </a:ext>
            </a:extLst>
          </p:cNvPr>
          <p:cNvSpPr>
            <a:spLocks noGrp="1"/>
          </p:cNvSpPr>
          <p:nvPr>
            <p:ph idx="1"/>
          </p:nvPr>
        </p:nvSpPr>
        <p:spPr>
          <a:xfrm>
            <a:off x="156754" y="531222"/>
            <a:ext cx="11547566" cy="3762103"/>
          </a:xfrm>
        </p:spPr>
        <p:txBody>
          <a:bodyPr/>
          <a:lstStyle/>
          <a:p>
            <a:r>
              <a:rPr lang="en-US" sz="2400" dirty="0">
                <a:solidFill>
                  <a:srgbClr val="222222"/>
                </a:solidFill>
              </a:rPr>
              <a:t>T</a:t>
            </a:r>
            <a:r>
              <a:rPr lang="en-US" sz="2400" b="0" i="0" dirty="0">
                <a:solidFill>
                  <a:srgbClr val="222222"/>
                </a:solidFill>
                <a:effectLst/>
              </a:rPr>
              <a:t>he artificial neuron will fire when the sum of the inputs (weighted sum) exceeds a certain threshold value, let’s say 0</a:t>
            </a:r>
          </a:p>
          <a:p>
            <a:r>
              <a:rPr lang="en-US" sz="2400" b="0" i="0" dirty="0">
                <a:solidFill>
                  <a:srgbClr val="222222"/>
                </a:solidFill>
                <a:effectLst/>
              </a:rPr>
              <a:t>Perceptron is a function that maps its input x which is multiplied with learned weight coefficient ; an output value f(x) is generated</a:t>
            </a:r>
          </a:p>
          <a:p>
            <a:endParaRPr lang="en-US" sz="2400" b="0" i="0" dirty="0">
              <a:solidFill>
                <a:srgbClr val="222222"/>
              </a:solidFill>
              <a:effectLst/>
            </a:endParaRPr>
          </a:p>
          <a:p>
            <a:endParaRPr lang="en-US" sz="2400" b="0" i="0" dirty="0">
              <a:solidFill>
                <a:srgbClr val="222222"/>
              </a:solidFill>
              <a:effectLst/>
            </a:endParaRPr>
          </a:p>
          <a:p>
            <a:endParaRPr lang="en-IN" sz="2400" dirty="0"/>
          </a:p>
          <a:p>
            <a:r>
              <a:rPr lang="en-IN" sz="2400" dirty="0"/>
              <a:t>The output can be 1 or 0 . It can be 1 or -1 depending on the activation function.</a:t>
            </a:r>
          </a:p>
          <a:p>
            <a:endParaRPr lang="en-IN" dirty="0"/>
          </a:p>
        </p:txBody>
      </p:sp>
      <p:pic>
        <p:nvPicPr>
          <p:cNvPr id="4103" name="Picture 7" descr="Perceptron_6.">
            <a:extLst>
              <a:ext uri="{FF2B5EF4-FFF2-40B4-BE49-F238E27FC236}">
                <a16:creationId xmlns:a16="http://schemas.microsoft.com/office/drawing/2014/main" id="{63BF22D1-7337-CFE4-E7D3-6094092ACF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6993" y="2109379"/>
            <a:ext cx="2095500" cy="1043124"/>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9" descr="Perceptron_9">
            <a:extLst>
              <a:ext uri="{FF2B5EF4-FFF2-40B4-BE49-F238E27FC236}">
                <a16:creationId xmlns:a16="http://schemas.microsoft.com/office/drawing/2014/main" id="{8EE7C14B-889C-7FAB-C385-07153A7121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4862" y="4229100"/>
            <a:ext cx="638175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550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1CD0E-DD58-4349-0F9A-1BA9C7850DF0}"/>
              </a:ext>
            </a:extLst>
          </p:cNvPr>
          <p:cNvSpPr>
            <a:spLocks noGrp="1"/>
          </p:cNvSpPr>
          <p:nvPr>
            <p:ph type="title"/>
          </p:nvPr>
        </p:nvSpPr>
        <p:spPr>
          <a:xfrm>
            <a:off x="838200" y="365125"/>
            <a:ext cx="10515600" cy="549275"/>
          </a:xfrm>
        </p:spPr>
        <p:txBody>
          <a:bodyPr>
            <a:normAutofit fontScale="90000"/>
          </a:bodyPr>
          <a:lstStyle/>
          <a:p>
            <a:r>
              <a:rPr lang="en-US" b="0" i="0" dirty="0">
                <a:solidFill>
                  <a:srgbClr val="000000"/>
                </a:solidFill>
                <a:effectLst/>
                <a:latin typeface="Segoe UI" panose="020B0502040204020203" pitchFamily="34" charset="0"/>
              </a:rPr>
              <a:t>Perceptron Example</a:t>
            </a:r>
            <a:br>
              <a:rPr lang="en-US"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2785DC76-D3ED-4728-D5E9-592834968BE0}"/>
              </a:ext>
            </a:extLst>
          </p:cNvPr>
          <p:cNvSpPr>
            <a:spLocks noGrp="1"/>
          </p:cNvSpPr>
          <p:nvPr>
            <p:ph idx="1"/>
          </p:nvPr>
        </p:nvSpPr>
        <p:spPr>
          <a:xfrm>
            <a:off x="121920" y="661851"/>
            <a:ext cx="11231880" cy="6052458"/>
          </a:xfrm>
        </p:spPr>
        <p:txBody>
          <a:bodyPr/>
          <a:lstStyle/>
          <a:p>
            <a:pPr algn="l"/>
            <a:r>
              <a:rPr lang="en-US" sz="2400" b="0" i="0" dirty="0">
                <a:solidFill>
                  <a:srgbClr val="000000"/>
                </a:solidFill>
                <a:effectLst/>
              </a:rPr>
              <a:t>Imagine a perceptron (in your brain).</a:t>
            </a:r>
          </a:p>
          <a:p>
            <a:pPr algn="l"/>
            <a:r>
              <a:rPr lang="en-US" sz="2400" b="0" i="0" dirty="0">
                <a:solidFill>
                  <a:srgbClr val="000000"/>
                </a:solidFill>
                <a:effectLst/>
              </a:rPr>
              <a:t>The perceptron tries to decide if you should go to a concert.</a:t>
            </a:r>
          </a:p>
          <a:p>
            <a:pPr algn="l"/>
            <a:r>
              <a:rPr lang="en-US" sz="2400" b="0" i="0" dirty="0">
                <a:solidFill>
                  <a:srgbClr val="000000"/>
                </a:solidFill>
                <a:effectLst/>
              </a:rPr>
              <a:t>Is the artist good? Is the weather good?</a:t>
            </a:r>
          </a:p>
          <a:p>
            <a:pPr algn="l"/>
            <a:r>
              <a:rPr lang="en-US" sz="2400" b="0" i="0" dirty="0">
                <a:solidFill>
                  <a:srgbClr val="000000"/>
                </a:solidFill>
                <a:effectLst/>
              </a:rPr>
              <a:t>What weights should these facts have?</a:t>
            </a:r>
          </a:p>
          <a:p>
            <a:endParaRPr lang="en-IN" dirty="0"/>
          </a:p>
        </p:txBody>
      </p:sp>
      <p:pic>
        <p:nvPicPr>
          <p:cNvPr id="5" name="Picture 4">
            <a:extLst>
              <a:ext uri="{FF2B5EF4-FFF2-40B4-BE49-F238E27FC236}">
                <a16:creationId xmlns:a16="http://schemas.microsoft.com/office/drawing/2014/main" id="{D4B05C71-9CB2-48BC-3289-3DFD2979E721}"/>
              </a:ext>
            </a:extLst>
          </p:cNvPr>
          <p:cNvPicPr>
            <a:picLocks noChangeAspect="1"/>
          </p:cNvPicPr>
          <p:nvPr/>
        </p:nvPicPr>
        <p:blipFill>
          <a:blip r:embed="rId2"/>
          <a:stretch>
            <a:fillRect/>
          </a:stretch>
        </p:blipFill>
        <p:spPr>
          <a:xfrm>
            <a:off x="205011" y="2497289"/>
            <a:ext cx="10440857" cy="2381582"/>
          </a:xfrm>
          <a:prstGeom prst="rect">
            <a:avLst/>
          </a:prstGeom>
        </p:spPr>
      </p:pic>
    </p:spTree>
    <p:extLst>
      <p:ext uri="{BB962C8B-B14F-4D97-AF65-F5344CB8AC3E}">
        <p14:creationId xmlns:p14="http://schemas.microsoft.com/office/powerpoint/2010/main" val="3621086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B9122-B430-DEEF-4D62-CDEEAAAE4C16}"/>
              </a:ext>
            </a:extLst>
          </p:cNvPr>
          <p:cNvSpPr>
            <a:spLocks noGrp="1"/>
          </p:cNvSpPr>
          <p:nvPr>
            <p:ph type="title"/>
          </p:nvPr>
        </p:nvSpPr>
        <p:spPr>
          <a:xfrm>
            <a:off x="838200" y="365126"/>
            <a:ext cx="10515600" cy="418646"/>
          </a:xfrm>
        </p:spPr>
        <p:txBody>
          <a:bodyPr>
            <a:normAutofit fontScale="90000"/>
          </a:bodyPr>
          <a:lstStyle/>
          <a:p>
            <a:r>
              <a:rPr lang="en-US" b="0" i="0" dirty="0">
                <a:solidFill>
                  <a:srgbClr val="000000"/>
                </a:solidFill>
                <a:effectLst/>
                <a:latin typeface="Segoe UI" panose="020B0502040204020203" pitchFamily="34" charset="0"/>
              </a:rPr>
              <a:t>The Perceptron Algorithm</a:t>
            </a:r>
            <a:br>
              <a:rPr lang="en-US"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B6BC8165-A752-9AA9-88DF-CA0B2883F7CD}"/>
              </a:ext>
            </a:extLst>
          </p:cNvPr>
          <p:cNvSpPr>
            <a:spLocks noGrp="1"/>
          </p:cNvSpPr>
          <p:nvPr>
            <p:ph idx="1"/>
          </p:nvPr>
        </p:nvSpPr>
        <p:spPr>
          <a:xfrm>
            <a:off x="78377" y="783771"/>
            <a:ext cx="11214463" cy="6000206"/>
          </a:xfrm>
        </p:spPr>
        <p:txBody>
          <a:bodyPr>
            <a:normAutofit fontScale="55000" lnSpcReduction="20000"/>
          </a:bodyPr>
          <a:lstStyle/>
          <a:p>
            <a:pPr algn="l"/>
            <a:r>
              <a:rPr lang="en-US" sz="4400" b="0" i="0" dirty="0">
                <a:solidFill>
                  <a:srgbClr val="000000"/>
                </a:solidFill>
                <a:effectLst/>
              </a:rPr>
              <a:t>Frank Rosenblatt suggested this algorithm:</a:t>
            </a:r>
          </a:p>
          <a:p>
            <a:pPr algn="l">
              <a:buFont typeface="+mj-lt"/>
              <a:buAutoNum type="arabicPeriod"/>
            </a:pPr>
            <a:r>
              <a:rPr lang="en-US" sz="4400" b="0" i="0" dirty="0">
                <a:solidFill>
                  <a:srgbClr val="000000"/>
                </a:solidFill>
                <a:effectLst/>
              </a:rPr>
              <a:t>Set a threshold value</a:t>
            </a:r>
          </a:p>
          <a:p>
            <a:pPr algn="l">
              <a:buFont typeface="+mj-lt"/>
              <a:buAutoNum type="arabicPeriod"/>
            </a:pPr>
            <a:r>
              <a:rPr lang="en-US" sz="4400" b="0" i="0" dirty="0">
                <a:solidFill>
                  <a:srgbClr val="000000"/>
                </a:solidFill>
                <a:effectLst/>
              </a:rPr>
              <a:t>Multiply all inputs with its weights</a:t>
            </a:r>
          </a:p>
          <a:p>
            <a:pPr algn="l">
              <a:buFont typeface="+mj-lt"/>
              <a:buAutoNum type="arabicPeriod"/>
            </a:pPr>
            <a:r>
              <a:rPr lang="en-US" sz="4400" b="0" i="0" dirty="0">
                <a:solidFill>
                  <a:srgbClr val="000000"/>
                </a:solidFill>
                <a:effectLst/>
              </a:rPr>
              <a:t>Sum all the results</a:t>
            </a:r>
          </a:p>
          <a:p>
            <a:pPr algn="l">
              <a:buFont typeface="+mj-lt"/>
              <a:buAutoNum type="arabicPeriod"/>
            </a:pPr>
            <a:r>
              <a:rPr lang="en-US" sz="4400" b="0" i="0" dirty="0">
                <a:solidFill>
                  <a:srgbClr val="000000"/>
                </a:solidFill>
                <a:effectLst/>
              </a:rPr>
              <a:t>Activate the output</a:t>
            </a:r>
          </a:p>
          <a:p>
            <a:pPr marL="0" indent="0" algn="l">
              <a:buNone/>
            </a:pPr>
            <a:endParaRPr lang="en-US" sz="4400" b="0" i="0" dirty="0">
              <a:solidFill>
                <a:srgbClr val="000000"/>
              </a:solidFill>
              <a:effectLst/>
            </a:endParaRPr>
          </a:p>
          <a:p>
            <a:pPr algn="l"/>
            <a:r>
              <a:rPr lang="en-US" sz="4400" b="1" i="0" dirty="0">
                <a:solidFill>
                  <a:srgbClr val="000000"/>
                </a:solidFill>
                <a:effectLst/>
              </a:rPr>
              <a:t>1. Set a threshold value</a:t>
            </a:r>
            <a:r>
              <a:rPr lang="en-US" sz="4400" b="0" i="0" dirty="0">
                <a:solidFill>
                  <a:srgbClr val="000000"/>
                </a:solidFill>
                <a:effectLst/>
              </a:rPr>
              <a:t>:           Threshold = 1.5</a:t>
            </a:r>
          </a:p>
          <a:p>
            <a:pPr algn="l"/>
            <a:r>
              <a:rPr lang="en-US" sz="4400" b="1" i="0" dirty="0">
                <a:solidFill>
                  <a:srgbClr val="000000"/>
                </a:solidFill>
                <a:effectLst/>
              </a:rPr>
              <a:t>2. Multiply all inputs with its weights</a:t>
            </a:r>
            <a:r>
              <a:rPr lang="en-US" sz="4400" b="0" i="0" dirty="0">
                <a:solidFill>
                  <a:srgbClr val="000000"/>
                </a:solidFill>
                <a:effectLst/>
              </a:rPr>
              <a:t>:</a:t>
            </a:r>
          </a:p>
          <a:p>
            <a:pPr algn="l">
              <a:buFont typeface="Arial" panose="020B0604020202020204" pitchFamily="34" charset="0"/>
              <a:buChar char="•"/>
            </a:pPr>
            <a:r>
              <a:rPr lang="en-US" sz="4400" b="0" i="0" dirty="0">
                <a:solidFill>
                  <a:srgbClr val="000000"/>
                </a:solidFill>
                <a:effectLst/>
              </a:rPr>
              <a:t>x1 * w1 = 1 * 0.7 = 0.7</a:t>
            </a:r>
          </a:p>
          <a:p>
            <a:pPr algn="l">
              <a:buFont typeface="Arial" panose="020B0604020202020204" pitchFamily="34" charset="0"/>
              <a:buChar char="•"/>
            </a:pPr>
            <a:r>
              <a:rPr lang="en-US" sz="4400" b="0" i="0" dirty="0">
                <a:solidFill>
                  <a:srgbClr val="000000"/>
                </a:solidFill>
                <a:effectLst/>
              </a:rPr>
              <a:t>x2 * w2 = 0 * 0.6 = 0</a:t>
            </a:r>
          </a:p>
          <a:p>
            <a:pPr algn="l">
              <a:buFont typeface="Arial" panose="020B0604020202020204" pitchFamily="34" charset="0"/>
              <a:buChar char="•"/>
            </a:pPr>
            <a:r>
              <a:rPr lang="en-US" sz="4400" b="0" i="0" dirty="0">
                <a:solidFill>
                  <a:srgbClr val="000000"/>
                </a:solidFill>
                <a:effectLst/>
              </a:rPr>
              <a:t>x3 * w3 = 1 * 0.5 = 0.5</a:t>
            </a:r>
          </a:p>
          <a:p>
            <a:pPr algn="l">
              <a:buFont typeface="Arial" panose="020B0604020202020204" pitchFamily="34" charset="0"/>
              <a:buChar char="•"/>
            </a:pPr>
            <a:r>
              <a:rPr lang="en-US" sz="4400" b="0" i="0" dirty="0">
                <a:solidFill>
                  <a:srgbClr val="000000"/>
                </a:solidFill>
                <a:effectLst/>
              </a:rPr>
              <a:t>x4 * w4 = 0 * 0.3 = 0</a:t>
            </a:r>
          </a:p>
          <a:p>
            <a:pPr algn="l">
              <a:buFont typeface="Arial" panose="020B0604020202020204" pitchFamily="34" charset="0"/>
              <a:buChar char="•"/>
            </a:pPr>
            <a:r>
              <a:rPr lang="en-US" sz="4400" b="0" i="0" dirty="0">
                <a:solidFill>
                  <a:srgbClr val="000000"/>
                </a:solidFill>
                <a:effectLst/>
              </a:rPr>
              <a:t>x5 * w5 = 1 * 0.4 = 0.4</a:t>
            </a:r>
          </a:p>
          <a:p>
            <a:pPr algn="l"/>
            <a:r>
              <a:rPr lang="en-US" sz="4400" b="1" i="0" dirty="0">
                <a:solidFill>
                  <a:srgbClr val="000000"/>
                </a:solidFill>
                <a:effectLst/>
              </a:rPr>
              <a:t>3. Sum all the results</a:t>
            </a:r>
            <a:r>
              <a:rPr lang="en-US" sz="4400" b="0" i="0" dirty="0">
                <a:solidFill>
                  <a:srgbClr val="000000"/>
                </a:solidFill>
                <a:effectLst/>
              </a:rPr>
              <a:t>:   0.7 + 0 + 0.5 + 0 + 0.4 = 1.6 (The Weighted Sum)</a:t>
            </a:r>
          </a:p>
          <a:p>
            <a:pPr algn="l"/>
            <a:r>
              <a:rPr lang="en-US" sz="4400" b="1" i="0" dirty="0">
                <a:solidFill>
                  <a:srgbClr val="000000"/>
                </a:solidFill>
                <a:effectLst/>
              </a:rPr>
              <a:t>4. Activate the Output</a:t>
            </a:r>
            <a:r>
              <a:rPr lang="en-US" sz="4400" b="0" i="0" dirty="0">
                <a:solidFill>
                  <a:srgbClr val="000000"/>
                </a:solidFill>
                <a:effectLst/>
              </a:rPr>
              <a:t>:   Return true if the sum &gt; 1.5 ("Yes I will go to the Concert")</a:t>
            </a:r>
          </a:p>
          <a:p>
            <a:endParaRPr lang="en-IN" dirty="0"/>
          </a:p>
        </p:txBody>
      </p:sp>
    </p:spTree>
    <p:extLst>
      <p:ext uri="{BB962C8B-B14F-4D97-AF65-F5344CB8AC3E}">
        <p14:creationId xmlns:p14="http://schemas.microsoft.com/office/powerpoint/2010/main" val="1816724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1A0DB-B6A8-CFC1-3AE8-CBF5383EF1BD}"/>
              </a:ext>
            </a:extLst>
          </p:cNvPr>
          <p:cNvSpPr>
            <a:spLocks noGrp="1"/>
          </p:cNvSpPr>
          <p:nvPr>
            <p:ph type="title"/>
          </p:nvPr>
        </p:nvSpPr>
        <p:spPr>
          <a:xfrm>
            <a:off x="838200" y="208372"/>
            <a:ext cx="10515600" cy="653778"/>
          </a:xfrm>
        </p:spPr>
        <p:txBody>
          <a:bodyPr>
            <a:normAutofit fontScale="90000"/>
          </a:bodyPr>
          <a:lstStyle/>
          <a:p>
            <a:r>
              <a:rPr lang="en-IN" dirty="0"/>
              <a:t>Feed Forward Networks</a:t>
            </a:r>
          </a:p>
        </p:txBody>
      </p:sp>
      <p:sp>
        <p:nvSpPr>
          <p:cNvPr id="3" name="Content Placeholder 2">
            <a:extLst>
              <a:ext uri="{FF2B5EF4-FFF2-40B4-BE49-F238E27FC236}">
                <a16:creationId xmlns:a16="http://schemas.microsoft.com/office/drawing/2014/main" id="{6E5A3748-CC65-4B6F-FD8C-C362DA08978F}"/>
              </a:ext>
            </a:extLst>
          </p:cNvPr>
          <p:cNvSpPr>
            <a:spLocks noGrp="1"/>
          </p:cNvSpPr>
          <p:nvPr>
            <p:ph idx="1"/>
          </p:nvPr>
        </p:nvSpPr>
        <p:spPr>
          <a:xfrm>
            <a:off x="261257" y="862150"/>
            <a:ext cx="11092543" cy="5921827"/>
          </a:xfrm>
        </p:spPr>
        <p:txBody>
          <a:bodyPr>
            <a:normAutofit/>
          </a:bodyPr>
          <a:lstStyle/>
          <a:p>
            <a:r>
              <a:rPr lang="en-US" sz="2400" dirty="0"/>
              <a:t>The neural network needs that extra information to efficiently propagate forward.</a:t>
            </a:r>
          </a:p>
          <a:p>
            <a:r>
              <a:rPr lang="en-US" sz="2400" dirty="0">
                <a:solidFill>
                  <a:srgbClr val="222222"/>
                </a:solidFill>
                <a:effectLst/>
              </a:rPr>
              <a:t>Feed-Forward Neural Network is a single layer perceptron.</a:t>
            </a:r>
          </a:p>
          <a:p>
            <a:r>
              <a:rPr lang="en-US" sz="2400" dirty="0">
                <a:solidFill>
                  <a:srgbClr val="222222"/>
                </a:solidFill>
                <a:effectLst/>
              </a:rPr>
              <a:t> A sequence of inputs enter the layer and are multiplied by the weights in this model</a:t>
            </a:r>
          </a:p>
          <a:p>
            <a:r>
              <a:rPr lang="en-US" sz="2400" dirty="0">
                <a:solidFill>
                  <a:srgbClr val="222222"/>
                </a:solidFill>
                <a:effectLst/>
              </a:rPr>
              <a:t> The weighted input values are then summed together to form a total</a:t>
            </a:r>
            <a:r>
              <a:rPr lang="en-US" sz="2400" b="0" i="0" dirty="0">
                <a:solidFill>
                  <a:srgbClr val="222222"/>
                </a:solidFill>
                <a:effectLst/>
              </a:rPr>
              <a:t>. </a:t>
            </a:r>
          </a:p>
          <a:p>
            <a:pPr algn="just"/>
            <a:r>
              <a:rPr lang="en-US" sz="2400" b="0" i="0" dirty="0">
                <a:solidFill>
                  <a:srgbClr val="222222"/>
                </a:solidFill>
                <a:effectLst/>
              </a:rPr>
              <a:t>If the sum of the values is more than a predetermined threshold, which is normally set at zero, the output value is usually 1,</a:t>
            </a:r>
          </a:p>
          <a:p>
            <a:pPr algn="just"/>
            <a:r>
              <a:rPr lang="en-US" sz="2400" b="0" i="0" dirty="0">
                <a:solidFill>
                  <a:srgbClr val="222222"/>
                </a:solidFill>
                <a:effectLst/>
              </a:rPr>
              <a:t> if the sum is less than the threshold, the output value is usually -1.</a:t>
            </a:r>
          </a:p>
          <a:p>
            <a:r>
              <a:rPr lang="en-US" sz="2400" b="0" i="0" dirty="0">
                <a:solidFill>
                  <a:srgbClr val="222222"/>
                </a:solidFill>
                <a:effectLst/>
              </a:rPr>
              <a:t> The single-layer perceptron is a popular feed-forward neural network model that is frequently used for classification. </a:t>
            </a:r>
          </a:p>
          <a:p>
            <a:endParaRPr lang="en-US" sz="2400" dirty="0">
              <a:solidFill>
                <a:srgbClr val="222222"/>
              </a:solidFill>
            </a:endParaRPr>
          </a:p>
          <a:p>
            <a:r>
              <a:rPr lang="en-US" sz="2400" dirty="0"/>
              <a:t>Weights set the standards for the neuron's signal strength. This value will determine the influence input data has on the output product.</a:t>
            </a:r>
          </a:p>
          <a:p>
            <a:r>
              <a:rPr lang="en-US" sz="2400" dirty="0">
                <a:solidFill>
                  <a:srgbClr val="FF0000"/>
                </a:solidFill>
              </a:rPr>
              <a:t>Biases</a:t>
            </a:r>
            <a:r>
              <a:rPr lang="en-US" sz="2400" dirty="0"/>
              <a:t> give extra characteristics with a value of 1 that the neural network did not previously have. </a:t>
            </a:r>
          </a:p>
          <a:p>
            <a:endParaRPr lang="en-IN" sz="2400" dirty="0"/>
          </a:p>
        </p:txBody>
      </p:sp>
    </p:spTree>
    <p:extLst>
      <p:ext uri="{BB962C8B-B14F-4D97-AF65-F5344CB8AC3E}">
        <p14:creationId xmlns:p14="http://schemas.microsoft.com/office/powerpoint/2010/main" val="2672049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D2D2A-BFF7-609B-AD05-7A2EEE9C2F0D}"/>
              </a:ext>
            </a:extLst>
          </p:cNvPr>
          <p:cNvSpPr>
            <a:spLocks noGrp="1"/>
          </p:cNvSpPr>
          <p:nvPr>
            <p:ph type="title"/>
          </p:nvPr>
        </p:nvSpPr>
        <p:spPr>
          <a:xfrm>
            <a:off x="838199" y="0"/>
            <a:ext cx="10515600" cy="566692"/>
          </a:xfrm>
        </p:spPr>
        <p:txBody>
          <a:bodyPr>
            <a:normAutofit fontScale="90000"/>
          </a:bodyPr>
          <a:lstStyle/>
          <a:p>
            <a:pPr algn="ctr"/>
            <a:r>
              <a:rPr lang="en-IN" dirty="0"/>
              <a:t>Introduction</a:t>
            </a:r>
          </a:p>
        </p:txBody>
      </p:sp>
      <p:sp>
        <p:nvSpPr>
          <p:cNvPr id="3" name="Content Placeholder 2">
            <a:extLst>
              <a:ext uri="{FF2B5EF4-FFF2-40B4-BE49-F238E27FC236}">
                <a16:creationId xmlns:a16="http://schemas.microsoft.com/office/drawing/2014/main" id="{332A83C0-F407-1133-FA2F-DDA0F2F9BD85}"/>
              </a:ext>
            </a:extLst>
          </p:cNvPr>
          <p:cNvSpPr>
            <a:spLocks noGrp="1"/>
          </p:cNvSpPr>
          <p:nvPr>
            <p:ph idx="1"/>
          </p:nvPr>
        </p:nvSpPr>
        <p:spPr>
          <a:xfrm>
            <a:off x="226423" y="566692"/>
            <a:ext cx="11739153" cy="6391457"/>
          </a:xfrm>
        </p:spPr>
        <p:txBody>
          <a:bodyPr/>
          <a:lstStyle/>
          <a:p>
            <a:r>
              <a:rPr lang="en-IN" sz="2400" dirty="0"/>
              <a:t>Deep Learning is branch of machine learning based on Artificial Neural Networks</a:t>
            </a:r>
          </a:p>
          <a:p>
            <a:pPr algn="just"/>
            <a:r>
              <a:rPr lang="en-US" sz="2400" dirty="0"/>
              <a:t>Machine learning is a branch of artificial intelligence (AI) and computer science which focuses on the use of data and algorithms to imitate the way that humans </a:t>
            </a:r>
            <a:r>
              <a:rPr lang="en-US" dirty="0"/>
              <a:t>learn, </a:t>
            </a:r>
            <a:r>
              <a:rPr lang="en-US" sz="2400" dirty="0"/>
              <a:t>gradually improving its accuracy.</a:t>
            </a:r>
            <a:endParaRPr lang="en-IN" sz="2400" dirty="0"/>
          </a:p>
        </p:txBody>
      </p:sp>
      <p:sp>
        <p:nvSpPr>
          <p:cNvPr id="4" name="AutoShape 2" descr="Deep Learning - Geeksforgeeks">
            <a:extLst>
              <a:ext uri="{FF2B5EF4-FFF2-40B4-BE49-F238E27FC236}">
                <a16:creationId xmlns:a16="http://schemas.microsoft.com/office/drawing/2014/main" id="{86CF15D3-B9A5-0E89-4FD6-E13CFAFE73A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9DA7C7F-238E-50AF-286C-53211AC325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70640" y="3167016"/>
            <a:ext cx="3394937" cy="2989943"/>
          </a:xfrm>
          <a:prstGeom prst="rect">
            <a:avLst/>
          </a:prstGeom>
          <a:noFill/>
        </p:spPr>
      </p:pic>
      <p:pic>
        <p:nvPicPr>
          <p:cNvPr id="1028" name="Picture 4" descr="Supervised learning and unsupervised learning. Supervised learning uses...  | Download Scientific Diagram">
            <a:extLst>
              <a:ext uri="{FF2B5EF4-FFF2-40B4-BE49-F238E27FC236}">
                <a16:creationId xmlns:a16="http://schemas.microsoft.com/office/drawing/2014/main" id="{0D9A7520-F91E-EDFC-330D-9AC6774E3D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407" y="2177143"/>
            <a:ext cx="8096250" cy="4519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540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9DBF2-C937-AF60-773D-CC12E741AF49}"/>
              </a:ext>
            </a:extLst>
          </p:cNvPr>
          <p:cNvSpPr>
            <a:spLocks noGrp="1"/>
          </p:cNvSpPr>
          <p:nvPr>
            <p:ph type="title"/>
          </p:nvPr>
        </p:nvSpPr>
        <p:spPr/>
        <p:txBody>
          <a:bodyPr/>
          <a:lstStyle/>
          <a:p>
            <a:endParaRPr lang="en-IN"/>
          </a:p>
        </p:txBody>
      </p:sp>
      <p:pic>
        <p:nvPicPr>
          <p:cNvPr id="1026" name="Picture 2" descr="Feed-Foward Network">
            <a:extLst>
              <a:ext uri="{FF2B5EF4-FFF2-40B4-BE49-F238E27FC236}">
                <a16:creationId xmlns:a16="http://schemas.microsoft.com/office/drawing/2014/main" id="{011F2444-6C24-158D-66D2-2C73BC4376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0" y="2178888"/>
            <a:ext cx="7620000" cy="360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034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D9AAC-EC10-618C-874C-9C3EEFDC3996}"/>
              </a:ext>
            </a:extLst>
          </p:cNvPr>
          <p:cNvSpPr>
            <a:spLocks noGrp="1"/>
          </p:cNvSpPr>
          <p:nvPr>
            <p:ph type="title"/>
          </p:nvPr>
        </p:nvSpPr>
        <p:spPr/>
        <p:txBody>
          <a:bodyPr/>
          <a:lstStyle/>
          <a:p>
            <a:r>
              <a:rPr lang="en-US" dirty="0"/>
              <a:t>Forward feed in an example neural network structure</a:t>
            </a:r>
            <a:endParaRPr lang="en-IN" dirty="0"/>
          </a:p>
        </p:txBody>
      </p:sp>
      <p:pic>
        <p:nvPicPr>
          <p:cNvPr id="5122" name="Picture 2">
            <a:extLst>
              <a:ext uri="{FF2B5EF4-FFF2-40B4-BE49-F238E27FC236}">
                <a16:creationId xmlns:a16="http://schemas.microsoft.com/office/drawing/2014/main" id="{2B2FFAD9-E0FD-ED5B-81F5-9F9A510350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1656" y="1825625"/>
            <a:ext cx="794868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50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BE59E-BA8D-D8F6-D271-EDA8A03958D1}"/>
              </a:ext>
            </a:extLst>
          </p:cNvPr>
          <p:cNvSpPr>
            <a:spLocks noGrp="1"/>
          </p:cNvSpPr>
          <p:nvPr>
            <p:ph type="title"/>
          </p:nvPr>
        </p:nvSpPr>
        <p:spPr>
          <a:xfrm>
            <a:off x="446315" y="167549"/>
            <a:ext cx="10515600" cy="235766"/>
          </a:xfrm>
        </p:spPr>
        <p:txBody>
          <a:bodyPr>
            <a:normAutofit fontScale="90000"/>
          </a:bodyPr>
          <a:lstStyle/>
          <a:p>
            <a:r>
              <a:rPr lang="en-IN" dirty="0"/>
              <a:t>Example</a:t>
            </a:r>
          </a:p>
        </p:txBody>
      </p:sp>
      <p:sp>
        <p:nvSpPr>
          <p:cNvPr id="3" name="Content Placeholder 2">
            <a:extLst>
              <a:ext uri="{FF2B5EF4-FFF2-40B4-BE49-F238E27FC236}">
                <a16:creationId xmlns:a16="http://schemas.microsoft.com/office/drawing/2014/main" id="{058D06FD-282F-B2DD-99A8-85E759F6F4AE}"/>
              </a:ext>
            </a:extLst>
          </p:cNvPr>
          <p:cNvSpPr>
            <a:spLocks noGrp="1"/>
          </p:cNvSpPr>
          <p:nvPr>
            <p:ph idx="1"/>
          </p:nvPr>
        </p:nvSpPr>
        <p:spPr>
          <a:xfrm>
            <a:off x="209006" y="403315"/>
            <a:ext cx="11144794" cy="2457450"/>
          </a:xfrm>
        </p:spPr>
        <p:txBody>
          <a:bodyPr>
            <a:normAutofit lnSpcReduction="10000"/>
          </a:bodyPr>
          <a:lstStyle/>
          <a:p>
            <a:pPr algn="l"/>
            <a:r>
              <a:rPr lang="en-US" sz="2400" b="0" i="0" dirty="0">
                <a:solidFill>
                  <a:srgbClr val="292929"/>
                </a:solidFill>
                <a:effectLst/>
              </a:rPr>
              <a:t>There are two input neurons (node), two hidden neurons, and two output neurons. In addition to these, the hidden layer and the output layer contain two biases. </a:t>
            </a:r>
          </a:p>
          <a:p>
            <a:pPr algn="l"/>
            <a:r>
              <a:rPr lang="en-US" sz="2400" b="0" i="0" dirty="0">
                <a:solidFill>
                  <a:srgbClr val="292929"/>
                </a:solidFill>
                <a:effectLst/>
              </a:rPr>
              <a:t>“sigmoid” activation function is used in the hidden layer.</a:t>
            </a:r>
          </a:p>
          <a:p>
            <a:pPr algn="l">
              <a:buFont typeface="Arial" panose="020B0604020202020204" pitchFamily="34" charset="0"/>
              <a:buChar char="•"/>
            </a:pPr>
            <a:r>
              <a:rPr lang="en-US" sz="2400" b="0" i="0" dirty="0" err="1">
                <a:solidFill>
                  <a:srgbClr val="292929"/>
                </a:solidFill>
                <a:effectLst/>
              </a:rPr>
              <a:t>i</a:t>
            </a:r>
            <a:r>
              <a:rPr lang="en-US" sz="2400" b="0" i="0" dirty="0">
                <a:solidFill>
                  <a:srgbClr val="292929"/>
                </a:solidFill>
                <a:effectLst/>
              </a:rPr>
              <a:t> is abbreviated to represent the input layer</a:t>
            </a:r>
          </a:p>
          <a:p>
            <a:pPr algn="l">
              <a:buFont typeface="Arial" panose="020B0604020202020204" pitchFamily="34" charset="0"/>
              <a:buChar char="•"/>
            </a:pPr>
            <a:r>
              <a:rPr lang="en-US" sz="2400" b="0" i="0" dirty="0">
                <a:solidFill>
                  <a:srgbClr val="292929"/>
                </a:solidFill>
                <a:effectLst/>
              </a:rPr>
              <a:t>h is abbreviated to represent the hidden layer</a:t>
            </a:r>
          </a:p>
          <a:p>
            <a:pPr algn="l">
              <a:buFont typeface="Arial" panose="020B0604020202020204" pitchFamily="34" charset="0"/>
              <a:buChar char="•"/>
            </a:pPr>
            <a:r>
              <a:rPr lang="en-US" sz="2400" b="0" i="0" dirty="0">
                <a:solidFill>
                  <a:srgbClr val="292929"/>
                </a:solidFill>
                <a:effectLst/>
              </a:rPr>
              <a:t>o is abbreviated to represent the output layer.</a:t>
            </a:r>
          </a:p>
          <a:p>
            <a:endParaRPr lang="en-IN" dirty="0"/>
          </a:p>
        </p:txBody>
      </p:sp>
      <p:pic>
        <p:nvPicPr>
          <p:cNvPr id="6146" name="Picture 2">
            <a:extLst>
              <a:ext uri="{FF2B5EF4-FFF2-40B4-BE49-F238E27FC236}">
                <a16:creationId xmlns:a16="http://schemas.microsoft.com/office/drawing/2014/main" id="{3388EC9E-FBE5-2AEE-FBCD-6A4F8F8CC1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566" y="3021874"/>
            <a:ext cx="9204960" cy="3432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258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79505-83D8-566C-B959-896CEB5049BF}"/>
              </a:ext>
            </a:extLst>
          </p:cNvPr>
          <p:cNvSpPr>
            <a:spLocks noGrp="1"/>
          </p:cNvSpPr>
          <p:nvPr>
            <p:ph type="title"/>
          </p:nvPr>
        </p:nvSpPr>
        <p:spPr>
          <a:xfrm>
            <a:off x="838200" y="111943"/>
            <a:ext cx="10515600" cy="253184"/>
          </a:xfrm>
        </p:spPr>
        <p:txBody>
          <a:bodyPr>
            <a:normAutofit fontScale="90000"/>
          </a:bodyPr>
          <a:lstStyle/>
          <a:p>
            <a:r>
              <a:rPr lang="en-IN" dirty="0"/>
              <a:t>Cont..</a:t>
            </a:r>
          </a:p>
        </p:txBody>
      </p:sp>
      <p:sp>
        <p:nvSpPr>
          <p:cNvPr id="3" name="Content Placeholder 2">
            <a:extLst>
              <a:ext uri="{FF2B5EF4-FFF2-40B4-BE49-F238E27FC236}">
                <a16:creationId xmlns:a16="http://schemas.microsoft.com/office/drawing/2014/main" id="{A7D77138-C64B-D259-856C-07477DAFC1D2}"/>
              </a:ext>
            </a:extLst>
          </p:cNvPr>
          <p:cNvSpPr>
            <a:spLocks noGrp="1"/>
          </p:cNvSpPr>
          <p:nvPr>
            <p:ph idx="1"/>
          </p:nvPr>
        </p:nvSpPr>
        <p:spPr>
          <a:xfrm>
            <a:off x="252549" y="827315"/>
            <a:ext cx="7498080" cy="5342164"/>
          </a:xfrm>
        </p:spPr>
        <p:txBody>
          <a:bodyPr/>
          <a:lstStyle/>
          <a:p>
            <a:r>
              <a:rPr lang="en-IN" dirty="0"/>
              <a:t>H1 - </a:t>
            </a:r>
          </a:p>
        </p:txBody>
      </p:sp>
      <p:pic>
        <p:nvPicPr>
          <p:cNvPr id="7169" name="Picture 1">
            <a:extLst>
              <a:ext uri="{FF2B5EF4-FFF2-40B4-BE49-F238E27FC236}">
                <a16:creationId xmlns:a16="http://schemas.microsoft.com/office/drawing/2014/main" id="{DB8B17B3-5222-5F62-6DC1-DC2E26890E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914" y="963749"/>
            <a:ext cx="8394065" cy="18572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655CA058-1AFD-0FEB-856D-88017A9C54FA}"/>
              </a:ext>
            </a:extLst>
          </p:cNvPr>
          <p:cNvSpPr>
            <a:spLocks noChangeArrowheads="1"/>
          </p:cNvSpPr>
          <p:nvPr/>
        </p:nvSpPr>
        <p:spPr bwMode="auto">
          <a:xfrm>
            <a:off x="348342" y="7066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Finding h1 </a:t>
            </a:r>
          </a:p>
        </p:txBody>
      </p:sp>
      <p:pic>
        <p:nvPicPr>
          <p:cNvPr id="6" name="Picture 5">
            <a:extLst>
              <a:ext uri="{FF2B5EF4-FFF2-40B4-BE49-F238E27FC236}">
                <a16:creationId xmlns:a16="http://schemas.microsoft.com/office/drawing/2014/main" id="{C7F8757B-9961-C178-DB47-0F38F769CF00}"/>
              </a:ext>
            </a:extLst>
          </p:cNvPr>
          <p:cNvPicPr>
            <a:picLocks noChangeAspect="1"/>
          </p:cNvPicPr>
          <p:nvPr/>
        </p:nvPicPr>
        <p:blipFill>
          <a:blip r:embed="rId3"/>
          <a:stretch>
            <a:fillRect/>
          </a:stretch>
        </p:blipFill>
        <p:spPr>
          <a:xfrm>
            <a:off x="723808" y="2820967"/>
            <a:ext cx="9107171" cy="2905530"/>
          </a:xfrm>
          <a:prstGeom prst="rect">
            <a:avLst/>
          </a:prstGeom>
        </p:spPr>
      </p:pic>
    </p:spTree>
    <p:extLst>
      <p:ext uri="{BB962C8B-B14F-4D97-AF65-F5344CB8AC3E}">
        <p14:creationId xmlns:p14="http://schemas.microsoft.com/office/powerpoint/2010/main" val="4076169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2DCA6-B870-633F-0FB8-B99465F98033}"/>
              </a:ext>
            </a:extLst>
          </p:cNvPr>
          <p:cNvSpPr>
            <a:spLocks noGrp="1"/>
          </p:cNvSpPr>
          <p:nvPr>
            <p:ph type="title"/>
          </p:nvPr>
        </p:nvSpPr>
        <p:spPr>
          <a:xfrm>
            <a:off x="838200" y="365126"/>
            <a:ext cx="10515600" cy="315912"/>
          </a:xfrm>
        </p:spPr>
        <p:txBody>
          <a:bodyPr>
            <a:normAutofit fontScale="90000"/>
          </a:bodyPr>
          <a:lstStyle/>
          <a:p>
            <a:r>
              <a:rPr lang="en-IN" dirty="0"/>
              <a:t>Cont..</a:t>
            </a:r>
          </a:p>
        </p:txBody>
      </p:sp>
      <p:sp>
        <p:nvSpPr>
          <p:cNvPr id="3" name="Content Placeholder 2">
            <a:extLst>
              <a:ext uri="{FF2B5EF4-FFF2-40B4-BE49-F238E27FC236}">
                <a16:creationId xmlns:a16="http://schemas.microsoft.com/office/drawing/2014/main" id="{DB265ACD-445E-78CD-675D-8E0CE9463BC9}"/>
              </a:ext>
            </a:extLst>
          </p:cNvPr>
          <p:cNvSpPr>
            <a:spLocks noGrp="1"/>
          </p:cNvSpPr>
          <p:nvPr>
            <p:ph idx="1"/>
          </p:nvPr>
        </p:nvSpPr>
        <p:spPr>
          <a:xfrm>
            <a:off x="383177" y="883920"/>
            <a:ext cx="11739154" cy="5974080"/>
          </a:xfrm>
        </p:spPr>
        <p:txBody>
          <a:bodyPr/>
          <a:lstStyle/>
          <a:p>
            <a:r>
              <a:rPr lang="en-IN" dirty="0"/>
              <a:t>Finding h2</a:t>
            </a:r>
          </a:p>
          <a:p>
            <a:endParaRPr lang="en-IN" dirty="0"/>
          </a:p>
          <a:p>
            <a:endParaRPr lang="en-IN" dirty="0"/>
          </a:p>
          <a:p>
            <a:endParaRPr lang="en-IN" dirty="0"/>
          </a:p>
          <a:p>
            <a:endParaRPr lang="en-IN" dirty="0"/>
          </a:p>
          <a:p>
            <a:r>
              <a:rPr lang="en-IN" dirty="0"/>
              <a:t>Since hidden layer is over , Finding  output layer</a:t>
            </a:r>
          </a:p>
          <a:p>
            <a:r>
              <a:rPr lang="en-IN" dirty="0"/>
              <a:t>O1 </a:t>
            </a:r>
          </a:p>
          <a:p>
            <a:endParaRPr lang="en-IN" dirty="0"/>
          </a:p>
        </p:txBody>
      </p:sp>
      <p:pic>
        <p:nvPicPr>
          <p:cNvPr id="8193" name="Picture 1">
            <a:extLst>
              <a:ext uri="{FF2B5EF4-FFF2-40B4-BE49-F238E27FC236}">
                <a16:creationId xmlns:a16="http://schemas.microsoft.com/office/drawing/2014/main" id="{CF6B9666-D12A-C478-192E-AEB97D5B24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3040" y="1301750"/>
            <a:ext cx="9265920" cy="184204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08D32A00-EDB3-DB7D-4011-2CB4A25623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1225" y="4338909"/>
            <a:ext cx="7276284" cy="2088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114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0B57A-ACD1-2D9E-52CA-E7297E4BD0E4}"/>
              </a:ext>
            </a:extLst>
          </p:cNvPr>
          <p:cNvSpPr>
            <a:spLocks noGrp="1"/>
          </p:cNvSpPr>
          <p:nvPr>
            <p:ph type="title"/>
          </p:nvPr>
        </p:nvSpPr>
        <p:spPr>
          <a:xfrm>
            <a:off x="838199" y="173536"/>
            <a:ext cx="10515600" cy="331561"/>
          </a:xfrm>
        </p:spPr>
        <p:txBody>
          <a:bodyPr>
            <a:normAutofit fontScale="90000"/>
          </a:bodyPr>
          <a:lstStyle/>
          <a:p>
            <a:r>
              <a:rPr lang="en-IN" dirty="0"/>
              <a:t>Cont..</a:t>
            </a:r>
          </a:p>
        </p:txBody>
      </p:sp>
      <p:sp>
        <p:nvSpPr>
          <p:cNvPr id="3" name="Content Placeholder 2">
            <a:extLst>
              <a:ext uri="{FF2B5EF4-FFF2-40B4-BE49-F238E27FC236}">
                <a16:creationId xmlns:a16="http://schemas.microsoft.com/office/drawing/2014/main" id="{F89BE78B-1BED-8C03-FB66-EC9ADF881734}"/>
              </a:ext>
            </a:extLst>
          </p:cNvPr>
          <p:cNvSpPr>
            <a:spLocks noGrp="1"/>
          </p:cNvSpPr>
          <p:nvPr>
            <p:ph idx="1"/>
          </p:nvPr>
        </p:nvSpPr>
        <p:spPr>
          <a:xfrm>
            <a:off x="357051" y="505097"/>
            <a:ext cx="11512732" cy="5758952"/>
          </a:xfrm>
        </p:spPr>
        <p:txBody>
          <a:bodyPr/>
          <a:lstStyle/>
          <a:p>
            <a:r>
              <a:rPr lang="en-IN" dirty="0"/>
              <a:t>O2</a:t>
            </a:r>
          </a:p>
          <a:p>
            <a:endParaRPr lang="en-IN" dirty="0"/>
          </a:p>
        </p:txBody>
      </p:sp>
      <p:pic>
        <p:nvPicPr>
          <p:cNvPr id="9218" name="Picture 2">
            <a:extLst>
              <a:ext uri="{FF2B5EF4-FFF2-40B4-BE49-F238E27FC236}">
                <a16:creationId xmlns:a16="http://schemas.microsoft.com/office/drawing/2014/main" id="{D8E97615-755E-20DA-1319-FE2A74A56B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817" y="593951"/>
            <a:ext cx="7637417" cy="2079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4149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56508-1FF7-10E2-BB6A-A380644471C4}"/>
              </a:ext>
            </a:extLst>
          </p:cNvPr>
          <p:cNvSpPr>
            <a:spLocks noGrp="1"/>
          </p:cNvSpPr>
          <p:nvPr>
            <p:ph type="title"/>
          </p:nvPr>
        </p:nvSpPr>
        <p:spPr>
          <a:xfrm>
            <a:off x="838200" y="365125"/>
            <a:ext cx="10515600" cy="401229"/>
          </a:xfrm>
        </p:spPr>
        <p:txBody>
          <a:bodyPr>
            <a:normAutofit fontScale="90000"/>
          </a:bodyPr>
          <a:lstStyle/>
          <a:p>
            <a:r>
              <a:rPr lang="en-IN" dirty="0"/>
              <a:t>Intro – Back Propagation</a:t>
            </a:r>
          </a:p>
        </p:txBody>
      </p:sp>
      <p:sp>
        <p:nvSpPr>
          <p:cNvPr id="3" name="Content Placeholder 2">
            <a:extLst>
              <a:ext uri="{FF2B5EF4-FFF2-40B4-BE49-F238E27FC236}">
                <a16:creationId xmlns:a16="http://schemas.microsoft.com/office/drawing/2014/main" id="{D1E44DBA-0B13-C3FD-32CD-39C4475E4C3D}"/>
              </a:ext>
            </a:extLst>
          </p:cNvPr>
          <p:cNvSpPr>
            <a:spLocks noGrp="1"/>
          </p:cNvSpPr>
          <p:nvPr>
            <p:ph idx="1"/>
          </p:nvPr>
        </p:nvSpPr>
        <p:spPr>
          <a:xfrm>
            <a:off x="200297" y="766354"/>
            <a:ext cx="11800114" cy="5895703"/>
          </a:xfrm>
        </p:spPr>
        <p:txBody>
          <a:bodyPr>
            <a:normAutofit/>
          </a:bodyPr>
          <a:lstStyle/>
          <a:p>
            <a:r>
              <a:rPr lang="en-US" sz="2400" b="0" i="0" dirty="0">
                <a:solidFill>
                  <a:srgbClr val="4A4A4A"/>
                </a:solidFill>
                <a:effectLst/>
                <a:latin typeface="Times New Roman" panose="02020603050405020304" pitchFamily="18" charset="0"/>
                <a:cs typeface="Times New Roman" panose="02020603050405020304" pitchFamily="18" charset="0"/>
              </a:rPr>
              <a:t>Backpropagation is a supervised learning algorithm, for training Multi-layer </a:t>
            </a:r>
            <a:r>
              <a:rPr lang="en-US" sz="2400" b="0" i="0" dirty="0" err="1">
                <a:solidFill>
                  <a:srgbClr val="4A4A4A"/>
                </a:solidFill>
                <a:effectLst/>
                <a:latin typeface="Times New Roman" panose="02020603050405020304" pitchFamily="18" charset="0"/>
                <a:cs typeface="Times New Roman" panose="02020603050405020304" pitchFamily="18" charset="0"/>
              </a:rPr>
              <a:t>Perceptrons</a:t>
            </a:r>
            <a:r>
              <a:rPr lang="en-US" sz="2400" b="0" i="0" dirty="0">
                <a:solidFill>
                  <a:srgbClr val="4A4A4A"/>
                </a:solidFill>
                <a:effectLst/>
                <a:latin typeface="Times New Roman" panose="02020603050405020304" pitchFamily="18" charset="0"/>
                <a:cs typeface="Times New Roman" panose="02020603050405020304" pitchFamily="18" charset="0"/>
              </a:rPr>
              <a:t> (Artificial Neural Networks).</a:t>
            </a:r>
          </a:p>
          <a:p>
            <a:r>
              <a:rPr lang="en-US" sz="2400" b="0" i="0" dirty="0">
                <a:solidFill>
                  <a:srgbClr val="4A4A4A"/>
                </a:solidFill>
                <a:effectLst/>
                <a:latin typeface="Times New Roman" panose="02020603050405020304" pitchFamily="18" charset="0"/>
                <a:cs typeface="Times New Roman" panose="02020603050405020304" pitchFamily="18" charset="0"/>
              </a:rPr>
              <a:t>it’s not necessary that whatever weight values we have selected will be correct, or it fits our model the best.</a:t>
            </a:r>
            <a:endParaRPr lang="en-US" sz="2400" dirty="0">
              <a:solidFill>
                <a:srgbClr val="4A4A4A"/>
              </a:solidFill>
              <a:latin typeface="Times New Roman" panose="02020603050405020304" pitchFamily="18" charset="0"/>
              <a:cs typeface="Times New Roman" panose="02020603050405020304" pitchFamily="18" charset="0"/>
            </a:endParaRPr>
          </a:p>
          <a:p>
            <a:r>
              <a:rPr lang="en-US" sz="2400" dirty="0">
                <a:solidFill>
                  <a:srgbClr val="4A4A4A"/>
                </a:solidFill>
                <a:latin typeface="Times New Roman" panose="02020603050405020304" pitchFamily="18" charset="0"/>
                <a:cs typeface="Times New Roman" panose="02020603050405020304" pitchFamily="18" charset="0"/>
              </a:rPr>
              <a:t>We have </a:t>
            </a:r>
            <a:r>
              <a:rPr lang="en-US" sz="2400" b="0" i="0" dirty="0">
                <a:solidFill>
                  <a:srgbClr val="4A4A4A"/>
                </a:solidFill>
                <a:effectLst/>
                <a:latin typeface="Times New Roman" panose="02020603050405020304" pitchFamily="18" charset="0"/>
                <a:cs typeface="Times New Roman" panose="02020603050405020304" pitchFamily="18" charset="0"/>
              </a:rPr>
              <a:t>selected some weight values in the beginning, but our model output is way different than our actual output i.e. the error value is huge.</a:t>
            </a:r>
          </a:p>
          <a:p>
            <a:r>
              <a:rPr lang="en-US" sz="2400" b="0" i="0" dirty="0">
                <a:solidFill>
                  <a:srgbClr val="4A4A4A"/>
                </a:solidFill>
                <a:effectLst/>
                <a:latin typeface="Times New Roman" panose="02020603050405020304" pitchFamily="18" charset="0"/>
                <a:cs typeface="Times New Roman" panose="02020603050405020304" pitchFamily="18" charset="0"/>
              </a:rPr>
              <a:t>how will you reduce the error?</a:t>
            </a:r>
            <a:endParaRPr lang="en-US" sz="2400" dirty="0">
              <a:solidFill>
                <a:srgbClr val="4A4A4A"/>
              </a:solidFill>
              <a:latin typeface="Times New Roman" panose="02020603050405020304" pitchFamily="18" charset="0"/>
              <a:cs typeface="Times New Roman" panose="02020603050405020304" pitchFamily="18" charset="0"/>
            </a:endParaRPr>
          </a:p>
          <a:p>
            <a:r>
              <a:rPr lang="en-US" sz="2400" b="0" i="0" dirty="0">
                <a:solidFill>
                  <a:srgbClr val="4A4A4A"/>
                </a:solidFill>
                <a:effectLst/>
                <a:latin typeface="Times New Roman" panose="02020603050405020304" pitchFamily="18" charset="0"/>
                <a:cs typeface="Times New Roman" panose="02020603050405020304" pitchFamily="18" charset="0"/>
              </a:rPr>
              <a:t>Basically, what we need to do, we need to somehow explain the model to change the parameters (weights), such that error becomes minimum.</a:t>
            </a:r>
          </a:p>
          <a:p>
            <a:r>
              <a:rPr lang="en-US" sz="2400" b="0" i="0" dirty="0">
                <a:solidFill>
                  <a:srgbClr val="4A4A4A"/>
                </a:solidFill>
                <a:effectLst/>
                <a:latin typeface="Times New Roman" panose="02020603050405020304" pitchFamily="18" charset="0"/>
                <a:cs typeface="Times New Roman" panose="02020603050405020304" pitchFamily="18" charset="0"/>
              </a:rPr>
              <a:t>Let’s put it in an another way, we need to train our model.</a:t>
            </a:r>
            <a:endParaRPr lang="en-US" sz="2400" dirty="0">
              <a:solidFill>
                <a:srgbClr val="4A4A4A"/>
              </a:solidFill>
              <a:latin typeface="Times New Roman" panose="02020603050405020304" pitchFamily="18" charset="0"/>
              <a:cs typeface="Times New Roman" panose="02020603050405020304" pitchFamily="18" charset="0"/>
            </a:endParaRPr>
          </a:p>
          <a:p>
            <a:r>
              <a:rPr lang="en-US" sz="2400" b="0" i="0" dirty="0">
                <a:solidFill>
                  <a:srgbClr val="4A4A4A"/>
                </a:solidFill>
                <a:effectLst/>
                <a:latin typeface="Times New Roman" panose="02020603050405020304" pitchFamily="18" charset="0"/>
                <a:cs typeface="Times New Roman" panose="02020603050405020304" pitchFamily="18" charset="0"/>
              </a:rPr>
              <a:t>One way to train our model is called as Backpropagation. Consider the diagram below:</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9412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A434D-3052-1A8C-0805-AFDC74B6E3D5}"/>
              </a:ext>
            </a:extLst>
          </p:cNvPr>
          <p:cNvSpPr>
            <a:spLocks noGrp="1"/>
          </p:cNvSpPr>
          <p:nvPr>
            <p:ph type="title"/>
          </p:nvPr>
        </p:nvSpPr>
        <p:spPr>
          <a:xfrm>
            <a:off x="524691" y="173537"/>
            <a:ext cx="10515600" cy="399369"/>
          </a:xfrm>
        </p:spPr>
        <p:txBody>
          <a:bodyPr>
            <a:normAutofit fontScale="90000"/>
          </a:bodyPr>
          <a:lstStyle/>
          <a:p>
            <a:r>
              <a:rPr lang="en-IN" dirty="0"/>
              <a:t>Cont..</a:t>
            </a:r>
          </a:p>
        </p:txBody>
      </p:sp>
      <p:sp>
        <p:nvSpPr>
          <p:cNvPr id="3" name="Content Placeholder 2">
            <a:extLst>
              <a:ext uri="{FF2B5EF4-FFF2-40B4-BE49-F238E27FC236}">
                <a16:creationId xmlns:a16="http://schemas.microsoft.com/office/drawing/2014/main" id="{3845BFBD-1282-65C7-538B-CE30C502278E}"/>
              </a:ext>
            </a:extLst>
          </p:cNvPr>
          <p:cNvSpPr>
            <a:spLocks noGrp="1"/>
          </p:cNvSpPr>
          <p:nvPr>
            <p:ph idx="1"/>
          </p:nvPr>
        </p:nvSpPr>
        <p:spPr>
          <a:xfrm>
            <a:off x="174171" y="644433"/>
            <a:ext cx="11765280" cy="6040029"/>
          </a:xfrm>
        </p:spPr>
        <p:txBody>
          <a:bodyPr>
            <a:normAutofit lnSpcReduction="10000"/>
          </a:bodyPr>
          <a:lstStyle/>
          <a:p>
            <a:endParaRPr lang="en-IN" dirty="0"/>
          </a:p>
          <a:p>
            <a:endParaRPr lang="en-IN" dirty="0"/>
          </a:p>
          <a:p>
            <a:endParaRPr lang="en-IN" dirty="0"/>
          </a:p>
          <a:p>
            <a:endParaRPr lang="en-IN" dirty="0"/>
          </a:p>
          <a:p>
            <a:endParaRPr lang="en-IN" dirty="0"/>
          </a:p>
          <a:p>
            <a:r>
              <a:rPr lang="en-IN" dirty="0"/>
              <a:t>Summary :</a:t>
            </a:r>
          </a:p>
          <a:p>
            <a:r>
              <a:rPr lang="en-US" dirty="0"/>
              <a:t>Calculate the error – How far is your model output from the actual output.</a:t>
            </a:r>
          </a:p>
          <a:p>
            <a:r>
              <a:rPr lang="en-US" dirty="0"/>
              <a:t>Minimum Error – Check whether the error is minimized or not.</a:t>
            </a:r>
          </a:p>
          <a:p>
            <a:r>
              <a:rPr lang="en-US" dirty="0"/>
              <a:t>Update the parameters – If the error is huge then, update the parameters (weights and biases). After that again check the error. Repeat the process until the error becomes minimum.</a:t>
            </a:r>
          </a:p>
          <a:p>
            <a:r>
              <a:rPr lang="en-US" dirty="0"/>
              <a:t>Model is ready to make a prediction – Once the error becomes minimum, you can feed some inputs to your model and it will produce the output.</a:t>
            </a:r>
            <a:endParaRPr lang="en-IN" dirty="0"/>
          </a:p>
        </p:txBody>
      </p:sp>
      <p:pic>
        <p:nvPicPr>
          <p:cNvPr id="1026" name="Picture 2" descr="Training A Neural Network - Backpropagation - Edureka">
            <a:extLst>
              <a:ext uri="{FF2B5EF4-FFF2-40B4-BE49-F238E27FC236}">
                <a16:creationId xmlns:a16="http://schemas.microsoft.com/office/drawing/2014/main" id="{997D8676-8D21-3536-C6C0-7F792D3445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312" y="847136"/>
            <a:ext cx="50292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101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9C12C-F449-3BFB-2636-B4F4C33A2B24}"/>
              </a:ext>
            </a:extLst>
          </p:cNvPr>
          <p:cNvSpPr>
            <a:spLocks noGrp="1"/>
          </p:cNvSpPr>
          <p:nvPr>
            <p:ph type="title"/>
          </p:nvPr>
        </p:nvSpPr>
        <p:spPr/>
        <p:txBody>
          <a:bodyPr/>
          <a:lstStyle/>
          <a:p>
            <a:r>
              <a:rPr lang="en-IN" dirty="0"/>
              <a:t>Back Propagation NN</a:t>
            </a:r>
          </a:p>
        </p:txBody>
      </p:sp>
      <p:sp>
        <p:nvSpPr>
          <p:cNvPr id="3" name="Content Placeholder 2">
            <a:extLst>
              <a:ext uri="{FF2B5EF4-FFF2-40B4-BE49-F238E27FC236}">
                <a16:creationId xmlns:a16="http://schemas.microsoft.com/office/drawing/2014/main" id="{12FF6654-02D1-BFEE-94B4-19CEC4DBF8F5}"/>
              </a:ext>
            </a:extLst>
          </p:cNvPr>
          <p:cNvSpPr>
            <a:spLocks noGrp="1"/>
          </p:cNvSpPr>
          <p:nvPr>
            <p:ph idx="1"/>
          </p:nvPr>
        </p:nvSpPr>
        <p:spPr/>
        <p:txBody>
          <a:bodyPr>
            <a:normAutofit lnSpcReduction="10000"/>
          </a:bodyPr>
          <a:lstStyle/>
          <a:p>
            <a:r>
              <a:rPr lang="en-IN" dirty="0"/>
              <a:t>BP is the process involved in training NN</a:t>
            </a:r>
          </a:p>
          <a:p>
            <a:r>
              <a:rPr lang="en-IN" dirty="0"/>
              <a:t>It takes the error rate of forward propagation and feeding this loss backward through NN layers to fine tune the weights.</a:t>
            </a:r>
          </a:p>
          <a:p>
            <a:r>
              <a:rPr lang="en-IN" dirty="0"/>
              <a:t>BP is an essence of Neural Net Training</a:t>
            </a:r>
          </a:p>
          <a:p>
            <a:r>
              <a:rPr lang="en-US" dirty="0"/>
              <a:t>It is the practice of fine-tuning the weights of a neural net based on the error rate (i.e. loss) obtained in the previous epoch (i.e. iteration.) </a:t>
            </a:r>
          </a:p>
          <a:p>
            <a:r>
              <a:rPr lang="en-US" dirty="0"/>
              <a:t>The Backpropagation algorithm looks for the minimum value of the error function in weight space using a technique called the delta rule or gradient descent. The weights that minimize the error function is then considered to be a solution to the learning problem. </a:t>
            </a:r>
          </a:p>
        </p:txBody>
      </p:sp>
    </p:spTree>
    <p:extLst>
      <p:ext uri="{BB962C8B-B14F-4D97-AF65-F5344CB8AC3E}">
        <p14:creationId xmlns:p14="http://schemas.microsoft.com/office/powerpoint/2010/main" val="2254786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F8F5D-29BE-55A3-AE4B-C3F310A22F6D}"/>
              </a:ext>
            </a:extLst>
          </p:cNvPr>
          <p:cNvSpPr>
            <a:spLocks noGrp="1"/>
          </p:cNvSpPr>
          <p:nvPr>
            <p:ph type="title"/>
          </p:nvPr>
        </p:nvSpPr>
        <p:spPr>
          <a:xfrm>
            <a:off x="838200" y="234498"/>
            <a:ext cx="10515600" cy="315912"/>
          </a:xfrm>
        </p:spPr>
        <p:txBody>
          <a:bodyPr>
            <a:normAutofit fontScale="90000"/>
          </a:bodyPr>
          <a:lstStyle/>
          <a:p>
            <a:pPr algn="ctr"/>
            <a:r>
              <a:rPr lang="en-IN" dirty="0"/>
              <a:t>Example</a:t>
            </a:r>
          </a:p>
        </p:txBody>
      </p:sp>
      <p:pic>
        <p:nvPicPr>
          <p:cNvPr id="5" name="Content Placeholder 4">
            <a:extLst>
              <a:ext uri="{FF2B5EF4-FFF2-40B4-BE49-F238E27FC236}">
                <a16:creationId xmlns:a16="http://schemas.microsoft.com/office/drawing/2014/main" id="{A8ACD994-E54A-9336-63B3-A5B453C8338C}"/>
              </a:ext>
            </a:extLst>
          </p:cNvPr>
          <p:cNvPicPr>
            <a:picLocks noGrp="1" noChangeAspect="1"/>
          </p:cNvPicPr>
          <p:nvPr>
            <p:ph idx="1"/>
          </p:nvPr>
        </p:nvPicPr>
        <p:blipFill>
          <a:blip r:embed="rId2"/>
          <a:stretch>
            <a:fillRect/>
          </a:stretch>
        </p:blipFill>
        <p:spPr>
          <a:xfrm>
            <a:off x="663858" y="703682"/>
            <a:ext cx="9593014" cy="6020640"/>
          </a:xfrm>
        </p:spPr>
      </p:pic>
    </p:spTree>
    <p:extLst>
      <p:ext uri="{BB962C8B-B14F-4D97-AF65-F5344CB8AC3E}">
        <p14:creationId xmlns:p14="http://schemas.microsoft.com/office/powerpoint/2010/main" val="4080028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568"/>
            <a:ext cx="10515600" cy="708666"/>
          </a:xfrm>
        </p:spPr>
        <p:txBody>
          <a:bodyPr/>
          <a:lstStyle/>
          <a:p>
            <a:pPr algn="ctr"/>
            <a:r>
              <a:rPr lang="en-US" dirty="0" smtClean="0"/>
              <a:t>Neural Networks</a:t>
            </a:r>
            <a:endParaRPr lang="en-IN" dirty="0"/>
          </a:p>
        </p:txBody>
      </p:sp>
      <p:sp>
        <p:nvSpPr>
          <p:cNvPr id="3" name="Content Placeholder 2"/>
          <p:cNvSpPr>
            <a:spLocks noGrp="1"/>
          </p:cNvSpPr>
          <p:nvPr>
            <p:ph idx="1"/>
          </p:nvPr>
        </p:nvSpPr>
        <p:spPr>
          <a:xfrm>
            <a:off x="151001" y="889234"/>
            <a:ext cx="11711031" cy="5863904"/>
          </a:xfrm>
        </p:spPr>
        <p:txBody>
          <a:bodyPr/>
          <a:lstStyle/>
          <a:p>
            <a:r>
              <a:rPr lang="en-US" dirty="0" smtClean="0"/>
              <a:t>Day to day lives involves intelligence, pattern recognition and object detection which are challenging to automate.</a:t>
            </a:r>
          </a:p>
          <a:p>
            <a:r>
              <a:rPr lang="en-US" dirty="0" smtClean="0"/>
              <a:t>How does a dog recognize its owner from a complete stranger?</a:t>
            </a:r>
          </a:p>
          <a:p>
            <a:r>
              <a:rPr lang="en-US" dirty="0" smtClean="0"/>
              <a:t>How does a child identifies the difference between apple and an orange?</a:t>
            </a:r>
          </a:p>
          <a:p>
            <a:r>
              <a:rPr lang="en-US" dirty="0" smtClean="0"/>
              <a:t>Answer lies with the biological neural networks present in our network system.</a:t>
            </a:r>
          </a:p>
          <a:p>
            <a:r>
              <a:rPr lang="en-US" dirty="0" smtClean="0"/>
              <a:t>Artificial neural networks is a computation system attempts to mimic the neural connections in human nervous system.</a:t>
            </a:r>
          </a:p>
          <a:p>
            <a:r>
              <a:rPr lang="en-US" dirty="0" smtClean="0"/>
              <a:t>Initially ANN was used to solve simple classification problem.</a:t>
            </a:r>
          </a:p>
          <a:p>
            <a:r>
              <a:rPr lang="en-US" dirty="0" smtClean="0"/>
              <a:t>Now, due to increase in computation power, it can solve complex problems.</a:t>
            </a:r>
          </a:p>
          <a:p>
            <a:pPr marL="0" indent="0">
              <a:buNone/>
            </a:pPr>
            <a:endParaRPr lang="en-US" dirty="0" smtClean="0"/>
          </a:p>
          <a:p>
            <a:endParaRPr lang="en-US" dirty="0" smtClean="0"/>
          </a:p>
          <a:p>
            <a:endParaRPr lang="en-IN" dirty="0"/>
          </a:p>
        </p:txBody>
      </p:sp>
    </p:spTree>
    <p:extLst>
      <p:ext uri="{BB962C8B-B14F-4D97-AF65-F5344CB8AC3E}">
        <p14:creationId xmlns:p14="http://schemas.microsoft.com/office/powerpoint/2010/main" val="14454053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AB29A-1722-DA51-3EFA-32085791D358}"/>
              </a:ext>
            </a:extLst>
          </p:cNvPr>
          <p:cNvSpPr>
            <a:spLocks noGrp="1"/>
          </p:cNvSpPr>
          <p:nvPr>
            <p:ph type="title"/>
          </p:nvPr>
        </p:nvSpPr>
        <p:spPr>
          <a:xfrm>
            <a:off x="838200" y="365126"/>
            <a:ext cx="10515600" cy="315912"/>
          </a:xfrm>
        </p:spPr>
        <p:txBody>
          <a:bodyPr>
            <a:normAutofit fontScale="90000"/>
          </a:bodyPr>
          <a:lstStyle/>
          <a:p>
            <a:r>
              <a:rPr lang="en-IN" dirty="0"/>
              <a:t>Example Cont..</a:t>
            </a:r>
          </a:p>
        </p:txBody>
      </p:sp>
      <p:pic>
        <p:nvPicPr>
          <p:cNvPr id="5" name="Content Placeholder 4">
            <a:extLst>
              <a:ext uri="{FF2B5EF4-FFF2-40B4-BE49-F238E27FC236}">
                <a16:creationId xmlns:a16="http://schemas.microsoft.com/office/drawing/2014/main" id="{66BD073E-C41E-58EF-719C-3EA6462B517C}"/>
              </a:ext>
            </a:extLst>
          </p:cNvPr>
          <p:cNvPicPr>
            <a:picLocks noGrp="1" noChangeAspect="1"/>
          </p:cNvPicPr>
          <p:nvPr>
            <p:ph idx="1"/>
          </p:nvPr>
        </p:nvPicPr>
        <p:blipFill>
          <a:blip r:embed="rId2"/>
          <a:stretch>
            <a:fillRect/>
          </a:stretch>
        </p:blipFill>
        <p:spPr>
          <a:xfrm>
            <a:off x="949234" y="940526"/>
            <a:ext cx="10404566" cy="5236437"/>
          </a:xfrm>
        </p:spPr>
      </p:pic>
    </p:spTree>
    <p:extLst>
      <p:ext uri="{BB962C8B-B14F-4D97-AF65-F5344CB8AC3E}">
        <p14:creationId xmlns:p14="http://schemas.microsoft.com/office/powerpoint/2010/main" val="34126269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9EA2-A739-2A02-5B5E-0DE544FEECE6}"/>
              </a:ext>
            </a:extLst>
          </p:cNvPr>
          <p:cNvSpPr>
            <a:spLocks noGrp="1"/>
          </p:cNvSpPr>
          <p:nvPr>
            <p:ph type="title"/>
          </p:nvPr>
        </p:nvSpPr>
        <p:spPr>
          <a:xfrm>
            <a:off x="838200" y="297225"/>
            <a:ext cx="10515600" cy="383812"/>
          </a:xfrm>
        </p:spPr>
        <p:txBody>
          <a:bodyPr>
            <a:normAutofit fontScale="90000"/>
          </a:bodyPr>
          <a:lstStyle/>
          <a:p>
            <a:r>
              <a:rPr lang="en-IN" dirty="0"/>
              <a:t>Cont..</a:t>
            </a:r>
          </a:p>
        </p:txBody>
      </p:sp>
      <p:sp>
        <p:nvSpPr>
          <p:cNvPr id="3" name="Content Placeholder 2">
            <a:extLst>
              <a:ext uri="{FF2B5EF4-FFF2-40B4-BE49-F238E27FC236}">
                <a16:creationId xmlns:a16="http://schemas.microsoft.com/office/drawing/2014/main" id="{A8FF2E89-E268-DE3A-5CFC-F6FD09B6E052}"/>
              </a:ext>
            </a:extLst>
          </p:cNvPr>
          <p:cNvSpPr>
            <a:spLocks noGrp="1"/>
          </p:cNvSpPr>
          <p:nvPr>
            <p:ph idx="1"/>
          </p:nvPr>
        </p:nvSpPr>
        <p:spPr>
          <a:xfrm>
            <a:off x="339634" y="783771"/>
            <a:ext cx="11014166" cy="5843452"/>
          </a:xfrm>
        </p:spPr>
        <p:txBody>
          <a:bodyPr/>
          <a:lstStyle/>
          <a:p>
            <a:r>
              <a:rPr lang="en-US" dirty="0"/>
              <a:t>We first initialized some random value to ‘W’ and propagated forward.</a:t>
            </a:r>
          </a:p>
          <a:p>
            <a:r>
              <a:rPr lang="en-US" dirty="0"/>
              <a:t>Then, we noticed that there is some error. To reduce that error, we propagated backwards and increased the value of ‘W’.</a:t>
            </a:r>
          </a:p>
          <a:p>
            <a:r>
              <a:rPr lang="en-US" dirty="0"/>
              <a:t>After that, also we noticed that the error has increased. We came to know that, we can’t increase the ‘W’ value. </a:t>
            </a:r>
          </a:p>
          <a:p>
            <a:r>
              <a:rPr lang="en-US" dirty="0"/>
              <a:t>So, we again propagated backwards and we decreased ‘W’ value.</a:t>
            </a:r>
          </a:p>
          <a:p>
            <a:r>
              <a:rPr lang="en-US" dirty="0"/>
              <a:t>Now, we noticed that the error has reduced.</a:t>
            </a:r>
            <a:endParaRPr lang="en-IN" dirty="0"/>
          </a:p>
        </p:txBody>
      </p:sp>
    </p:spTree>
    <p:extLst>
      <p:ext uri="{BB962C8B-B14F-4D97-AF65-F5344CB8AC3E}">
        <p14:creationId xmlns:p14="http://schemas.microsoft.com/office/powerpoint/2010/main" val="1598567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4803A-94EF-7462-AEF3-1AACBF063C6B}"/>
              </a:ext>
            </a:extLst>
          </p:cNvPr>
          <p:cNvSpPr>
            <a:spLocks noGrp="1"/>
          </p:cNvSpPr>
          <p:nvPr>
            <p:ph type="title"/>
          </p:nvPr>
        </p:nvSpPr>
        <p:spPr>
          <a:xfrm>
            <a:off x="838200" y="365125"/>
            <a:ext cx="10515600" cy="401229"/>
          </a:xfrm>
        </p:spPr>
        <p:txBody>
          <a:bodyPr>
            <a:normAutofit fontScale="90000"/>
          </a:bodyPr>
          <a:lstStyle/>
          <a:p>
            <a:r>
              <a:rPr lang="en-IN" dirty="0"/>
              <a:t>Cont..</a:t>
            </a:r>
          </a:p>
        </p:txBody>
      </p:sp>
      <p:pic>
        <p:nvPicPr>
          <p:cNvPr id="5" name="Content Placeholder 4">
            <a:extLst>
              <a:ext uri="{FF2B5EF4-FFF2-40B4-BE49-F238E27FC236}">
                <a16:creationId xmlns:a16="http://schemas.microsoft.com/office/drawing/2014/main" id="{871DC889-F8A7-F1EA-BF11-26F4E880FAAB}"/>
              </a:ext>
            </a:extLst>
          </p:cNvPr>
          <p:cNvPicPr>
            <a:picLocks noGrp="1" noChangeAspect="1"/>
          </p:cNvPicPr>
          <p:nvPr>
            <p:ph idx="1"/>
          </p:nvPr>
        </p:nvPicPr>
        <p:blipFill>
          <a:blip r:embed="rId2"/>
          <a:stretch>
            <a:fillRect/>
          </a:stretch>
        </p:blipFill>
        <p:spPr>
          <a:xfrm>
            <a:off x="1670533" y="1062446"/>
            <a:ext cx="7734723" cy="5149351"/>
          </a:xfrm>
        </p:spPr>
      </p:pic>
    </p:spTree>
    <p:extLst>
      <p:ext uri="{BB962C8B-B14F-4D97-AF65-F5344CB8AC3E}">
        <p14:creationId xmlns:p14="http://schemas.microsoft.com/office/powerpoint/2010/main" val="25127316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7CF52-89F5-228C-D5D6-6952234D6D2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25CE7FB-958C-E775-9DDE-F115FE6D8847}"/>
              </a:ext>
            </a:extLst>
          </p:cNvPr>
          <p:cNvSpPr>
            <a:spLocks noGrp="1"/>
          </p:cNvSpPr>
          <p:nvPr>
            <p:ph idx="1"/>
          </p:nvPr>
        </p:nvSpPr>
        <p:spPr/>
        <p:txBody>
          <a:bodyPr/>
          <a:lstStyle/>
          <a:p>
            <a:r>
              <a:rPr lang="en-IN" dirty="0"/>
              <a:t>https://www.bogotobogo.com/python/scikit-learn/Artificial-Neural-Network-ANN-4-Backpropagation.php</a:t>
            </a:r>
          </a:p>
        </p:txBody>
      </p:sp>
    </p:spTree>
    <p:extLst>
      <p:ext uri="{BB962C8B-B14F-4D97-AF65-F5344CB8AC3E}">
        <p14:creationId xmlns:p14="http://schemas.microsoft.com/office/powerpoint/2010/main" val="12723118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0365B-B312-88F6-96CB-0B7B74F35612}"/>
              </a:ext>
            </a:extLst>
          </p:cNvPr>
          <p:cNvSpPr>
            <a:spLocks noGrp="1"/>
          </p:cNvSpPr>
          <p:nvPr>
            <p:ph type="title"/>
          </p:nvPr>
        </p:nvSpPr>
        <p:spPr>
          <a:xfrm>
            <a:off x="838200" y="365125"/>
            <a:ext cx="10515600" cy="462189"/>
          </a:xfrm>
        </p:spPr>
        <p:txBody>
          <a:bodyPr>
            <a:normAutofit fontScale="90000"/>
          </a:bodyPr>
          <a:lstStyle/>
          <a:p>
            <a:pPr algn="ctr"/>
            <a:r>
              <a:rPr lang="en-IN" dirty="0"/>
              <a:t>References</a:t>
            </a:r>
          </a:p>
        </p:txBody>
      </p:sp>
      <p:sp>
        <p:nvSpPr>
          <p:cNvPr id="3" name="Content Placeholder 2">
            <a:extLst>
              <a:ext uri="{FF2B5EF4-FFF2-40B4-BE49-F238E27FC236}">
                <a16:creationId xmlns:a16="http://schemas.microsoft.com/office/drawing/2014/main" id="{0479CC38-D9DC-350D-EE12-7FCFAE05F330}"/>
              </a:ext>
            </a:extLst>
          </p:cNvPr>
          <p:cNvSpPr>
            <a:spLocks noGrp="1"/>
          </p:cNvSpPr>
          <p:nvPr>
            <p:ph idx="1"/>
          </p:nvPr>
        </p:nvSpPr>
        <p:spPr>
          <a:xfrm>
            <a:off x="330925" y="940526"/>
            <a:ext cx="11564983" cy="5660571"/>
          </a:xfrm>
        </p:spPr>
        <p:txBody>
          <a:bodyPr>
            <a:normAutofit/>
          </a:bodyPr>
          <a:lstStyle/>
          <a:p>
            <a:r>
              <a:rPr lang="en-IN" dirty="0">
                <a:hlinkClick r:id="rId2"/>
              </a:rPr>
              <a:t>https://www.geeksforgeeks.org/single-layer-perceptron-in-tensorflow/?ref=lbp</a:t>
            </a:r>
            <a:endParaRPr lang="en-IN" dirty="0"/>
          </a:p>
          <a:p>
            <a:r>
              <a:rPr lang="en-IN" dirty="0">
                <a:hlinkClick r:id="rId3"/>
              </a:rPr>
              <a:t>https://www.w3schools.com/ai/ai_perceptrons.asp</a:t>
            </a:r>
            <a:endParaRPr lang="en-IN" dirty="0"/>
          </a:p>
          <a:p>
            <a:r>
              <a:rPr lang="en-IN" dirty="0"/>
              <a:t>https://www.simplilearn.com/tutorials/deep-learning-tutorial/perceptron</a:t>
            </a:r>
          </a:p>
          <a:p>
            <a:r>
              <a:rPr lang="en-IN" dirty="0">
                <a:hlinkClick r:id="rId4"/>
              </a:rPr>
              <a:t>https://www.simplilearn.com/tutorials/deep-learning-tutorial/multilayer-perceptron#forward_propagation</a:t>
            </a:r>
            <a:endParaRPr lang="en-IN" dirty="0"/>
          </a:p>
          <a:p>
            <a:r>
              <a:rPr lang="en-IN" dirty="0">
                <a:hlinkClick r:id="rId5"/>
              </a:rPr>
              <a:t>https://medium.com/deeper-deep-learning-tr/ad%C4%B1m-ad%C4%B1m-forward-and-back-propagation-cf4cd18276ee</a:t>
            </a:r>
            <a:endParaRPr lang="en-IN" dirty="0"/>
          </a:p>
          <a:p>
            <a:r>
              <a:rPr lang="en-IN" dirty="0">
                <a:hlinkClick r:id="rId6"/>
              </a:rPr>
              <a:t>https://www.edureka.co/blog/backpropagation/</a:t>
            </a:r>
            <a:endParaRPr lang="en-IN" dirty="0"/>
          </a:p>
          <a:p>
            <a:r>
              <a:rPr lang="en-IN" dirty="0"/>
              <a:t>https://builtin.com/machine-learning/backpropagation-neural-network</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597102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381AC-1765-0A7C-AB67-E359B30FD785}"/>
              </a:ext>
            </a:extLst>
          </p:cNvPr>
          <p:cNvSpPr>
            <a:spLocks noGrp="1"/>
          </p:cNvSpPr>
          <p:nvPr>
            <p:ph type="title"/>
          </p:nvPr>
        </p:nvSpPr>
        <p:spPr>
          <a:xfrm>
            <a:off x="838200" y="365125"/>
            <a:ext cx="10515600" cy="453481"/>
          </a:xfrm>
        </p:spPr>
        <p:txBody>
          <a:bodyPr>
            <a:normAutofit fontScale="90000"/>
          </a:bodyPr>
          <a:lstStyle/>
          <a:p>
            <a:r>
              <a:rPr lang="en-IN" dirty="0"/>
              <a:t>Basics of Neural Networks</a:t>
            </a:r>
          </a:p>
        </p:txBody>
      </p:sp>
      <p:sp>
        <p:nvSpPr>
          <p:cNvPr id="3" name="Content Placeholder 2">
            <a:extLst>
              <a:ext uri="{FF2B5EF4-FFF2-40B4-BE49-F238E27FC236}">
                <a16:creationId xmlns:a16="http://schemas.microsoft.com/office/drawing/2014/main" id="{9A1B584F-9D53-D2AA-12DD-E27A1CE2FACA}"/>
              </a:ext>
            </a:extLst>
          </p:cNvPr>
          <p:cNvSpPr>
            <a:spLocks noGrp="1"/>
          </p:cNvSpPr>
          <p:nvPr>
            <p:ph idx="1"/>
          </p:nvPr>
        </p:nvSpPr>
        <p:spPr>
          <a:xfrm>
            <a:off x="148045" y="1419496"/>
            <a:ext cx="11843657" cy="5259977"/>
          </a:xfrm>
        </p:spPr>
        <p:txBody>
          <a:bodyPr/>
          <a:lstStyle/>
          <a:p>
            <a:r>
              <a:rPr lang="en-IN" dirty="0"/>
              <a:t>Deep Learning is a sub field of ML that involves the use of neural networks to model and solve complex problems</a:t>
            </a:r>
          </a:p>
          <a:p>
            <a:r>
              <a:rPr lang="en-IN" dirty="0"/>
              <a:t>NN : </a:t>
            </a:r>
            <a:r>
              <a:rPr lang="en-US" altLang="ko-KR" sz="2800" dirty="0">
                <a:latin typeface="Times New Roman" panose="02020603050405020304" pitchFamily="18" charset="0"/>
                <a:ea typeface="굴림" panose="020B0600000101010101" pitchFamily="34" charset="-127"/>
              </a:rPr>
              <a:t>Biologically motivated approach to machine   learning</a:t>
            </a:r>
          </a:p>
          <a:p>
            <a:r>
              <a:rPr lang="en-US" dirty="0"/>
              <a:t>Fundamental processing elements of a neural network is a neuron</a:t>
            </a:r>
          </a:p>
          <a:p>
            <a:r>
              <a:rPr lang="en-US" dirty="0"/>
              <a:t>1.Receives inputs from other source</a:t>
            </a:r>
          </a:p>
          <a:p>
            <a:r>
              <a:rPr lang="en-US" dirty="0"/>
              <a:t>2.Combines them in someway</a:t>
            </a:r>
          </a:p>
          <a:p>
            <a:r>
              <a:rPr lang="en-US" dirty="0"/>
              <a:t>3.Performs a generally nonlinear operation on the result</a:t>
            </a:r>
          </a:p>
          <a:p>
            <a:r>
              <a:rPr lang="en-US" dirty="0"/>
              <a:t>4.Outputs the final result</a:t>
            </a:r>
          </a:p>
          <a:p>
            <a:endParaRPr lang="en-IN" dirty="0"/>
          </a:p>
          <a:p>
            <a:endParaRPr lang="en-IN" dirty="0"/>
          </a:p>
        </p:txBody>
      </p:sp>
    </p:spTree>
    <p:extLst>
      <p:ext uri="{BB962C8B-B14F-4D97-AF65-F5344CB8AC3E}">
        <p14:creationId xmlns:p14="http://schemas.microsoft.com/office/powerpoint/2010/main" val="53874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052B7-D236-14B3-8970-580CF7D2568F}"/>
              </a:ext>
            </a:extLst>
          </p:cNvPr>
          <p:cNvSpPr>
            <a:spLocks noGrp="1"/>
          </p:cNvSpPr>
          <p:nvPr>
            <p:ph type="title"/>
          </p:nvPr>
        </p:nvSpPr>
        <p:spPr>
          <a:xfrm>
            <a:off x="838200" y="70802"/>
            <a:ext cx="10515600" cy="1392238"/>
          </a:xfrm>
        </p:spPr>
        <p:txBody>
          <a:bodyPr>
            <a:normAutofit/>
          </a:bodyPr>
          <a:lstStyle/>
          <a:p>
            <a:r>
              <a:rPr lang="en-US" altLang="ko-KR" sz="4400" b="1" dirty="0">
                <a:solidFill>
                  <a:srgbClr val="FF3300"/>
                </a:solidFill>
                <a:ea typeface="굴림" panose="020B0600000101010101" pitchFamily="34" charset="-127"/>
              </a:rPr>
              <a:t>Similarity with Biological Network</a:t>
            </a:r>
            <a:endParaRPr lang="en-IN" dirty="0"/>
          </a:p>
        </p:txBody>
      </p:sp>
      <p:sp>
        <p:nvSpPr>
          <p:cNvPr id="3" name="Content Placeholder 2">
            <a:extLst>
              <a:ext uri="{FF2B5EF4-FFF2-40B4-BE49-F238E27FC236}">
                <a16:creationId xmlns:a16="http://schemas.microsoft.com/office/drawing/2014/main" id="{C34A7628-F778-8DA3-5F56-BC02E2B322AE}"/>
              </a:ext>
            </a:extLst>
          </p:cNvPr>
          <p:cNvSpPr>
            <a:spLocks noGrp="1"/>
          </p:cNvSpPr>
          <p:nvPr>
            <p:ph idx="1"/>
          </p:nvPr>
        </p:nvSpPr>
        <p:spPr>
          <a:xfrm>
            <a:off x="1" y="1079863"/>
            <a:ext cx="11353800" cy="5097101"/>
          </a:xfrm>
        </p:spPr>
        <p:txBody>
          <a:bodyPr/>
          <a:lstStyle/>
          <a:p>
            <a:pPr>
              <a:spcBef>
                <a:spcPct val="50000"/>
              </a:spcBef>
              <a:buFontTx/>
              <a:buChar char="•"/>
            </a:pPr>
            <a:endParaRPr lang="en-US" altLang="en-US" sz="2400" dirty="0"/>
          </a:p>
          <a:p>
            <a:pPr>
              <a:spcBef>
                <a:spcPct val="50000"/>
              </a:spcBef>
              <a:buFontTx/>
              <a:buChar char="•"/>
            </a:pPr>
            <a:endParaRPr lang="en-US" altLang="en-US" sz="2400" dirty="0"/>
          </a:p>
          <a:p>
            <a:pPr>
              <a:spcBef>
                <a:spcPct val="50000"/>
              </a:spcBef>
              <a:buFontTx/>
              <a:buChar char="•"/>
            </a:pPr>
            <a:r>
              <a:rPr lang="en-US" altLang="en-US" sz="2400" dirty="0"/>
              <a:t>Fundamental processing element of a neural network is a neuron</a:t>
            </a:r>
          </a:p>
          <a:p>
            <a:pPr>
              <a:spcBef>
                <a:spcPct val="50000"/>
              </a:spcBef>
              <a:buFontTx/>
              <a:buChar char="•"/>
            </a:pPr>
            <a:r>
              <a:rPr lang="en-US" altLang="en-US" sz="2400" dirty="0"/>
              <a:t>A human brain has 100 billion neurons</a:t>
            </a:r>
          </a:p>
          <a:p>
            <a:pPr marL="0" indent="0">
              <a:buNone/>
            </a:pPr>
            <a:endParaRPr lang="en-IN" dirty="0"/>
          </a:p>
        </p:txBody>
      </p:sp>
    </p:spTree>
    <p:extLst>
      <p:ext uri="{BB962C8B-B14F-4D97-AF65-F5344CB8AC3E}">
        <p14:creationId xmlns:p14="http://schemas.microsoft.com/office/powerpoint/2010/main" val="837850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519D627-FC48-7E1C-CCF2-65F0AF60E10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2641" y="105999"/>
            <a:ext cx="5498262" cy="4145987"/>
          </a:xfrm>
          <a:prstGeom prst="rect">
            <a:avLst/>
          </a:prstGeom>
          <a:noFill/>
          <a:ln>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5">
            <a:extLst>
              <a:ext uri="{FF2B5EF4-FFF2-40B4-BE49-F238E27FC236}">
                <a16:creationId xmlns:a16="http://schemas.microsoft.com/office/drawing/2014/main" id="{F65E1261-E8D3-B1B7-9DB9-AFD599D87732}"/>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a:xfrm>
            <a:off x="4226194" y="3267111"/>
            <a:ext cx="7467600" cy="374963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45413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41FEA-DD4E-B9C9-A018-21F09D0BDB64}"/>
              </a:ext>
            </a:extLst>
          </p:cNvPr>
          <p:cNvSpPr>
            <a:spLocks noGrp="1"/>
          </p:cNvSpPr>
          <p:nvPr>
            <p:ph type="title"/>
          </p:nvPr>
        </p:nvSpPr>
        <p:spPr>
          <a:xfrm>
            <a:off x="838200" y="365126"/>
            <a:ext cx="10515600" cy="546100"/>
          </a:xfrm>
        </p:spPr>
        <p:txBody>
          <a:bodyPr>
            <a:normAutofit fontScale="90000"/>
          </a:bodyPr>
          <a:lstStyle/>
          <a:p>
            <a:r>
              <a:rPr lang="en-IN" dirty="0"/>
              <a:t>Artificial Neuron</a:t>
            </a:r>
          </a:p>
        </p:txBody>
      </p:sp>
      <p:sp>
        <p:nvSpPr>
          <p:cNvPr id="3" name="Content Placeholder 2">
            <a:extLst>
              <a:ext uri="{FF2B5EF4-FFF2-40B4-BE49-F238E27FC236}">
                <a16:creationId xmlns:a16="http://schemas.microsoft.com/office/drawing/2014/main" id="{4B067324-B204-859C-4B99-77B939B0483A}"/>
              </a:ext>
            </a:extLst>
          </p:cNvPr>
          <p:cNvSpPr>
            <a:spLocks noGrp="1"/>
          </p:cNvSpPr>
          <p:nvPr>
            <p:ph idx="1"/>
          </p:nvPr>
        </p:nvSpPr>
        <p:spPr>
          <a:xfrm>
            <a:off x="365760" y="911226"/>
            <a:ext cx="10988040" cy="5946774"/>
          </a:xfrm>
        </p:spPr>
        <p:txBody>
          <a:bodyPr/>
          <a:lstStyle/>
          <a:p>
            <a:endParaRPr lang="en-IN" dirty="0"/>
          </a:p>
        </p:txBody>
      </p:sp>
      <p:grpSp>
        <p:nvGrpSpPr>
          <p:cNvPr id="4" name="Group 39">
            <a:extLst>
              <a:ext uri="{FF2B5EF4-FFF2-40B4-BE49-F238E27FC236}">
                <a16:creationId xmlns:a16="http://schemas.microsoft.com/office/drawing/2014/main" id="{6D1A8D7B-EF0D-7E41-A4AF-48AF41B61D4B}"/>
              </a:ext>
            </a:extLst>
          </p:cNvPr>
          <p:cNvGrpSpPr>
            <a:grpSpLocks/>
          </p:cNvGrpSpPr>
          <p:nvPr/>
        </p:nvGrpSpPr>
        <p:grpSpPr bwMode="auto">
          <a:xfrm>
            <a:off x="1900646" y="1652586"/>
            <a:ext cx="8077200" cy="4840288"/>
            <a:chOff x="336" y="816"/>
            <a:chExt cx="5088" cy="3049"/>
          </a:xfrm>
        </p:grpSpPr>
        <p:grpSp>
          <p:nvGrpSpPr>
            <p:cNvPr id="5" name="Group 6">
              <a:extLst>
                <a:ext uri="{FF2B5EF4-FFF2-40B4-BE49-F238E27FC236}">
                  <a16:creationId xmlns:a16="http://schemas.microsoft.com/office/drawing/2014/main" id="{DA367C13-5D67-FB55-C10D-E5ACD0ACE3FB}"/>
                </a:ext>
              </a:extLst>
            </p:cNvPr>
            <p:cNvGrpSpPr>
              <a:grpSpLocks/>
            </p:cNvGrpSpPr>
            <p:nvPr/>
          </p:nvGrpSpPr>
          <p:grpSpPr bwMode="auto">
            <a:xfrm>
              <a:off x="1104" y="1392"/>
              <a:ext cx="3408" cy="1488"/>
              <a:chOff x="1200" y="1584"/>
              <a:chExt cx="3408" cy="1488"/>
            </a:xfrm>
          </p:grpSpPr>
          <p:sp>
            <p:nvSpPr>
              <p:cNvPr id="17" name="Oval 7">
                <a:extLst>
                  <a:ext uri="{FF2B5EF4-FFF2-40B4-BE49-F238E27FC236}">
                    <a16:creationId xmlns:a16="http://schemas.microsoft.com/office/drawing/2014/main" id="{B46D5ACB-9B48-BB5D-9AEA-6C5270BE4F7D}"/>
                  </a:ext>
                </a:extLst>
              </p:cNvPr>
              <p:cNvSpPr>
                <a:spLocks noChangeArrowheads="1"/>
              </p:cNvSpPr>
              <p:nvPr/>
            </p:nvSpPr>
            <p:spPr bwMode="auto">
              <a:xfrm>
                <a:off x="2352" y="1920"/>
                <a:ext cx="672" cy="67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Line 8">
                <a:extLst>
                  <a:ext uri="{FF2B5EF4-FFF2-40B4-BE49-F238E27FC236}">
                    <a16:creationId xmlns:a16="http://schemas.microsoft.com/office/drawing/2014/main" id="{2BF41870-8813-272D-60DD-9C0C3A33429E}"/>
                  </a:ext>
                </a:extLst>
              </p:cNvPr>
              <p:cNvSpPr>
                <a:spLocks noChangeShapeType="1"/>
              </p:cNvSpPr>
              <p:nvPr/>
            </p:nvSpPr>
            <p:spPr bwMode="auto">
              <a:xfrm>
                <a:off x="1920" y="1584"/>
                <a:ext cx="576"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 name="Line 9">
                <a:extLst>
                  <a:ext uri="{FF2B5EF4-FFF2-40B4-BE49-F238E27FC236}">
                    <a16:creationId xmlns:a16="http://schemas.microsoft.com/office/drawing/2014/main" id="{7F3779E7-4C54-CF2E-5938-4890F29F4774}"/>
                  </a:ext>
                </a:extLst>
              </p:cNvPr>
              <p:cNvSpPr>
                <a:spLocks noChangeShapeType="1"/>
              </p:cNvSpPr>
              <p:nvPr/>
            </p:nvSpPr>
            <p:spPr bwMode="auto">
              <a:xfrm>
                <a:off x="1920" y="1968"/>
                <a:ext cx="432"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 name="Line 10">
                <a:extLst>
                  <a:ext uri="{FF2B5EF4-FFF2-40B4-BE49-F238E27FC236}">
                    <a16:creationId xmlns:a16="http://schemas.microsoft.com/office/drawing/2014/main" id="{E9F78ADC-F7E5-DE85-4BC3-636C4EC7CC9A}"/>
                  </a:ext>
                </a:extLst>
              </p:cNvPr>
              <p:cNvSpPr>
                <a:spLocks noChangeShapeType="1"/>
              </p:cNvSpPr>
              <p:nvPr/>
            </p:nvSpPr>
            <p:spPr bwMode="auto">
              <a:xfrm flipH="1">
                <a:off x="1200" y="1968"/>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 name="Line 11">
                <a:extLst>
                  <a:ext uri="{FF2B5EF4-FFF2-40B4-BE49-F238E27FC236}">
                    <a16:creationId xmlns:a16="http://schemas.microsoft.com/office/drawing/2014/main" id="{74671FBC-AB0E-F30B-752D-7D354538DE15}"/>
                  </a:ext>
                </a:extLst>
              </p:cNvPr>
              <p:cNvSpPr>
                <a:spLocks noChangeShapeType="1"/>
              </p:cNvSpPr>
              <p:nvPr/>
            </p:nvSpPr>
            <p:spPr bwMode="auto">
              <a:xfrm flipH="1">
                <a:off x="1200" y="1584"/>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 name="Line 12">
                <a:extLst>
                  <a:ext uri="{FF2B5EF4-FFF2-40B4-BE49-F238E27FC236}">
                    <a16:creationId xmlns:a16="http://schemas.microsoft.com/office/drawing/2014/main" id="{82ABA0B5-F2E0-21E4-2552-1DE2A2003701}"/>
                  </a:ext>
                </a:extLst>
              </p:cNvPr>
              <p:cNvSpPr>
                <a:spLocks noChangeShapeType="1"/>
              </p:cNvSpPr>
              <p:nvPr/>
            </p:nvSpPr>
            <p:spPr bwMode="auto">
              <a:xfrm flipV="1">
                <a:off x="1920" y="2448"/>
                <a:ext cx="48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 name="Line 13">
                <a:extLst>
                  <a:ext uri="{FF2B5EF4-FFF2-40B4-BE49-F238E27FC236}">
                    <a16:creationId xmlns:a16="http://schemas.microsoft.com/office/drawing/2014/main" id="{1E2CF3CA-D84D-A856-A7B3-D454E53701EE}"/>
                  </a:ext>
                </a:extLst>
              </p:cNvPr>
              <p:cNvSpPr>
                <a:spLocks noChangeShapeType="1"/>
              </p:cNvSpPr>
              <p:nvPr/>
            </p:nvSpPr>
            <p:spPr bwMode="auto">
              <a:xfrm flipH="1">
                <a:off x="1200" y="2688"/>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 name="Line 14">
                <a:extLst>
                  <a:ext uri="{FF2B5EF4-FFF2-40B4-BE49-F238E27FC236}">
                    <a16:creationId xmlns:a16="http://schemas.microsoft.com/office/drawing/2014/main" id="{1CDDB15F-DAC5-20D7-6BFA-0D45029CA836}"/>
                  </a:ext>
                </a:extLst>
              </p:cNvPr>
              <p:cNvSpPr>
                <a:spLocks noChangeShapeType="1"/>
              </p:cNvSpPr>
              <p:nvPr/>
            </p:nvSpPr>
            <p:spPr bwMode="auto">
              <a:xfrm flipH="1">
                <a:off x="1200" y="3072"/>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 name="Oval 15">
                <a:extLst>
                  <a:ext uri="{FF2B5EF4-FFF2-40B4-BE49-F238E27FC236}">
                    <a16:creationId xmlns:a16="http://schemas.microsoft.com/office/drawing/2014/main" id="{1F158D2E-6D3E-25C6-4F5F-EE85692F171B}"/>
                  </a:ext>
                </a:extLst>
              </p:cNvPr>
              <p:cNvSpPr>
                <a:spLocks noChangeArrowheads="1"/>
              </p:cNvSpPr>
              <p:nvPr/>
            </p:nvSpPr>
            <p:spPr bwMode="auto">
              <a:xfrm>
                <a:off x="1584" y="2112"/>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Oval 16">
                <a:extLst>
                  <a:ext uri="{FF2B5EF4-FFF2-40B4-BE49-F238E27FC236}">
                    <a16:creationId xmlns:a16="http://schemas.microsoft.com/office/drawing/2014/main" id="{9E25768B-8485-B0C8-13C4-392B07205D17}"/>
                  </a:ext>
                </a:extLst>
              </p:cNvPr>
              <p:cNvSpPr>
                <a:spLocks noChangeArrowheads="1"/>
              </p:cNvSpPr>
              <p:nvPr/>
            </p:nvSpPr>
            <p:spPr bwMode="auto">
              <a:xfrm>
                <a:off x="1584" y="230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 name="Oval 17">
                <a:extLst>
                  <a:ext uri="{FF2B5EF4-FFF2-40B4-BE49-F238E27FC236}">
                    <a16:creationId xmlns:a16="http://schemas.microsoft.com/office/drawing/2014/main" id="{D5E53AD5-818E-F334-216E-FBC25EB33EF3}"/>
                  </a:ext>
                </a:extLst>
              </p:cNvPr>
              <p:cNvSpPr>
                <a:spLocks noChangeArrowheads="1"/>
              </p:cNvSpPr>
              <p:nvPr/>
            </p:nvSpPr>
            <p:spPr bwMode="auto">
              <a:xfrm>
                <a:off x="1584" y="249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Line 18">
                <a:extLst>
                  <a:ext uri="{FF2B5EF4-FFF2-40B4-BE49-F238E27FC236}">
                    <a16:creationId xmlns:a16="http://schemas.microsoft.com/office/drawing/2014/main" id="{D8488D4E-6C98-9D57-7FEE-2B51E1EC07A7}"/>
                  </a:ext>
                </a:extLst>
              </p:cNvPr>
              <p:cNvSpPr>
                <a:spLocks noChangeShapeType="1"/>
              </p:cNvSpPr>
              <p:nvPr/>
            </p:nvSpPr>
            <p:spPr bwMode="auto">
              <a:xfrm flipV="1">
                <a:off x="1968" y="2544"/>
                <a:ext cx="528"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 name="Text Box 19">
                <a:extLst>
                  <a:ext uri="{FF2B5EF4-FFF2-40B4-BE49-F238E27FC236}">
                    <a16:creationId xmlns:a16="http://schemas.microsoft.com/office/drawing/2014/main" id="{679FE67F-B8FF-0689-A356-8262A59F50CF}"/>
                  </a:ext>
                </a:extLst>
              </p:cNvPr>
              <p:cNvSpPr txBox="1">
                <a:spLocks noChangeArrowheads="1"/>
              </p:cNvSpPr>
              <p:nvPr/>
            </p:nvSpPr>
            <p:spPr bwMode="auto">
              <a:xfrm>
                <a:off x="2496" y="2016"/>
                <a:ext cx="38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l-GR" altLang="en-US" sz="4400" b="1">
                    <a:latin typeface="Times New Roman" panose="02020603050405020304" pitchFamily="18" charset="0"/>
                    <a:cs typeface="Times New Roman" panose="02020603050405020304" pitchFamily="18" charset="0"/>
                  </a:rPr>
                  <a:t>Σ</a:t>
                </a:r>
              </a:p>
            </p:txBody>
          </p:sp>
          <p:sp>
            <p:nvSpPr>
              <p:cNvPr id="30" name="Oval 20">
                <a:extLst>
                  <a:ext uri="{FF2B5EF4-FFF2-40B4-BE49-F238E27FC236}">
                    <a16:creationId xmlns:a16="http://schemas.microsoft.com/office/drawing/2014/main" id="{1560ABDB-FE13-B52C-6697-E9B6F0319C06}"/>
                  </a:ext>
                </a:extLst>
              </p:cNvPr>
              <p:cNvSpPr>
                <a:spLocks noChangeArrowheads="1"/>
              </p:cNvSpPr>
              <p:nvPr/>
            </p:nvSpPr>
            <p:spPr bwMode="auto">
              <a:xfrm>
                <a:off x="3408" y="1920"/>
                <a:ext cx="672" cy="67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 name="Line 21">
                <a:extLst>
                  <a:ext uri="{FF2B5EF4-FFF2-40B4-BE49-F238E27FC236}">
                    <a16:creationId xmlns:a16="http://schemas.microsoft.com/office/drawing/2014/main" id="{A95F4EE7-412F-BACF-4475-4CEA402F8269}"/>
                  </a:ext>
                </a:extLst>
              </p:cNvPr>
              <p:cNvSpPr>
                <a:spLocks noChangeShapeType="1"/>
              </p:cNvSpPr>
              <p:nvPr/>
            </p:nvSpPr>
            <p:spPr bwMode="auto">
              <a:xfrm>
                <a:off x="3024" y="2256"/>
                <a:ext cx="38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 name="Line 22">
                <a:extLst>
                  <a:ext uri="{FF2B5EF4-FFF2-40B4-BE49-F238E27FC236}">
                    <a16:creationId xmlns:a16="http://schemas.microsoft.com/office/drawing/2014/main" id="{86756EED-12FC-DB26-7A4D-2D7F1D008E2A}"/>
                  </a:ext>
                </a:extLst>
              </p:cNvPr>
              <p:cNvSpPr>
                <a:spLocks noChangeShapeType="1"/>
              </p:cNvSpPr>
              <p:nvPr/>
            </p:nvSpPr>
            <p:spPr bwMode="auto">
              <a:xfrm>
                <a:off x="4080" y="2256"/>
                <a:ext cx="52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 name="Text Box 23">
                <a:extLst>
                  <a:ext uri="{FF2B5EF4-FFF2-40B4-BE49-F238E27FC236}">
                    <a16:creationId xmlns:a16="http://schemas.microsoft.com/office/drawing/2014/main" id="{A602AD87-9636-AF28-5811-D57A08ABBAD3}"/>
                  </a:ext>
                </a:extLst>
              </p:cNvPr>
              <p:cNvSpPr txBox="1">
                <a:spLocks noChangeArrowheads="1"/>
              </p:cNvSpPr>
              <p:nvPr/>
            </p:nvSpPr>
            <p:spPr bwMode="auto">
              <a:xfrm>
                <a:off x="3408" y="2016"/>
                <a:ext cx="62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latin typeface="Times New Roman" panose="02020603050405020304" pitchFamily="18" charset="0"/>
                    <a:cs typeface="Times New Roman" panose="02020603050405020304" pitchFamily="18" charset="0"/>
                  </a:rPr>
                  <a:t> f(n)</a:t>
                </a:r>
                <a:endParaRPr lang="el-GR" altLang="en-US" sz="3600">
                  <a:latin typeface="Times New Roman" panose="02020603050405020304" pitchFamily="18" charset="0"/>
                  <a:cs typeface="Times New Roman" panose="02020603050405020304" pitchFamily="18" charset="0"/>
                </a:endParaRPr>
              </a:p>
            </p:txBody>
          </p:sp>
        </p:grpSp>
        <p:graphicFrame>
          <p:nvGraphicFramePr>
            <p:cNvPr id="6" name="Object 25">
              <a:extLst>
                <a:ext uri="{FF2B5EF4-FFF2-40B4-BE49-F238E27FC236}">
                  <a16:creationId xmlns:a16="http://schemas.microsoft.com/office/drawing/2014/main" id="{DC30A513-AFA1-EFFD-CCE9-6EF8E00DF2CA}"/>
                </a:ext>
              </a:extLst>
            </p:cNvPr>
            <p:cNvGraphicFramePr>
              <a:graphicFrameLocks noChangeAspect="1"/>
            </p:cNvGraphicFramePr>
            <p:nvPr>
              <p:extLst>
                <p:ext uri="{D42A27DB-BD31-4B8C-83A1-F6EECF244321}">
                  <p14:modId xmlns:p14="http://schemas.microsoft.com/office/powerpoint/2010/main" val="4128478747"/>
                </p:ext>
              </p:extLst>
            </p:nvPr>
          </p:nvGraphicFramePr>
          <p:xfrm>
            <a:off x="432" y="816"/>
            <a:ext cx="1792" cy="2560"/>
          </p:xfrm>
          <a:graphic>
            <a:graphicData uri="http://schemas.openxmlformats.org/presentationml/2006/ole">
              <mc:AlternateContent xmlns:mc="http://schemas.openxmlformats.org/markup-compatibility/2006">
                <mc:Choice xmlns:v="urn:schemas-microsoft-com:vml" Requires="v">
                  <p:oleObj spid="_x0000_s1028" name="Equation" r:id="rId3" imgW="177480" imgH="253800" progId="Equation.DSMT4">
                    <p:embed/>
                  </p:oleObj>
                </mc:Choice>
                <mc:Fallback>
                  <p:oleObj name="Equation" r:id="rId3" imgW="177480" imgH="253800" progId="Equation.DSMT4">
                    <p:embed/>
                    <p:pic>
                      <p:nvPicPr>
                        <p:cNvPr id="5145" name="Object 25">
                          <a:extLst>
                            <a:ext uri="{FF2B5EF4-FFF2-40B4-BE49-F238E27FC236}">
                              <a16:creationId xmlns:a16="http://schemas.microsoft.com/office/drawing/2014/main" id="{C2740884-45E1-5620-8377-CF07EEAA58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 y="816"/>
                          <a:ext cx="1792" cy="2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26">
              <a:extLst>
                <a:ext uri="{FF2B5EF4-FFF2-40B4-BE49-F238E27FC236}">
                  <a16:creationId xmlns:a16="http://schemas.microsoft.com/office/drawing/2014/main" id="{FA2E5BB3-C2CF-261C-68B3-1B7A3F36DCB7}"/>
                </a:ext>
              </a:extLst>
            </p:cNvPr>
            <p:cNvSpPr txBox="1">
              <a:spLocks noChangeArrowheads="1"/>
            </p:cNvSpPr>
            <p:nvPr/>
          </p:nvSpPr>
          <p:spPr bwMode="auto">
            <a:xfrm>
              <a:off x="1344" y="110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t>W</a:t>
              </a:r>
            </a:p>
          </p:txBody>
        </p:sp>
        <p:sp>
          <p:nvSpPr>
            <p:cNvPr id="8" name="Text Box 27">
              <a:extLst>
                <a:ext uri="{FF2B5EF4-FFF2-40B4-BE49-F238E27FC236}">
                  <a16:creationId xmlns:a16="http://schemas.microsoft.com/office/drawing/2014/main" id="{A2BB4E04-02A1-34CD-061F-7577BB6E9698}"/>
                </a:ext>
              </a:extLst>
            </p:cNvPr>
            <p:cNvSpPr txBox="1">
              <a:spLocks noChangeArrowheads="1"/>
            </p:cNvSpPr>
            <p:nvPr/>
          </p:nvSpPr>
          <p:spPr bwMode="auto">
            <a:xfrm>
              <a:off x="1344" y="148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dirty="0"/>
                <a:t>W</a:t>
              </a:r>
            </a:p>
          </p:txBody>
        </p:sp>
        <p:sp>
          <p:nvSpPr>
            <p:cNvPr id="9" name="Text Box 28">
              <a:extLst>
                <a:ext uri="{FF2B5EF4-FFF2-40B4-BE49-F238E27FC236}">
                  <a16:creationId xmlns:a16="http://schemas.microsoft.com/office/drawing/2014/main" id="{D8693348-9D9B-D03C-4E61-4166C9F1B32B}"/>
                </a:ext>
              </a:extLst>
            </p:cNvPr>
            <p:cNvSpPr txBox="1">
              <a:spLocks noChangeArrowheads="1"/>
            </p:cNvSpPr>
            <p:nvPr/>
          </p:nvSpPr>
          <p:spPr bwMode="auto">
            <a:xfrm>
              <a:off x="1344" y="254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t>W</a:t>
              </a:r>
            </a:p>
          </p:txBody>
        </p:sp>
        <p:sp>
          <p:nvSpPr>
            <p:cNvPr id="10" name="Text Box 29">
              <a:extLst>
                <a:ext uri="{FF2B5EF4-FFF2-40B4-BE49-F238E27FC236}">
                  <a16:creationId xmlns:a16="http://schemas.microsoft.com/office/drawing/2014/main" id="{985080CD-40AB-DC2C-7CC5-4883D5C04BFC}"/>
                </a:ext>
              </a:extLst>
            </p:cNvPr>
            <p:cNvSpPr txBox="1">
              <a:spLocks noChangeArrowheads="1"/>
            </p:cNvSpPr>
            <p:nvPr/>
          </p:nvSpPr>
          <p:spPr bwMode="auto">
            <a:xfrm>
              <a:off x="1344" y="292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t>W</a:t>
              </a:r>
            </a:p>
          </p:txBody>
        </p:sp>
        <p:sp>
          <p:nvSpPr>
            <p:cNvPr id="11" name="Text Box 32">
              <a:extLst>
                <a:ext uri="{FF2B5EF4-FFF2-40B4-BE49-F238E27FC236}">
                  <a16:creationId xmlns:a16="http://schemas.microsoft.com/office/drawing/2014/main" id="{DDBB5384-33F8-52EA-14CC-51517AE80545}"/>
                </a:ext>
              </a:extLst>
            </p:cNvPr>
            <p:cNvSpPr txBox="1">
              <a:spLocks noChangeArrowheads="1"/>
            </p:cNvSpPr>
            <p:nvPr/>
          </p:nvSpPr>
          <p:spPr bwMode="auto">
            <a:xfrm>
              <a:off x="4560" y="1920"/>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t>Outputs</a:t>
              </a:r>
            </a:p>
          </p:txBody>
        </p:sp>
        <p:sp>
          <p:nvSpPr>
            <p:cNvPr id="12" name="Text Box 34">
              <a:extLst>
                <a:ext uri="{FF2B5EF4-FFF2-40B4-BE49-F238E27FC236}">
                  <a16:creationId xmlns:a16="http://schemas.microsoft.com/office/drawing/2014/main" id="{6D9005C0-F868-9F02-F103-B4786974533A}"/>
                </a:ext>
              </a:extLst>
            </p:cNvPr>
            <p:cNvSpPr txBox="1">
              <a:spLocks noChangeArrowheads="1"/>
            </p:cNvSpPr>
            <p:nvPr/>
          </p:nvSpPr>
          <p:spPr bwMode="auto">
            <a:xfrm>
              <a:off x="3072" y="2544"/>
              <a:ext cx="1104"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t>Activation </a:t>
              </a:r>
            </a:p>
            <a:p>
              <a:pPr>
                <a:spcBef>
                  <a:spcPct val="50000"/>
                </a:spcBef>
              </a:pPr>
              <a:r>
                <a:rPr lang="en-US" altLang="en-US" sz="2400"/>
                <a:t>Function</a:t>
              </a:r>
            </a:p>
          </p:txBody>
        </p:sp>
        <p:sp>
          <p:nvSpPr>
            <p:cNvPr id="13" name="Text Box 35">
              <a:extLst>
                <a:ext uri="{FF2B5EF4-FFF2-40B4-BE49-F238E27FC236}">
                  <a16:creationId xmlns:a16="http://schemas.microsoft.com/office/drawing/2014/main" id="{C5CF3B70-4A1D-A9F4-A4E2-9FA67979DF67}"/>
                </a:ext>
              </a:extLst>
            </p:cNvPr>
            <p:cNvSpPr txBox="1">
              <a:spLocks noChangeArrowheads="1"/>
            </p:cNvSpPr>
            <p:nvPr/>
          </p:nvSpPr>
          <p:spPr bwMode="auto">
            <a:xfrm>
              <a:off x="336" y="1488"/>
              <a:ext cx="192" cy="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INPUTS</a:t>
              </a:r>
            </a:p>
          </p:txBody>
        </p:sp>
        <p:sp>
          <p:nvSpPr>
            <p:cNvPr id="14" name="Text Box 36">
              <a:extLst>
                <a:ext uri="{FF2B5EF4-FFF2-40B4-BE49-F238E27FC236}">
                  <a16:creationId xmlns:a16="http://schemas.microsoft.com/office/drawing/2014/main" id="{3444CAD3-6110-05F5-E2BD-8742EEEC1112}"/>
                </a:ext>
              </a:extLst>
            </p:cNvPr>
            <p:cNvSpPr txBox="1">
              <a:spLocks noChangeArrowheads="1"/>
            </p:cNvSpPr>
            <p:nvPr/>
          </p:nvSpPr>
          <p:spPr bwMode="auto">
            <a:xfrm>
              <a:off x="518" y="3577"/>
              <a:ext cx="9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W</a:t>
              </a:r>
              <a:r>
                <a:rPr lang="en-US" altLang="en-US" sz="2000" b="1"/>
                <a:t>=Weight</a:t>
              </a:r>
            </a:p>
          </p:txBody>
        </p:sp>
        <p:sp>
          <p:nvSpPr>
            <p:cNvPr id="15" name="Oval 37">
              <a:extLst>
                <a:ext uri="{FF2B5EF4-FFF2-40B4-BE49-F238E27FC236}">
                  <a16:creationId xmlns:a16="http://schemas.microsoft.com/office/drawing/2014/main" id="{BAB09877-B125-52F8-A2FD-8EDA03240F79}"/>
                </a:ext>
              </a:extLst>
            </p:cNvPr>
            <p:cNvSpPr>
              <a:spLocks noChangeArrowheads="1"/>
            </p:cNvSpPr>
            <p:nvPr/>
          </p:nvSpPr>
          <p:spPr bwMode="auto">
            <a:xfrm>
              <a:off x="1776" y="960"/>
              <a:ext cx="2640" cy="2448"/>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Text Box 38">
              <a:extLst>
                <a:ext uri="{FF2B5EF4-FFF2-40B4-BE49-F238E27FC236}">
                  <a16:creationId xmlns:a16="http://schemas.microsoft.com/office/drawing/2014/main" id="{D8EBCC14-5933-4E39-146D-723C00AEA7DC}"/>
                </a:ext>
              </a:extLst>
            </p:cNvPr>
            <p:cNvSpPr txBox="1">
              <a:spLocks noChangeArrowheads="1"/>
            </p:cNvSpPr>
            <p:nvPr/>
          </p:nvSpPr>
          <p:spPr bwMode="auto">
            <a:xfrm>
              <a:off x="2880" y="1232"/>
              <a:ext cx="67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Neuron</a:t>
              </a:r>
            </a:p>
          </p:txBody>
        </p:sp>
      </p:grpSp>
    </p:spTree>
    <p:extLst>
      <p:ext uri="{BB962C8B-B14F-4D97-AF65-F5344CB8AC3E}">
        <p14:creationId xmlns:p14="http://schemas.microsoft.com/office/powerpoint/2010/main" val="1269039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21F74-B073-5855-0343-9708406FDAB1}"/>
              </a:ext>
            </a:extLst>
          </p:cNvPr>
          <p:cNvSpPr>
            <a:spLocks noGrp="1"/>
          </p:cNvSpPr>
          <p:nvPr>
            <p:ph type="title"/>
          </p:nvPr>
        </p:nvSpPr>
        <p:spPr>
          <a:xfrm>
            <a:off x="838200" y="365125"/>
            <a:ext cx="10515600" cy="401229"/>
          </a:xfrm>
        </p:spPr>
        <p:txBody>
          <a:bodyPr>
            <a:normAutofit fontScale="90000"/>
          </a:bodyPr>
          <a:lstStyle/>
          <a:p>
            <a:r>
              <a:rPr lang="en-IN" dirty="0"/>
              <a:t>NN</a:t>
            </a:r>
          </a:p>
        </p:txBody>
      </p:sp>
      <p:sp>
        <p:nvSpPr>
          <p:cNvPr id="3" name="Content Placeholder 2">
            <a:extLst>
              <a:ext uri="{FF2B5EF4-FFF2-40B4-BE49-F238E27FC236}">
                <a16:creationId xmlns:a16="http://schemas.microsoft.com/office/drawing/2014/main" id="{5992A579-ACFE-45B1-2A7C-955E4ACD6027}"/>
              </a:ext>
            </a:extLst>
          </p:cNvPr>
          <p:cNvSpPr>
            <a:spLocks noGrp="1"/>
          </p:cNvSpPr>
          <p:nvPr>
            <p:ph idx="1"/>
          </p:nvPr>
        </p:nvSpPr>
        <p:spPr>
          <a:xfrm>
            <a:off x="838200" y="949234"/>
            <a:ext cx="10515600" cy="5297397"/>
          </a:xfrm>
        </p:spPr>
        <p:txBody>
          <a:bodyPr>
            <a:normAutofit fontScale="85000" lnSpcReduction="20000"/>
          </a:bodyPr>
          <a:lstStyle/>
          <a:p>
            <a:pPr>
              <a:lnSpc>
                <a:spcPct val="90000"/>
              </a:lnSpc>
            </a:pPr>
            <a:r>
              <a:rPr lang="en-US" altLang="ko-KR" sz="2800" dirty="0">
                <a:ea typeface="굴림" panose="020B0600000101010101" pitchFamily="34" charset="-127"/>
              </a:rPr>
              <a:t>Artificial NN Artificial neural networks are built on the principles of the structure and operation of human neurons.</a:t>
            </a:r>
          </a:p>
          <a:p>
            <a:pPr>
              <a:lnSpc>
                <a:spcPct val="90000"/>
              </a:lnSpc>
            </a:pPr>
            <a:r>
              <a:rPr lang="en-US" altLang="ko-KR" sz="2800" dirty="0">
                <a:ea typeface="굴림" panose="020B0600000101010101" pitchFamily="34" charset="-127"/>
              </a:rPr>
              <a:t> It is also known as neural networks or neural nets.</a:t>
            </a:r>
          </a:p>
          <a:p>
            <a:pPr>
              <a:lnSpc>
                <a:spcPct val="90000"/>
              </a:lnSpc>
            </a:pPr>
            <a:r>
              <a:rPr lang="en-US" altLang="ko-KR" sz="2800" dirty="0">
                <a:ea typeface="굴림" panose="020B0600000101010101" pitchFamily="34" charset="-127"/>
              </a:rPr>
              <a:t>Neural Network is a set of connected  INPUT/OUTPUT UNITS, where each connection has a WEIGHT associated with it.</a:t>
            </a:r>
          </a:p>
          <a:p>
            <a:pPr>
              <a:lnSpc>
                <a:spcPct val="90000"/>
              </a:lnSpc>
            </a:pPr>
            <a:r>
              <a:rPr lang="en-US" altLang="ko-KR" sz="2800" dirty="0">
                <a:ea typeface="굴림" panose="020B0600000101010101" pitchFamily="34" charset="-127"/>
              </a:rPr>
              <a:t> An artificial neural network’s input layer, which is the first layer, receives input from external sources and passes it on to the hidden layer, which is the second layer. </a:t>
            </a:r>
          </a:p>
          <a:p>
            <a:pPr>
              <a:lnSpc>
                <a:spcPct val="90000"/>
              </a:lnSpc>
            </a:pPr>
            <a:r>
              <a:rPr lang="en-US" altLang="ko-KR" sz="2800" dirty="0">
                <a:ea typeface="굴림" panose="020B0600000101010101" pitchFamily="34" charset="-127"/>
              </a:rPr>
              <a:t>Each neuron in the hidden layer gets information from the neurons in the previous layer, computes the weighted total, and then transfers it to the neurons in the next layer. </a:t>
            </a:r>
          </a:p>
          <a:p>
            <a:pPr>
              <a:lnSpc>
                <a:spcPct val="90000"/>
              </a:lnSpc>
            </a:pPr>
            <a:r>
              <a:rPr lang="en-US" altLang="ko-KR" sz="2800" dirty="0">
                <a:ea typeface="굴림" panose="020B0600000101010101" pitchFamily="34" charset="-127"/>
              </a:rPr>
              <a:t>These connections are weighted, which means that the impacts of the inputs from the preceding layer are more or less optimized by giving each input a distinct weight. </a:t>
            </a:r>
          </a:p>
          <a:p>
            <a:pPr>
              <a:lnSpc>
                <a:spcPct val="90000"/>
              </a:lnSpc>
            </a:pPr>
            <a:r>
              <a:rPr lang="en-US" altLang="ko-KR" sz="2800" dirty="0">
                <a:ea typeface="굴림" panose="020B0600000101010101" pitchFamily="34" charset="-127"/>
              </a:rPr>
              <a:t>These weights are then adjusted during the training process to enhance the performance of the model.</a:t>
            </a:r>
          </a:p>
          <a:p>
            <a:pPr>
              <a:lnSpc>
                <a:spcPct val="90000"/>
              </a:lnSpc>
            </a:pPr>
            <a:endParaRPr lang="en-US" altLang="ko-KR" sz="2800" dirty="0">
              <a:ea typeface="굴림" panose="020B0600000101010101" pitchFamily="34" charset="-127"/>
            </a:endParaRPr>
          </a:p>
          <a:p>
            <a:pPr>
              <a:lnSpc>
                <a:spcPct val="90000"/>
              </a:lnSpc>
            </a:pPr>
            <a:endParaRPr lang="en-US" altLang="ko-KR" sz="2800" dirty="0">
              <a:ea typeface="굴림" panose="020B0600000101010101" pitchFamily="34" charset="-127"/>
            </a:endParaRPr>
          </a:p>
          <a:p>
            <a:endParaRPr lang="en-IN" dirty="0"/>
          </a:p>
        </p:txBody>
      </p:sp>
    </p:spTree>
    <p:extLst>
      <p:ext uri="{BB962C8B-B14F-4D97-AF65-F5344CB8AC3E}">
        <p14:creationId xmlns:p14="http://schemas.microsoft.com/office/powerpoint/2010/main" val="2688293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08179-28B0-8455-A8FB-39C2E8050394}"/>
              </a:ext>
            </a:extLst>
          </p:cNvPr>
          <p:cNvSpPr>
            <a:spLocks noGrp="1"/>
          </p:cNvSpPr>
          <p:nvPr>
            <p:ph type="title"/>
          </p:nvPr>
        </p:nvSpPr>
        <p:spPr>
          <a:xfrm>
            <a:off x="838200" y="365125"/>
            <a:ext cx="10515600" cy="392521"/>
          </a:xfrm>
        </p:spPr>
        <p:txBody>
          <a:bodyPr>
            <a:normAutofit fontScale="90000"/>
          </a:bodyPr>
          <a:lstStyle/>
          <a:p>
            <a:r>
              <a:rPr lang="en-IN" dirty="0"/>
              <a:t>Types of Networks</a:t>
            </a:r>
          </a:p>
        </p:txBody>
      </p:sp>
      <p:sp>
        <p:nvSpPr>
          <p:cNvPr id="7" name="TextBox 6">
            <a:extLst>
              <a:ext uri="{FF2B5EF4-FFF2-40B4-BE49-F238E27FC236}">
                <a16:creationId xmlns:a16="http://schemas.microsoft.com/office/drawing/2014/main" id="{FA8B1BF8-955A-3172-6EA9-F4CC7E33AAB0}"/>
              </a:ext>
            </a:extLst>
          </p:cNvPr>
          <p:cNvSpPr txBox="1"/>
          <p:nvPr/>
        </p:nvSpPr>
        <p:spPr>
          <a:xfrm>
            <a:off x="5155474" y="2847233"/>
            <a:ext cx="6096000" cy="923330"/>
          </a:xfrm>
          <a:prstGeom prst="rect">
            <a:avLst/>
          </a:prstGeom>
          <a:noFill/>
        </p:spPr>
        <p:txBody>
          <a:bodyPr wrap="square">
            <a:spAutoFit/>
          </a:bodyPr>
          <a:lstStyle/>
          <a:p>
            <a:r>
              <a:rPr lang="en-US" b="0" i="0" dirty="0">
                <a:solidFill>
                  <a:srgbClr val="FFFFFF"/>
                </a:solidFill>
                <a:effectLst/>
                <a:latin typeface="Nunito" pitchFamily="2" charset="0"/>
              </a:rPr>
              <a:t>The neural network learns more and more about the data as it moves from one unit to another, ultimately producing an output from the output layer. </a:t>
            </a:r>
            <a:endParaRPr lang="en-IN" dirty="0"/>
          </a:p>
        </p:txBody>
      </p:sp>
      <p:sp>
        <p:nvSpPr>
          <p:cNvPr id="8" name="Content Placeholder 7">
            <a:extLst>
              <a:ext uri="{FF2B5EF4-FFF2-40B4-BE49-F238E27FC236}">
                <a16:creationId xmlns:a16="http://schemas.microsoft.com/office/drawing/2014/main" id="{803F1828-5A67-73DE-0825-F37668994835}"/>
              </a:ext>
            </a:extLst>
          </p:cNvPr>
          <p:cNvSpPr>
            <a:spLocks noGrp="1"/>
          </p:cNvSpPr>
          <p:nvPr>
            <p:ph idx="1"/>
          </p:nvPr>
        </p:nvSpPr>
        <p:spPr>
          <a:xfrm>
            <a:off x="252549" y="940526"/>
            <a:ext cx="11939451" cy="5917474"/>
          </a:xfrm>
        </p:spPr>
        <p:txBody>
          <a:bodyPr/>
          <a:lstStyle/>
          <a:p>
            <a:r>
              <a:rPr lang="en-IN" dirty="0"/>
              <a:t>NN learns more and more about the data as it moves from one unit to another, producing an output from the output layer.</a:t>
            </a:r>
          </a:p>
          <a:p>
            <a:endParaRPr lang="en-IN" dirty="0"/>
          </a:p>
        </p:txBody>
      </p:sp>
      <p:pic>
        <p:nvPicPr>
          <p:cNvPr id="2068" name="Picture 2067">
            <a:extLst>
              <a:ext uri="{FF2B5EF4-FFF2-40B4-BE49-F238E27FC236}">
                <a16:creationId xmlns:a16="http://schemas.microsoft.com/office/drawing/2014/main" id="{A01C80AA-0AAE-67AB-7F0C-292FD6FFAD85}"/>
              </a:ext>
            </a:extLst>
          </p:cNvPr>
          <p:cNvPicPr>
            <a:picLocks noChangeAspect="1"/>
          </p:cNvPicPr>
          <p:nvPr/>
        </p:nvPicPr>
        <p:blipFill>
          <a:blip r:embed="rId2"/>
          <a:stretch>
            <a:fillRect/>
          </a:stretch>
        </p:blipFill>
        <p:spPr>
          <a:xfrm>
            <a:off x="0" y="2090056"/>
            <a:ext cx="12192000" cy="4525189"/>
          </a:xfrm>
          <a:prstGeom prst="rect">
            <a:avLst/>
          </a:prstGeom>
        </p:spPr>
      </p:pic>
    </p:spTree>
    <p:extLst>
      <p:ext uri="{BB962C8B-B14F-4D97-AF65-F5344CB8AC3E}">
        <p14:creationId xmlns:p14="http://schemas.microsoft.com/office/powerpoint/2010/main" val="3317787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1061</TotalTime>
  <Words>1576</Words>
  <Application>Microsoft Office PowerPoint</Application>
  <PresentationFormat>Widescreen</PresentationFormat>
  <Paragraphs>184</Paragraphs>
  <Slides>34</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4" baseType="lpstr">
      <vt:lpstr>Arial</vt:lpstr>
      <vt:lpstr>Calibri</vt:lpstr>
      <vt:lpstr>Calibri Light</vt:lpstr>
      <vt:lpstr>굴림</vt:lpstr>
      <vt:lpstr>Lato</vt:lpstr>
      <vt:lpstr>Nunito</vt:lpstr>
      <vt:lpstr>Segoe UI</vt:lpstr>
      <vt:lpstr>Times New Roman</vt:lpstr>
      <vt:lpstr>Office Theme</vt:lpstr>
      <vt:lpstr>Equation</vt:lpstr>
      <vt:lpstr>Deep Learning Techniques</vt:lpstr>
      <vt:lpstr>Introduction</vt:lpstr>
      <vt:lpstr>Neural Networks</vt:lpstr>
      <vt:lpstr>Basics of Neural Networks</vt:lpstr>
      <vt:lpstr>Similarity with Biological Network</vt:lpstr>
      <vt:lpstr>PowerPoint Presentation</vt:lpstr>
      <vt:lpstr>Artificial Neuron</vt:lpstr>
      <vt:lpstr>NN</vt:lpstr>
      <vt:lpstr>Types of Networks</vt:lpstr>
      <vt:lpstr>Cont..</vt:lpstr>
      <vt:lpstr>Perceptrons</vt:lpstr>
      <vt:lpstr>Main Components of Perceptron</vt:lpstr>
      <vt:lpstr>Working of Perceptron</vt:lpstr>
      <vt:lpstr>Cont..</vt:lpstr>
      <vt:lpstr>Cont..</vt:lpstr>
      <vt:lpstr>  Activation Functions</vt:lpstr>
      <vt:lpstr>Perceptron Example </vt:lpstr>
      <vt:lpstr>The Perceptron Algorithm </vt:lpstr>
      <vt:lpstr>Feed Forward Networks</vt:lpstr>
      <vt:lpstr>PowerPoint Presentation</vt:lpstr>
      <vt:lpstr>Forward feed in an example neural network structure</vt:lpstr>
      <vt:lpstr>Example</vt:lpstr>
      <vt:lpstr>Cont..</vt:lpstr>
      <vt:lpstr>Cont..</vt:lpstr>
      <vt:lpstr>Cont..</vt:lpstr>
      <vt:lpstr>Intro – Back Propagation</vt:lpstr>
      <vt:lpstr>Cont..</vt:lpstr>
      <vt:lpstr>Back Propagation NN</vt:lpstr>
      <vt:lpstr>Example</vt:lpstr>
      <vt:lpstr>Example Cont..</vt:lpstr>
      <vt:lpstr>Cont..</vt:lpstr>
      <vt:lpstr>Cont..</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Techniques</dc:title>
  <dc:creator>Pankajavalli G</dc:creator>
  <cp:lastModifiedBy>Pankajavalli</cp:lastModifiedBy>
  <cp:revision>20</cp:revision>
  <dcterms:created xsi:type="dcterms:W3CDTF">2023-06-25T14:53:03Z</dcterms:created>
  <dcterms:modified xsi:type="dcterms:W3CDTF">2023-07-05T08:15:29Z</dcterms:modified>
</cp:coreProperties>
</file>