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53"/>
  </p:notesMasterIdLst>
  <p:sldIdLst>
    <p:sldId id="307" r:id="rId4"/>
    <p:sldId id="308" r:id="rId5"/>
    <p:sldId id="309" r:id="rId6"/>
    <p:sldId id="310" r:id="rId7"/>
    <p:sldId id="311" r:id="rId8"/>
    <p:sldId id="300" r:id="rId9"/>
    <p:sldId id="312" r:id="rId10"/>
    <p:sldId id="301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302" r:id="rId37"/>
    <p:sldId id="303" r:id="rId38"/>
    <p:sldId id="283" r:id="rId39"/>
    <p:sldId id="284" r:id="rId40"/>
    <p:sldId id="285" r:id="rId41"/>
    <p:sldId id="286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8B14E-97DA-4B7C-B255-9C5494B6455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B24B-6792-4BBD-8C4B-A89CE474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82ACE62-64AD-4A9E-A510-A92B8D44C18A}" type="slidenum">
              <a:rPr lang="en-US" altLang="en-US" sz="1200">
                <a:solidFill>
                  <a:prstClr val="black"/>
                </a:solidFill>
              </a:rPr>
              <a:pPr/>
              <a:t>10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0332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4A972E9-AA1E-4301-8F13-265868125C44}" type="slidenum">
              <a:rPr lang="en-US" altLang="en-US" sz="1200">
                <a:solidFill>
                  <a:prstClr val="black"/>
                </a:solidFill>
              </a:rPr>
              <a:pPr/>
              <a:t>19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399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470C628-920F-40F7-A1D4-3F0964C7F533}" type="slidenum">
              <a:rPr lang="en-US" altLang="en-US" sz="1200">
                <a:solidFill>
                  <a:prstClr val="black"/>
                </a:solidFill>
              </a:rPr>
              <a:pPr/>
              <a:t>20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4572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3F3A367-D347-4C8C-B77B-A2FEBE862439}" type="slidenum">
              <a:rPr lang="en-US" altLang="en-US" sz="1200">
                <a:solidFill>
                  <a:prstClr val="black"/>
                </a:solidFill>
              </a:rPr>
              <a:pPr/>
              <a:t>21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79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4D44AC0-F808-49A5-96CF-D7DBE088F237}" type="slidenum">
              <a:rPr lang="en-US" altLang="en-US" sz="1200">
                <a:solidFill>
                  <a:prstClr val="black"/>
                </a:solidFill>
              </a:rPr>
              <a:pPr/>
              <a:t>22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193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7ACACFC-06FE-40B1-8CD0-5FB194184860}" type="slidenum">
              <a:rPr lang="en-US" altLang="en-US" sz="1200">
                <a:solidFill>
                  <a:prstClr val="black"/>
                </a:solidFill>
              </a:rPr>
              <a:pPr/>
              <a:t>23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67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831E98F-35DA-4DA5-B0BD-CBBD33C09035}" type="slidenum">
              <a:rPr lang="en-US" altLang="en-US" sz="1200">
                <a:solidFill>
                  <a:prstClr val="black"/>
                </a:solidFill>
              </a:rPr>
              <a:pPr/>
              <a:t>24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7720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17A0B1E-6C11-4620-A914-D111F7460B9D}" type="slidenum">
              <a:rPr lang="en-US" altLang="en-US" sz="1200">
                <a:solidFill>
                  <a:prstClr val="black"/>
                </a:solidFill>
              </a:rPr>
              <a:pPr/>
              <a:t>25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1606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2025E80-ADFE-49D3-8C49-61359BFC8C41}" type="slidenum">
              <a:rPr lang="en-US" altLang="en-US" sz="1200">
                <a:solidFill>
                  <a:prstClr val="black"/>
                </a:solidFill>
              </a:rPr>
              <a:pPr/>
              <a:t>26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164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C31DC6A-0E23-481E-AA8C-166D21BC6B2F}" type="slidenum">
              <a:rPr lang="en-US" altLang="en-US" sz="1200">
                <a:solidFill>
                  <a:prstClr val="black"/>
                </a:solidFill>
              </a:rPr>
              <a:pPr/>
              <a:t>27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6349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7E77769-3FD1-4CCA-8446-1E64750BE460}" type="slidenum">
              <a:rPr lang="en-US" altLang="en-US" sz="1200">
                <a:solidFill>
                  <a:prstClr val="black"/>
                </a:solidFill>
              </a:rPr>
              <a:pPr/>
              <a:t>28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26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28576FA-E033-4280-866D-5F1B2FCEA718}" type="slidenum">
              <a:rPr lang="en-US" altLang="en-US" sz="1200">
                <a:solidFill>
                  <a:prstClr val="black"/>
                </a:solidFill>
              </a:rPr>
              <a:pPr/>
              <a:t>11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245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977F18B-DEF8-44B7-96E4-90F53E1D6BFF}" type="slidenum">
              <a:rPr lang="en-US" altLang="en-US" sz="1200">
                <a:solidFill>
                  <a:prstClr val="black"/>
                </a:solidFill>
              </a:rPr>
              <a:pPr/>
              <a:t>29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1236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BB41870-9EAF-430F-B38C-F1FD0E1C12BB}" type="slidenum">
              <a:rPr lang="en-US" altLang="en-US" sz="1200">
                <a:solidFill>
                  <a:prstClr val="black"/>
                </a:solidFill>
              </a:rPr>
              <a:pPr/>
              <a:t>30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4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7D4FD89-D1C6-4AAD-9B95-8502D69AE832}" type="slidenum">
              <a:rPr lang="en-US" altLang="en-US" sz="1200">
                <a:solidFill>
                  <a:prstClr val="black"/>
                </a:solidFill>
              </a:rPr>
              <a:pPr/>
              <a:t>31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647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EF79B60-DFC1-4BF3-90FF-6AC51FF00E07}" type="slidenum">
              <a:rPr lang="en-US" altLang="en-US" sz="1200">
                <a:solidFill>
                  <a:prstClr val="black"/>
                </a:solidFill>
              </a:rPr>
              <a:pPr/>
              <a:t>12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564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FA23BD0-BAC3-4B83-BEED-A0E059C41118}" type="slidenum">
              <a:rPr lang="en-US" altLang="en-US" sz="1200">
                <a:solidFill>
                  <a:prstClr val="black"/>
                </a:solidFill>
              </a:rPr>
              <a:pPr/>
              <a:t>13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952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E8B6FD4-F3D6-4ACE-AFE6-922003F4D4DD}" type="slidenum">
              <a:rPr lang="en-US" altLang="en-US" sz="1200">
                <a:solidFill>
                  <a:prstClr val="black"/>
                </a:solidFill>
              </a:rPr>
              <a:pPr/>
              <a:t>14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684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DF5D658-51B9-4A12-B241-BD1E6C656254}" type="slidenum">
              <a:rPr lang="en-US" altLang="en-US" sz="1200">
                <a:solidFill>
                  <a:prstClr val="black"/>
                </a:solidFill>
              </a:rPr>
              <a:pPr/>
              <a:t>15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62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0FCB94E-2691-4316-97E3-D13D1CD8A057}" type="slidenum">
              <a:rPr lang="en-US" altLang="en-US" sz="1200">
                <a:solidFill>
                  <a:prstClr val="black"/>
                </a:solidFill>
              </a:rPr>
              <a:pPr/>
              <a:t>16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4113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9CEA9BF-A514-4B47-BC67-76A5872EF3CD}" type="slidenum">
              <a:rPr lang="en-US" altLang="en-US" sz="1200">
                <a:solidFill>
                  <a:prstClr val="black"/>
                </a:solidFill>
              </a:rPr>
              <a:pPr/>
              <a:t>17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697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112">
              <a:defRPr sz="2400">
                <a:solidFill>
                  <a:schemeClr val="tx1"/>
                </a:solidFill>
                <a:latin typeface="Times" charset="0"/>
              </a:defRPr>
            </a:lvl1pPr>
            <a:lvl2pPr marL="730840" indent="-281092" defTabSz="915112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24369" indent="-224874" defTabSz="915112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74117" indent="-224874" defTabSz="915112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23864" indent="-224874" defTabSz="915112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73612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23360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3107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2855" indent="-224874" defTabSz="91511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C3C26EA-DB1B-48F5-90DB-F6A1F1D8949B}" type="slidenum">
              <a:rPr lang="en-US" altLang="en-US" sz="1200">
                <a:solidFill>
                  <a:prstClr val="black"/>
                </a:solidFill>
              </a:rPr>
              <a:pPr/>
              <a:t>18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141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6FC2F-0363-45A0-B79F-5AC8AD49C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71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2182-198C-4AD5-86FF-8E280AF7C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2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90B1-99DC-4191-8DBE-B494F02E1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75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766-8FD0-45C9-B83F-FABEF85ECAA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0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2E92-ADBB-4048-A92B-972526D30D1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7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A9A89-C4FB-44C6-ADF4-5B9615CB4C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5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A0CDA-F1B4-4299-A59B-8BC6A77D80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89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75EB7-A829-46E9-ACB2-AF2DB9D4C31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8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BACB7-C49E-461A-8331-266D985E95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58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33810-BA09-4BD8-9DC4-1B48D48B8E1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68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2489-70C8-4D30-BBD2-2E95877F91A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6229-8737-43B1-9AAF-7B962FB5E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599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3CE3-5075-411B-AD4F-671D1AD643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26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52C13-3397-490D-9DA7-FC45882C5E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40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C8883-F391-46A3-B4B2-62A238D832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27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12D30-2961-4360-AE03-9A2879D6E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3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9E217-3964-463A-8EF3-D4B28A5FC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212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BFC39-4BD4-43D6-8907-FB25BB00ED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495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E67C2-1A6C-4448-9A62-05EB513A9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228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EB0C-8117-48C6-89A6-8E5C866A59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201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D1E94-629E-4631-AB37-AD368EE7E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41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E6EDC-4B20-48B4-A5F9-83BEF6878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71F8-5439-4FBE-9A8A-4DB9181BF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754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905B7-1F94-4DEE-B770-F15992310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57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57DD-123C-4C1B-B691-53743AC158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981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F9F6B-E029-4C61-98CA-EF967AED3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380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86D77-7DA1-4B6B-AF7C-ACED63D0C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3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71D6-3E30-48EA-80E6-8507A6E4FB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9EB54-2942-4C0F-BADF-7C55A2D41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933F6-DF19-44A1-B696-4287CB06C4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73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FBB3B-3DFE-4425-B06E-2B60F4FE0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9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FA74-7EB3-4536-82C4-039AC2023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9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0241-6FFC-42E9-8BBA-7810AF540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26" descr="llosengMas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62050"/>
            <a:ext cx="84296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85701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28570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285703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53647CF-0AD6-4A91-A2F1-A0765B0CA958}" type="slidenum">
              <a:rPr lang="en-US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1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llosengMas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62050"/>
            <a:ext cx="87868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85701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28570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285703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CD3AC96-4722-41F8-82B9-4A25E9B765CF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llosengMas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62050"/>
            <a:ext cx="84296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85701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© Lethbridge/Laganière 2001</a:t>
            </a:r>
          </a:p>
        </p:txBody>
      </p:sp>
      <p:sp>
        <p:nvSpPr>
          <p:cNvPr id="28570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Chapter 6: Using design patterns</a:t>
            </a:r>
          </a:p>
        </p:txBody>
      </p:sp>
      <p:sp>
        <p:nvSpPr>
          <p:cNvPr id="285703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D17D769-B9B4-4049-A9A6-44A51B9E8F8D}" type="slidenum">
              <a:rPr lang="en-US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10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pattern" TargetMode="External"/><Relationship Id="rId2" Type="http://schemas.openxmlformats.org/officeDocument/2006/relationships/hyperlink" Target="http://en.wikipedia.org/wiki/Model%E2%80%93view%E2%80%93controller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en.wikipedia.org/wiki/Domain_model" TargetMode="External"/><Relationship Id="rId4" Type="http://schemas.openxmlformats.org/officeDocument/2006/relationships/hyperlink" Target="http://en.wikipedia.org/wiki/User_interfac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UML Vs design principles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500" t="10001" r="6667" b="8518"/>
          <a:stretch/>
        </p:blipFill>
        <p:spPr>
          <a:xfrm>
            <a:off x="1066800" y="1905000"/>
            <a:ext cx="7620000" cy="40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7C6C44F-5978-4657-9624-C1B23E415D10}" type="slidenum">
              <a:rPr lang="en-US" altLang="en-US" sz="1400" smtClean="0">
                <a:solidFill>
                  <a:srgbClr val="000000"/>
                </a:solidFill>
              </a:rPr>
              <a:pPr/>
              <a:t>10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GRASP </a:t>
            </a:r>
            <a:r>
              <a:rPr lang="en-US" dirty="0" smtClean="0"/>
              <a:t>Patterns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543800" cy="4800600"/>
          </a:xfrm>
        </p:spPr>
        <p:txBody>
          <a:bodyPr/>
          <a:lstStyle/>
          <a:p>
            <a:pPr marL="457200" indent="-457200"/>
            <a:r>
              <a:rPr lang="en-US" u="sng" dirty="0" smtClean="0"/>
              <a:t>G</a:t>
            </a:r>
            <a:r>
              <a:rPr lang="en-US" dirty="0" smtClean="0"/>
              <a:t>eneral </a:t>
            </a:r>
            <a:r>
              <a:rPr lang="en-US" u="sng" dirty="0" smtClean="0"/>
              <a:t>R</a:t>
            </a:r>
            <a:r>
              <a:rPr lang="en-US" dirty="0" smtClean="0"/>
              <a:t>esponsibility </a:t>
            </a:r>
            <a:r>
              <a:rPr lang="en-US" u="sng" dirty="0" smtClean="0"/>
              <a:t>A</a:t>
            </a:r>
            <a:r>
              <a:rPr lang="en-US" dirty="0" smtClean="0"/>
              <a:t>ssignment </a:t>
            </a:r>
            <a:r>
              <a:rPr lang="en-US" u="sng" dirty="0" smtClean="0"/>
              <a:t>S</a:t>
            </a:r>
            <a:r>
              <a:rPr lang="en-US" dirty="0" smtClean="0"/>
              <a:t>oftware </a:t>
            </a:r>
            <a:r>
              <a:rPr lang="en-US" u="sng" dirty="0" smtClean="0"/>
              <a:t>P</a:t>
            </a:r>
            <a:r>
              <a:rPr lang="en-US" dirty="0" smtClean="0"/>
              <a:t>atterns.</a:t>
            </a:r>
          </a:p>
          <a:p>
            <a:pPr marL="457200" indent="-457200"/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Recognize that according to Craig </a:t>
            </a:r>
            <a:r>
              <a:rPr lang="en-US" dirty="0" err="1" smtClean="0"/>
              <a:t>Larman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“The skillful assignment of </a:t>
            </a:r>
            <a:r>
              <a:rPr lang="en-US" u="sng" dirty="0" smtClean="0"/>
              <a:t>responsibilities</a:t>
            </a:r>
            <a:r>
              <a:rPr lang="en-US" dirty="0" smtClean="0"/>
              <a:t> is extremely important in object design,</a:t>
            </a:r>
          </a:p>
          <a:p>
            <a:pPr marL="457200" indent="-457200">
              <a:buFontTx/>
              <a:buAutoNum type="arabicPeriod" startAt="2"/>
            </a:pPr>
            <a:r>
              <a:rPr lang="en-US" dirty="0" smtClean="0"/>
              <a:t>Determining the </a:t>
            </a:r>
            <a:r>
              <a:rPr lang="en-US" u="sng" dirty="0" smtClean="0"/>
              <a:t>assignment</a:t>
            </a:r>
            <a:r>
              <a:rPr lang="en-US" dirty="0" smtClean="0"/>
              <a:t> of responsibilities </a:t>
            </a:r>
            <a:r>
              <a:rPr lang="en-US" u="sng" dirty="0" smtClean="0"/>
              <a:t>often</a:t>
            </a:r>
            <a:r>
              <a:rPr lang="en-US" dirty="0" smtClean="0"/>
              <a:t> </a:t>
            </a:r>
            <a:r>
              <a:rPr lang="en-US" u="sng" dirty="0" smtClean="0"/>
              <a:t>occurs</a:t>
            </a:r>
            <a:r>
              <a:rPr lang="en-US" dirty="0" smtClean="0"/>
              <a:t> during the creation of </a:t>
            </a:r>
            <a:r>
              <a:rPr lang="en-US" u="sng" dirty="0" smtClean="0"/>
              <a:t>interaction</a:t>
            </a:r>
            <a:r>
              <a:rPr lang="en-US" dirty="0" smtClean="0"/>
              <a:t> </a:t>
            </a:r>
            <a:r>
              <a:rPr lang="en-US" u="sng" dirty="0" smtClean="0"/>
              <a:t>diagrams</a:t>
            </a:r>
            <a:r>
              <a:rPr lang="en-US" dirty="0" smtClean="0"/>
              <a:t> and certainly during </a:t>
            </a:r>
            <a:r>
              <a:rPr lang="en-US" u="sng" dirty="0" smtClean="0"/>
              <a:t>programming</a:t>
            </a:r>
            <a:r>
              <a:rPr lang="en-US" dirty="0" smtClean="0"/>
              <a:t>.”</a:t>
            </a:r>
          </a:p>
          <a:p>
            <a:pPr marL="457200" indent="-457200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3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992BC09-0643-43C2-9E0E-D090CA2341B1}" type="slidenum">
              <a:rPr lang="en-US" altLang="en-US" sz="1400" smtClean="0">
                <a:solidFill>
                  <a:srgbClr val="000000"/>
                </a:solidFill>
              </a:rPr>
              <a:pPr/>
              <a:t>11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914400"/>
          </a:xfrm>
        </p:spPr>
        <p:txBody>
          <a:bodyPr/>
          <a:lstStyle/>
          <a:p>
            <a:r>
              <a:rPr lang="en-US" b="1" smtClean="0"/>
              <a:t>GRASP Patterns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534400" cy="4800600"/>
          </a:xfrm>
        </p:spPr>
        <p:txBody>
          <a:bodyPr/>
          <a:lstStyle/>
          <a:p>
            <a:pPr marL="0" indent="0"/>
            <a:r>
              <a:rPr lang="en-US" dirty="0" smtClean="0"/>
              <a:t>   A Design Model may have </a:t>
            </a:r>
          </a:p>
          <a:p>
            <a:pPr marL="0" indent="0">
              <a:buFontTx/>
              <a:buChar char="•"/>
            </a:pPr>
            <a:r>
              <a:rPr lang="en-US" dirty="0" smtClean="0"/>
              <a:t>	hundreds or even thousands of </a:t>
            </a:r>
            <a:r>
              <a:rPr lang="en-US" u="sng" dirty="0" smtClean="0"/>
              <a:t>software classes</a:t>
            </a:r>
            <a:r>
              <a:rPr lang="en-US" dirty="0" smtClean="0"/>
              <a:t> and 	hundreds or thousands of </a:t>
            </a:r>
            <a:r>
              <a:rPr lang="en-US" u="sng" dirty="0" smtClean="0"/>
              <a:t>responsibilities</a:t>
            </a:r>
            <a:r>
              <a:rPr lang="en-US" dirty="0" smtClean="0"/>
              <a:t> to be assigned.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     During </a:t>
            </a:r>
            <a:r>
              <a:rPr lang="en-US" u="sng" dirty="0" smtClean="0"/>
              <a:t>object</a:t>
            </a:r>
            <a:r>
              <a:rPr lang="en-US" dirty="0" smtClean="0"/>
              <a:t> </a:t>
            </a:r>
            <a:r>
              <a:rPr lang="en-US" u="sng" dirty="0" smtClean="0"/>
              <a:t>design</a:t>
            </a:r>
            <a:r>
              <a:rPr lang="en-US" dirty="0" smtClean="0"/>
              <a:t>, when </a:t>
            </a:r>
            <a:r>
              <a:rPr lang="en-US" sz="2600" u="sng" dirty="0" smtClean="0"/>
              <a:t>interactions</a:t>
            </a:r>
            <a:r>
              <a:rPr lang="en-US" dirty="0" smtClean="0"/>
              <a:t> between objects </a:t>
            </a:r>
          </a:p>
          <a:p>
            <a:pPr marL="0" indent="0"/>
            <a:r>
              <a:rPr lang="en-US" dirty="0" smtClean="0"/>
              <a:t>      are defined; we make </a:t>
            </a:r>
            <a:r>
              <a:rPr lang="en-US" sz="2800" u="sng" dirty="0" smtClean="0"/>
              <a:t>choices</a:t>
            </a:r>
            <a:r>
              <a:rPr lang="en-US" dirty="0" smtClean="0"/>
              <a:t> about the </a:t>
            </a:r>
            <a:r>
              <a:rPr lang="en-US" u="sng" dirty="0" smtClean="0"/>
              <a:t>assignment</a:t>
            </a:r>
            <a:r>
              <a:rPr lang="en-US" dirty="0" smtClean="0"/>
              <a:t> of </a:t>
            </a:r>
          </a:p>
          <a:p>
            <a:pPr marL="0" indent="0"/>
            <a:r>
              <a:rPr lang="en-US" dirty="0" smtClean="0"/>
              <a:t>      responsibilities to software classes..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2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E311925-C28C-49C6-8E29-74F2B68EB02F}" type="slidenum">
              <a:rPr lang="en-US" altLang="en-US" sz="1400" smtClean="0">
                <a:solidFill>
                  <a:srgbClr val="000000"/>
                </a:solidFill>
              </a:rPr>
              <a:pPr/>
              <a:t>12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sz="2800" b="1" smtClean="0"/>
              <a:t>1.  Information Expert (or Expert) </a:t>
            </a:r>
            <a:endParaRPr lang="en-US" sz="2800" smtClean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458200" cy="5029200"/>
          </a:xfrm>
        </p:spPr>
        <p:txBody>
          <a:bodyPr/>
          <a:lstStyle/>
          <a:p>
            <a:pPr marL="0" indent="0"/>
            <a:r>
              <a:rPr lang="en-US" sz="2200" smtClean="0"/>
              <a:t>We start by looking at the </a:t>
            </a:r>
            <a:r>
              <a:rPr lang="en-US" sz="2200" u="sng" smtClean="0"/>
              <a:t>Expert</a:t>
            </a:r>
            <a:r>
              <a:rPr lang="en-US" sz="2200" smtClean="0"/>
              <a:t> Pattern (or </a:t>
            </a:r>
            <a:r>
              <a:rPr lang="en-US" sz="2200" u="sng" smtClean="0"/>
              <a:t>Information</a:t>
            </a:r>
            <a:r>
              <a:rPr lang="en-US" sz="2200" smtClean="0"/>
              <a:t> </a:t>
            </a:r>
            <a:r>
              <a:rPr lang="en-US" sz="2200" u="sng" smtClean="0"/>
              <a:t>Expert</a:t>
            </a:r>
            <a:r>
              <a:rPr lang="en-US" sz="2200" smtClean="0"/>
              <a:t> Pattern)  This one is pretty simple and yet very important.</a:t>
            </a:r>
          </a:p>
          <a:p>
            <a:pPr marL="0" indent="0"/>
            <a:r>
              <a:rPr lang="en-US" sz="2200" smtClean="0"/>
              <a:t>Note how we evolve this class….</a:t>
            </a:r>
          </a:p>
          <a:p>
            <a:pPr marL="0" indent="0"/>
            <a:endParaRPr lang="en-US" sz="2200" smtClean="0"/>
          </a:p>
          <a:p>
            <a:pPr marL="0" indent="0"/>
            <a:r>
              <a:rPr lang="en-US" sz="2200" smtClean="0"/>
              <a:t>Start by assigning responsibilities </a:t>
            </a:r>
            <a:r>
              <a:rPr lang="en-US" sz="2200" u="sng" smtClean="0"/>
              <a:t>by clearly stating the responsibility:  In this case, we are talking about a </a:t>
            </a:r>
            <a:r>
              <a:rPr lang="en-US" sz="2200" i="1" u="sng" smtClean="0"/>
              <a:t>Sale</a:t>
            </a:r>
            <a:r>
              <a:rPr lang="en-US" sz="2200" u="sng" smtClean="0"/>
              <a:t>.</a:t>
            </a:r>
          </a:p>
          <a:p>
            <a:pPr marL="0" indent="0"/>
            <a:endParaRPr lang="en-US" sz="2200" u="sng" smtClean="0"/>
          </a:p>
          <a:p>
            <a:pPr marL="0" indent="0"/>
            <a:r>
              <a:rPr lang="en-US" i="1" u="sng" smtClean="0"/>
              <a:t>Who</a:t>
            </a:r>
            <a:r>
              <a:rPr lang="en-US" i="1" smtClean="0"/>
              <a:t> should be responsible for knowing the grand total of a sale?</a:t>
            </a:r>
          </a:p>
          <a:p>
            <a:pPr marL="0" indent="0"/>
            <a:r>
              <a:rPr lang="en-US" sz="2000" smtClean="0"/>
              <a:t>	(We know we need a grand total from Use Cases / requirements</a:t>
            </a:r>
          </a:p>
          <a:p>
            <a:pPr marL="0" indent="0"/>
            <a:r>
              <a:rPr lang="en-US" sz="2000" smtClean="0"/>
              <a:t>	and interaction diagrams for this scenario)</a:t>
            </a:r>
          </a:p>
          <a:p>
            <a:pPr marL="0" indent="0"/>
            <a:r>
              <a:rPr lang="en-US" sz="2200" smtClean="0"/>
              <a:t>So, the real question then becomes, ‘</a:t>
            </a:r>
            <a:r>
              <a:rPr lang="en-US" sz="2200" u="sng" smtClean="0"/>
              <a:t>who</a:t>
            </a:r>
            <a:r>
              <a:rPr lang="en-US" sz="2200" smtClean="0"/>
              <a:t>’ has the </a:t>
            </a:r>
            <a:r>
              <a:rPr lang="en-US" sz="2200" u="sng" smtClean="0"/>
              <a:t>information</a:t>
            </a:r>
            <a:r>
              <a:rPr lang="en-US" sz="2200" smtClean="0"/>
              <a:t> </a:t>
            </a:r>
          </a:p>
          <a:p>
            <a:pPr marL="0" indent="0"/>
            <a:r>
              <a:rPr lang="en-US" sz="2200" smtClean="0"/>
              <a:t>needed to </a:t>
            </a:r>
            <a:r>
              <a:rPr lang="en-US" sz="2200" u="sng" smtClean="0"/>
              <a:t>determine</a:t>
            </a:r>
            <a:r>
              <a:rPr lang="en-US" sz="2200" smtClean="0"/>
              <a:t> the total?</a:t>
            </a:r>
          </a:p>
          <a:p>
            <a:pPr marL="0" indent="0"/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24763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9933AFE-9D62-4501-9DD2-2944FBE1E133}" type="slidenum">
              <a:rPr lang="en-US" altLang="en-US" sz="1400" smtClean="0">
                <a:solidFill>
                  <a:srgbClr val="000000"/>
                </a:solidFill>
              </a:rPr>
              <a:pPr/>
              <a:t>13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Expert (Grasp Pattern)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153400" cy="49530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u="sng" smtClean="0"/>
              <a:t>Next</a:t>
            </a:r>
            <a:r>
              <a:rPr lang="en-US" smtClean="0"/>
              <a:t> point:  </a:t>
            </a:r>
            <a:r>
              <a:rPr lang="en-US" smtClean="0">
                <a:sym typeface="Wingdings" pitchFamily="2" charset="2"/>
              </a:rPr>
              <a:t>  </a:t>
            </a:r>
            <a:r>
              <a:rPr lang="en-US" smtClean="0"/>
              <a:t>look in</a:t>
            </a:r>
            <a:r>
              <a:rPr lang="en-US" sz="2000" smtClean="0"/>
              <a:t> </a:t>
            </a:r>
            <a:r>
              <a:rPr lang="en-US" smtClean="0"/>
              <a:t>Domain Model</a:t>
            </a:r>
            <a:r>
              <a:rPr lang="en-US" sz="2000" smtClean="0"/>
              <a:t> or </a:t>
            </a:r>
            <a:r>
              <a:rPr lang="en-US" smtClean="0"/>
              <a:t>Design Model.</a:t>
            </a:r>
          </a:p>
          <a:p>
            <a:pPr marL="0" indent="0">
              <a:lnSpc>
                <a:spcPct val="80000"/>
              </a:lnSpc>
            </a:pPr>
            <a:endParaRPr lang="en-US" sz="2000" smtClean="0"/>
          </a:p>
          <a:p>
            <a:pPr marL="0" indent="0">
              <a:lnSpc>
                <a:spcPct val="80000"/>
              </a:lnSpc>
            </a:pPr>
            <a:r>
              <a:rPr lang="en-US" u="sng" smtClean="0"/>
              <a:t>Domain Model</a:t>
            </a:r>
            <a:r>
              <a:rPr lang="en-US" smtClean="0"/>
              <a:t> contains </a:t>
            </a:r>
            <a:r>
              <a:rPr lang="en-US" u="sng" smtClean="0"/>
              <a:t>conceptual classes</a:t>
            </a:r>
            <a:r>
              <a:rPr lang="en-US" smtClean="0"/>
              <a:t> of the real-world domain;</a:t>
            </a:r>
            <a:r>
              <a:rPr lang="en-US" sz="2000" smtClean="0"/>
              <a:t>  </a:t>
            </a:r>
            <a:r>
              <a:rPr lang="en-US" smtClean="0"/>
              <a:t>These are often business/ application entities in common use enterprise-wide.  (attributes not responsibilities)</a:t>
            </a:r>
          </a:p>
          <a:p>
            <a:pPr marL="0" indent="0">
              <a:lnSpc>
                <a:spcPct val="80000"/>
              </a:lnSpc>
            </a:pPr>
            <a:endParaRPr lang="en-US" sz="2000" smtClean="0"/>
          </a:p>
          <a:p>
            <a:pPr marL="0" indent="0">
              <a:lnSpc>
                <a:spcPct val="80000"/>
              </a:lnSpc>
            </a:pPr>
            <a:r>
              <a:rPr lang="en-US" u="sng" smtClean="0"/>
              <a:t>Design Model</a:t>
            </a:r>
            <a:r>
              <a:rPr lang="en-US" smtClean="0"/>
              <a:t> contains the </a:t>
            </a:r>
            <a:r>
              <a:rPr lang="en-US" u="sng" smtClean="0"/>
              <a:t>software classes.  </a:t>
            </a:r>
          </a:p>
          <a:p>
            <a:pPr marL="0" indent="0">
              <a:lnSpc>
                <a:spcPct val="80000"/>
              </a:lnSpc>
            </a:pPr>
            <a:r>
              <a:rPr lang="en-US" u="sng" smtClean="0"/>
              <a:t>(These will have attributes and methods)</a:t>
            </a:r>
          </a:p>
          <a:p>
            <a:pPr marL="0" indent="0">
              <a:lnSpc>
                <a:spcPct val="80000"/>
              </a:lnSpc>
            </a:pPr>
            <a:endParaRPr lang="en-US" u="sng" smtClean="0"/>
          </a:p>
          <a:p>
            <a:pPr marL="0" indent="0">
              <a:lnSpc>
                <a:spcPct val="80000"/>
              </a:lnSpc>
            </a:pPr>
            <a:r>
              <a:rPr lang="en-US" sz="2000" smtClean="0"/>
              <a:t>	</a:t>
            </a:r>
            <a:r>
              <a:rPr lang="en-US" sz="2200" smtClean="0"/>
              <a:t>First choice:  If we have relevant classes in </a:t>
            </a:r>
            <a:r>
              <a:rPr lang="en-US" sz="2200" i="1" smtClean="0"/>
              <a:t>Design</a:t>
            </a:r>
            <a:r>
              <a:rPr lang="en-US" sz="2200" smtClean="0"/>
              <a:t> </a:t>
            </a:r>
            <a:r>
              <a:rPr lang="en-US" sz="2200" i="1" smtClean="0"/>
              <a:t>Model</a:t>
            </a:r>
            <a:r>
              <a:rPr lang="en-US" sz="2200" smtClean="0"/>
              <a:t>, 	choose this first.</a:t>
            </a:r>
          </a:p>
          <a:p>
            <a:pPr marL="0" indent="0">
              <a:lnSpc>
                <a:spcPct val="80000"/>
              </a:lnSpc>
            </a:pPr>
            <a:endParaRPr lang="en-US" sz="2200" smtClean="0"/>
          </a:p>
          <a:p>
            <a:pPr marL="0" indent="0">
              <a:lnSpc>
                <a:spcPct val="80000"/>
              </a:lnSpc>
            </a:pPr>
            <a:r>
              <a:rPr lang="en-US" sz="2200" smtClean="0"/>
              <a:t>	Second choice:  look into </a:t>
            </a:r>
            <a:r>
              <a:rPr lang="en-US" sz="2200" i="1" smtClean="0"/>
              <a:t>Domain</a:t>
            </a:r>
            <a:r>
              <a:rPr lang="en-US" sz="2200" smtClean="0"/>
              <a:t> </a:t>
            </a:r>
            <a:r>
              <a:rPr lang="en-US" sz="2200" i="1" smtClean="0"/>
              <a:t>Model</a:t>
            </a:r>
            <a:r>
              <a:rPr lang="en-US" sz="2200" smtClean="0"/>
              <a:t> and attempt to 	use (or expand) its representations to 	inspire the 	creation of corresponding design classes.</a:t>
            </a:r>
          </a:p>
        </p:txBody>
      </p:sp>
    </p:spTree>
    <p:extLst>
      <p:ext uri="{BB962C8B-B14F-4D97-AF65-F5344CB8AC3E}">
        <p14:creationId xmlns:p14="http://schemas.microsoft.com/office/powerpoint/2010/main" val="22779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03A1A15-D280-491E-92BD-23DEAEAB5F92}" type="slidenum">
              <a:rPr lang="en-US" altLang="en-US" sz="1400" smtClean="0">
                <a:solidFill>
                  <a:srgbClr val="000000"/>
                </a:solidFill>
              </a:rPr>
              <a:pPr/>
              <a:t>14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/>
              <a:t>Expert (Grasp Pattern) – Using Domain Model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229600" cy="4800600"/>
          </a:xfrm>
        </p:spPr>
        <p:txBody>
          <a:bodyPr/>
          <a:lstStyle/>
          <a:p>
            <a:pPr marL="0" indent="0"/>
            <a:r>
              <a:rPr lang="en-US" smtClean="0"/>
              <a:t>Assume we are just starting.  We have no real Design Model.  So look to </a:t>
            </a:r>
            <a:r>
              <a:rPr lang="en-US" u="sng" smtClean="0"/>
              <a:t>Domain Model</a:t>
            </a:r>
            <a:r>
              <a:rPr lang="en-US" smtClean="0"/>
              <a:t> and we find “</a:t>
            </a:r>
            <a:r>
              <a:rPr lang="en-US" u="sng" smtClean="0"/>
              <a:t>Sale</a:t>
            </a:r>
            <a:r>
              <a:rPr lang="en-US" smtClean="0"/>
              <a:t>.”</a:t>
            </a:r>
          </a:p>
          <a:p>
            <a:pPr marL="0" indent="0"/>
            <a:endParaRPr lang="en-US" smtClean="0"/>
          </a:p>
          <a:p>
            <a:pPr marL="0" indent="0"/>
            <a:r>
              <a:rPr lang="en-US" smtClean="0"/>
              <a:t>	</a:t>
            </a:r>
          </a:p>
        </p:txBody>
      </p:sp>
      <p:sp>
        <p:nvSpPr>
          <p:cNvPr id="53255" name="Rectangle 4"/>
          <p:cNvSpPr>
            <a:spLocks noChangeArrowheads="1"/>
          </p:cNvSpPr>
          <p:nvPr/>
        </p:nvSpPr>
        <p:spPr bwMode="auto">
          <a:xfrm>
            <a:off x="3233738" y="282575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56" name="Line 5"/>
          <p:cNvSpPr>
            <a:spLocks noChangeShapeType="1"/>
          </p:cNvSpPr>
          <p:nvPr/>
        </p:nvSpPr>
        <p:spPr bwMode="auto">
          <a:xfrm>
            <a:off x="3233738" y="31305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57" name="Line 6"/>
          <p:cNvSpPr>
            <a:spLocks noChangeShapeType="1"/>
          </p:cNvSpPr>
          <p:nvPr/>
        </p:nvSpPr>
        <p:spPr bwMode="auto">
          <a:xfrm>
            <a:off x="3233738" y="35115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58" name="Rectangle 7"/>
          <p:cNvSpPr>
            <a:spLocks noChangeArrowheads="1"/>
          </p:cNvSpPr>
          <p:nvPr/>
        </p:nvSpPr>
        <p:spPr bwMode="auto">
          <a:xfrm>
            <a:off x="3046413" y="4578350"/>
            <a:ext cx="989012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59" name="Rectangle 8"/>
          <p:cNvSpPr>
            <a:spLocks noChangeArrowheads="1"/>
          </p:cNvSpPr>
          <p:nvPr/>
        </p:nvSpPr>
        <p:spPr bwMode="auto">
          <a:xfrm>
            <a:off x="5559425" y="4419600"/>
            <a:ext cx="917575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60" name="Line 9"/>
          <p:cNvSpPr>
            <a:spLocks noChangeShapeType="1"/>
          </p:cNvSpPr>
          <p:nvPr/>
        </p:nvSpPr>
        <p:spPr bwMode="auto">
          <a:xfrm>
            <a:off x="3046413" y="488315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61" name="Line 10"/>
          <p:cNvSpPr>
            <a:spLocks noChangeShapeType="1"/>
          </p:cNvSpPr>
          <p:nvPr/>
        </p:nvSpPr>
        <p:spPr bwMode="auto">
          <a:xfrm>
            <a:off x="3046413" y="526415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62" name="Line 11"/>
          <p:cNvSpPr>
            <a:spLocks noChangeShapeType="1"/>
          </p:cNvSpPr>
          <p:nvPr/>
        </p:nvSpPr>
        <p:spPr bwMode="auto">
          <a:xfrm>
            <a:off x="5559425" y="49530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63" name="Line 12"/>
          <p:cNvSpPr>
            <a:spLocks noChangeShapeType="1"/>
          </p:cNvSpPr>
          <p:nvPr/>
        </p:nvSpPr>
        <p:spPr bwMode="auto">
          <a:xfrm>
            <a:off x="5559425" y="54864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64" name="Text Box 13"/>
          <p:cNvSpPr txBox="1">
            <a:spLocks noChangeArrowheads="1"/>
          </p:cNvSpPr>
          <p:nvPr/>
        </p:nvSpPr>
        <p:spPr bwMode="auto">
          <a:xfrm>
            <a:off x="3395663" y="2819400"/>
            <a:ext cx="447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Sale</a:t>
            </a:r>
          </a:p>
        </p:txBody>
      </p:sp>
      <p:sp>
        <p:nvSpPr>
          <p:cNvPr id="53265" name="Text Box 14"/>
          <p:cNvSpPr txBox="1">
            <a:spLocks noChangeArrowheads="1"/>
          </p:cNvSpPr>
          <p:nvPr/>
        </p:nvSpPr>
        <p:spPr bwMode="auto">
          <a:xfrm>
            <a:off x="3200400" y="30908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3266" name="Text Box 15"/>
          <p:cNvSpPr txBox="1">
            <a:spLocks noChangeArrowheads="1"/>
          </p:cNvSpPr>
          <p:nvPr/>
        </p:nvSpPr>
        <p:spPr bwMode="auto">
          <a:xfrm>
            <a:off x="2971800" y="4608513"/>
            <a:ext cx="1068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SalesLineItem</a:t>
            </a:r>
          </a:p>
        </p:txBody>
      </p:sp>
      <p:sp>
        <p:nvSpPr>
          <p:cNvPr id="53267" name="Text Box 16"/>
          <p:cNvSpPr txBox="1">
            <a:spLocks noChangeArrowheads="1"/>
          </p:cNvSpPr>
          <p:nvPr/>
        </p:nvSpPr>
        <p:spPr bwMode="auto">
          <a:xfrm>
            <a:off x="2971800" y="498951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</a:p>
        </p:txBody>
      </p:sp>
      <p:sp>
        <p:nvSpPr>
          <p:cNvPr id="53268" name="Text Box 17"/>
          <p:cNvSpPr txBox="1">
            <a:spLocks noChangeArrowheads="1"/>
          </p:cNvSpPr>
          <p:nvPr/>
        </p:nvSpPr>
        <p:spPr bwMode="auto">
          <a:xfrm>
            <a:off x="5484813" y="4425950"/>
            <a:ext cx="992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Product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Specification</a:t>
            </a:r>
          </a:p>
        </p:txBody>
      </p:sp>
      <p:sp>
        <p:nvSpPr>
          <p:cNvPr id="53269" name="Text Box 18"/>
          <p:cNvSpPr txBox="1">
            <a:spLocks noChangeArrowheads="1"/>
          </p:cNvSpPr>
          <p:nvPr/>
        </p:nvSpPr>
        <p:spPr bwMode="auto">
          <a:xfrm>
            <a:off x="5486400" y="4913313"/>
            <a:ext cx="863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description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itemID</a:t>
            </a:r>
          </a:p>
        </p:txBody>
      </p:sp>
      <p:sp>
        <p:nvSpPr>
          <p:cNvPr id="53270" name="Line 19"/>
          <p:cNvSpPr>
            <a:spLocks noChangeShapeType="1"/>
          </p:cNvSpPr>
          <p:nvPr/>
        </p:nvSpPr>
        <p:spPr bwMode="auto">
          <a:xfrm>
            <a:off x="3579813" y="38163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71" name="Text Box 20"/>
          <p:cNvSpPr txBox="1">
            <a:spLocks noChangeArrowheads="1"/>
          </p:cNvSpPr>
          <p:nvPr/>
        </p:nvSpPr>
        <p:spPr bwMode="auto">
          <a:xfrm>
            <a:off x="3640138" y="380047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272" name="Text Box 21"/>
          <p:cNvSpPr txBox="1">
            <a:spLocks noChangeArrowheads="1"/>
          </p:cNvSpPr>
          <p:nvPr/>
        </p:nvSpPr>
        <p:spPr bwMode="auto">
          <a:xfrm>
            <a:off x="3579813" y="433387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53273" name="Text Box 22"/>
          <p:cNvSpPr txBox="1">
            <a:spLocks noChangeArrowheads="1"/>
          </p:cNvSpPr>
          <p:nvPr/>
        </p:nvSpPr>
        <p:spPr bwMode="auto">
          <a:xfrm>
            <a:off x="4017963" y="479107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53274" name="Text Box 23"/>
          <p:cNvSpPr txBox="1">
            <a:spLocks noChangeArrowheads="1"/>
          </p:cNvSpPr>
          <p:nvPr/>
        </p:nvSpPr>
        <p:spPr bwMode="auto">
          <a:xfrm>
            <a:off x="5237163" y="48069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3275" name="Line 24"/>
          <p:cNvSpPr>
            <a:spLocks noChangeShapeType="1"/>
          </p:cNvSpPr>
          <p:nvPr/>
        </p:nvSpPr>
        <p:spPr bwMode="auto">
          <a:xfrm>
            <a:off x="4037013" y="51879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4243388" y="4935538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Described by</a:t>
            </a:r>
          </a:p>
        </p:txBody>
      </p:sp>
      <p:sp>
        <p:nvSpPr>
          <p:cNvPr id="53277" name="Text Box 26"/>
          <p:cNvSpPr txBox="1">
            <a:spLocks noChangeArrowheads="1"/>
          </p:cNvSpPr>
          <p:nvPr/>
        </p:nvSpPr>
        <p:spPr bwMode="auto">
          <a:xfrm>
            <a:off x="3579813" y="4044950"/>
            <a:ext cx="727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2373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2567C4B-CC53-4898-8D03-B2D054D78BE4}" type="slidenum">
              <a:rPr lang="en-US" altLang="en-US" sz="1400" smtClean="0">
                <a:solidFill>
                  <a:srgbClr val="000000"/>
                </a:solidFill>
              </a:rPr>
              <a:pPr/>
              <a:t>15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 Sales Class to the </a:t>
            </a:r>
            <a:r>
              <a:rPr lang="en-US" b="1" u="sng" smtClean="0"/>
              <a:t>Design</a:t>
            </a:r>
            <a:r>
              <a:rPr lang="en-US" b="1" smtClean="0"/>
              <a:t> Model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mtClean="0"/>
              <a:t>Add a ‘Sale’ class to the </a:t>
            </a:r>
            <a:r>
              <a:rPr lang="en-US" u="sng" smtClean="0"/>
              <a:t>Design Model</a:t>
            </a:r>
            <a:r>
              <a:rPr lang="en-US" smtClean="0"/>
              <a:t>, and give it</a:t>
            </a:r>
          </a:p>
          <a:p>
            <a:pPr marL="0" indent="0"/>
            <a:r>
              <a:rPr lang="en-US" smtClean="0"/>
              <a:t>	the </a:t>
            </a:r>
            <a:r>
              <a:rPr lang="en-US" u="sng" smtClean="0"/>
              <a:t>responsibility</a:t>
            </a:r>
            <a:r>
              <a:rPr lang="en-US" smtClean="0"/>
              <a:t> of knowing its total, expressed 	with a </a:t>
            </a:r>
            <a:r>
              <a:rPr lang="en-US" u="sng" smtClean="0"/>
              <a:t>method</a:t>
            </a:r>
            <a:r>
              <a:rPr lang="en-US" smtClean="0"/>
              <a:t> named </a:t>
            </a:r>
            <a:r>
              <a:rPr lang="en-US" i="1" smtClean="0"/>
              <a:t>getTotal.</a:t>
            </a:r>
            <a:endParaRPr lang="en-US" smtClean="0"/>
          </a:p>
          <a:p>
            <a:pPr marL="0" indent="0"/>
            <a:endParaRPr lang="en-US" smtClean="0"/>
          </a:p>
          <a:p>
            <a:pPr marL="0" indent="0"/>
            <a:r>
              <a:rPr lang="en-US" smtClean="0"/>
              <a:t>This approach supports a low representational gap, in which the software design of objects appeals to our concepts of how the real domain is organized….</a:t>
            </a:r>
          </a:p>
          <a:p>
            <a:pPr marL="0" indent="0"/>
            <a:endParaRPr lang="en-US" smtClean="0"/>
          </a:p>
          <a:p>
            <a:pPr marL="0" indent="0"/>
            <a:r>
              <a:rPr lang="en-US" smtClean="0"/>
              <a:t>We now have:</a:t>
            </a:r>
          </a:p>
          <a:p>
            <a:pPr marL="0" indent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00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000" smtClean="0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8BD64BE-07BF-43C7-96BD-A8839DDE5CD5}" type="slidenum">
              <a:rPr lang="en-US" altLang="en-US" sz="1400" smtClean="0">
                <a:solidFill>
                  <a:srgbClr val="000000"/>
                </a:solidFill>
              </a:rPr>
              <a:pPr/>
              <a:t>16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First Design Class: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2895600" y="25146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15240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1508125" y="2474913"/>
            <a:ext cx="1044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 := getTotal()</a:t>
            </a:r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3124200" y="2627313"/>
            <a:ext cx="5286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 Sale</a:t>
            </a:r>
          </a:p>
        </p:txBody>
      </p:sp>
      <p:sp>
        <p:nvSpPr>
          <p:cNvPr id="55306" name="Rectangle 8"/>
          <p:cNvSpPr>
            <a:spLocks noChangeArrowheads="1"/>
          </p:cNvSpPr>
          <p:nvPr/>
        </p:nvSpPr>
        <p:spPr bwMode="auto">
          <a:xfrm>
            <a:off x="6892925" y="213360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6892925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8" name="Line 10"/>
          <p:cNvSpPr>
            <a:spLocks noChangeShapeType="1"/>
          </p:cNvSpPr>
          <p:nvPr/>
        </p:nvSpPr>
        <p:spPr bwMode="auto">
          <a:xfrm>
            <a:off x="6892925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7010400" y="2133600"/>
            <a:ext cx="4905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:Sale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6858000" y="23987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5311" name="Text Box 13"/>
          <p:cNvSpPr txBox="1">
            <a:spLocks noChangeArrowheads="1"/>
          </p:cNvSpPr>
          <p:nvPr/>
        </p:nvSpPr>
        <p:spPr bwMode="auto">
          <a:xfrm>
            <a:off x="6858000" y="2855913"/>
            <a:ext cx="796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getTotal()</a:t>
            </a:r>
          </a:p>
        </p:txBody>
      </p:sp>
      <p:sp>
        <p:nvSpPr>
          <p:cNvPr id="55312" name="Text Box 14"/>
          <p:cNvSpPr txBox="1">
            <a:spLocks noChangeArrowheads="1"/>
          </p:cNvSpPr>
          <p:nvPr/>
        </p:nvSpPr>
        <p:spPr bwMode="auto">
          <a:xfrm>
            <a:off x="5241925" y="2779713"/>
            <a:ext cx="1460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New method ------</a:t>
            </a:r>
            <a:r>
              <a:rPr lang="en-US" sz="1200">
                <a:solidFill>
                  <a:srgbClr val="000000"/>
                </a:solidFill>
                <a:sym typeface="Wingdings" pitchFamily="2" charset="2"/>
              </a:rPr>
              <a:t>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1203325" y="39481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1431925" y="1260475"/>
            <a:ext cx="318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Our first design class:</a:t>
            </a:r>
            <a:r>
              <a:rPr lang="en-US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4572000" y="1600200"/>
            <a:ext cx="2133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1050925" y="4079875"/>
            <a:ext cx="7258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 Notice also that the requirement for a responsibility came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 from constructing the </a:t>
            </a:r>
            <a:r>
              <a:rPr lang="en-US" b="1">
                <a:solidFill>
                  <a:srgbClr val="000000"/>
                </a:solidFill>
              </a:rPr>
              <a:t>sequence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diagram</a:t>
            </a:r>
            <a:r>
              <a:rPr lang="en-US">
                <a:solidFill>
                  <a:srgbClr val="000000"/>
                </a:solidFill>
              </a:rPr>
              <a:t> (on the left).</a:t>
            </a:r>
          </a:p>
        </p:txBody>
      </p:sp>
    </p:spTree>
    <p:extLst>
      <p:ext uri="{BB962C8B-B14F-4D97-AF65-F5344CB8AC3E}">
        <p14:creationId xmlns:p14="http://schemas.microsoft.com/office/powerpoint/2010/main" val="24337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B6AAD86-858C-4B83-B072-F8CA678DC8A8}" type="slidenum">
              <a:rPr lang="en-US" altLang="en-US" sz="1400" smtClean="0">
                <a:solidFill>
                  <a:srgbClr val="000000"/>
                </a:solidFill>
              </a:rPr>
              <a:pPr/>
              <a:t>17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5486400"/>
          </a:xfrm>
        </p:spPr>
        <p:txBody>
          <a:bodyPr/>
          <a:lstStyle/>
          <a:p>
            <a:pPr marL="0" indent="0"/>
            <a:r>
              <a:rPr lang="en-US" b="0" smtClean="0"/>
              <a:t>What </a:t>
            </a:r>
            <a:r>
              <a:rPr lang="en-US" u="sng" smtClean="0"/>
              <a:t>information</a:t>
            </a:r>
            <a:r>
              <a:rPr lang="en-US" b="0" smtClean="0"/>
              <a:t> is needed to </a:t>
            </a:r>
            <a:r>
              <a:rPr lang="en-US" b="0" u="sng" smtClean="0"/>
              <a:t>determine the line item subtotals</a:t>
            </a:r>
            <a:r>
              <a:rPr lang="en-US" b="0" smtClean="0"/>
              <a:t>?</a:t>
            </a:r>
          </a:p>
          <a:p>
            <a:pPr marL="0" indent="0"/>
            <a:r>
              <a:rPr lang="en-US" b="0" i="1" smtClean="0"/>
              <a:t>	</a:t>
            </a:r>
            <a:r>
              <a:rPr lang="en-US" b="0" smtClean="0"/>
              <a:t>We need:  </a:t>
            </a:r>
            <a:r>
              <a:rPr lang="en-US" b="0" i="1" smtClean="0"/>
              <a:t>SalesLineItem.quantity</a:t>
            </a:r>
            <a:r>
              <a:rPr lang="en-US" b="0" smtClean="0"/>
              <a:t> and </a:t>
            </a:r>
          </a:p>
          <a:p>
            <a:pPr marL="0" indent="0"/>
            <a:r>
              <a:rPr lang="en-US" b="0" smtClean="0"/>
              <a:t>                            </a:t>
            </a:r>
            <a:r>
              <a:rPr lang="en-US" b="0" i="1" smtClean="0"/>
              <a:t> ProductSpecification.price</a:t>
            </a:r>
            <a:r>
              <a:rPr lang="en-US" b="0" smtClean="0"/>
              <a:t> </a:t>
            </a:r>
          </a:p>
          <a:p>
            <a:pPr marL="0" indent="0"/>
            <a:endParaRPr lang="en-US" b="0" smtClean="0"/>
          </a:p>
          <a:p>
            <a:pPr marL="0" indent="0"/>
            <a:r>
              <a:rPr lang="en-US" b="0" smtClean="0"/>
              <a:t>The </a:t>
            </a:r>
            <a:r>
              <a:rPr lang="en-US" b="0" i="1" smtClean="0"/>
              <a:t>SalesLineItem</a:t>
            </a:r>
            <a:r>
              <a:rPr lang="en-US" b="0" smtClean="0"/>
              <a:t> “knows” its quantity (is typically an attribute) and its associated </a:t>
            </a:r>
            <a:r>
              <a:rPr lang="en-US" b="0" i="1" smtClean="0"/>
              <a:t>ProductSpecification </a:t>
            </a:r>
            <a:r>
              <a:rPr lang="en-US" b="0" smtClean="0"/>
              <a:t>(via </a:t>
            </a:r>
            <a:r>
              <a:rPr lang="en-US" b="0" u="sng" smtClean="0"/>
              <a:t>association</a:t>
            </a:r>
            <a:r>
              <a:rPr lang="en-US" b="0" smtClean="0"/>
              <a:t>);</a:t>
            </a:r>
          </a:p>
          <a:p>
            <a:pPr marL="0" indent="0"/>
            <a:endParaRPr lang="en-US" b="0" smtClean="0"/>
          </a:p>
          <a:p>
            <a:pPr marL="0" indent="0"/>
            <a:r>
              <a:rPr lang="en-US" b="0" smtClean="0"/>
              <a:t>Therefore, </a:t>
            </a:r>
            <a:r>
              <a:rPr lang="en-US" smtClean="0"/>
              <a:t>by Expert</a:t>
            </a:r>
            <a:r>
              <a:rPr lang="en-US" b="0" smtClean="0"/>
              <a:t>, </a:t>
            </a:r>
            <a:r>
              <a:rPr lang="en-US" b="0" i="1" smtClean="0"/>
              <a:t>SalesLineItem</a:t>
            </a:r>
            <a:r>
              <a:rPr lang="en-US" b="0" smtClean="0"/>
              <a:t> </a:t>
            </a:r>
            <a:r>
              <a:rPr lang="en-US" b="0" u="sng" smtClean="0"/>
              <a:t>should</a:t>
            </a:r>
            <a:r>
              <a:rPr lang="en-US" b="0" smtClean="0"/>
              <a:t> determine the subtotal;  it is the </a:t>
            </a:r>
            <a:r>
              <a:rPr lang="en-US" i="1" smtClean="0"/>
              <a:t>Information</a:t>
            </a:r>
            <a:r>
              <a:rPr lang="en-US" smtClean="0"/>
              <a:t> </a:t>
            </a:r>
            <a:r>
              <a:rPr lang="en-US" i="1" smtClean="0"/>
              <a:t>Expert</a:t>
            </a:r>
            <a:r>
              <a:rPr lang="en-US" b="0" smtClean="0"/>
              <a:t> in this case.</a:t>
            </a:r>
          </a:p>
          <a:p>
            <a:pPr marL="0" indent="0"/>
            <a:endParaRPr lang="en-US" b="0" smtClean="0"/>
          </a:p>
          <a:p>
            <a:pPr marL="0" indent="0"/>
            <a:r>
              <a:rPr lang="en-US" b="0" smtClean="0"/>
              <a:t>So, ‘now’ what do we have?</a:t>
            </a:r>
          </a:p>
        </p:txBody>
      </p:sp>
    </p:spTree>
    <p:extLst>
      <p:ext uri="{BB962C8B-B14F-4D97-AF65-F5344CB8AC3E}">
        <p14:creationId xmlns:p14="http://schemas.microsoft.com/office/powerpoint/2010/main" val="28058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595F4D3-2042-4ED3-9F65-A7A635C0A6F4}" type="slidenum">
              <a:rPr lang="en-US" altLang="en-US" sz="1400" smtClean="0">
                <a:solidFill>
                  <a:srgbClr val="000000"/>
                </a:solidFill>
              </a:rPr>
              <a:pPr/>
              <a:t>18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229600" cy="914400"/>
          </a:xfrm>
        </p:spPr>
        <p:txBody>
          <a:bodyPr/>
          <a:lstStyle/>
          <a:p>
            <a:r>
              <a:rPr lang="en-US" smtClean="0"/>
              <a:t>Consider: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2454275" y="25146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5349875" y="25146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3521075" y="2819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1082675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1066800" y="2474913"/>
            <a:ext cx="1044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 := getTotal()</a:t>
            </a: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2682875" y="2627313"/>
            <a:ext cx="5286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 Sale</a:t>
            </a: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5343525" y="2620963"/>
            <a:ext cx="1149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 SalesLineItem</a:t>
            </a:r>
          </a:p>
        </p:txBody>
      </p:sp>
      <p:sp>
        <p:nvSpPr>
          <p:cNvPr id="58381" name="Text Box 15"/>
          <p:cNvSpPr txBox="1">
            <a:spLocks noChangeArrowheads="1"/>
          </p:cNvSpPr>
          <p:nvPr/>
        </p:nvSpPr>
        <p:spPr bwMode="auto">
          <a:xfrm>
            <a:off x="3657600" y="2544763"/>
            <a:ext cx="1560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1 *: st := getSubtotal()</a:t>
            </a:r>
          </a:p>
        </p:txBody>
      </p:sp>
      <p:sp>
        <p:nvSpPr>
          <p:cNvPr id="58382" name="Rectangle 17"/>
          <p:cNvSpPr>
            <a:spLocks noChangeArrowheads="1"/>
          </p:cNvSpPr>
          <p:nvPr/>
        </p:nvSpPr>
        <p:spPr bwMode="auto">
          <a:xfrm>
            <a:off x="7315200" y="152400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83" name="Line 18"/>
          <p:cNvSpPr>
            <a:spLocks noChangeShapeType="1"/>
          </p:cNvSpPr>
          <p:nvPr/>
        </p:nvSpPr>
        <p:spPr bwMode="auto">
          <a:xfrm>
            <a:off x="73152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84" name="Line 19"/>
          <p:cNvSpPr>
            <a:spLocks noChangeShapeType="1"/>
          </p:cNvSpPr>
          <p:nvPr/>
        </p:nvSpPr>
        <p:spPr bwMode="auto">
          <a:xfrm>
            <a:off x="73152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85" name="Rectangle 20"/>
          <p:cNvSpPr>
            <a:spLocks noChangeArrowheads="1"/>
          </p:cNvSpPr>
          <p:nvPr/>
        </p:nvSpPr>
        <p:spPr bwMode="auto">
          <a:xfrm>
            <a:off x="7315200" y="2971800"/>
            <a:ext cx="990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86" name="Line 22"/>
          <p:cNvSpPr>
            <a:spLocks noChangeShapeType="1"/>
          </p:cNvSpPr>
          <p:nvPr/>
        </p:nvSpPr>
        <p:spPr bwMode="auto">
          <a:xfrm>
            <a:off x="7315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87" name="Line 23"/>
          <p:cNvSpPr>
            <a:spLocks noChangeShapeType="1"/>
          </p:cNvSpPr>
          <p:nvPr/>
        </p:nvSpPr>
        <p:spPr bwMode="auto">
          <a:xfrm>
            <a:off x="73152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8388" name="Text Box 26"/>
          <p:cNvSpPr txBox="1">
            <a:spLocks noChangeArrowheads="1"/>
          </p:cNvSpPr>
          <p:nvPr/>
        </p:nvSpPr>
        <p:spPr bwMode="auto">
          <a:xfrm>
            <a:off x="7477125" y="1600200"/>
            <a:ext cx="4905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:Sale</a:t>
            </a:r>
          </a:p>
        </p:txBody>
      </p:sp>
      <p:sp>
        <p:nvSpPr>
          <p:cNvPr id="58389" name="Text Box 27"/>
          <p:cNvSpPr txBox="1">
            <a:spLocks noChangeArrowheads="1"/>
          </p:cNvSpPr>
          <p:nvPr/>
        </p:nvSpPr>
        <p:spPr bwMode="auto">
          <a:xfrm>
            <a:off x="7467600" y="17891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8390" name="Text Box 28"/>
          <p:cNvSpPr txBox="1">
            <a:spLocks noChangeArrowheads="1"/>
          </p:cNvSpPr>
          <p:nvPr/>
        </p:nvSpPr>
        <p:spPr bwMode="auto">
          <a:xfrm>
            <a:off x="7280275" y="2246313"/>
            <a:ext cx="796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getTotal()</a:t>
            </a:r>
          </a:p>
        </p:txBody>
      </p:sp>
      <p:sp>
        <p:nvSpPr>
          <p:cNvPr id="58391" name="Text Box 29"/>
          <p:cNvSpPr txBox="1">
            <a:spLocks noChangeArrowheads="1"/>
          </p:cNvSpPr>
          <p:nvPr/>
        </p:nvSpPr>
        <p:spPr bwMode="auto">
          <a:xfrm>
            <a:off x="7239000" y="3001963"/>
            <a:ext cx="1111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:SalesLineItem</a:t>
            </a:r>
          </a:p>
        </p:txBody>
      </p:sp>
      <p:sp>
        <p:nvSpPr>
          <p:cNvPr id="58392" name="Text Box 30"/>
          <p:cNvSpPr txBox="1">
            <a:spLocks noChangeArrowheads="1"/>
          </p:cNvSpPr>
          <p:nvPr/>
        </p:nvSpPr>
        <p:spPr bwMode="auto">
          <a:xfrm>
            <a:off x="7239000" y="33067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</a:p>
        </p:txBody>
      </p:sp>
      <p:sp>
        <p:nvSpPr>
          <p:cNvPr id="58393" name="Text Box 31"/>
          <p:cNvSpPr txBox="1">
            <a:spLocks noChangeArrowheads="1"/>
          </p:cNvSpPr>
          <p:nvPr/>
        </p:nvSpPr>
        <p:spPr bwMode="auto">
          <a:xfrm>
            <a:off x="7246938" y="3657600"/>
            <a:ext cx="9826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getSubtotal()</a:t>
            </a:r>
          </a:p>
        </p:txBody>
      </p:sp>
      <p:sp>
        <p:nvSpPr>
          <p:cNvPr id="58394" name="Text Box 35"/>
          <p:cNvSpPr txBox="1">
            <a:spLocks noChangeArrowheads="1"/>
          </p:cNvSpPr>
          <p:nvPr/>
        </p:nvSpPr>
        <p:spPr bwMode="auto">
          <a:xfrm>
            <a:off x="1508125" y="1306513"/>
            <a:ext cx="1608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Well, we now have:</a:t>
            </a:r>
          </a:p>
        </p:txBody>
      </p:sp>
      <p:sp>
        <p:nvSpPr>
          <p:cNvPr id="58395" name="Text Box 37"/>
          <p:cNvSpPr txBox="1">
            <a:spLocks noChangeArrowheads="1"/>
          </p:cNvSpPr>
          <p:nvPr/>
        </p:nvSpPr>
        <p:spPr bwMode="auto">
          <a:xfrm>
            <a:off x="1066800" y="41402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396" name="Text Box 38"/>
          <p:cNvSpPr txBox="1">
            <a:spLocks noChangeArrowheads="1"/>
          </p:cNvSpPr>
          <p:nvPr/>
        </p:nvSpPr>
        <p:spPr bwMode="auto">
          <a:xfrm>
            <a:off x="1371600" y="3700463"/>
            <a:ext cx="73660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Note:  we have added a responsibility,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 getSubtotal() to SalesLineItem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We have also added another class to our </a:t>
            </a:r>
            <a:r>
              <a:rPr lang="en-US" sz="1800" b="1">
                <a:solidFill>
                  <a:srgbClr val="000000"/>
                </a:solidFill>
              </a:rPr>
              <a:t>Design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This is a pretty standard way of designing objects:  the nouns and the instance.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Sale and SalesLineItem;  Order and Order Entry;  CD and CD instances….</a:t>
            </a:r>
          </a:p>
        </p:txBody>
      </p:sp>
      <p:sp>
        <p:nvSpPr>
          <p:cNvPr id="58397" name="Line 39"/>
          <p:cNvSpPr>
            <a:spLocks noChangeShapeType="1"/>
          </p:cNvSpPr>
          <p:nvPr/>
        </p:nvSpPr>
        <p:spPr bwMode="auto">
          <a:xfrm flipV="1">
            <a:off x="5334000" y="3810000"/>
            <a:ext cx="1752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E83FE94-4BEC-43FE-BA77-4B89B5903AC9}" type="slidenum">
              <a:rPr lang="en-US" altLang="en-US" sz="1400" smtClean="0">
                <a:solidFill>
                  <a:srgbClr val="000000"/>
                </a:solidFill>
              </a:rPr>
              <a:pPr/>
              <a:t>19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Note the Use of the </a:t>
            </a:r>
            <a:r>
              <a:rPr lang="en-US" u="sng" smtClean="0"/>
              <a:t>Domain</a:t>
            </a:r>
            <a:r>
              <a:rPr lang="en-US" smtClean="0"/>
              <a:t> Model!!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543800" cy="51816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sz="1800" b="0" dirty="0" smtClean="0"/>
              <a:t>To </a:t>
            </a:r>
            <a:r>
              <a:rPr lang="en-US" sz="1800" b="0" u="sng" dirty="0" smtClean="0"/>
              <a:t>fulfill</a:t>
            </a:r>
            <a:r>
              <a:rPr lang="en-US" sz="1800" b="0" dirty="0" smtClean="0"/>
              <a:t> the responsibility of </a:t>
            </a:r>
            <a:r>
              <a:rPr lang="en-US" sz="1800" dirty="0" smtClean="0"/>
              <a:t>knowing</a:t>
            </a:r>
            <a:r>
              <a:rPr lang="en-US" sz="1800" b="0" dirty="0" smtClean="0"/>
              <a:t> and </a:t>
            </a:r>
            <a:r>
              <a:rPr lang="en-US" sz="1800" dirty="0" smtClean="0"/>
              <a:t>answering</a:t>
            </a:r>
            <a:r>
              <a:rPr lang="en-US" sz="1800" b="0" dirty="0" smtClean="0"/>
              <a:t> </a:t>
            </a:r>
            <a:r>
              <a:rPr lang="en-US" sz="1800" dirty="0" smtClean="0"/>
              <a:t>the</a:t>
            </a:r>
            <a:r>
              <a:rPr lang="en-US" sz="1800" b="0" dirty="0" smtClean="0"/>
              <a:t> </a:t>
            </a:r>
            <a:r>
              <a:rPr lang="en-US" sz="1800" dirty="0" smtClean="0"/>
              <a:t>subtotal</a:t>
            </a:r>
            <a:r>
              <a:rPr lang="en-US" sz="1800" b="0" dirty="0" smtClean="0"/>
              <a:t>, a </a:t>
            </a:r>
            <a:r>
              <a:rPr lang="en-US" sz="1800" b="0" i="1" dirty="0" err="1" smtClean="0"/>
              <a:t>SalesLineItem</a:t>
            </a:r>
            <a:r>
              <a:rPr lang="en-US" sz="1800" b="0" dirty="0" smtClean="0"/>
              <a:t> (design class) needed to know the </a:t>
            </a:r>
            <a:r>
              <a:rPr lang="en-US" sz="1800" u="sng" dirty="0" smtClean="0"/>
              <a:t>product</a:t>
            </a:r>
            <a:r>
              <a:rPr lang="en-US" sz="1800" b="0" u="sng" dirty="0" smtClean="0"/>
              <a:t> </a:t>
            </a:r>
            <a:r>
              <a:rPr lang="en-US" sz="1800" u="sng" dirty="0" smtClean="0"/>
              <a:t>price</a:t>
            </a:r>
            <a:r>
              <a:rPr lang="en-US" sz="1800" b="0" dirty="0" smtClean="0"/>
              <a:t>.</a:t>
            </a:r>
          </a:p>
          <a:p>
            <a:pPr marL="0" indent="0">
              <a:lnSpc>
                <a:spcPct val="80000"/>
              </a:lnSpc>
            </a:pPr>
            <a:endParaRPr lang="en-US" sz="1800" b="0" dirty="0" smtClean="0"/>
          </a:p>
          <a:p>
            <a:pPr marL="0" indent="0">
              <a:lnSpc>
                <a:spcPct val="80000"/>
              </a:lnSpc>
            </a:pPr>
            <a:r>
              <a:rPr lang="en-US" sz="1800" b="0" dirty="0" smtClean="0"/>
              <a:t>The </a:t>
            </a:r>
            <a:r>
              <a:rPr lang="en-US" sz="1800" i="1" dirty="0" err="1" smtClean="0"/>
              <a:t>ProductSpecification</a:t>
            </a:r>
            <a:r>
              <a:rPr lang="en-US" sz="1800" b="0" dirty="0" smtClean="0"/>
              <a:t> is </a:t>
            </a:r>
            <a:r>
              <a:rPr lang="en-US" sz="1800" dirty="0" smtClean="0"/>
              <a:t>also an</a:t>
            </a:r>
            <a:r>
              <a:rPr lang="en-US" sz="1800" b="0" dirty="0" smtClean="0"/>
              <a:t> </a:t>
            </a:r>
            <a:r>
              <a:rPr lang="en-US" sz="1800" b="0" i="1" dirty="0" smtClean="0"/>
              <a:t>information expert</a:t>
            </a:r>
            <a:r>
              <a:rPr lang="en-US" sz="1800" b="0" dirty="0" smtClean="0"/>
              <a:t> on answering its </a:t>
            </a:r>
            <a:r>
              <a:rPr lang="en-US" sz="1800" u="sng" dirty="0" smtClean="0"/>
              <a:t>price</a:t>
            </a:r>
            <a:r>
              <a:rPr lang="en-US" sz="1800" b="0" dirty="0" smtClean="0"/>
              <a:t> (it is clearly an </a:t>
            </a:r>
            <a:r>
              <a:rPr lang="en-US" sz="1800" u="sng" dirty="0" smtClean="0"/>
              <a:t>attribute</a:t>
            </a:r>
            <a:r>
              <a:rPr lang="en-US" sz="1800" b="0" dirty="0" smtClean="0"/>
              <a:t> of </a:t>
            </a:r>
            <a:r>
              <a:rPr lang="en-US" sz="1800" b="0" dirty="0" err="1" smtClean="0"/>
              <a:t>ProductSpecification</a:t>
            </a:r>
            <a:r>
              <a:rPr lang="en-US" sz="1800" b="0" dirty="0" smtClean="0"/>
              <a:t>);  thus we need a </a:t>
            </a:r>
            <a:r>
              <a:rPr lang="en-US" sz="1800" u="sng" dirty="0" smtClean="0"/>
              <a:t>message</a:t>
            </a:r>
            <a:r>
              <a:rPr lang="en-US" sz="1800" b="0" dirty="0" smtClean="0"/>
              <a:t> </a:t>
            </a:r>
            <a:r>
              <a:rPr lang="en-US" sz="1800" u="sng" dirty="0" smtClean="0"/>
              <a:t>sent</a:t>
            </a:r>
            <a:r>
              <a:rPr lang="en-US" sz="1800" b="0" dirty="0" smtClean="0"/>
              <a:t> to </a:t>
            </a:r>
            <a:r>
              <a:rPr lang="en-US" sz="1800" b="0" dirty="0" err="1" smtClean="0"/>
              <a:t>ProductSpecification</a:t>
            </a:r>
            <a:r>
              <a:rPr lang="en-US" sz="1800" b="0" dirty="0" smtClean="0"/>
              <a:t> </a:t>
            </a:r>
            <a:r>
              <a:rPr lang="en-US" sz="1800" u="sng" dirty="0" smtClean="0"/>
              <a:t>asking</a:t>
            </a:r>
            <a:r>
              <a:rPr lang="en-US" sz="1800" b="0" dirty="0" smtClean="0"/>
              <a:t> for the price.</a:t>
            </a:r>
          </a:p>
          <a:p>
            <a:pPr marL="0" indent="0">
              <a:lnSpc>
                <a:spcPct val="80000"/>
              </a:lnSpc>
            </a:pPr>
            <a:r>
              <a:rPr lang="en-US" sz="1800" b="0" dirty="0" smtClean="0"/>
              <a:t>	(something like:  price and </a:t>
            </a:r>
            <a:r>
              <a:rPr lang="en-US" sz="1800" b="0" dirty="0" err="1" smtClean="0"/>
              <a:t>getPrice</a:t>
            </a:r>
            <a:r>
              <a:rPr lang="en-US" sz="1800" b="0" dirty="0" smtClean="0"/>
              <a:t>() )</a:t>
            </a:r>
          </a:p>
          <a:p>
            <a:pPr marL="0" indent="0">
              <a:lnSpc>
                <a:spcPct val="80000"/>
              </a:lnSpc>
            </a:pPr>
            <a:endParaRPr lang="en-US" sz="1800" b="0" dirty="0" smtClean="0"/>
          </a:p>
          <a:p>
            <a:pPr marL="0" indent="0">
              <a:lnSpc>
                <a:spcPct val="80000"/>
              </a:lnSpc>
            </a:pPr>
            <a:endParaRPr lang="en-US" sz="1800" b="0" dirty="0" smtClean="0"/>
          </a:p>
          <a:p>
            <a:pPr marL="0" indent="0">
              <a:lnSpc>
                <a:spcPct val="80000"/>
              </a:lnSpc>
            </a:pPr>
            <a:r>
              <a:rPr lang="en-US" sz="1800" b="0" dirty="0" smtClean="0">
                <a:sym typeface="Wingdings" pitchFamily="2" charset="2"/>
              </a:rPr>
              <a:t>  </a:t>
            </a:r>
            <a:r>
              <a:rPr lang="en-US" sz="1800" b="0" dirty="0" smtClean="0"/>
              <a:t>Note:  this is </a:t>
            </a:r>
            <a:r>
              <a:rPr lang="en-US" sz="1800" u="sng" dirty="0" smtClean="0"/>
              <a:t>WHY</a:t>
            </a:r>
            <a:r>
              <a:rPr lang="en-US" sz="1800" b="0" dirty="0" smtClean="0"/>
              <a:t> we don’t normally include </a:t>
            </a:r>
            <a:r>
              <a:rPr lang="en-US" sz="1800" u="sng" dirty="0" smtClean="0"/>
              <a:t>operations</a:t>
            </a:r>
            <a:r>
              <a:rPr lang="en-US" sz="1800" b="0" dirty="0" smtClean="0"/>
              <a:t> (methods) in the Domain Model – only entity attributes.</a:t>
            </a:r>
          </a:p>
          <a:p>
            <a:pPr marL="0" indent="0">
              <a:lnSpc>
                <a:spcPct val="80000"/>
              </a:lnSpc>
            </a:pPr>
            <a:endParaRPr lang="en-US" sz="1800" b="0" dirty="0" smtClean="0"/>
          </a:p>
          <a:p>
            <a:pPr marL="0" indent="0">
              <a:lnSpc>
                <a:spcPct val="80000"/>
              </a:lnSpc>
            </a:pPr>
            <a:r>
              <a:rPr lang="en-US" sz="1800" b="0" dirty="0" smtClean="0"/>
              <a:t>We do not know for sure ‘how’ these entities are going to be used, and it is </a:t>
            </a:r>
            <a:r>
              <a:rPr lang="en-US" sz="1800" u="sng" dirty="0" smtClean="0"/>
              <a:t>how they will be used</a:t>
            </a:r>
            <a:r>
              <a:rPr lang="en-US" sz="1800" dirty="0" smtClean="0"/>
              <a:t> (that is assigned responsibilities) that are determined in developing the </a:t>
            </a:r>
            <a:r>
              <a:rPr lang="en-US" sz="2000" u="sng" dirty="0" smtClean="0"/>
              <a:t>design</a:t>
            </a:r>
            <a:r>
              <a:rPr lang="en-US" sz="2000" dirty="0" smtClean="0"/>
              <a:t> </a:t>
            </a:r>
            <a:r>
              <a:rPr lang="en-US" sz="2000" u="sng" dirty="0" smtClean="0"/>
              <a:t>classes</a:t>
            </a:r>
            <a:r>
              <a:rPr lang="en-US" sz="1800" dirty="0" smtClean="0"/>
              <a:t>.  </a:t>
            </a:r>
          </a:p>
          <a:p>
            <a:pPr marL="0" indent="0">
              <a:lnSpc>
                <a:spcPct val="80000"/>
              </a:lnSpc>
            </a:pPr>
            <a:endParaRPr lang="en-US" sz="1800" dirty="0" smtClean="0"/>
          </a:p>
          <a:p>
            <a:pPr marL="0" indent="0">
              <a:lnSpc>
                <a:spcPct val="80000"/>
              </a:lnSpc>
            </a:pPr>
            <a:endParaRPr lang="en-US" sz="1800" dirty="0" smtClean="0"/>
          </a:p>
          <a:p>
            <a:pPr marL="0" indent="0">
              <a:lnSpc>
                <a:spcPct val="80000"/>
              </a:lnSpc>
            </a:pPr>
            <a:r>
              <a:rPr lang="en-US" sz="1800" b="0" dirty="0" smtClean="0"/>
              <a:t>         This is shown on the next slide….and we end up with:  </a:t>
            </a:r>
          </a:p>
          <a:p>
            <a:pPr marL="0" indent="0">
              <a:lnSpc>
                <a:spcPct val="80000"/>
              </a:lnSpc>
            </a:pPr>
            <a:r>
              <a:rPr lang="en-US" sz="1800" dirty="0" smtClean="0">
                <a:sym typeface="Wingdings" pitchFamily="2" charset="2"/>
              </a:rPr>
              <a:t>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830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72" t="9596" r="7070" b="9596"/>
          <a:stretch/>
        </p:blipFill>
        <p:spPr>
          <a:xfrm>
            <a:off x="1066800" y="914400"/>
            <a:ext cx="7711438" cy="5029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487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47212C8-1492-4990-9A4E-1C4D65ACF226}" type="slidenum">
              <a:rPr lang="en-US" altLang="en-US" sz="1400" smtClean="0">
                <a:solidFill>
                  <a:srgbClr val="000000"/>
                </a:solidFill>
              </a:rPr>
              <a:pPr/>
              <a:t>20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229600" cy="914400"/>
          </a:xfrm>
        </p:spPr>
        <p:txBody>
          <a:bodyPr/>
          <a:lstStyle/>
          <a:p>
            <a:r>
              <a:rPr lang="en-US" smtClean="0"/>
              <a:t>Consider: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924800" cy="4800600"/>
          </a:xfrm>
        </p:spPr>
        <p:txBody>
          <a:bodyPr/>
          <a:lstStyle/>
          <a:p>
            <a:pPr marL="0" indent="0"/>
            <a:r>
              <a:rPr lang="en-US" smtClean="0"/>
              <a:t>See the </a:t>
            </a:r>
            <a:r>
              <a:rPr lang="en-US" u="sng" smtClean="0"/>
              <a:t>design</a:t>
            </a:r>
            <a:r>
              <a:rPr lang="en-US" smtClean="0"/>
              <a:t> </a:t>
            </a:r>
            <a:r>
              <a:rPr lang="en-US" u="sng" smtClean="0"/>
              <a:t>classes</a:t>
            </a:r>
            <a:r>
              <a:rPr lang="en-US" smtClean="0"/>
              <a:t> and an abbreviated</a:t>
            </a:r>
          </a:p>
          <a:p>
            <a:pPr marL="0" indent="0"/>
            <a:r>
              <a:rPr lang="en-US" u="sng" smtClean="0"/>
              <a:t>communications</a:t>
            </a:r>
            <a:r>
              <a:rPr lang="en-US" smtClean="0"/>
              <a:t> </a:t>
            </a:r>
            <a:r>
              <a:rPr lang="en-US" u="sng" smtClean="0"/>
              <a:t>diagram</a:t>
            </a:r>
            <a:r>
              <a:rPr lang="en-US" smtClean="0"/>
              <a:t>.</a:t>
            </a:r>
          </a:p>
        </p:txBody>
      </p:sp>
      <p:sp>
        <p:nvSpPr>
          <p:cNvPr id="60423" name="Rectangle 4"/>
          <p:cNvSpPr>
            <a:spLocks noChangeArrowheads="1"/>
          </p:cNvSpPr>
          <p:nvPr/>
        </p:nvSpPr>
        <p:spPr bwMode="auto">
          <a:xfrm>
            <a:off x="2454275" y="25146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5349875" y="25146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5349875" y="38862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6" name="Line 8"/>
          <p:cNvSpPr>
            <a:spLocks noChangeShapeType="1"/>
          </p:cNvSpPr>
          <p:nvPr/>
        </p:nvSpPr>
        <p:spPr bwMode="auto">
          <a:xfrm>
            <a:off x="3521075" y="2819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7" name="Line 9"/>
          <p:cNvSpPr>
            <a:spLocks noChangeShapeType="1"/>
          </p:cNvSpPr>
          <p:nvPr/>
        </p:nvSpPr>
        <p:spPr bwMode="auto">
          <a:xfrm>
            <a:off x="5883275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8" name="Line 10"/>
          <p:cNvSpPr>
            <a:spLocks noChangeShapeType="1"/>
          </p:cNvSpPr>
          <p:nvPr/>
        </p:nvSpPr>
        <p:spPr bwMode="auto">
          <a:xfrm>
            <a:off x="1082675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29" name="Text Box 11"/>
          <p:cNvSpPr txBox="1">
            <a:spLocks noChangeArrowheads="1"/>
          </p:cNvSpPr>
          <p:nvPr/>
        </p:nvSpPr>
        <p:spPr bwMode="auto">
          <a:xfrm>
            <a:off x="1066800" y="2474913"/>
            <a:ext cx="1044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 := getTotal()</a:t>
            </a:r>
          </a:p>
        </p:txBody>
      </p:sp>
      <p:sp>
        <p:nvSpPr>
          <p:cNvPr id="60430" name="Text Box 12"/>
          <p:cNvSpPr txBox="1">
            <a:spLocks noChangeArrowheads="1"/>
          </p:cNvSpPr>
          <p:nvPr/>
        </p:nvSpPr>
        <p:spPr bwMode="auto">
          <a:xfrm>
            <a:off x="2682875" y="2627313"/>
            <a:ext cx="5286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 Sale</a:t>
            </a:r>
          </a:p>
        </p:txBody>
      </p:sp>
      <p:sp>
        <p:nvSpPr>
          <p:cNvPr id="60431" name="Text Box 13"/>
          <p:cNvSpPr txBox="1">
            <a:spLocks noChangeArrowheads="1"/>
          </p:cNvSpPr>
          <p:nvPr/>
        </p:nvSpPr>
        <p:spPr bwMode="auto">
          <a:xfrm>
            <a:off x="5343525" y="2620963"/>
            <a:ext cx="1149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 SalesLineItem</a:t>
            </a:r>
          </a:p>
        </p:txBody>
      </p:sp>
      <p:sp>
        <p:nvSpPr>
          <p:cNvPr id="60432" name="Text Box 14"/>
          <p:cNvSpPr txBox="1">
            <a:spLocks noChangeArrowheads="1"/>
          </p:cNvSpPr>
          <p:nvPr/>
        </p:nvSpPr>
        <p:spPr bwMode="auto">
          <a:xfrm>
            <a:off x="5424488" y="3886200"/>
            <a:ext cx="992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 Product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Specification</a:t>
            </a:r>
          </a:p>
        </p:txBody>
      </p:sp>
      <p:sp>
        <p:nvSpPr>
          <p:cNvPr id="60433" name="Text Box 15"/>
          <p:cNvSpPr txBox="1">
            <a:spLocks noChangeArrowheads="1"/>
          </p:cNvSpPr>
          <p:nvPr/>
        </p:nvSpPr>
        <p:spPr bwMode="auto">
          <a:xfrm>
            <a:off x="3657600" y="2544763"/>
            <a:ext cx="1560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1 *: st := getSubtotal()</a:t>
            </a:r>
          </a:p>
        </p:txBody>
      </p:sp>
      <p:sp>
        <p:nvSpPr>
          <p:cNvPr id="60434" name="Text Box 16"/>
          <p:cNvSpPr txBox="1">
            <a:spLocks noChangeArrowheads="1"/>
          </p:cNvSpPr>
          <p:nvPr/>
        </p:nvSpPr>
        <p:spPr bwMode="auto">
          <a:xfrm>
            <a:off x="4603750" y="3078163"/>
            <a:ext cx="13398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1.1: p := getPrice()</a:t>
            </a:r>
          </a:p>
        </p:txBody>
      </p:sp>
      <p:sp>
        <p:nvSpPr>
          <p:cNvPr id="60435" name="Rectangle 17"/>
          <p:cNvSpPr>
            <a:spLocks noChangeArrowheads="1"/>
          </p:cNvSpPr>
          <p:nvPr/>
        </p:nvSpPr>
        <p:spPr bwMode="auto">
          <a:xfrm>
            <a:off x="7620000" y="167640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>
            <a:off x="76200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7" name="Line 19"/>
          <p:cNvSpPr>
            <a:spLocks noChangeShapeType="1"/>
          </p:cNvSpPr>
          <p:nvPr/>
        </p:nvSpPr>
        <p:spPr bwMode="auto">
          <a:xfrm>
            <a:off x="76200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8" name="Rectangle 20"/>
          <p:cNvSpPr>
            <a:spLocks noChangeArrowheads="1"/>
          </p:cNvSpPr>
          <p:nvPr/>
        </p:nvSpPr>
        <p:spPr bwMode="auto">
          <a:xfrm>
            <a:off x="7620000" y="3124200"/>
            <a:ext cx="914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39" name="Rectangle 21"/>
          <p:cNvSpPr>
            <a:spLocks noChangeArrowheads="1"/>
          </p:cNvSpPr>
          <p:nvPr/>
        </p:nvSpPr>
        <p:spPr bwMode="auto">
          <a:xfrm>
            <a:off x="7696200" y="4572000"/>
            <a:ext cx="914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40" name="Line 22"/>
          <p:cNvSpPr>
            <a:spLocks noChangeShapeType="1"/>
          </p:cNvSpPr>
          <p:nvPr/>
        </p:nvSpPr>
        <p:spPr bwMode="auto">
          <a:xfrm>
            <a:off x="76200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>
            <a:off x="76200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>
            <a:off x="7696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43" name="Line 25"/>
          <p:cNvSpPr>
            <a:spLocks noChangeShapeType="1"/>
          </p:cNvSpPr>
          <p:nvPr/>
        </p:nvSpPr>
        <p:spPr bwMode="auto">
          <a:xfrm>
            <a:off x="7696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0444" name="Text Box 26"/>
          <p:cNvSpPr txBox="1">
            <a:spLocks noChangeArrowheads="1"/>
          </p:cNvSpPr>
          <p:nvPr/>
        </p:nvSpPr>
        <p:spPr bwMode="auto">
          <a:xfrm>
            <a:off x="7781925" y="1752600"/>
            <a:ext cx="447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Sale</a:t>
            </a:r>
          </a:p>
        </p:txBody>
      </p:sp>
      <p:sp>
        <p:nvSpPr>
          <p:cNvPr id="60445" name="Text Box 27"/>
          <p:cNvSpPr txBox="1">
            <a:spLocks noChangeArrowheads="1"/>
          </p:cNvSpPr>
          <p:nvPr/>
        </p:nvSpPr>
        <p:spPr bwMode="auto">
          <a:xfrm>
            <a:off x="7772400" y="19415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0446" name="Text Box 28"/>
          <p:cNvSpPr txBox="1">
            <a:spLocks noChangeArrowheads="1"/>
          </p:cNvSpPr>
          <p:nvPr/>
        </p:nvSpPr>
        <p:spPr bwMode="auto">
          <a:xfrm>
            <a:off x="7585075" y="2398713"/>
            <a:ext cx="796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getTotal()</a:t>
            </a:r>
          </a:p>
        </p:txBody>
      </p:sp>
      <p:sp>
        <p:nvSpPr>
          <p:cNvPr id="60447" name="Text Box 29"/>
          <p:cNvSpPr txBox="1">
            <a:spLocks noChangeArrowheads="1"/>
          </p:cNvSpPr>
          <p:nvPr/>
        </p:nvSpPr>
        <p:spPr bwMode="auto">
          <a:xfrm>
            <a:off x="7543800" y="3154363"/>
            <a:ext cx="1068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SalesLineItem</a:t>
            </a:r>
          </a:p>
        </p:txBody>
      </p:sp>
      <p:sp>
        <p:nvSpPr>
          <p:cNvPr id="60448" name="Text Box 30"/>
          <p:cNvSpPr txBox="1">
            <a:spLocks noChangeArrowheads="1"/>
          </p:cNvSpPr>
          <p:nvPr/>
        </p:nvSpPr>
        <p:spPr bwMode="auto">
          <a:xfrm>
            <a:off x="7620000" y="34591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</a:p>
        </p:txBody>
      </p:sp>
      <p:sp>
        <p:nvSpPr>
          <p:cNvPr id="60449" name="Text Box 31"/>
          <p:cNvSpPr txBox="1">
            <a:spLocks noChangeArrowheads="1"/>
          </p:cNvSpPr>
          <p:nvPr/>
        </p:nvSpPr>
        <p:spPr bwMode="auto">
          <a:xfrm>
            <a:off x="7551738" y="3840163"/>
            <a:ext cx="982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getSubtotal()</a:t>
            </a:r>
          </a:p>
        </p:txBody>
      </p:sp>
      <p:sp>
        <p:nvSpPr>
          <p:cNvPr id="60450" name="Text Box 32"/>
          <p:cNvSpPr txBox="1">
            <a:spLocks noChangeArrowheads="1"/>
          </p:cNvSpPr>
          <p:nvPr/>
        </p:nvSpPr>
        <p:spPr bwMode="auto">
          <a:xfrm>
            <a:off x="7620000" y="4572000"/>
            <a:ext cx="99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Product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Specification</a:t>
            </a:r>
          </a:p>
        </p:txBody>
      </p:sp>
      <p:sp>
        <p:nvSpPr>
          <p:cNvPr id="60451" name="Text Box 33"/>
          <p:cNvSpPr txBox="1">
            <a:spLocks noChangeArrowheads="1"/>
          </p:cNvSpPr>
          <p:nvPr/>
        </p:nvSpPr>
        <p:spPr bwMode="auto">
          <a:xfrm>
            <a:off x="7696200" y="5065713"/>
            <a:ext cx="863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description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itemID</a:t>
            </a:r>
          </a:p>
        </p:txBody>
      </p:sp>
      <p:sp>
        <p:nvSpPr>
          <p:cNvPr id="60452" name="Text Box 34"/>
          <p:cNvSpPr txBox="1">
            <a:spLocks noChangeArrowheads="1"/>
          </p:cNvSpPr>
          <p:nvPr/>
        </p:nvSpPr>
        <p:spPr bwMode="auto">
          <a:xfrm>
            <a:off x="7680325" y="5675313"/>
            <a:ext cx="787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getPrice()</a:t>
            </a:r>
          </a:p>
        </p:txBody>
      </p:sp>
      <p:sp>
        <p:nvSpPr>
          <p:cNvPr id="60453" name="Text Box 35"/>
          <p:cNvSpPr txBox="1">
            <a:spLocks noChangeArrowheads="1"/>
          </p:cNvSpPr>
          <p:nvPr/>
        </p:nvSpPr>
        <p:spPr bwMode="auto">
          <a:xfrm>
            <a:off x="914400" y="3276600"/>
            <a:ext cx="66294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u="sng">
                <a:solidFill>
                  <a:srgbClr val="000000"/>
                </a:solidFill>
              </a:rPr>
              <a:t>Note</a:t>
            </a:r>
            <a:r>
              <a:rPr lang="en-US" sz="1600" b="1">
                <a:solidFill>
                  <a:srgbClr val="000000"/>
                </a:solidFill>
              </a:rPr>
              <a:t> not only the messages sent but also the </a:t>
            </a:r>
            <a:r>
              <a:rPr lang="en-US" sz="1600" b="1" u="sng">
                <a:solidFill>
                  <a:srgbClr val="000000"/>
                </a:solidFill>
              </a:rPr>
              <a:t>multiplicity</a:t>
            </a:r>
            <a:r>
              <a:rPr lang="en-US" sz="1600" b="1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(one to zero or more;  one-to-one, etc.)</a:t>
            </a:r>
            <a:endParaRPr lang="en-US" sz="1600" b="1" u="sng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u="sng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u="sng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u="sng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      </a:t>
            </a:r>
            <a:r>
              <a:rPr lang="en-US" sz="1600" b="1" u="sng">
                <a:solidFill>
                  <a:srgbClr val="000000"/>
                </a:solidFill>
              </a:rPr>
              <a:t>Please note</a:t>
            </a:r>
            <a:r>
              <a:rPr lang="en-US" sz="1600">
                <a:solidFill>
                  <a:srgbClr val="000000"/>
                </a:solidFill>
              </a:rPr>
              <a:t> that the responsibilities were decided upon </a:t>
            </a:r>
            <a:r>
              <a:rPr lang="en-US" sz="1800" b="1">
                <a:solidFill>
                  <a:srgbClr val="000000"/>
                </a:solidFill>
              </a:rPr>
              <a:t>while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</a:rPr>
              <a:t>drawing</a:t>
            </a:r>
            <a:r>
              <a:rPr lang="en-US" sz="1600">
                <a:solidFill>
                  <a:srgbClr val="000000"/>
                </a:solidFill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      an interaction diagram;  that is </a:t>
            </a:r>
            <a:r>
              <a:rPr lang="en-US" sz="1600" b="1" u="sng">
                <a:solidFill>
                  <a:srgbClr val="000000"/>
                </a:solidFill>
              </a:rPr>
              <a:t>design</a:t>
            </a:r>
            <a:r>
              <a:rPr lang="en-US" sz="1600">
                <a:solidFill>
                  <a:srgbClr val="000000"/>
                </a:solidFill>
              </a:rPr>
              <a:t>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      The principle by which each responsibility was assigned was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      Information Expert</a:t>
            </a:r>
            <a:r>
              <a:rPr lang="en-US" sz="1600">
                <a:solidFill>
                  <a:srgbClr val="000000"/>
                </a:solidFill>
              </a:rPr>
              <a:t> – placing </a:t>
            </a:r>
            <a:r>
              <a:rPr lang="en-US" sz="1600" b="1">
                <a:solidFill>
                  <a:srgbClr val="000000"/>
                </a:solidFill>
              </a:rPr>
              <a:t>responsibilities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u="sng">
                <a:solidFill>
                  <a:srgbClr val="000000"/>
                </a:solidFill>
              </a:rPr>
              <a:t>with the object</a:t>
            </a:r>
            <a:r>
              <a:rPr lang="en-US" sz="1600">
                <a:solidFill>
                  <a:srgbClr val="000000"/>
                </a:solidFill>
              </a:rPr>
              <a:t> that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      had the </a:t>
            </a:r>
            <a:r>
              <a:rPr lang="en-US" sz="1600" b="1">
                <a:solidFill>
                  <a:srgbClr val="000000"/>
                </a:solidFill>
              </a:rPr>
              <a:t>information</a:t>
            </a:r>
            <a:r>
              <a:rPr lang="en-US" sz="1600">
                <a:solidFill>
                  <a:srgbClr val="000000"/>
                </a:solidFill>
              </a:rPr>
              <a:t> needed to fulfill it.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F5AC4CA-0343-4DCF-89D3-18FECBAE02BA}" type="slidenum">
              <a:rPr lang="en-US" altLang="en-US" sz="1400" smtClean="0">
                <a:solidFill>
                  <a:srgbClr val="000000"/>
                </a:solidFill>
              </a:rPr>
              <a:pPr/>
              <a:t>21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914400"/>
          </a:xfrm>
        </p:spPr>
        <p:txBody>
          <a:bodyPr/>
          <a:lstStyle/>
          <a:p>
            <a:r>
              <a:rPr lang="en-US" sz="2800" b="1" smtClean="0"/>
              <a:t>But be careful: Don’t run ‘Expert’ into the Ground!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8077200" cy="5257800"/>
          </a:xfrm>
        </p:spPr>
        <p:txBody>
          <a:bodyPr/>
          <a:lstStyle/>
          <a:p>
            <a:pPr marL="0" indent="0"/>
            <a:r>
              <a:rPr lang="en-US" b="0" dirty="0" smtClean="0"/>
              <a:t>Who should be responsible for </a:t>
            </a:r>
            <a:r>
              <a:rPr lang="en-US" sz="3200" b="0" u="sng" dirty="0" smtClean="0"/>
              <a:t>saving</a:t>
            </a:r>
            <a:r>
              <a:rPr lang="en-US" b="0" u="sng" dirty="0" smtClean="0"/>
              <a:t> </a:t>
            </a:r>
            <a:r>
              <a:rPr lang="en-US" b="0" i="1" u="sng" dirty="0" smtClean="0"/>
              <a:t>Sale</a:t>
            </a:r>
            <a:r>
              <a:rPr lang="en-US" b="0" u="sng" dirty="0" smtClean="0"/>
              <a:t> in a database</a:t>
            </a:r>
            <a:r>
              <a:rPr lang="en-US" b="0" dirty="0" smtClean="0"/>
              <a:t>?</a:t>
            </a:r>
          </a:p>
          <a:p>
            <a:pPr marL="0" indent="0"/>
            <a:endParaRPr lang="en-US" b="0" dirty="0" smtClean="0"/>
          </a:p>
          <a:p>
            <a:pPr marL="0" indent="0"/>
            <a:r>
              <a:rPr lang="en-US" b="0" dirty="0" smtClean="0"/>
              <a:t>Clearly, much of the information is ‘in’ the Sale object and thus by ‘Expert’ an </a:t>
            </a:r>
            <a:r>
              <a:rPr lang="en-US" b="0" u="sng" dirty="0" smtClean="0"/>
              <a:t>argument could be made</a:t>
            </a:r>
            <a:r>
              <a:rPr lang="en-US" b="0" dirty="0" smtClean="0"/>
              <a:t> to put that responsibility in the </a:t>
            </a:r>
            <a:r>
              <a:rPr lang="en-US" b="0" i="1" dirty="0" smtClean="0"/>
              <a:t>Sale</a:t>
            </a:r>
            <a:r>
              <a:rPr lang="en-US" b="0" dirty="0" smtClean="0"/>
              <a:t> class.</a:t>
            </a:r>
          </a:p>
          <a:p>
            <a:pPr marL="0" indent="0"/>
            <a:endParaRPr lang="en-US" b="0" dirty="0" smtClean="0"/>
          </a:p>
          <a:p>
            <a:pPr marL="0" indent="0"/>
            <a:r>
              <a:rPr lang="en-US" b="0" dirty="0" smtClean="0"/>
              <a:t>But, by extension, then, EACH class would have its own services to save itself in the database.</a:t>
            </a:r>
          </a:p>
          <a:p>
            <a:pPr marL="0" indent="0"/>
            <a:endParaRPr lang="en-US" b="0" dirty="0" smtClean="0"/>
          </a:p>
          <a:p>
            <a:pPr marL="0" indent="0"/>
            <a:r>
              <a:rPr lang="en-US" b="0" dirty="0" smtClean="0"/>
              <a:t>This, of course, is untenable and leads to problems in </a:t>
            </a:r>
            <a:r>
              <a:rPr lang="en-US" b="0" u="sng" dirty="0" smtClean="0"/>
              <a:t>cohesion</a:t>
            </a:r>
            <a:r>
              <a:rPr lang="en-US" b="0" dirty="0" smtClean="0"/>
              <a:t> and </a:t>
            </a:r>
            <a:r>
              <a:rPr lang="en-US" b="0" u="sng" dirty="0" smtClean="0"/>
              <a:t>coupling</a:t>
            </a:r>
            <a:r>
              <a:rPr lang="en-US" b="0" dirty="0" smtClean="0"/>
              <a:t>, reuse, and duplication</a:t>
            </a:r>
          </a:p>
          <a:p>
            <a:pPr marL="0" indent="0"/>
            <a:endParaRPr lang="en-US" b="0" dirty="0" smtClean="0"/>
          </a:p>
          <a:p>
            <a:pPr marL="0" indent="0"/>
            <a:endParaRPr lang="en-US" b="0" dirty="0" smtClean="0"/>
          </a:p>
          <a:p>
            <a:pPr marL="0" indent="0"/>
            <a:endParaRPr lang="en-US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0689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4658CBC-7C5B-4EF1-BFAA-47EF05067BF0}" type="slidenum">
              <a:rPr lang="en-US" altLang="en-US" sz="1400" smtClean="0">
                <a:solidFill>
                  <a:srgbClr val="000000"/>
                </a:solidFill>
              </a:rPr>
              <a:pPr/>
              <a:t>22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sz="2800" b="1" smtClean="0"/>
              <a:t>What does all this mean?  If we were to do this:</a:t>
            </a:r>
            <a:br>
              <a:rPr lang="en-US" sz="2800" b="1" smtClean="0"/>
            </a:br>
            <a:endParaRPr lang="en-US" sz="2800" b="1" smtClean="0"/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8153400" cy="5029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dirty="0" smtClean="0"/>
              <a:t>Cohesion and Coupling – Two Essential Design Principles:</a:t>
            </a:r>
          </a:p>
          <a:p>
            <a:pPr marL="0" indent="0">
              <a:lnSpc>
                <a:spcPct val="80000"/>
              </a:lnSpc>
            </a:pPr>
            <a:endParaRPr lang="en-US" dirty="0" smtClean="0"/>
          </a:p>
          <a:p>
            <a:pPr marL="0" indent="0">
              <a:lnSpc>
                <a:spcPct val="80000"/>
              </a:lnSpc>
            </a:pPr>
            <a:r>
              <a:rPr lang="en-US" b="0" dirty="0" smtClean="0"/>
              <a:t>Sale would have to </a:t>
            </a:r>
            <a:r>
              <a:rPr lang="en-US" b="0" u="sng" dirty="0" smtClean="0"/>
              <a:t>now</a:t>
            </a:r>
            <a:r>
              <a:rPr lang="en-US" b="0" dirty="0" smtClean="0"/>
              <a:t> </a:t>
            </a:r>
            <a:r>
              <a:rPr lang="en-US" b="0" u="sng" dirty="0" smtClean="0"/>
              <a:t>contain</a:t>
            </a:r>
            <a:r>
              <a:rPr lang="en-US" b="0" dirty="0" smtClean="0"/>
              <a:t> </a:t>
            </a:r>
            <a:r>
              <a:rPr lang="en-US" b="0" u="sng" dirty="0" smtClean="0"/>
              <a:t>logic</a:t>
            </a:r>
            <a:r>
              <a:rPr lang="en-US" b="0" dirty="0" smtClean="0"/>
              <a:t> related to database handling, such as related to SQL and JDBC (for J2EE) or more</a:t>
            </a:r>
          </a:p>
          <a:p>
            <a:pPr marL="0" indent="0">
              <a:lnSpc>
                <a:spcPct val="80000"/>
              </a:lnSpc>
            </a:pPr>
            <a:endParaRPr lang="en-US" b="0" dirty="0" smtClean="0"/>
          </a:p>
          <a:p>
            <a:pPr marL="0" indent="0">
              <a:lnSpc>
                <a:spcPct val="80000"/>
              </a:lnSpc>
            </a:pPr>
            <a:r>
              <a:rPr lang="en-US" b="0" dirty="0" smtClean="0"/>
              <a:t>If we included logic to save the data, the class would now no longer be </a:t>
            </a:r>
            <a:r>
              <a:rPr lang="en-US" u="sng" dirty="0" smtClean="0"/>
              <a:t>focused</a:t>
            </a:r>
            <a:r>
              <a:rPr lang="en-US" b="0" dirty="0" smtClean="0"/>
              <a:t> (</a:t>
            </a:r>
            <a:r>
              <a:rPr lang="en-US" sz="3200" u="sng" dirty="0" smtClean="0"/>
              <a:t>decreased</a:t>
            </a:r>
            <a:r>
              <a:rPr lang="en-US" b="0" dirty="0" smtClean="0"/>
              <a:t> </a:t>
            </a:r>
            <a:r>
              <a:rPr lang="en-US" sz="3200" u="sng" dirty="0" smtClean="0"/>
              <a:t>cohesion</a:t>
            </a:r>
            <a:r>
              <a:rPr lang="en-US" b="0" dirty="0" smtClean="0"/>
              <a:t>!) on just pure application of logic of ‘being a sale;”  </a:t>
            </a:r>
          </a:p>
          <a:p>
            <a:pPr marL="0" indent="0">
              <a:lnSpc>
                <a:spcPct val="80000"/>
              </a:lnSpc>
            </a:pPr>
            <a:endParaRPr lang="en-US" b="0" dirty="0" smtClean="0"/>
          </a:p>
          <a:p>
            <a:pPr marL="0" indent="0">
              <a:lnSpc>
                <a:spcPct val="80000"/>
              </a:lnSpc>
            </a:pPr>
            <a:r>
              <a:rPr lang="en-US" u="sng" dirty="0" smtClean="0"/>
              <a:t>Class</a:t>
            </a:r>
            <a:r>
              <a:rPr lang="en-US" b="0" dirty="0" smtClean="0"/>
              <a:t> </a:t>
            </a:r>
            <a:r>
              <a:rPr lang="en-US" u="sng" dirty="0" smtClean="0"/>
              <a:t>now has other kinds of responsibilities, like ‘saving itself’ which lowers its cohesion!  This is NOT desirable!!</a:t>
            </a:r>
          </a:p>
          <a:p>
            <a:pPr marL="0" indent="0">
              <a:lnSpc>
                <a:spcPct val="80000"/>
              </a:lnSpc>
            </a:pPr>
            <a:endParaRPr lang="en-US" u="sng" dirty="0" smtClean="0"/>
          </a:p>
          <a:p>
            <a:pPr marL="0" indent="0">
              <a:lnSpc>
                <a:spcPct val="80000"/>
              </a:lnSpc>
            </a:pPr>
            <a:r>
              <a:rPr lang="en-US" u="sng" dirty="0" smtClean="0"/>
              <a:t>(Rule of Thumb: We </a:t>
            </a:r>
            <a:r>
              <a:rPr lang="en-US" dirty="0" smtClean="0"/>
              <a:t>always want to separate I/O from computations / data manipulation</a:t>
            </a:r>
            <a:r>
              <a:rPr lang="en-US" sz="2000" dirty="0" smtClean="0"/>
              <a:t> - whether it is a ‘paragraph, function, object, </a:t>
            </a:r>
            <a:r>
              <a:rPr lang="en-US" sz="2000" dirty="0" err="1" smtClean="0"/>
              <a:t>etc</a:t>
            </a:r>
            <a:r>
              <a:rPr lang="en-US" sz="2000" dirty="0" smtClean="0"/>
              <a:t>…’)  </a:t>
            </a:r>
          </a:p>
          <a:p>
            <a:pPr marL="0" indent="0">
              <a:lnSpc>
                <a:spcPct val="80000"/>
              </a:lnSpc>
            </a:pPr>
            <a:endParaRPr lang="en-US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22241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9E65071-D582-4DEB-AA93-A398DB948790}" type="slidenum">
              <a:rPr lang="en-US" altLang="en-US" sz="1400" smtClean="0">
                <a:solidFill>
                  <a:srgbClr val="000000"/>
                </a:solidFill>
              </a:rPr>
              <a:pPr/>
              <a:t>23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sz="2800" b="1" smtClean="0"/>
              <a:t>What does all this mean?  If we were to do this:</a:t>
            </a:r>
            <a:br>
              <a:rPr lang="en-US" sz="2800" b="1" smtClean="0"/>
            </a:br>
            <a:endParaRPr lang="en-US" sz="2800" b="1" smtClean="0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685800"/>
            <a:ext cx="7543800" cy="5029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sz="2800" dirty="0" smtClean="0"/>
              <a:t>Cohesion and Coupling – Two Essential Design Principles - more:</a:t>
            </a:r>
          </a:p>
          <a:p>
            <a:pPr marL="0" indent="0">
              <a:lnSpc>
                <a:spcPct val="80000"/>
              </a:lnSpc>
            </a:pPr>
            <a:endParaRPr lang="en-US" sz="2800" dirty="0" smtClean="0"/>
          </a:p>
          <a:p>
            <a:pPr marL="0" indent="0">
              <a:lnSpc>
                <a:spcPct val="80000"/>
              </a:lnSpc>
            </a:pPr>
            <a:r>
              <a:rPr lang="en-US" b="0" dirty="0" smtClean="0"/>
              <a:t>Classes like this one (and other classes that need database services) need to be </a:t>
            </a:r>
            <a:r>
              <a:rPr lang="en-US" b="0" u="sng" dirty="0" smtClean="0"/>
              <a:t>coupled to the technical database services – likely found  of another subsystem, such as JDBC services</a:t>
            </a:r>
            <a:r>
              <a:rPr lang="en-US" b="0" dirty="0" smtClean="0"/>
              <a:t>, rather than ‘just’ being coupled to other objects in the </a:t>
            </a:r>
            <a:r>
              <a:rPr lang="en-US" b="0" u="sng" dirty="0" smtClean="0"/>
              <a:t>domain</a:t>
            </a:r>
            <a:r>
              <a:rPr lang="en-US" b="0" dirty="0" smtClean="0"/>
              <a:t> </a:t>
            </a:r>
            <a:r>
              <a:rPr lang="en-US" b="0" u="sng" dirty="0" smtClean="0"/>
              <a:t>layer</a:t>
            </a:r>
            <a:r>
              <a:rPr lang="en-US" b="0" dirty="0" smtClean="0"/>
              <a:t> of software objects.</a:t>
            </a:r>
          </a:p>
          <a:p>
            <a:pPr marL="0" indent="0">
              <a:lnSpc>
                <a:spcPct val="80000"/>
              </a:lnSpc>
            </a:pPr>
            <a:endParaRPr lang="en-US" b="0" dirty="0" smtClean="0"/>
          </a:p>
          <a:p>
            <a:pPr marL="0" indent="0">
              <a:lnSpc>
                <a:spcPct val="80000"/>
              </a:lnSpc>
            </a:pPr>
            <a:r>
              <a:rPr lang="en-US" b="0" dirty="0" smtClean="0"/>
              <a:t>This, of course makes the </a:t>
            </a:r>
            <a:r>
              <a:rPr lang="en-US" sz="3200" b="0" u="sng" dirty="0" smtClean="0"/>
              <a:t>coupling</a:t>
            </a:r>
            <a:r>
              <a:rPr lang="en-US" b="0" u="sng" dirty="0" smtClean="0"/>
              <a:t> tighter (in general not desirable) – but this provides the benefit of increasing its cohesion (highly desirable) and strengthens the case for its possible reuse.</a:t>
            </a:r>
            <a:r>
              <a:rPr lang="en-US" b="0" dirty="0" smtClean="0"/>
              <a:t>.  </a:t>
            </a:r>
          </a:p>
          <a:p>
            <a:pPr marL="0" indent="0">
              <a:lnSpc>
                <a:spcPct val="80000"/>
              </a:lnSpc>
            </a:pPr>
            <a:endParaRPr lang="en-US" b="0" dirty="0" smtClean="0"/>
          </a:p>
          <a:p>
            <a:pPr marL="0" indent="0">
              <a:lnSpc>
                <a:spcPct val="80000"/>
              </a:lnSpc>
            </a:pPr>
            <a:r>
              <a:rPr lang="en-US" b="0" dirty="0" smtClean="0"/>
              <a:t>(And, it is likely that </a:t>
            </a:r>
            <a:r>
              <a:rPr lang="en-US" b="0" u="sng" dirty="0" smtClean="0"/>
              <a:t>similar</a:t>
            </a:r>
            <a:r>
              <a:rPr lang="en-US" b="0" dirty="0" smtClean="0"/>
              <a:t> database logic would have to be </a:t>
            </a:r>
            <a:r>
              <a:rPr lang="en-US" b="0" u="sng" dirty="0" smtClean="0"/>
              <a:t>duplicated</a:t>
            </a:r>
            <a:r>
              <a:rPr lang="en-US" b="0" dirty="0" smtClean="0"/>
              <a:t> in many persistent classes were this responsibility relegated to the classes themselves)</a:t>
            </a:r>
          </a:p>
        </p:txBody>
      </p:sp>
    </p:spTree>
    <p:extLst>
      <p:ext uri="{BB962C8B-B14F-4D97-AF65-F5344CB8AC3E}">
        <p14:creationId xmlns:p14="http://schemas.microsoft.com/office/powerpoint/2010/main" val="17115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31C2E15-E2F5-46A3-9D36-3F41C5C214E8}" type="slidenum">
              <a:rPr lang="en-US" altLang="en-US" sz="1400" smtClean="0">
                <a:solidFill>
                  <a:srgbClr val="000000"/>
                </a:solidFill>
              </a:rPr>
              <a:pPr/>
              <a:t>24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Being careful with Expert - Final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382000" cy="5029200"/>
          </a:xfrm>
        </p:spPr>
        <p:txBody>
          <a:bodyPr/>
          <a:lstStyle/>
          <a:p>
            <a:pPr marL="0" indent="0"/>
            <a:r>
              <a:rPr lang="en-US" sz="2100" b="0" smtClean="0"/>
              <a:t>Keep application logic in </a:t>
            </a:r>
            <a:r>
              <a:rPr lang="en-US" sz="2100" u="sng" smtClean="0"/>
              <a:t>one</a:t>
            </a:r>
            <a:r>
              <a:rPr lang="en-US" sz="2100" b="0" smtClean="0"/>
              <a:t> </a:t>
            </a:r>
            <a:r>
              <a:rPr lang="en-US" sz="2100" u="sng" smtClean="0"/>
              <a:t>place</a:t>
            </a:r>
            <a:r>
              <a:rPr lang="en-US" sz="2100" b="0" smtClean="0"/>
              <a:t> (like domain objects)</a:t>
            </a:r>
          </a:p>
          <a:p>
            <a:pPr marL="0" indent="0"/>
            <a:r>
              <a:rPr lang="en-US" sz="2100" b="0" smtClean="0"/>
              <a:t>Generally found in an  ‘application layer’ if your architectural pattern is a layered architecture.</a:t>
            </a:r>
          </a:p>
          <a:p>
            <a:pPr marL="0" indent="0"/>
            <a:endParaRPr lang="en-US" sz="2100" b="0" smtClean="0"/>
          </a:p>
          <a:p>
            <a:pPr marL="0" indent="0"/>
            <a:r>
              <a:rPr lang="en-US" sz="2100" b="0" smtClean="0"/>
              <a:t>Keep </a:t>
            </a:r>
            <a:r>
              <a:rPr lang="en-US" sz="2100" smtClean="0"/>
              <a:t>database</a:t>
            </a:r>
            <a:r>
              <a:rPr lang="en-US" sz="2100" b="0" smtClean="0"/>
              <a:t> </a:t>
            </a:r>
            <a:r>
              <a:rPr lang="en-US" sz="2100" smtClean="0"/>
              <a:t>logic</a:t>
            </a:r>
            <a:r>
              <a:rPr lang="en-US" sz="2100" b="0" smtClean="0"/>
              <a:t> in </a:t>
            </a:r>
            <a:r>
              <a:rPr lang="en-US" sz="2100" smtClean="0"/>
              <a:t>another</a:t>
            </a:r>
            <a:r>
              <a:rPr lang="en-US" sz="2100" b="0" smtClean="0"/>
              <a:t> </a:t>
            </a:r>
            <a:r>
              <a:rPr lang="en-US" sz="2100" u="sng" smtClean="0"/>
              <a:t>place</a:t>
            </a:r>
            <a:r>
              <a:rPr lang="en-US" sz="2100" b="0" smtClean="0"/>
              <a:t> (e.g. persistence services subsystem),  rather than intermingling </a:t>
            </a:r>
            <a:r>
              <a:rPr lang="en-US" sz="2100" u="sng" smtClean="0"/>
              <a:t>different system concerns</a:t>
            </a:r>
            <a:r>
              <a:rPr lang="en-US" sz="2100" b="0" u="sng" smtClean="0"/>
              <a:t> in same component.</a:t>
            </a:r>
          </a:p>
          <a:p>
            <a:pPr marL="0" indent="0"/>
            <a:endParaRPr lang="en-US" sz="2100" b="0" u="sng" smtClean="0"/>
          </a:p>
          <a:p>
            <a:pPr marL="0" indent="0"/>
            <a:r>
              <a:rPr lang="en-US" sz="2100" b="0" smtClean="0">
                <a:sym typeface="Wingdings" pitchFamily="2" charset="2"/>
              </a:rPr>
              <a:t>  </a:t>
            </a:r>
            <a:r>
              <a:rPr lang="en-US" sz="2100" b="0" smtClean="0"/>
              <a:t>Supporting a </a:t>
            </a:r>
            <a:r>
              <a:rPr lang="en-US" sz="2100" u="sng" smtClean="0"/>
              <a:t>separation of major concerns</a:t>
            </a:r>
            <a:r>
              <a:rPr lang="en-US" sz="2100" b="0" smtClean="0"/>
              <a:t> improves coupling and cohesion in a design.</a:t>
            </a:r>
          </a:p>
          <a:p>
            <a:pPr marL="0" indent="0"/>
            <a:endParaRPr lang="en-US" sz="2100" b="0" smtClean="0"/>
          </a:p>
          <a:p>
            <a:pPr marL="0" indent="0"/>
            <a:r>
              <a:rPr lang="en-US" sz="2100" b="0" smtClean="0"/>
              <a:t>    Thus, even though “</a:t>
            </a:r>
            <a:r>
              <a:rPr lang="en-US" sz="2100" smtClean="0"/>
              <a:t>by</a:t>
            </a:r>
            <a:r>
              <a:rPr lang="en-US" sz="2100" b="0" smtClean="0"/>
              <a:t> </a:t>
            </a:r>
            <a:r>
              <a:rPr lang="en-US" sz="2100" smtClean="0"/>
              <a:t>Expert</a:t>
            </a:r>
            <a:r>
              <a:rPr lang="en-US" sz="2100" b="0" smtClean="0"/>
              <a:t>”  - could be justification to putting</a:t>
            </a:r>
          </a:p>
          <a:p>
            <a:pPr marL="0" indent="0"/>
            <a:r>
              <a:rPr lang="en-US" sz="2100" b="0" smtClean="0"/>
              <a:t>    responsibility for database services into the </a:t>
            </a:r>
            <a:r>
              <a:rPr lang="en-US" sz="2100" b="0" i="1" smtClean="0"/>
              <a:t>Sale</a:t>
            </a:r>
            <a:r>
              <a:rPr lang="en-US" sz="2100" b="0" smtClean="0"/>
              <a:t> class, for </a:t>
            </a:r>
            <a:r>
              <a:rPr lang="en-US" sz="2100" smtClean="0"/>
              <a:t>other</a:t>
            </a:r>
            <a:r>
              <a:rPr lang="en-US" sz="2100" b="0" smtClean="0"/>
              <a:t>   </a:t>
            </a:r>
          </a:p>
          <a:p>
            <a:pPr marL="0" indent="0"/>
            <a:r>
              <a:rPr lang="en-US" sz="2100" b="0" smtClean="0"/>
              <a:t>    reasons, (usually coupling and cohesion), this represents a very </a:t>
            </a:r>
            <a:r>
              <a:rPr lang="en-US" sz="2100" b="0" u="sng" smtClean="0"/>
              <a:t>poor</a:t>
            </a:r>
            <a:r>
              <a:rPr lang="en-US" sz="2100" b="0" smtClean="0"/>
              <a:t>  </a:t>
            </a:r>
          </a:p>
          <a:p>
            <a:pPr marL="0" indent="0"/>
            <a:r>
              <a:rPr lang="en-US" sz="2100" b="0" smtClean="0"/>
              <a:t>    design choice.</a:t>
            </a:r>
          </a:p>
        </p:txBody>
      </p:sp>
    </p:spTree>
    <p:extLst>
      <p:ext uri="{BB962C8B-B14F-4D97-AF65-F5344CB8AC3E}">
        <p14:creationId xmlns:p14="http://schemas.microsoft.com/office/powerpoint/2010/main" val="4047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162E0E3-3098-4964-A0C4-9F3A6079E2FB}" type="slidenum">
              <a:rPr lang="en-US" altLang="en-US" sz="1400" smtClean="0">
                <a:solidFill>
                  <a:srgbClr val="000000"/>
                </a:solidFill>
              </a:rPr>
              <a:pPr/>
              <a:t>25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Expert: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8001000" cy="50292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b="0" dirty="0" smtClean="0"/>
              <a:t>1.  Information </a:t>
            </a:r>
            <a:r>
              <a:rPr lang="en-US" b="0" u="sng" dirty="0" smtClean="0"/>
              <a:t>encapsulation</a:t>
            </a:r>
            <a:r>
              <a:rPr lang="en-US" b="0" dirty="0" smtClean="0"/>
              <a:t> is maintained, since objects use their own information to fulfill tasks.</a:t>
            </a:r>
          </a:p>
          <a:p>
            <a:pPr marL="457200" indent="-457200">
              <a:lnSpc>
                <a:spcPct val="90000"/>
              </a:lnSpc>
            </a:pPr>
            <a:endParaRPr lang="en-US" b="0" dirty="0" smtClean="0"/>
          </a:p>
          <a:p>
            <a:pPr marL="457200" indent="-457200">
              <a:lnSpc>
                <a:spcPct val="90000"/>
              </a:lnSpc>
            </a:pPr>
            <a:r>
              <a:rPr lang="en-US" b="0" dirty="0" smtClean="0"/>
              <a:t>This usually supports low coupling, which leads to a more robust and maintainable system.  (‘Low Coupling’ is also a GRASP pattern).</a:t>
            </a:r>
          </a:p>
          <a:p>
            <a:pPr marL="457200" indent="-457200">
              <a:lnSpc>
                <a:spcPct val="90000"/>
              </a:lnSpc>
            </a:pPr>
            <a:endParaRPr lang="en-US" b="0" dirty="0" smtClean="0"/>
          </a:p>
          <a:p>
            <a:pPr marL="457200" indent="-457200">
              <a:lnSpc>
                <a:spcPct val="90000"/>
              </a:lnSpc>
              <a:buFontTx/>
              <a:buAutoNum type="arabicPeriod" startAt="2"/>
            </a:pPr>
            <a:r>
              <a:rPr lang="en-US" b="0" dirty="0" smtClean="0"/>
              <a:t>Behavior is </a:t>
            </a:r>
            <a:r>
              <a:rPr lang="en-US" sz="2800" b="0" u="sng" dirty="0" smtClean="0"/>
              <a:t>distributed</a:t>
            </a:r>
            <a:r>
              <a:rPr lang="en-US" b="0" u="sng" dirty="0" smtClean="0"/>
              <a:t> across the classes</a:t>
            </a:r>
            <a:r>
              <a:rPr lang="en-US" b="0" dirty="0" smtClean="0"/>
              <a:t> that </a:t>
            </a:r>
            <a:r>
              <a:rPr lang="en-US" b="0" u="sng" dirty="0" smtClean="0"/>
              <a:t>have</a:t>
            </a:r>
            <a:r>
              <a:rPr lang="en-US" b="0" dirty="0" smtClean="0"/>
              <a:t> the required information thus encouraging more </a:t>
            </a:r>
            <a:r>
              <a:rPr lang="en-US" b="0" u="sng" dirty="0" smtClean="0"/>
              <a:t>cohesive,</a:t>
            </a:r>
            <a:r>
              <a:rPr lang="en-US" b="0" dirty="0" smtClean="0"/>
              <a:t> ‘</a:t>
            </a:r>
            <a:r>
              <a:rPr lang="en-US" b="0" u="sng" dirty="0" smtClean="0"/>
              <a:t>lightweight</a:t>
            </a:r>
            <a:r>
              <a:rPr lang="en-US" b="0" dirty="0" smtClean="0"/>
              <a:t>’ class definitions that are easier to understand and maintain.  </a:t>
            </a:r>
          </a:p>
          <a:p>
            <a:pPr marL="647700" lvl="1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High cohesion is usually supported.  </a:t>
            </a:r>
          </a:p>
          <a:p>
            <a:pPr marL="647700" lvl="1" indent="-4572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Reuse potential up.</a:t>
            </a:r>
          </a:p>
        </p:txBody>
      </p:sp>
    </p:spTree>
    <p:extLst>
      <p:ext uri="{BB962C8B-B14F-4D97-AF65-F5344CB8AC3E}">
        <p14:creationId xmlns:p14="http://schemas.microsoft.com/office/powerpoint/2010/main" val="22398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02CBB53-0A0D-4A30-892E-B14E17DAA3BA}" type="slidenum">
              <a:rPr lang="en-US" altLang="en-US" sz="1400" smtClean="0">
                <a:solidFill>
                  <a:srgbClr val="000000"/>
                </a:solidFill>
              </a:rPr>
              <a:pPr/>
              <a:t>26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The Creator Pattern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924800" cy="51054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b="0" u="sng" dirty="0" smtClean="0"/>
              <a:t>Problem</a:t>
            </a:r>
            <a:r>
              <a:rPr lang="en-US" b="0" dirty="0" smtClean="0"/>
              <a:t>:  Who is responsible for </a:t>
            </a:r>
            <a:r>
              <a:rPr lang="en-US" b="0" u="sng" dirty="0" smtClean="0"/>
              <a:t>creating new instances</a:t>
            </a:r>
            <a:r>
              <a:rPr lang="en-US" b="0" dirty="0" smtClean="0"/>
              <a:t> of some class?</a:t>
            </a:r>
          </a:p>
          <a:p>
            <a:pPr marL="0" indent="0">
              <a:lnSpc>
                <a:spcPct val="80000"/>
              </a:lnSpc>
            </a:pPr>
            <a:r>
              <a:rPr lang="en-US" b="0" u="sng" dirty="0" smtClean="0"/>
              <a:t>Solution</a:t>
            </a:r>
            <a:r>
              <a:rPr lang="en-US" b="0" dirty="0" smtClean="0"/>
              <a:t>: Assign class B the responsibility to create an instance of class A </a:t>
            </a:r>
            <a:r>
              <a:rPr lang="en-US" b="0" u="sng" dirty="0" smtClean="0"/>
              <a:t>if one or more</a:t>
            </a:r>
            <a:r>
              <a:rPr lang="en-US" b="0" dirty="0" smtClean="0"/>
              <a:t> of the following is true:</a:t>
            </a:r>
          </a:p>
          <a:p>
            <a:pPr marL="0" indent="0">
              <a:lnSpc>
                <a:spcPct val="80000"/>
              </a:lnSpc>
            </a:pPr>
            <a:endParaRPr lang="en-US" b="0" dirty="0" smtClean="0"/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B </a:t>
            </a:r>
            <a:r>
              <a:rPr lang="en-US" sz="2000" b="0" i="1" dirty="0" smtClean="0"/>
              <a:t>aggregates</a:t>
            </a:r>
            <a:r>
              <a:rPr lang="en-US" sz="2000" b="0" dirty="0" smtClean="0"/>
              <a:t> A  (simple aggregate;  shared attributes)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B </a:t>
            </a:r>
            <a:r>
              <a:rPr lang="en-US" sz="2000" b="0" i="1" dirty="0" smtClean="0"/>
              <a:t>contains </a:t>
            </a:r>
            <a:r>
              <a:rPr lang="en-US" sz="2000" b="0" dirty="0" smtClean="0"/>
              <a:t>A      (composition;  non-shared attributes)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B </a:t>
            </a:r>
            <a:r>
              <a:rPr lang="en-US" sz="2000" b="0" i="1" dirty="0" smtClean="0"/>
              <a:t>records</a:t>
            </a:r>
            <a:r>
              <a:rPr lang="en-US" sz="2000" b="0" dirty="0" smtClean="0"/>
              <a:t> instances of A objects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B </a:t>
            </a:r>
            <a:r>
              <a:rPr lang="en-US" sz="2000" b="0" i="1" dirty="0" smtClean="0"/>
              <a:t>closely uses </a:t>
            </a:r>
            <a:r>
              <a:rPr lang="en-US" sz="2000" b="0" dirty="0" smtClean="0"/>
              <a:t>A objects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B </a:t>
            </a:r>
            <a:r>
              <a:rPr lang="en-US" sz="2000" b="0" i="1" dirty="0" smtClean="0"/>
              <a:t>has the initializing data</a:t>
            </a:r>
            <a:r>
              <a:rPr lang="en-US" sz="2000" b="0" dirty="0" smtClean="0"/>
              <a:t> that will be passed to A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      when it is created (thus B is an Expert with respect to 	    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                    creating A)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e.g. queue collection class;  queue driver class;  stack ….</a:t>
            </a:r>
          </a:p>
          <a:p>
            <a:pPr marL="0" indent="0">
              <a:lnSpc>
                <a:spcPct val="80000"/>
              </a:lnSpc>
            </a:pPr>
            <a:endParaRPr lang="en-US" b="0" dirty="0" smtClean="0"/>
          </a:p>
          <a:p>
            <a:pPr marL="0" indent="0">
              <a:lnSpc>
                <a:spcPct val="80000"/>
              </a:lnSpc>
            </a:pPr>
            <a:r>
              <a:rPr lang="en-US" b="0" dirty="0" smtClean="0"/>
              <a:t>     If more than one option applies, prefer a class B which   </a:t>
            </a:r>
          </a:p>
          <a:p>
            <a:pPr marL="0" indent="0">
              <a:lnSpc>
                <a:spcPct val="80000"/>
              </a:lnSpc>
            </a:pPr>
            <a:r>
              <a:rPr lang="en-US" b="0" dirty="0" smtClean="0"/>
              <a:t>    </a:t>
            </a:r>
            <a:r>
              <a:rPr lang="en-US" b="0" i="1" dirty="0" smtClean="0"/>
              <a:t>aggregates </a:t>
            </a:r>
            <a:r>
              <a:rPr lang="en-US" b="0" dirty="0" smtClean="0"/>
              <a:t>or </a:t>
            </a:r>
            <a:r>
              <a:rPr lang="en-US" b="0" i="1" dirty="0" smtClean="0"/>
              <a:t>contains</a:t>
            </a:r>
            <a:r>
              <a:rPr lang="en-US" b="0" dirty="0" smtClean="0"/>
              <a:t> class A.</a:t>
            </a:r>
          </a:p>
        </p:txBody>
      </p:sp>
    </p:spTree>
    <p:extLst>
      <p:ext uri="{BB962C8B-B14F-4D97-AF65-F5344CB8AC3E}">
        <p14:creationId xmlns:p14="http://schemas.microsoft.com/office/powerpoint/2010/main" val="38768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DCAB741-5447-4D9F-8CC7-A1E0F0169D5B}" type="slidenum">
              <a:rPr lang="en-US" altLang="en-US" sz="1400" smtClean="0">
                <a:solidFill>
                  <a:srgbClr val="000000"/>
                </a:solidFill>
              </a:rPr>
              <a:pPr/>
              <a:t>27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Creator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229600" cy="4800600"/>
          </a:xfrm>
        </p:spPr>
        <p:txBody>
          <a:bodyPr/>
          <a:lstStyle/>
          <a:p>
            <a:pPr marL="0" indent="0"/>
            <a:r>
              <a:rPr lang="en-US" sz="2000" b="0" smtClean="0"/>
              <a:t>This is a very common activity in designing and implementing OO systems.</a:t>
            </a:r>
          </a:p>
          <a:p>
            <a:pPr marL="0" indent="0"/>
            <a:endParaRPr lang="en-US" sz="2000" b="0" smtClean="0"/>
          </a:p>
          <a:p>
            <a:pPr marL="0" indent="0"/>
            <a:r>
              <a:rPr lang="en-US" sz="2000" b="0" smtClean="0"/>
              <a:t>We’ve done this in our data structures classes….</a:t>
            </a:r>
          </a:p>
          <a:p>
            <a:pPr marL="0" indent="0"/>
            <a:r>
              <a:rPr lang="en-US" sz="2000" b="0" smtClean="0"/>
              <a:t>    We have a State class and we create instances of State objects, or</a:t>
            </a:r>
          </a:p>
          <a:p>
            <a:pPr marL="0" indent="0"/>
            <a:r>
              <a:rPr lang="en-US" sz="2000" b="0" smtClean="0"/>
              <a:t>    We have a CD class, and we create instances (an array?) of CD objects….</a:t>
            </a:r>
          </a:p>
          <a:p>
            <a:pPr marL="0" indent="0"/>
            <a:endParaRPr lang="en-US" sz="2000" b="0" smtClean="0"/>
          </a:p>
          <a:p>
            <a:pPr marL="0" indent="0"/>
            <a:r>
              <a:rPr lang="en-US" sz="2000" b="0" smtClean="0"/>
              <a:t>This is, then, </a:t>
            </a:r>
            <a:r>
              <a:rPr lang="en-US" sz="2000" b="0" u="sng" smtClean="0"/>
              <a:t>a general principle</a:t>
            </a:r>
            <a:r>
              <a:rPr lang="en-US" sz="2000" b="0" smtClean="0"/>
              <a:t> for the assignment of creation activities.</a:t>
            </a:r>
          </a:p>
          <a:p>
            <a:pPr marL="0" indent="0"/>
            <a:endParaRPr lang="en-US" sz="2000" b="0" smtClean="0"/>
          </a:p>
          <a:p>
            <a:pPr marL="0" indent="0"/>
            <a:r>
              <a:rPr lang="en-US" sz="2000" b="0" smtClean="0"/>
              <a:t>This approach can result in </a:t>
            </a:r>
            <a:r>
              <a:rPr lang="en-US" sz="2000" b="0" u="sng" smtClean="0"/>
              <a:t>low</a:t>
            </a:r>
            <a:r>
              <a:rPr lang="en-US" sz="2000" b="0" smtClean="0"/>
              <a:t> </a:t>
            </a:r>
            <a:r>
              <a:rPr lang="en-US" sz="2000" b="0" u="sng" smtClean="0"/>
              <a:t>coupling</a:t>
            </a:r>
            <a:r>
              <a:rPr lang="en-US" sz="2000" b="0" smtClean="0"/>
              <a:t>, increased clarity, </a:t>
            </a:r>
            <a:r>
              <a:rPr lang="en-US" sz="2000" b="0" u="sng" smtClean="0"/>
              <a:t>encapsulation</a:t>
            </a:r>
            <a:r>
              <a:rPr lang="en-US" sz="2000" b="0" smtClean="0"/>
              <a:t>, and </a:t>
            </a:r>
            <a:r>
              <a:rPr lang="en-US" sz="2000" b="0" u="sng" smtClean="0"/>
              <a:t>reusability</a:t>
            </a:r>
            <a:r>
              <a:rPr lang="en-US" sz="2000" b="0" smtClean="0"/>
              <a:t>.</a:t>
            </a:r>
          </a:p>
          <a:p>
            <a:pPr marL="0" indent="0"/>
            <a:endParaRPr lang="en-US" sz="2000" b="0" smtClean="0"/>
          </a:p>
          <a:p>
            <a:pPr marL="0" indent="0"/>
            <a:r>
              <a:rPr lang="en-US" sz="2000" b="0" smtClean="0"/>
              <a:t>Let’s look more closely at this pattern…</a:t>
            </a:r>
          </a:p>
        </p:txBody>
      </p:sp>
    </p:spTree>
    <p:extLst>
      <p:ext uri="{BB962C8B-B14F-4D97-AF65-F5344CB8AC3E}">
        <p14:creationId xmlns:p14="http://schemas.microsoft.com/office/powerpoint/2010/main" val="14736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3A556B3-15D5-4FB3-9E7E-E2406C496109}" type="slidenum">
              <a:rPr lang="en-US" altLang="en-US" sz="1400" smtClean="0">
                <a:solidFill>
                  <a:srgbClr val="000000"/>
                </a:solidFill>
              </a:rPr>
              <a:pPr/>
              <a:t>28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Creator - Example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543800" cy="1066800"/>
          </a:xfrm>
        </p:spPr>
        <p:txBody>
          <a:bodyPr/>
          <a:lstStyle/>
          <a:p>
            <a:pPr marL="0" indent="0"/>
            <a:r>
              <a:rPr lang="en-US" smtClean="0"/>
              <a:t>In Craig Larman’s Point of Sales application, we have the previously described class relationships.</a:t>
            </a:r>
          </a:p>
          <a:p>
            <a:pPr marL="0" indent="0"/>
            <a:endParaRPr lang="en-US" smtClean="0"/>
          </a:p>
          <a:p>
            <a:pPr marL="0" indent="0"/>
            <a:r>
              <a:rPr lang="en-US" smtClean="0"/>
              <a:t>                                      (done by Expert)</a:t>
            </a:r>
          </a:p>
        </p:txBody>
      </p:sp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2549525" y="198120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0" name="Line 5"/>
          <p:cNvSpPr>
            <a:spLocks noChangeShapeType="1"/>
          </p:cNvSpPr>
          <p:nvPr/>
        </p:nvSpPr>
        <p:spPr bwMode="auto">
          <a:xfrm>
            <a:off x="2549525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1" name="Line 6"/>
          <p:cNvSpPr>
            <a:spLocks noChangeShapeType="1"/>
          </p:cNvSpPr>
          <p:nvPr/>
        </p:nvSpPr>
        <p:spPr bwMode="auto">
          <a:xfrm>
            <a:off x="2549525" y="266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2" name="Rectangle 7"/>
          <p:cNvSpPr>
            <a:spLocks noChangeArrowheads="1"/>
          </p:cNvSpPr>
          <p:nvPr/>
        </p:nvSpPr>
        <p:spPr bwMode="auto">
          <a:xfrm>
            <a:off x="2362200" y="3733800"/>
            <a:ext cx="989013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3" name="Rectangle 8"/>
          <p:cNvSpPr>
            <a:spLocks noChangeArrowheads="1"/>
          </p:cNvSpPr>
          <p:nvPr/>
        </p:nvSpPr>
        <p:spPr bwMode="auto">
          <a:xfrm>
            <a:off x="4875213" y="3575050"/>
            <a:ext cx="915987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4" name="Line 9"/>
          <p:cNvSpPr>
            <a:spLocks noChangeShapeType="1"/>
          </p:cNvSpPr>
          <p:nvPr/>
        </p:nvSpPr>
        <p:spPr bwMode="auto">
          <a:xfrm>
            <a:off x="2362200" y="4038600"/>
            <a:ext cx="98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5" name="Line 10"/>
          <p:cNvSpPr>
            <a:spLocks noChangeShapeType="1"/>
          </p:cNvSpPr>
          <p:nvPr/>
        </p:nvSpPr>
        <p:spPr bwMode="auto">
          <a:xfrm>
            <a:off x="23622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6" name="Line 11"/>
          <p:cNvSpPr>
            <a:spLocks noChangeShapeType="1"/>
          </p:cNvSpPr>
          <p:nvPr/>
        </p:nvSpPr>
        <p:spPr bwMode="auto">
          <a:xfrm>
            <a:off x="4875213" y="4108450"/>
            <a:ext cx="91598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7" name="Line 12"/>
          <p:cNvSpPr>
            <a:spLocks noChangeShapeType="1"/>
          </p:cNvSpPr>
          <p:nvPr/>
        </p:nvSpPr>
        <p:spPr bwMode="auto">
          <a:xfrm>
            <a:off x="48768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48" name="Text Box 13"/>
          <p:cNvSpPr txBox="1">
            <a:spLocks noChangeArrowheads="1"/>
          </p:cNvSpPr>
          <p:nvPr/>
        </p:nvSpPr>
        <p:spPr bwMode="auto">
          <a:xfrm>
            <a:off x="2711450" y="2057400"/>
            <a:ext cx="447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Sale</a:t>
            </a:r>
          </a:p>
        </p:txBody>
      </p:sp>
      <p:sp>
        <p:nvSpPr>
          <p:cNvPr id="69649" name="Text Box 14"/>
          <p:cNvSpPr txBox="1">
            <a:spLocks noChangeArrowheads="1"/>
          </p:cNvSpPr>
          <p:nvPr/>
        </p:nvSpPr>
        <p:spPr bwMode="auto">
          <a:xfrm>
            <a:off x="2514600" y="22463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69650" name="Text Box 15"/>
          <p:cNvSpPr txBox="1">
            <a:spLocks noChangeArrowheads="1"/>
          </p:cNvSpPr>
          <p:nvPr/>
        </p:nvSpPr>
        <p:spPr bwMode="auto">
          <a:xfrm>
            <a:off x="2514600" y="2703513"/>
            <a:ext cx="796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getTotal()</a:t>
            </a:r>
          </a:p>
        </p:txBody>
      </p:sp>
      <p:sp>
        <p:nvSpPr>
          <p:cNvPr id="69651" name="Text Box 16"/>
          <p:cNvSpPr txBox="1">
            <a:spLocks noChangeArrowheads="1"/>
          </p:cNvSpPr>
          <p:nvPr/>
        </p:nvSpPr>
        <p:spPr bwMode="auto">
          <a:xfrm>
            <a:off x="2362200" y="3763963"/>
            <a:ext cx="1068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SalesLineItem</a:t>
            </a:r>
          </a:p>
        </p:txBody>
      </p:sp>
      <p:sp>
        <p:nvSpPr>
          <p:cNvPr id="69652" name="Text Box 17"/>
          <p:cNvSpPr txBox="1">
            <a:spLocks noChangeArrowheads="1"/>
          </p:cNvSpPr>
          <p:nvPr/>
        </p:nvSpPr>
        <p:spPr bwMode="auto">
          <a:xfrm>
            <a:off x="2286000" y="40386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</a:p>
        </p:txBody>
      </p:sp>
      <p:sp>
        <p:nvSpPr>
          <p:cNvPr id="69653" name="Text Box 18"/>
          <p:cNvSpPr txBox="1">
            <a:spLocks noChangeArrowheads="1"/>
          </p:cNvSpPr>
          <p:nvPr/>
        </p:nvSpPr>
        <p:spPr bwMode="auto">
          <a:xfrm>
            <a:off x="2286000" y="4419600"/>
            <a:ext cx="982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getSubtotal()</a:t>
            </a:r>
          </a:p>
        </p:txBody>
      </p:sp>
      <p:sp>
        <p:nvSpPr>
          <p:cNvPr id="69654" name="Text Box 19"/>
          <p:cNvSpPr txBox="1">
            <a:spLocks noChangeArrowheads="1"/>
          </p:cNvSpPr>
          <p:nvPr/>
        </p:nvSpPr>
        <p:spPr bwMode="auto">
          <a:xfrm>
            <a:off x="4876800" y="3581400"/>
            <a:ext cx="99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Product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Specification</a:t>
            </a:r>
          </a:p>
        </p:txBody>
      </p:sp>
      <p:sp>
        <p:nvSpPr>
          <p:cNvPr id="69655" name="Text Box 20"/>
          <p:cNvSpPr txBox="1">
            <a:spLocks noChangeArrowheads="1"/>
          </p:cNvSpPr>
          <p:nvPr/>
        </p:nvSpPr>
        <p:spPr bwMode="auto">
          <a:xfrm>
            <a:off x="4800600" y="4084638"/>
            <a:ext cx="863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description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itemID</a:t>
            </a:r>
          </a:p>
        </p:txBody>
      </p:sp>
      <p:sp>
        <p:nvSpPr>
          <p:cNvPr id="69656" name="Text Box 21"/>
          <p:cNvSpPr txBox="1">
            <a:spLocks noChangeArrowheads="1"/>
          </p:cNvSpPr>
          <p:nvPr/>
        </p:nvSpPr>
        <p:spPr bwMode="auto">
          <a:xfrm>
            <a:off x="4800600" y="4648200"/>
            <a:ext cx="787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getPrice()</a:t>
            </a:r>
          </a:p>
        </p:txBody>
      </p:sp>
      <p:sp>
        <p:nvSpPr>
          <p:cNvPr id="69657" name="Line 22"/>
          <p:cNvSpPr>
            <a:spLocks noChangeShapeType="1"/>
          </p:cNvSpPr>
          <p:nvPr/>
        </p:nvSpPr>
        <p:spPr bwMode="auto">
          <a:xfrm>
            <a:off x="2895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58" name="Text Box 23"/>
          <p:cNvSpPr txBox="1">
            <a:spLocks noChangeArrowheads="1"/>
          </p:cNvSpPr>
          <p:nvPr/>
        </p:nvSpPr>
        <p:spPr bwMode="auto">
          <a:xfrm>
            <a:off x="2955925" y="29559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9659" name="Text Box 24"/>
          <p:cNvSpPr txBox="1">
            <a:spLocks noChangeArrowheads="1"/>
          </p:cNvSpPr>
          <p:nvPr/>
        </p:nvSpPr>
        <p:spPr bwMode="auto">
          <a:xfrm>
            <a:off x="2895600" y="34893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69660" name="Text Box 25"/>
          <p:cNvSpPr txBox="1">
            <a:spLocks noChangeArrowheads="1"/>
          </p:cNvSpPr>
          <p:nvPr/>
        </p:nvSpPr>
        <p:spPr bwMode="auto">
          <a:xfrm>
            <a:off x="3333750" y="3946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69661" name="Text Box 26"/>
          <p:cNvSpPr txBox="1">
            <a:spLocks noChangeArrowheads="1"/>
          </p:cNvSpPr>
          <p:nvPr/>
        </p:nvSpPr>
        <p:spPr bwMode="auto">
          <a:xfrm>
            <a:off x="4552950" y="396240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9662" name="Line 27"/>
          <p:cNvSpPr>
            <a:spLocks noChangeShapeType="1"/>
          </p:cNvSpPr>
          <p:nvPr/>
        </p:nvSpPr>
        <p:spPr bwMode="auto">
          <a:xfrm>
            <a:off x="33528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9663" name="Text Box 28"/>
          <p:cNvSpPr txBox="1">
            <a:spLocks noChangeArrowheads="1"/>
          </p:cNvSpPr>
          <p:nvPr/>
        </p:nvSpPr>
        <p:spPr bwMode="auto">
          <a:xfrm>
            <a:off x="3559175" y="4090988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Described by</a:t>
            </a:r>
          </a:p>
        </p:txBody>
      </p:sp>
      <p:sp>
        <p:nvSpPr>
          <p:cNvPr id="69664" name="Text Box 29"/>
          <p:cNvSpPr txBox="1">
            <a:spLocks noChangeArrowheads="1"/>
          </p:cNvSpPr>
          <p:nvPr/>
        </p:nvSpPr>
        <p:spPr bwMode="auto">
          <a:xfrm>
            <a:off x="2895600" y="3200400"/>
            <a:ext cx="727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Contains</a:t>
            </a:r>
          </a:p>
        </p:txBody>
      </p:sp>
      <p:sp>
        <p:nvSpPr>
          <p:cNvPr id="69665" name="Text Box 30"/>
          <p:cNvSpPr txBox="1">
            <a:spLocks noChangeArrowheads="1"/>
          </p:cNvSpPr>
          <p:nvPr/>
        </p:nvSpPr>
        <p:spPr bwMode="auto">
          <a:xfrm>
            <a:off x="995363" y="4876800"/>
            <a:ext cx="793908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Who should be responsible for </a:t>
            </a:r>
            <a:r>
              <a:rPr lang="en-US" sz="2000" b="1">
                <a:solidFill>
                  <a:srgbClr val="000000"/>
                </a:solidFill>
              </a:rPr>
              <a:t>creating</a:t>
            </a:r>
            <a:r>
              <a:rPr lang="en-US" sz="1600">
                <a:solidFill>
                  <a:srgbClr val="000000"/>
                </a:solidFill>
              </a:rPr>
              <a:t> a </a:t>
            </a:r>
            <a:r>
              <a:rPr lang="en-US" sz="1600" i="1">
                <a:solidFill>
                  <a:srgbClr val="000000"/>
                </a:solidFill>
              </a:rPr>
              <a:t>SalesLineItem</a:t>
            </a:r>
            <a:r>
              <a:rPr lang="en-US" sz="1600">
                <a:solidFill>
                  <a:srgbClr val="000000"/>
                </a:solidFill>
              </a:rPr>
              <a:t> instance?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In </a:t>
            </a:r>
            <a:r>
              <a:rPr lang="en-US" sz="1600" b="1" u="sng">
                <a:solidFill>
                  <a:srgbClr val="000000"/>
                </a:solidFill>
              </a:rPr>
              <a:t>Creator</a:t>
            </a:r>
            <a:r>
              <a:rPr lang="en-US" sz="1600">
                <a:solidFill>
                  <a:srgbClr val="000000"/>
                </a:solidFill>
              </a:rPr>
              <a:t>, we look for a class that aggregates, contains, records … </a:t>
            </a:r>
            <a:r>
              <a:rPr lang="en-US" sz="1600" b="1" i="1">
                <a:solidFill>
                  <a:srgbClr val="000000"/>
                </a:solidFill>
              </a:rPr>
              <a:t>SalesLineItem </a:t>
            </a:r>
            <a:r>
              <a:rPr lang="en-US" sz="1600" b="1">
                <a:solidFill>
                  <a:srgbClr val="000000"/>
                </a:solidFill>
              </a:rPr>
              <a:t>instances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      (Remember, in Expert we liked to assign responsibilities to the classes that contained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      the data, with a close eye on resulting coupling and cohesion.</a:t>
            </a:r>
            <a:r>
              <a:rPr lang="en-US" sz="1600">
                <a:solidFill>
                  <a:srgbClr val="0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60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6C9F894-1A93-452F-910E-287E178ADB43}" type="slidenum">
              <a:rPr lang="en-US" altLang="en-US" sz="1400" smtClean="0">
                <a:solidFill>
                  <a:srgbClr val="000000"/>
                </a:solidFill>
              </a:rPr>
              <a:pPr/>
              <a:t>29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Creator – Sales aggregates </a:t>
            </a:r>
            <a:r>
              <a:rPr lang="en-US" sz="2800" i="1" smtClean="0"/>
              <a:t>SalesLineItems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143000"/>
            <a:ext cx="7543800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sz="2000" b="0" smtClean="0"/>
              <a:t>Note that ‘</a:t>
            </a:r>
            <a:r>
              <a:rPr lang="en-US" sz="2000" smtClean="0"/>
              <a:t>Sales</a:t>
            </a:r>
            <a:r>
              <a:rPr lang="en-US" sz="2000" b="0" smtClean="0"/>
              <a:t>’ </a:t>
            </a:r>
            <a:r>
              <a:rPr lang="en-US" sz="2000" u="sng" smtClean="0"/>
              <a:t>aggregates</a:t>
            </a:r>
            <a:r>
              <a:rPr lang="en-US" sz="2000" b="0" smtClean="0"/>
              <a:t>, uses, etc. </a:t>
            </a:r>
            <a:r>
              <a:rPr lang="en-US" sz="2000" smtClean="0"/>
              <a:t>SalesLineItems</a:t>
            </a:r>
            <a:r>
              <a:rPr lang="en-US" sz="2000" b="0" smtClean="0"/>
              <a:t>. </a:t>
            </a:r>
          </a:p>
          <a:p>
            <a:pPr marL="0" indent="0">
              <a:lnSpc>
                <a:spcPct val="80000"/>
              </a:lnSpc>
            </a:pPr>
            <a:r>
              <a:rPr lang="en-US" sz="2000" b="0" smtClean="0"/>
              <a:t>Sales contains / </a:t>
            </a:r>
            <a:r>
              <a:rPr lang="en-US" sz="2000" u="sng" smtClean="0"/>
              <a:t>has_a</a:t>
            </a:r>
            <a:r>
              <a:rPr lang="en-US" sz="2000" b="0" smtClean="0"/>
              <a:t> (one or more) </a:t>
            </a:r>
            <a:r>
              <a:rPr lang="en-US" sz="2000" smtClean="0"/>
              <a:t>SalesLineItems</a:t>
            </a:r>
            <a:r>
              <a:rPr lang="en-US" sz="2000" b="0" smtClean="0"/>
              <a:t>. </a:t>
            </a:r>
          </a:p>
          <a:p>
            <a:pPr marL="0" indent="0">
              <a:lnSpc>
                <a:spcPct val="80000"/>
              </a:lnSpc>
            </a:pPr>
            <a:endParaRPr lang="en-US" sz="2000" b="0" smtClean="0"/>
          </a:p>
          <a:p>
            <a:pPr marL="0" indent="0">
              <a:lnSpc>
                <a:spcPct val="80000"/>
              </a:lnSpc>
            </a:pPr>
            <a:r>
              <a:rPr lang="en-US" sz="2000" b="0" smtClean="0"/>
              <a:t>Since a Sale contains many </a:t>
            </a:r>
            <a:r>
              <a:rPr lang="en-US" sz="2000" i="1" smtClean="0"/>
              <a:t>SalesLineItem</a:t>
            </a:r>
            <a:r>
              <a:rPr lang="en-US" sz="2000" b="0" smtClean="0"/>
              <a:t> objects, the </a:t>
            </a:r>
            <a:r>
              <a:rPr lang="en-US" sz="2000" u="sng" smtClean="0"/>
              <a:t>Creator</a:t>
            </a:r>
            <a:r>
              <a:rPr lang="en-US" sz="2000" b="0" smtClean="0"/>
              <a:t> </a:t>
            </a:r>
            <a:r>
              <a:rPr lang="en-US" sz="2000" u="sng" smtClean="0"/>
              <a:t>pattern</a:t>
            </a:r>
            <a:r>
              <a:rPr lang="en-US" sz="2000" b="0" smtClean="0"/>
              <a:t> </a:t>
            </a:r>
            <a:r>
              <a:rPr lang="en-US" sz="2000" b="0" u="sng" smtClean="0"/>
              <a:t>suggests</a:t>
            </a:r>
            <a:r>
              <a:rPr lang="en-US" sz="2000" b="0" smtClean="0"/>
              <a:t> that </a:t>
            </a:r>
            <a:r>
              <a:rPr lang="en-US" sz="2000" i="1" smtClean="0"/>
              <a:t>Sale</a:t>
            </a:r>
            <a:r>
              <a:rPr lang="en-US" sz="2000" b="0" smtClean="0"/>
              <a:t> is a good candidate to have the </a:t>
            </a:r>
            <a:r>
              <a:rPr lang="en-US" sz="2000" smtClean="0"/>
              <a:t>responsibility</a:t>
            </a:r>
            <a:r>
              <a:rPr lang="en-US" sz="2000" b="0" smtClean="0"/>
              <a:t> of </a:t>
            </a:r>
            <a:r>
              <a:rPr lang="en-US" sz="2000" u="sng" smtClean="0"/>
              <a:t>creating</a:t>
            </a:r>
            <a:r>
              <a:rPr lang="en-US" sz="2000" b="0" smtClean="0"/>
              <a:t> </a:t>
            </a:r>
            <a:r>
              <a:rPr lang="en-US" sz="2000" i="1" smtClean="0"/>
              <a:t>SalesLineItem</a:t>
            </a:r>
            <a:r>
              <a:rPr lang="en-US" sz="2000" b="0" i="1" smtClean="0"/>
              <a:t> </a:t>
            </a:r>
            <a:r>
              <a:rPr lang="en-US" sz="2000" smtClean="0"/>
              <a:t>objects</a:t>
            </a:r>
            <a:r>
              <a:rPr lang="en-US" sz="2000" b="0" i="1" smtClean="0"/>
              <a:t>.</a:t>
            </a:r>
            <a:r>
              <a:rPr lang="en-US" sz="2000" b="0" smtClean="0"/>
              <a:t> </a:t>
            </a:r>
          </a:p>
          <a:p>
            <a:pPr marL="0" indent="0">
              <a:lnSpc>
                <a:spcPct val="80000"/>
              </a:lnSpc>
            </a:pPr>
            <a:endParaRPr lang="en-US" sz="2000" b="0" smtClean="0"/>
          </a:p>
          <a:p>
            <a:pPr marL="0" indent="0">
              <a:lnSpc>
                <a:spcPct val="80000"/>
              </a:lnSpc>
            </a:pPr>
            <a:r>
              <a:rPr lang="en-US" sz="2000" b="0" smtClean="0"/>
              <a:t>See next slide:  </a:t>
            </a:r>
          </a:p>
          <a:p>
            <a:pPr marL="0" indent="0">
              <a:lnSpc>
                <a:spcPct val="80000"/>
              </a:lnSpc>
            </a:pPr>
            <a:r>
              <a:rPr lang="en-US" sz="2000" b="0" smtClean="0"/>
              <a:t>Clearly a </a:t>
            </a:r>
            <a:r>
              <a:rPr lang="en-US" sz="2000" i="1" smtClean="0"/>
              <a:t>Sale</a:t>
            </a:r>
            <a:r>
              <a:rPr lang="en-US" sz="2000" b="0" i="1" smtClean="0"/>
              <a:t> </a:t>
            </a:r>
            <a:r>
              <a:rPr lang="en-US" sz="2000" b="0" smtClean="0"/>
              <a:t>contains (aggregates) </a:t>
            </a:r>
            <a:r>
              <a:rPr lang="en-US" sz="2000" i="1" smtClean="0"/>
              <a:t>SalesLineItem</a:t>
            </a:r>
            <a:r>
              <a:rPr lang="en-US" sz="2000" b="0" smtClean="0"/>
              <a:t> objects.  </a:t>
            </a:r>
          </a:p>
          <a:p>
            <a:pPr marL="0" indent="0">
              <a:lnSpc>
                <a:spcPct val="80000"/>
              </a:lnSpc>
            </a:pPr>
            <a:r>
              <a:rPr lang="en-US" sz="2000" b="0" smtClean="0"/>
              <a:t>Thus the </a:t>
            </a:r>
            <a:r>
              <a:rPr lang="en-US" sz="2000" smtClean="0"/>
              <a:t>Creator design pattern</a:t>
            </a:r>
            <a:r>
              <a:rPr lang="en-US" sz="2000" b="0" smtClean="0"/>
              <a:t> suggests that </a:t>
            </a:r>
            <a:r>
              <a:rPr lang="en-US" sz="2000" i="1" smtClean="0"/>
              <a:t>Sale</a:t>
            </a:r>
            <a:r>
              <a:rPr lang="en-US" sz="2000" b="0" smtClean="0"/>
              <a:t> is a good candidate for the responsibility of </a:t>
            </a:r>
            <a:r>
              <a:rPr lang="en-US" u="sng" smtClean="0"/>
              <a:t>creating</a:t>
            </a:r>
            <a:r>
              <a:rPr lang="en-US" sz="2000" b="0" smtClean="0"/>
              <a:t> </a:t>
            </a:r>
            <a:r>
              <a:rPr lang="en-US" sz="2000" i="1" smtClean="0"/>
              <a:t>SalesLineItem</a:t>
            </a:r>
            <a:r>
              <a:rPr lang="en-US" sz="2000" b="0" smtClean="0"/>
              <a:t> instances.</a:t>
            </a:r>
          </a:p>
          <a:p>
            <a:pPr marL="0" indent="0">
              <a:lnSpc>
                <a:spcPct val="80000"/>
              </a:lnSpc>
            </a:pPr>
            <a:endParaRPr lang="en-US" sz="2000" b="0" smtClean="0"/>
          </a:p>
          <a:p>
            <a:pPr marL="0" indent="0">
              <a:lnSpc>
                <a:spcPct val="80000"/>
              </a:lnSpc>
            </a:pPr>
            <a:r>
              <a:rPr lang="en-US" sz="2000" b="0" smtClean="0"/>
              <a:t>This may sound ‘all too obvious.’  But how many times have you been aware that you needed to create an array of objects and been uncertain exactly </a:t>
            </a:r>
            <a:r>
              <a:rPr lang="en-US" sz="2000" smtClean="0"/>
              <a:t>where or in which object </a:t>
            </a:r>
            <a:r>
              <a:rPr lang="en-US" sz="2000" b="0" smtClean="0"/>
              <a:t>to create this array?   </a:t>
            </a:r>
          </a:p>
          <a:p>
            <a:pPr marL="0" indent="0">
              <a:lnSpc>
                <a:spcPct val="80000"/>
              </a:lnSpc>
            </a:pPr>
            <a:endParaRPr lang="en-US" sz="2000" b="0" smtClean="0"/>
          </a:p>
          <a:p>
            <a:pPr marL="0" indent="0">
              <a:lnSpc>
                <a:spcPct val="80000"/>
              </a:lnSpc>
            </a:pPr>
            <a:r>
              <a:rPr lang="en-US" sz="2000" b="0" smtClean="0"/>
              <a:t>Here is guidance using a proven, reliable approach that supports cohesion (reuse).  </a:t>
            </a:r>
          </a:p>
        </p:txBody>
      </p:sp>
    </p:spTree>
    <p:extLst>
      <p:ext uri="{BB962C8B-B14F-4D97-AF65-F5344CB8AC3E}">
        <p14:creationId xmlns:p14="http://schemas.microsoft.com/office/powerpoint/2010/main" val="3694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of object design</a:t>
            </a:r>
          </a:p>
          <a:p>
            <a:endParaRPr lang="en-US" dirty="0"/>
          </a:p>
          <a:p>
            <a:r>
              <a:rPr lang="en-US" b="0" dirty="0" smtClean="0"/>
              <a:t>Given the inputs, 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Start immediate coding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Start UML modeling for the object design or another modeling technique-RDD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46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A2F623F-9722-45CC-826D-B165EE8D14F7}" type="slidenum">
              <a:rPr lang="en-US" altLang="en-US" sz="1400" smtClean="0">
                <a:solidFill>
                  <a:srgbClr val="000000"/>
                </a:solidFill>
              </a:rPr>
              <a:pPr/>
              <a:t>30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Abbreviated Sequence Diagram:</a:t>
            </a:r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auto">
          <a:xfrm>
            <a:off x="3771900" y="1143000"/>
            <a:ext cx="13716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87" name="Rectangle 5"/>
          <p:cNvSpPr>
            <a:spLocks noChangeArrowheads="1"/>
          </p:cNvSpPr>
          <p:nvPr/>
        </p:nvSpPr>
        <p:spPr bwMode="auto">
          <a:xfrm>
            <a:off x="6286500" y="3086100"/>
            <a:ext cx="12573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88" name="Rectangle 6"/>
          <p:cNvSpPr>
            <a:spLocks noChangeArrowheads="1"/>
          </p:cNvSpPr>
          <p:nvPr/>
        </p:nvSpPr>
        <p:spPr bwMode="auto">
          <a:xfrm>
            <a:off x="2057400" y="2286000"/>
            <a:ext cx="2286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4343400" y="2857500"/>
            <a:ext cx="228600" cy="1485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90" name="Line 8"/>
          <p:cNvSpPr>
            <a:spLocks noChangeShapeType="1"/>
          </p:cNvSpPr>
          <p:nvPr/>
        </p:nvSpPr>
        <p:spPr bwMode="auto">
          <a:xfrm flipH="1">
            <a:off x="2171700" y="194310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91" name="Line 9"/>
          <p:cNvSpPr>
            <a:spLocks noChangeShapeType="1"/>
          </p:cNvSpPr>
          <p:nvPr/>
        </p:nvSpPr>
        <p:spPr bwMode="auto">
          <a:xfrm flipH="1">
            <a:off x="4457700" y="19431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92" name="Line 10"/>
          <p:cNvSpPr>
            <a:spLocks noChangeShapeType="1"/>
          </p:cNvSpPr>
          <p:nvPr/>
        </p:nvSpPr>
        <p:spPr bwMode="auto">
          <a:xfrm>
            <a:off x="2286000" y="28575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93" name="Line 11"/>
          <p:cNvSpPr>
            <a:spLocks noChangeShapeType="1"/>
          </p:cNvSpPr>
          <p:nvPr/>
        </p:nvSpPr>
        <p:spPr bwMode="auto">
          <a:xfrm>
            <a:off x="4572000" y="3314700"/>
            <a:ext cx="1714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94" name="Rectangle 12"/>
          <p:cNvSpPr>
            <a:spLocks noChangeArrowheads="1"/>
          </p:cNvSpPr>
          <p:nvPr/>
        </p:nvSpPr>
        <p:spPr bwMode="auto">
          <a:xfrm>
            <a:off x="1485900" y="1143000"/>
            <a:ext cx="1371600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695" name="Text Box 13"/>
          <p:cNvSpPr txBox="1">
            <a:spLocks noChangeArrowheads="1"/>
          </p:cNvSpPr>
          <p:nvPr/>
        </p:nvSpPr>
        <p:spPr bwMode="auto">
          <a:xfrm>
            <a:off x="1752600" y="1219200"/>
            <a:ext cx="1120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:Register</a:t>
            </a:r>
          </a:p>
        </p:txBody>
      </p:sp>
      <p:sp>
        <p:nvSpPr>
          <p:cNvPr id="71696" name="Text Box 14"/>
          <p:cNvSpPr txBox="1">
            <a:spLocks noChangeArrowheads="1"/>
          </p:cNvSpPr>
          <p:nvPr/>
        </p:nvSpPr>
        <p:spPr bwMode="auto">
          <a:xfrm>
            <a:off x="6270625" y="3154363"/>
            <a:ext cx="1120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:SalesLineItem</a:t>
            </a:r>
          </a:p>
        </p:txBody>
      </p:sp>
      <p:sp>
        <p:nvSpPr>
          <p:cNvPr id="71697" name="Text Box 15"/>
          <p:cNvSpPr txBox="1">
            <a:spLocks noChangeArrowheads="1"/>
          </p:cNvSpPr>
          <p:nvPr/>
        </p:nvSpPr>
        <p:spPr bwMode="auto">
          <a:xfrm>
            <a:off x="4213225" y="1219200"/>
            <a:ext cx="1120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:Sale</a:t>
            </a:r>
          </a:p>
        </p:txBody>
      </p:sp>
      <p:sp>
        <p:nvSpPr>
          <p:cNvPr id="71698" name="Text Box 16"/>
          <p:cNvSpPr txBox="1">
            <a:spLocks noChangeArrowheads="1"/>
          </p:cNvSpPr>
          <p:nvPr/>
        </p:nvSpPr>
        <p:spPr bwMode="auto">
          <a:xfrm>
            <a:off x="2422525" y="2627313"/>
            <a:ext cx="1681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makeLineItem(quantity)</a:t>
            </a:r>
          </a:p>
        </p:txBody>
      </p:sp>
      <p:sp>
        <p:nvSpPr>
          <p:cNvPr id="71699" name="Text Box 17"/>
          <p:cNvSpPr txBox="1">
            <a:spLocks noChangeArrowheads="1"/>
          </p:cNvSpPr>
          <p:nvPr/>
        </p:nvSpPr>
        <p:spPr bwMode="auto">
          <a:xfrm>
            <a:off x="4708525" y="3084513"/>
            <a:ext cx="1192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create (quantity)</a:t>
            </a:r>
          </a:p>
        </p:txBody>
      </p:sp>
      <p:sp>
        <p:nvSpPr>
          <p:cNvPr id="71700" name="Text Box 18"/>
          <p:cNvSpPr txBox="1">
            <a:spLocks noChangeArrowheads="1"/>
          </p:cNvSpPr>
          <p:nvPr/>
        </p:nvSpPr>
        <p:spPr bwMode="auto">
          <a:xfrm>
            <a:off x="1570038" y="4651375"/>
            <a:ext cx="74263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The </a:t>
            </a:r>
            <a:r>
              <a:rPr lang="en-US" sz="1400" b="1">
                <a:solidFill>
                  <a:srgbClr val="000000"/>
                </a:solidFill>
              </a:rPr>
              <a:t>sequence diagram </a:t>
            </a:r>
            <a:r>
              <a:rPr lang="en-US" sz="1400">
                <a:solidFill>
                  <a:srgbClr val="000000"/>
                </a:solidFill>
              </a:rPr>
              <a:t>suggests an assignment of responsibilities that requires that a </a:t>
            </a:r>
            <a:r>
              <a:rPr lang="en-US" sz="1400" b="1" i="1">
                <a:solidFill>
                  <a:srgbClr val="000000"/>
                </a:solidFill>
              </a:rPr>
              <a:t>makeLineItem</a:t>
            </a:r>
            <a:r>
              <a:rPr lang="en-US" sz="140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method </a:t>
            </a:r>
            <a:r>
              <a:rPr lang="en-US" sz="1400" b="1">
                <a:solidFill>
                  <a:srgbClr val="000000"/>
                </a:solidFill>
              </a:rPr>
              <a:t>be defined</a:t>
            </a:r>
            <a:r>
              <a:rPr lang="en-US" sz="1400">
                <a:solidFill>
                  <a:srgbClr val="000000"/>
                </a:solidFill>
              </a:rPr>
              <a:t> in </a:t>
            </a:r>
            <a:r>
              <a:rPr lang="en-US" sz="1400" i="1">
                <a:solidFill>
                  <a:srgbClr val="000000"/>
                </a:solidFill>
              </a:rPr>
              <a:t>Sale</a:t>
            </a:r>
            <a:r>
              <a:rPr lang="en-US" sz="1400">
                <a:solidFill>
                  <a:srgbClr val="000000"/>
                </a:solidFill>
              </a:rPr>
              <a:t>.  (This is an additional ‘responsibility’ in Sale)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Once again, the </a:t>
            </a:r>
            <a:r>
              <a:rPr lang="en-US" sz="1400" b="1" u="sng">
                <a:solidFill>
                  <a:srgbClr val="000000"/>
                </a:solidFill>
              </a:rPr>
              <a:t>context</a:t>
            </a:r>
            <a:r>
              <a:rPr lang="en-US" sz="1400">
                <a:solidFill>
                  <a:srgbClr val="000000"/>
                </a:solidFill>
              </a:rPr>
              <a:t> for these decisions was while drawing the </a:t>
            </a:r>
            <a:r>
              <a:rPr lang="en-US" sz="1400" b="1" u="sng">
                <a:solidFill>
                  <a:srgbClr val="000000"/>
                </a:solidFill>
              </a:rPr>
              <a:t>interaction diagram</a:t>
            </a:r>
            <a:r>
              <a:rPr lang="en-US" sz="1400" u="sng">
                <a:solidFill>
                  <a:srgbClr val="000000"/>
                </a:solidFill>
              </a:rPr>
              <a:t>.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4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35635C2-C651-4876-ABCA-797457E661EA}" type="slidenum">
              <a:rPr lang="en-US" altLang="en-US" sz="1400" smtClean="0">
                <a:solidFill>
                  <a:srgbClr val="000000"/>
                </a:solidFill>
              </a:rPr>
              <a:pPr/>
              <a:t>31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Creator Pattern: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229600" cy="5486400"/>
          </a:xfrm>
        </p:spPr>
        <p:txBody>
          <a:bodyPr/>
          <a:lstStyle/>
          <a:p>
            <a:pPr marL="0" indent="0"/>
            <a:r>
              <a:rPr lang="en-US" sz="2200" dirty="0" smtClean="0"/>
              <a:t>Object creation is </a:t>
            </a:r>
            <a:r>
              <a:rPr lang="en-US" sz="2200" u="sng" dirty="0" smtClean="0"/>
              <a:t>another</a:t>
            </a:r>
            <a:r>
              <a:rPr lang="en-US" sz="2200" dirty="0" smtClean="0"/>
              <a:t> very common activity, and we want a ‘</a:t>
            </a:r>
            <a:r>
              <a:rPr lang="en-US" sz="2200" u="sng" dirty="0" smtClean="0"/>
              <a:t>creator’</a:t>
            </a:r>
            <a:r>
              <a:rPr lang="en-US" sz="2200" dirty="0" smtClean="0"/>
              <a:t> that needs to be </a:t>
            </a:r>
            <a:r>
              <a:rPr lang="en-US" sz="2200" u="sng" dirty="0" smtClean="0"/>
              <a:t>connected</a:t>
            </a:r>
            <a:r>
              <a:rPr lang="en-US" sz="2200" dirty="0" smtClean="0"/>
              <a:t> to the ‘</a:t>
            </a:r>
            <a:r>
              <a:rPr lang="en-US" sz="2200" u="sng" dirty="0" smtClean="0"/>
              <a:t>created’</a:t>
            </a:r>
            <a:r>
              <a:rPr lang="en-US" sz="2200" dirty="0" smtClean="0"/>
              <a:t> object;  </a:t>
            </a:r>
          </a:p>
          <a:p>
            <a:pPr marL="0" indent="0"/>
            <a:endParaRPr lang="en-US" sz="2200" dirty="0" smtClean="0"/>
          </a:p>
          <a:p>
            <a:pPr marL="0" indent="0"/>
            <a:r>
              <a:rPr lang="en-US" sz="2200" u="sng" dirty="0" smtClean="0"/>
              <a:t>Please note that </a:t>
            </a:r>
            <a:r>
              <a:rPr lang="en-US" sz="2200" b="0" u="sng" dirty="0" smtClean="0"/>
              <a:t>sometimes</a:t>
            </a:r>
            <a:r>
              <a:rPr lang="en-US" sz="2200" b="0" dirty="0" smtClean="0"/>
              <a:t> a </a:t>
            </a:r>
            <a:r>
              <a:rPr lang="en-US" sz="2200" dirty="0" smtClean="0"/>
              <a:t>creator</a:t>
            </a:r>
            <a:r>
              <a:rPr lang="en-US" sz="2200" b="0" dirty="0" smtClean="0"/>
              <a:t> is found by looking for the class that has the </a:t>
            </a:r>
            <a:r>
              <a:rPr lang="en-US" sz="2200" b="0" u="sng" dirty="0" smtClean="0"/>
              <a:t>initializing data</a:t>
            </a:r>
            <a:r>
              <a:rPr lang="en-US" sz="2200" b="0" dirty="0" smtClean="0"/>
              <a:t> needed to be passed during creation.</a:t>
            </a:r>
          </a:p>
          <a:p>
            <a:pPr marL="0" indent="0"/>
            <a:r>
              <a:rPr lang="en-US" sz="2200" b="0" dirty="0" smtClean="0"/>
              <a:t>  </a:t>
            </a:r>
          </a:p>
          <a:p>
            <a:pPr marL="0" indent="0"/>
            <a:r>
              <a:rPr lang="en-US" sz="2200" b="0" dirty="0" smtClean="0"/>
              <a:t>The use of initializing data that suggests a class as a </a:t>
            </a:r>
            <a:r>
              <a:rPr lang="en-US" sz="2200" dirty="0" smtClean="0"/>
              <a:t>Creator</a:t>
            </a:r>
            <a:r>
              <a:rPr lang="en-US" sz="2200" b="0" dirty="0" smtClean="0"/>
              <a:t> is actually an example of the </a:t>
            </a:r>
            <a:r>
              <a:rPr lang="en-US" sz="2200" dirty="0" smtClean="0"/>
              <a:t>Expert</a:t>
            </a:r>
            <a:r>
              <a:rPr lang="en-US" sz="2200" b="0" dirty="0" smtClean="0"/>
              <a:t> pattern.  Initializing data might be ‘passed in’ during creation via some kind of initialization method, like a Constructor, or, ….</a:t>
            </a:r>
          </a:p>
          <a:p>
            <a:pPr marL="0" indent="0"/>
            <a:endParaRPr lang="en-US" sz="2200" b="0" dirty="0" smtClean="0"/>
          </a:p>
          <a:p>
            <a:pPr marL="0" indent="0"/>
            <a:r>
              <a:rPr lang="en-US" sz="2200" b="0" dirty="0" smtClean="0"/>
              <a:t>       See Craig </a:t>
            </a:r>
            <a:r>
              <a:rPr lang="en-US" sz="2200" b="0" dirty="0" err="1" smtClean="0"/>
              <a:t>Larman’s</a:t>
            </a:r>
            <a:r>
              <a:rPr lang="en-US" sz="2200" b="0" dirty="0" smtClean="0"/>
              <a:t> textbook for more complete </a:t>
            </a:r>
          </a:p>
          <a:p>
            <a:pPr marL="0" indent="0"/>
            <a:r>
              <a:rPr lang="en-US" sz="2200" b="0" dirty="0" smtClean="0"/>
              <a:t>       descriptions</a:t>
            </a:r>
          </a:p>
        </p:txBody>
      </p:sp>
    </p:spTree>
    <p:extLst>
      <p:ext uri="{BB962C8B-B14F-4D97-AF65-F5344CB8AC3E}">
        <p14:creationId xmlns:p14="http://schemas.microsoft.com/office/powerpoint/2010/main" val="14766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7BC4A84-8343-44CA-A7A5-6066883BE074}" type="slidenum">
              <a:rPr lang="en-US" altLang="en-US" sz="1400" smtClean="0">
                <a:solidFill>
                  <a:srgbClr val="000000"/>
                </a:solidFill>
              </a:rPr>
              <a:pPr/>
              <a:t>32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b="1" smtClean="0"/>
              <a:t>The Controlle</a:t>
            </a:r>
            <a:r>
              <a:rPr lang="en-US" b="1" u="sng" smtClean="0"/>
              <a:t>r</a:t>
            </a:r>
            <a:r>
              <a:rPr lang="en-US" b="1" smtClean="0"/>
              <a:t> Pattern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48006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sz="2000" b="0" u="sng" dirty="0" smtClean="0"/>
              <a:t>This</a:t>
            </a:r>
            <a:r>
              <a:rPr lang="en-US" sz="2000" b="0" dirty="0" smtClean="0"/>
              <a:t> GRASP Pattern is very useful for those developing             </a:t>
            </a:r>
            <a:r>
              <a:rPr lang="en-US" sz="2000" b="0" u="sng" dirty="0" smtClean="0"/>
              <a:t>web-based</a:t>
            </a:r>
            <a:r>
              <a:rPr lang="en-US" sz="2000" b="0" dirty="0" smtClean="0"/>
              <a:t> </a:t>
            </a:r>
            <a:r>
              <a:rPr lang="en-US" sz="2000" b="0" u="sng" dirty="0" smtClean="0"/>
              <a:t>applications</a:t>
            </a:r>
            <a:r>
              <a:rPr lang="en-US" sz="2000" b="0" dirty="0" smtClean="0"/>
              <a:t>, among other things.</a:t>
            </a:r>
          </a:p>
          <a:p>
            <a:r>
              <a:rPr lang="en-US" sz="2000" b="0" dirty="0" smtClean="0"/>
              <a:t>A controller attempts to coordinate the work without doing too</a:t>
            </a:r>
            <a:endParaRPr lang="en-US" sz="2000" b="0" dirty="0"/>
          </a:p>
          <a:p>
            <a:r>
              <a:rPr lang="en-US" sz="2000" b="0" dirty="0"/>
              <a:t>Much of it itself (again, guided by the degrees of coupling and</a:t>
            </a:r>
          </a:p>
          <a:p>
            <a:r>
              <a:rPr lang="en-US" sz="2000" b="0" dirty="0"/>
              <a:t>cohesion)</a:t>
            </a:r>
          </a:p>
          <a:p>
            <a:r>
              <a:rPr lang="en-US" sz="2000" b="0" dirty="0" smtClean="0"/>
              <a:t>	– </a:t>
            </a:r>
            <a:r>
              <a:rPr lang="en-US" sz="2000" b="0" dirty="0"/>
              <a:t>The keyword is delegation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Problem:  Who should be responsible for handling an input </a:t>
            </a:r>
            <a:r>
              <a:rPr lang="en-US" sz="2000" b="0" u="sng" dirty="0" smtClean="0"/>
              <a:t>system</a:t>
            </a:r>
            <a:r>
              <a:rPr lang="en-US" sz="2000" b="0" dirty="0" smtClean="0"/>
              <a:t> ‘</a:t>
            </a:r>
            <a:r>
              <a:rPr lang="en-US" sz="2000" b="0" u="sng" dirty="0" smtClean="0"/>
              <a:t>event</a:t>
            </a:r>
            <a:r>
              <a:rPr lang="en-US" sz="2000" b="0" dirty="0" smtClean="0"/>
              <a:t>?’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So, first, what is a “system event?”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System Event – event generated by external actor.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     Associated with system operations in </a:t>
            </a:r>
            <a:r>
              <a:rPr lang="en-US" sz="2000" b="0" u="sng" dirty="0" smtClean="0"/>
              <a:t>response</a:t>
            </a:r>
            <a:r>
              <a:rPr lang="en-US" sz="2000" b="0" dirty="0" smtClean="0"/>
              <a:t> to a system event.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Example:    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     An actor may depress a button signifying </a:t>
            </a:r>
            <a:r>
              <a:rPr lang="en-US" sz="2000" b="0" u="sng" dirty="0" smtClean="0"/>
              <a:t>End Sale</a:t>
            </a:r>
            <a:r>
              <a:rPr lang="en-US" sz="2000" b="0" dirty="0" smtClean="0"/>
              <a:t>, but this is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    only used to indicate a desired system operation. 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     The ‘View’ certainly does NOT realize this request. 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     Rather, it is passed on to a controller.</a:t>
            </a:r>
          </a:p>
          <a:p>
            <a:pPr marL="0" indent="0">
              <a:lnSpc>
                <a:spcPct val="80000"/>
              </a:lnSpc>
            </a:pP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6419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dirty="0" smtClean="0"/>
              <a:t>Controller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48600" cy="4800600"/>
          </a:xfrm>
        </p:spPr>
        <p:txBody>
          <a:bodyPr/>
          <a:lstStyle/>
          <a:p>
            <a:r>
              <a:rPr lang="en-US" b="0" u="sng" dirty="0" smtClean="0"/>
              <a:t>Solution</a:t>
            </a:r>
            <a:r>
              <a:rPr lang="en-US" b="0" dirty="0" smtClean="0"/>
              <a:t>:  Assign the </a:t>
            </a:r>
            <a:r>
              <a:rPr lang="en-US" b="0" u="sng" dirty="0" smtClean="0"/>
              <a:t>responsibility</a:t>
            </a:r>
            <a:r>
              <a:rPr lang="en-US" b="0" dirty="0" smtClean="0"/>
              <a:t> for handling some kind of event message to some kind of class representing one of the following choices:</a:t>
            </a:r>
          </a:p>
          <a:p>
            <a:endParaRPr lang="en-US" b="0" dirty="0" smtClean="0"/>
          </a:p>
          <a:p>
            <a:r>
              <a:rPr lang="en-US" b="0" dirty="0" smtClean="0"/>
              <a:t>	  A class that </a:t>
            </a:r>
            <a:r>
              <a:rPr lang="en-US" b="0" u="sng" dirty="0" smtClean="0"/>
              <a:t>represents</a:t>
            </a:r>
            <a:r>
              <a:rPr lang="en-US" b="0" dirty="0" smtClean="0"/>
              <a:t> overall </a:t>
            </a:r>
            <a:r>
              <a:rPr lang="en-US" b="0" u="sng" dirty="0" smtClean="0"/>
              <a:t>system</a:t>
            </a:r>
            <a:r>
              <a:rPr lang="en-US" b="0" dirty="0" smtClean="0"/>
              <a:t>, </a:t>
            </a:r>
            <a:r>
              <a:rPr lang="en-US" b="0" u="sng" dirty="0" smtClean="0"/>
              <a:t>device</a:t>
            </a:r>
            <a:r>
              <a:rPr lang="en-US" b="0" dirty="0"/>
              <a:t> </a:t>
            </a:r>
            <a:r>
              <a:rPr lang="en-US" b="0" dirty="0" smtClean="0"/>
              <a:t>that that the s/w is running, or </a:t>
            </a:r>
            <a:r>
              <a:rPr lang="en-US" b="0" u="sng" dirty="0" smtClean="0"/>
              <a:t>subsystem</a:t>
            </a:r>
            <a:r>
              <a:rPr lang="en-US" b="0" dirty="0" smtClean="0"/>
              <a:t> (façade controller)</a:t>
            </a:r>
          </a:p>
          <a:p>
            <a:r>
              <a:rPr lang="en-US" b="0" dirty="0" smtClean="0"/>
              <a:t>or</a:t>
            </a:r>
          </a:p>
          <a:p>
            <a:r>
              <a:rPr lang="en-US" b="0" dirty="0" smtClean="0"/>
              <a:t>	  A class that </a:t>
            </a:r>
            <a:r>
              <a:rPr lang="en-US" b="0" u="sng" dirty="0" smtClean="0"/>
              <a:t>represents</a:t>
            </a:r>
            <a:r>
              <a:rPr lang="en-US" b="0" dirty="0" smtClean="0"/>
              <a:t> a </a:t>
            </a:r>
            <a:r>
              <a:rPr lang="en-US" b="0" u="sng" dirty="0" smtClean="0"/>
              <a:t>use case scenario </a:t>
            </a:r>
            <a:r>
              <a:rPr lang="en-US" sz="2800" b="0" dirty="0" smtClean="0"/>
              <a:t>within</a:t>
            </a:r>
            <a:r>
              <a:rPr lang="en-US" b="0" dirty="0" smtClean="0"/>
              <a:t> which the system event occurs, often named </a:t>
            </a:r>
          </a:p>
          <a:p>
            <a:r>
              <a:rPr lang="en-US" b="0" dirty="0" smtClean="0"/>
              <a:t>		&lt;</a:t>
            </a:r>
            <a:r>
              <a:rPr lang="en-US" b="0" dirty="0" err="1" smtClean="0"/>
              <a:t>usecasename</a:t>
            </a:r>
            <a:r>
              <a:rPr lang="en-US" b="0" dirty="0" smtClean="0"/>
              <a:t>&gt; Handler, or 	&lt;</a:t>
            </a:r>
            <a:r>
              <a:rPr lang="en-US" b="0" dirty="0" err="1" smtClean="0"/>
              <a:t>UseCaseName</a:t>
            </a:r>
            <a:r>
              <a:rPr lang="en-US" b="0" dirty="0" smtClean="0"/>
              <a:t>&gt; Coordinator or 	&lt;</a:t>
            </a:r>
            <a:r>
              <a:rPr lang="en-US" b="0" dirty="0" err="1" smtClean="0"/>
              <a:t>UseCaseName</a:t>
            </a:r>
            <a:r>
              <a:rPr lang="en-US" b="0" dirty="0" smtClean="0"/>
              <a:t>&gt; Session 	</a:t>
            </a:r>
          </a:p>
          <a:p>
            <a:endParaRPr lang="en-US" b="0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9BC52FD-62DB-4B33-83EE-E4CF8F82C070}" type="slidenum">
              <a:rPr lang="en-US" altLang="en-US" sz="1400" smtClean="0">
                <a:solidFill>
                  <a:srgbClr val="000000"/>
                </a:solidFill>
              </a:rPr>
              <a:pPr/>
              <a:t>33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57" t="13823" r="14505" b="3238"/>
          <a:stretch/>
        </p:blipFill>
        <p:spPr>
          <a:xfrm>
            <a:off x="1828800" y="1143000"/>
            <a:ext cx="6781800" cy="45720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E217-3964-463A-8EF3-D4B28A5FC72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6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48" t="10670" r="18080" b="5156"/>
          <a:stretch/>
        </p:blipFill>
        <p:spPr>
          <a:xfrm>
            <a:off x="992436" y="533400"/>
            <a:ext cx="7086600" cy="5410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E217-3964-463A-8EF3-D4B28A5FC72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70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34AABB8-10FD-4CE4-9E4B-F96D9089550E}" type="slidenum">
              <a:rPr lang="en-US" altLang="en-US" sz="1400" smtClean="0">
                <a:solidFill>
                  <a:srgbClr val="000000"/>
                </a:solidFill>
              </a:rPr>
              <a:pPr/>
              <a:t>36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77200" cy="48006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A Controller is a non-user interface object </a:t>
            </a:r>
            <a:r>
              <a:rPr lang="en-US" sz="2000" b="0" u="sng" dirty="0" smtClean="0"/>
              <a:t>responsible</a:t>
            </a:r>
            <a:r>
              <a:rPr lang="en-US" sz="2000" b="0" dirty="0" smtClean="0"/>
              <a:t> for </a:t>
            </a:r>
            <a:r>
              <a:rPr lang="en-US" sz="2000" b="0" u="sng" dirty="0" smtClean="0"/>
              <a:t>receiving or handling</a:t>
            </a:r>
            <a:r>
              <a:rPr lang="en-US" sz="2000" b="0" dirty="0" smtClean="0"/>
              <a:t> a system event.</a:t>
            </a:r>
          </a:p>
          <a:p>
            <a:pPr marL="0" indent="0">
              <a:lnSpc>
                <a:spcPct val="80000"/>
              </a:lnSpc>
            </a:pPr>
            <a:endParaRPr lang="en-US" sz="2000" b="0" dirty="0" smtClean="0"/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A </a:t>
            </a:r>
            <a:r>
              <a:rPr lang="en-US" sz="2000" b="0" u="sng" dirty="0" smtClean="0"/>
              <a:t>Controller m</a:t>
            </a:r>
            <a:r>
              <a:rPr lang="en-US" sz="2000" b="0" dirty="0" smtClean="0"/>
              <a:t>ay represent a </a:t>
            </a:r>
            <a:r>
              <a:rPr lang="en-US" sz="2000" b="0" u="sng" dirty="0" smtClean="0"/>
              <a:t>receiver</a:t>
            </a:r>
            <a:r>
              <a:rPr lang="en-US" sz="2000" b="0" dirty="0" smtClean="0"/>
              <a:t> of a signal or a </a:t>
            </a:r>
            <a:r>
              <a:rPr lang="en-US" sz="2000" b="0" u="sng" dirty="0" smtClean="0"/>
              <a:t>handler</a:t>
            </a:r>
            <a:r>
              <a:rPr lang="en-US" sz="2000" b="0" dirty="0" smtClean="0"/>
              <a:t> of </a:t>
            </a:r>
            <a:r>
              <a:rPr lang="en-US" sz="2000" b="0" u="sng" dirty="0" smtClean="0"/>
              <a:t>all</a:t>
            </a:r>
            <a:r>
              <a:rPr lang="en-US" sz="2000" b="0" dirty="0" smtClean="0"/>
              <a:t> system events in a use case scenario.</a:t>
            </a:r>
          </a:p>
          <a:p>
            <a:pPr marL="0" indent="0">
              <a:lnSpc>
                <a:spcPct val="80000"/>
              </a:lnSpc>
            </a:pPr>
            <a:endParaRPr lang="en-US" sz="2000" b="0" dirty="0" smtClean="0"/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Input events might come from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</a:t>
            </a:r>
            <a:r>
              <a:rPr lang="en-US" sz="2000" b="0" u="sng" dirty="0" smtClean="0"/>
              <a:t>a GUI </a:t>
            </a:r>
            <a:r>
              <a:rPr lang="en-US" sz="2000" b="0" dirty="0" smtClean="0"/>
              <a:t>operated by a person, or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a call from a </a:t>
            </a:r>
            <a:r>
              <a:rPr lang="en-US" sz="2000" b="0" u="sng" dirty="0" smtClean="0"/>
              <a:t>telecommunications</a:t>
            </a:r>
            <a:r>
              <a:rPr lang="en-US" sz="2000" b="0" dirty="0" smtClean="0"/>
              <a:t> </a:t>
            </a:r>
            <a:r>
              <a:rPr lang="en-US" sz="2000" b="0" u="sng" dirty="0" smtClean="0"/>
              <a:t>switch</a:t>
            </a:r>
            <a:r>
              <a:rPr lang="en-US" sz="2000" b="0" dirty="0" smtClean="0"/>
              <a:t>, or </a:t>
            </a:r>
          </a:p>
          <a:p>
            <a:pPr marL="0" indent="0">
              <a:lnSpc>
                <a:spcPct val="80000"/>
              </a:lnSpc>
            </a:pPr>
            <a:r>
              <a:rPr lang="en-US" sz="2000" b="0" dirty="0" smtClean="0"/>
              <a:t>	a </a:t>
            </a:r>
            <a:r>
              <a:rPr lang="en-US" sz="2000" b="0" u="sng" dirty="0" smtClean="0"/>
              <a:t>signal from a sensor</a:t>
            </a:r>
            <a:r>
              <a:rPr lang="en-US" sz="2000" b="0" dirty="0" smtClean="0"/>
              <a:t>, etc.</a:t>
            </a:r>
          </a:p>
          <a:p>
            <a:pPr marL="0" indent="0">
              <a:lnSpc>
                <a:spcPct val="80000"/>
              </a:lnSpc>
            </a:pPr>
            <a:endParaRPr lang="en-US" b="0" dirty="0" smtClean="0"/>
          </a:p>
          <a:p>
            <a:pPr marL="0" indent="0">
              <a:lnSpc>
                <a:spcPct val="80000"/>
              </a:lnSpc>
            </a:pPr>
            <a:endParaRPr lang="en-US" sz="1800" b="0" dirty="0" smtClean="0"/>
          </a:p>
          <a:p>
            <a:pPr marL="0" indent="0">
              <a:lnSpc>
                <a:spcPct val="80000"/>
              </a:lnSpc>
            </a:pPr>
            <a:r>
              <a:rPr lang="en-US" sz="1800" b="0" dirty="0" smtClean="0"/>
              <a:t>(Note that classes such as window, applet, widget, view, document, etc. are </a:t>
            </a:r>
            <a:r>
              <a:rPr lang="en-US" sz="1800" b="0" u="sng" dirty="0" smtClean="0"/>
              <a:t>not</a:t>
            </a:r>
            <a:r>
              <a:rPr lang="en-US" sz="1800" b="0" dirty="0" smtClean="0"/>
              <a:t> used.  These kinds of classes do not fulfill the tasks associated with system events;  rather, these typically receive events and </a:t>
            </a:r>
            <a:r>
              <a:rPr lang="en-US" sz="1800" b="0" u="sng" dirty="0" smtClean="0"/>
              <a:t>delegate</a:t>
            </a:r>
            <a:r>
              <a:rPr lang="en-US" sz="1800" b="0" dirty="0" smtClean="0"/>
              <a:t> them to some kind of controller.)</a:t>
            </a:r>
          </a:p>
          <a:p>
            <a:pPr marL="0" indent="0">
              <a:lnSpc>
                <a:spcPct val="80000"/>
              </a:lnSpc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7959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724408C-F1D2-4952-9BA9-A2FA647DC5FC}" type="slidenum">
              <a:rPr lang="en-US" altLang="en-US" sz="1400" smtClean="0">
                <a:solidFill>
                  <a:srgbClr val="000000"/>
                </a:solidFill>
              </a:rPr>
              <a:pPr/>
              <a:t>37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Pattern:  System Events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77175" cy="4800600"/>
          </a:xfrm>
        </p:spPr>
        <p:txBody>
          <a:bodyPr/>
          <a:lstStyle/>
          <a:p>
            <a:pPr marL="0" indent="0"/>
            <a:r>
              <a:rPr lang="en-US" b="0" dirty="0" smtClean="0"/>
              <a:t>Most applications have ‘System Events.’</a:t>
            </a:r>
          </a:p>
          <a:p>
            <a:pPr marL="0" indent="0"/>
            <a:r>
              <a:rPr lang="en-US" b="0" dirty="0" smtClean="0"/>
              <a:t>Typically the ‘system’ is modeled as a class during </a:t>
            </a:r>
            <a:r>
              <a:rPr lang="en-US" b="0" u="sng" dirty="0" smtClean="0"/>
              <a:t>analysis</a:t>
            </a:r>
          </a:p>
          <a:p>
            <a:pPr marL="0" indent="0"/>
            <a:r>
              <a:rPr lang="en-US" b="0" dirty="0" smtClean="0"/>
              <a:t>Consider: (</a:t>
            </a:r>
            <a:r>
              <a:rPr lang="en-US" b="0" dirty="0" err="1" smtClean="0"/>
              <a:t>Larman</a:t>
            </a:r>
            <a:r>
              <a:rPr lang="en-US" b="0" dirty="0" smtClean="0"/>
              <a:t>)</a:t>
            </a:r>
          </a:p>
          <a:p>
            <a:pPr marL="0" indent="0"/>
            <a:endParaRPr lang="en-US" b="0" dirty="0" smtClean="0"/>
          </a:p>
          <a:p>
            <a:pPr marL="0" indent="0"/>
            <a:endParaRPr lang="en-US" b="0" dirty="0" smtClean="0"/>
          </a:p>
          <a:p>
            <a:pPr marL="0" indent="0"/>
            <a:endParaRPr lang="en-US" b="0" dirty="0" smtClean="0"/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3581400" y="2438400"/>
            <a:ext cx="1600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6808" name="Line 5"/>
          <p:cNvSpPr>
            <a:spLocks noChangeShapeType="1"/>
          </p:cNvSpPr>
          <p:nvPr/>
        </p:nvSpPr>
        <p:spPr bwMode="auto">
          <a:xfrm flipV="1">
            <a:off x="3581400" y="2895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6809" name="Text Box 6"/>
          <p:cNvSpPr txBox="1">
            <a:spLocks noChangeArrowheads="1"/>
          </p:cNvSpPr>
          <p:nvPr/>
        </p:nvSpPr>
        <p:spPr bwMode="auto">
          <a:xfrm>
            <a:off x="4022725" y="2514600"/>
            <a:ext cx="708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76810" name="Text Box 7"/>
          <p:cNvSpPr txBox="1">
            <a:spLocks noChangeArrowheads="1"/>
          </p:cNvSpPr>
          <p:nvPr/>
        </p:nvSpPr>
        <p:spPr bwMode="auto">
          <a:xfrm>
            <a:off x="3717925" y="2932113"/>
            <a:ext cx="1168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endSale()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enterItem()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makeNewSale()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makePayment()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6811" name="Text Box 8"/>
          <p:cNvSpPr txBox="1">
            <a:spLocks noChangeArrowheads="1"/>
          </p:cNvSpPr>
          <p:nvPr/>
        </p:nvSpPr>
        <p:spPr bwMode="auto">
          <a:xfrm>
            <a:off x="920750" y="4341813"/>
            <a:ext cx="80391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Do not infer that there will be a class named </a:t>
            </a:r>
            <a:r>
              <a:rPr lang="en-US" sz="1800" b="1" u="sng">
                <a:solidFill>
                  <a:srgbClr val="000000"/>
                </a:solidFill>
              </a:rPr>
              <a:t>System</a:t>
            </a:r>
            <a:r>
              <a:rPr lang="en-US" sz="1800">
                <a:solidFill>
                  <a:srgbClr val="000000"/>
                </a:solidFill>
              </a:rPr>
              <a:t> in </a:t>
            </a:r>
            <a:r>
              <a:rPr lang="en-US" sz="1800" b="1" u="sng">
                <a:solidFill>
                  <a:srgbClr val="000000"/>
                </a:solidFill>
              </a:rPr>
              <a:t>Design</a:t>
            </a:r>
            <a:r>
              <a:rPr lang="en-US" sz="180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Rather, during Design, a </a:t>
            </a:r>
            <a:r>
              <a:rPr lang="en-US" sz="1800" b="1" u="sng">
                <a:solidFill>
                  <a:srgbClr val="000000"/>
                </a:solidFill>
              </a:rPr>
              <a:t>Controller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 u="sng">
                <a:solidFill>
                  <a:srgbClr val="000000"/>
                </a:solidFill>
              </a:rPr>
              <a:t>class</a:t>
            </a:r>
            <a:r>
              <a:rPr lang="en-US" sz="1800">
                <a:solidFill>
                  <a:srgbClr val="000000"/>
                </a:solidFill>
              </a:rPr>
              <a:t> is assigned the </a:t>
            </a:r>
            <a:r>
              <a:rPr lang="en-US" sz="1800" b="1" u="sng">
                <a:solidFill>
                  <a:srgbClr val="000000"/>
                </a:solidFill>
              </a:rPr>
              <a:t>responsibilities</a:t>
            </a:r>
            <a:r>
              <a:rPr lang="en-US" sz="1800">
                <a:solidFill>
                  <a:srgbClr val="000000"/>
                </a:solidFill>
              </a:rPr>
              <a:t> for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u="sng">
                <a:solidFill>
                  <a:srgbClr val="000000"/>
                </a:solidFill>
              </a:rPr>
              <a:t>system</a:t>
            </a:r>
            <a:r>
              <a:rPr lang="en-US" sz="1800">
                <a:solidFill>
                  <a:srgbClr val="000000"/>
                </a:solidFill>
              </a:rPr>
              <a:t> operations.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       Remember who is developing requirements and performing analysis…..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      We simply do not know what the implementation (solution) will be at this time.</a:t>
            </a:r>
          </a:p>
        </p:txBody>
      </p:sp>
    </p:spTree>
    <p:extLst>
      <p:ext uri="{BB962C8B-B14F-4D97-AF65-F5344CB8AC3E}">
        <p14:creationId xmlns:p14="http://schemas.microsoft.com/office/powerpoint/2010/main" val="417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457FC4A-730A-405C-8CBA-AFE62E69A7C0}" type="slidenum">
              <a:rPr lang="en-US" altLang="en-US" sz="1400" smtClean="0">
                <a:solidFill>
                  <a:srgbClr val="000000"/>
                </a:solidFill>
              </a:rPr>
              <a:pPr/>
              <a:t>38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Controller:  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800" smtClean="0"/>
              <a:t>Who is the Controller for System Events?</a:t>
            </a:r>
          </a:p>
          <a:p>
            <a:pPr marL="0" indent="0">
              <a:lnSpc>
                <a:spcPct val="90000"/>
              </a:lnSpc>
            </a:pPr>
            <a:endParaRPr lang="en-US" smtClean="0"/>
          </a:p>
          <a:p>
            <a:pPr marL="0" indent="0">
              <a:lnSpc>
                <a:spcPct val="90000"/>
              </a:lnSpc>
            </a:pPr>
            <a:r>
              <a:rPr lang="en-US" b="0" smtClean="0"/>
              <a:t>Presumably, there is an </a:t>
            </a:r>
            <a:r>
              <a:rPr lang="en-US" b="0" u="sng" smtClean="0"/>
              <a:t>interface</a:t>
            </a:r>
            <a:r>
              <a:rPr lang="en-US" b="0" smtClean="0"/>
              <a:t> </a:t>
            </a:r>
            <a:r>
              <a:rPr lang="en-US" b="0" u="sng" smtClean="0"/>
              <a:t>layer</a:t>
            </a:r>
            <a:r>
              <a:rPr lang="en-US" b="0" smtClean="0"/>
              <a:t> (a GUI, sensor activation, other things…) that needs to send a message (a system event message) to the application or domain layer</a:t>
            </a:r>
          </a:p>
          <a:p>
            <a:pPr marL="0" indent="0">
              <a:lnSpc>
                <a:spcPct val="90000"/>
              </a:lnSpc>
            </a:pPr>
            <a:endParaRPr lang="en-US" b="0" smtClean="0"/>
          </a:p>
          <a:p>
            <a:pPr marL="0" indent="0">
              <a:lnSpc>
                <a:spcPct val="90000"/>
              </a:lnSpc>
            </a:pPr>
            <a:r>
              <a:rPr lang="en-US" b="0" smtClean="0"/>
              <a:t>A </a:t>
            </a:r>
            <a:r>
              <a:rPr lang="en-US" b="0" u="sng" smtClean="0"/>
              <a:t>Controller</a:t>
            </a:r>
            <a:r>
              <a:rPr lang="en-US" b="0" smtClean="0"/>
              <a:t> (coordinator…) is the class of object that is responsible for </a:t>
            </a:r>
            <a:r>
              <a:rPr lang="en-US" b="0" u="sng" smtClean="0"/>
              <a:t>receiving</a:t>
            </a:r>
            <a:r>
              <a:rPr lang="en-US" b="0" smtClean="0"/>
              <a:t> such a message and </a:t>
            </a:r>
            <a:r>
              <a:rPr lang="en-US" b="0" u="sng" smtClean="0"/>
              <a:t>delegating</a:t>
            </a:r>
            <a:r>
              <a:rPr lang="en-US" b="0" smtClean="0"/>
              <a:t> the follow-on work to other objects.</a:t>
            </a:r>
          </a:p>
          <a:p>
            <a:pPr marL="0" indent="0">
              <a:lnSpc>
                <a:spcPct val="90000"/>
              </a:lnSpc>
            </a:pPr>
            <a:endParaRPr lang="en-US" b="0" smtClean="0"/>
          </a:p>
          <a:p>
            <a:pPr marL="0" indent="0">
              <a:lnSpc>
                <a:spcPct val="90000"/>
              </a:lnSpc>
            </a:pPr>
            <a:r>
              <a:rPr lang="en-US" b="0" smtClean="0"/>
              <a:t>      A Controller object </a:t>
            </a:r>
            <a:r>
              <a:rPr lang="en-US" b="0" u="sng" smtClean="0"/>
              <a:t>in this context </a:t>
            </a:r>
            <a:r>
              <a:rPr lang="en-US" b="0" smtClean="0"/>
              <a:t>is often a kind of </a:t>
            </a:r>
          </a:p>
          <a:p>
            <a:pPr marL="0" indent="0">
              <a:lnSpc>
                <a:spcPct val="90000"/>
              </a:lnSpc>
            </a:pPr>
            <a:r>
              <a:rPr lang="en-US" b="0" smtClean="0"/>
              <a:t>     ‘</a:t>
            </a:r>
            <a:r>
              <a:rPr lang="en-US" u="sng" smtClean="0"/>
              <a:t>façade</a:t>
            </a:r>
            <a:r>
              <a:rPr lang="en-US" b="0" smtClean="0"/>
              <a:t>’ onto the  domain </a:t>
            </a:r>
            <a:r>
              <a:rPr lang="en-US" b="0" u="sng" smtClean="0"/>
              <a:t>layer</a:t>
            </a:r>
            <a:r>
              <a:rPr lang="en-US" b="0" smtClean="0"/>
              <a:t> from an interface </a:t>
            </a:r>
            <a:r>
              <a:rPr lang="en-US" b="0" u="sng" smtClean="0"/>
              <a:t>layer</a:t>
            </a:r>
            <a:r>
              <a:rPr lang="en-US" b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3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34E3739-6006-43D6-8AD6-07E9C8A2BF46}" type="slidenum">
              <a:rPr lang="en-US" altLang="en-US" sz="1400" smtClean="0">
                <a:solidFill>
                  <a:srgbClr val="000000"/>
                </a:solidFill>
              </a:rPr>
              <a:pPr/>
              <a:t>39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- Discussion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772400" cy="48006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000" b="0" dirty="0" smtClean="0"/>
              <a:t>In all cases, some kind of ‘</a:t>
            </a:r>
            <a:r>
              <a:rPr lang="en-US" b="0" dirty="0" smtClean="0"/>
              <a:t>Handler</a:t>
            </a:r>
            <a:r>
              <a:rPr lang="en-US" sz="2000" b="0" dirty="0" smtClean="0"/>
              <a:t>’ for these events must be chosen.</a:t>
            </a:r>
          </a:p>
          <a:p>
            <a:pPr marL="0" indent="0">
              <a:lnSpc>
                <a:spcPct val="90000"/>
              </a:lnSpc>
            </a:pPr>
            <a:endParaRPr lang="en-US" sz="2000" b="0" dirty="0" smtClean="0"/>
          </a:p>
          <a:p>
            <a:pPr marL="0" indent="0">
              <a:lnSpc>
                <a:spcPct val="90000"/>
              </a:lnSpc>
            </a:pPr>
            <a:r>
              <a:rPr lang="en-US" sz="2000" b="0" dirty="0" smtClean="0"/>
              <a:t>It is this Controller Pattern that provides some guidance for generally acceptable suitable choices.</a:t>
            </a:r>
          </a:p>
          <a:p>
            <a:pPr marL="0" indent="0">
              <a:lnSpc>
                <a:spcPct val="90000"/>
              </a:lnSpc>
            </a:pPr>
            <a:endParaRPr lang="en-US" sz="2000" b="0" dirty="0" smtClean="0"/>
          </a:p>
          <a:p>
            <a:pPr marL="0" indent="0">
              <a:lnSpc>
                <a:spcPct val="90000"/>
              </a:lnSpc>
            </a:pPr>
            <a:endParaRPr lang="en-US" sz="2000" b="0" dirty="0" smtClean="0"/>
          </a:p>
          <a:p>
            <a:pPr marL="0" indent="0">
              <a:lnSpc>
                <a:spcPct val="90000"/>
              </a:lnSpc>
            </a:pPr>
            <a:endParaRPr lang="en-US" sz="2000" b="0" dirty="0" smtClean="0"/>
          </a:p>
          <a:p>
            <a:pPr marL="0" indent="0">
              <a:lnSpc>
                <a:spcPct val="90000"/>
              </a:lnSpc>
            </a:pPr>
            <a:r>
              <a:rPr lang="en-US" sz="2000" b="0" dirty="0" smtClean="0"/>
              <a:t>Again, a </a:t>
            </a:r>
            <a:r>
              <a:rPr lang="en-US" b="0" u="sng" dirty="0" smtClean="0"/>
              <a:t>controller class</a:t>
            </a:r>
            <a:r>
              <a:rPr lang="en-US" sz="2000" b="0" dirty="0" smtClean="0"/>
              <a:t> is often some kind of </a:t>
            </a:r>
            <a:r>
              <a:rPr lang="en-US" sz="2000" b="0" u="sng" dirty="0" smtClean="0"/>
              <a:t>façade</a:t>
            </a:r>
            <a:r>
              <a:rPr lang="en-US" sz="2000" b="0" dirty="0" smtClean="0"/>
              <a:t> into the domain (application) layer from the interface (boundary) layer.</a:t>
            </a:r>
          </a:p>
          <a:p>
            <a:pPr marL="0" indent="0">
              <a:lnSpc>
                <a:spcPct val="90000"/>
              </a:lnSpc>
            </a:pPr>
            <a:endParaRPr lang="en-US" sz="2000" b="0" dirty="0" smtClean="0"/>
          </a:p>
          <a:p>
            <a:pPr marL="0" indent="0">
              <a:lnSpc>
                <a:spcPct val="90000"/>
              </a:lnSpc>
            </a:pPr>
            <a:r>
              <a:rPr lang="en-US" sz="2000" b="0" dirty="0" smtClean="0"/>
              <a:t>Often, we have a </a:t>
            </a:r>
            <a:r>
              <a:rPr lang="en-US" sz="2000" b="0" u="sng" dirty="0" smtClean="0"/>
              <a:t>single controller </a:t>
            </a:r>
            <a:r>
              <a:rPr lang="en-US" sz="2000" b="0" dirty="0" smtClean="0"/>
              <a:t>for an </a:t>
            </a:r>
            <a:r>
              <a:rPr lang="en-US" sz="2000" b="0" u="sng" dirty="0" smtClean="0"/>
              <a:t>entire use case</a:t>
            </a:r>
            <a:r>
              <a:rPr lang="en-US" sz="2000" b="0" dirty="0" smtClean="0"/>
              <a:t>, </a:t>
            </a:r>
          </a:p>
          <a:p>
            <a:pPr marL="0" indent="0">
              <a:lnSpc>
                <a:spcPct val="90000"/>
              </a:lnSpc>
            </a:pPr>
            <a:r>
              <a:rPr lang="en-US" sz="2000" b="0" dirty="0" smtClean="0"/>
              <a:t>If so, then the </a:t>
            </a:r>
            <a:r>
              <a:rPr lang="en-US" sz="2800" b="0" u="sng" dirty="0" smtClean="0"/>
              <a:t>state</a:t>
            </a:r>
            <a:r>
              <a:rPr lang="en-US" sz="2000" b="0" dirty="0" smtClean="0"/>
              <a:t> of the use case is maintained in the Controller.  </a:t>
            </a:r>
          </a:p>
          <a:p>
            <a:pPr marL="0" indent="0">
              <a:lnSpc>
                <a:spcPct val="90000"/>
              </a:lnSpc>
            </a:pPr>
            <a:endParaRPr lang="en-US" sz="2000" b="0" dirty="0" smtClean="0"/>
          </a:p>
          <a:p>
            <a:pPr marL="0" indent="0">
              <a:lnSpc>
                <a:spcPct val="90000"/>
              </a:lnSpc>
            </a:pPr>
            <a:r>
              <a:rPr lang="en-US" sz="2000" b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9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7543800" cy="6172200"/>
          </a:xfrm>
        </p:spPr>
        <p:txBody>
          <a:bodyPr/>
          <a:lstStyle/>
          <a:p>
            <a:r>
              <a:rPr lang="en-US" dirty="0" smtClean="0"/>
              <a:t>What are the outputs?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773" t="19753" r="25726" b="3210"/>
          <a:stretch/>
        </p:blipFill>
        <p:spPr>
          <a:xfrm>
            <a:off x="304800" y="685800"/>
            <a:ext cx="8610600" cy="61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2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- Discussion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Several different kinds of Controllers.</a:t>
            </a:r>
          </a:p>
          <a:p>
            <a:r>
              <a:rPr lang="en-US" b="0" dirty="0" smtClean="0"/>
              <a:t>Main two:</a:t>
            </a:r>
          </a:p>
          <a:p>
            <a:r>
              <a:rPr lang="en-US" b="0" dirty="0" smtClean="0"/>
              <a:t>	Façade controller, and </a:t>
            </a:r>
          </a:p>
          <a:p>
            <a:r>
              <a:rPr lang="en-US" b="0" dirty="0" smtClean="0"/>
              <a:t>	Use Case controller</a:t>
            </a:r>
          </a:p>
          <a:p>
            <a:endParaRPr lang="en-US" b="0" dirty="0" smtClean="0"/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ACB0040-9142-4A2A-AAE1-5D15E93E2DA6}" type="slidenum">
              <a:rPr lang="en-US" altLang="en-US" sz="1400" smtClean="0">
                <a:solidFill>
                  <a:srgbClr val="000000"/>
                </a:solidFill>
              </a:rPr>
              <a:pPr/>
              <a:t>40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C9573A9-DE95-47F2-9F8B-6A55D5F516F7}" type="slidenum">
              <a:rPr lang="en-US" altLang="en-US" sz="1400" smtClean="0">
                <a:solidFill>
                  <a:srgbClr val="000000"/>
                </a:solidFill>
              </a:rPr>
              <a:pPr/>
              <a:t>41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Controllers – Categories:  </a:t>
            </a:r>
            <a:r>
              <a:rPr lang="en-US" u="sng" smtClean="0"/>
              <a:t>Façade</a:t>
            </a:r>
            <a:r>
              <a:rPr lang="en-US" smtClean="0"/>
              <a:t> Controller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48600" cy="5029200"/>
          </a:xfrm>
        </p:spPr>
        <p:txBody>
          <a:bodyPr/>
          <a:lstStyle/>
          <a:p>
            <a:pPr marL="0" indent="0"/>
            <a:r>
              <a:rPr lang="en-US" sz="2200" b="0" dirty="0" smtClean="0"/>
              <a:t>This </a:t>
            </a:r>
            <a:r>
              <a:rPr lang="en-US" sz="2200" b="0" u="sng" dirty="0" smtClean="0"/>
              <a:t>kind</a:t>
            </a:r>
            <a:r>
              <a:rPr lang="en-US" sz="2200" b="0" dirty="0" smtClean="0"/>
              <a:t> of controller in design may </a:t>
            </a:r>
            <a:r>
              <a:rPr lang="en-US" sz="2200" b="0" u="sng" dirty="0" smtClean="0"/>
              <a:t>represent</a:t>
            </a:r>
            <a:r>
              <a:rPr lang="en-US" sz="2200" b="0" dirty="0" smtClean="0"/>
              <a:t> the system, a device, or a subsystem, as we have stated.</a:t>
            </a:r>
          </a:p>
          <a:p>
            <a:pPr marL="0" indent="0"/>
            <a:endParaRPr lang="en-US" sz="2200" b="0" dirty="0" smtClean="0"/>
          </a:p>
          <a:p>
            <a:pPr marL="0" indent="0"/>
            <a:r>
              <a:rPr lang="en-US" sz="2200" b="0" dirty="0" smtClean="0"/>
              <a:t>Select some </a:t>
            </a:r>
            <a:r>
              <a:rPr lang="en-US" sz="2200" b="0" u="sng" dirty="0" smtClean="0"/>
              <a:t>class name</a:t>
            </a:r>
            <a:r>
              <a:rPr lang="en-US" sz="2200" b="0" dirty="0" smtClean="0"/>
              <a:t> that suggests a ‘cover’ or façade over the other layers of the application, and that provides the main point of </a:t>
            </a:r>
            <a:r>
              <a:rPr lang="en-US" sz="2200" b="0" u="sng" dirty="0" smtClean="0"/>
              <a:t>service calls</a:t>
            </a:r>
            <a:r>
              <a:rPr lang="en-US" sz="2200" b="0" dirty="0" smtClean="0"/>
              <a:t> from the UI layer down to other layers.  	</a:t>
            </a:r>
          </a:p>
          <a:p>
            <a:pPr marL="0" indent="0"/>
            <a:endParaRPr lang="en-US" sz="2200" b="0" dirty="0" smtClean="0"/>
          </a:p>
          <a:p>
            <a:pPr marL="0" indent="0"/>
            <a:r>
              <a:rPr lang="en-US" sz="2200" b="0" dirty="0" smtClean="0"/>
              <a:t>Again, it is a class that </a:t>
            </a:r>
            <a:r>
              <a:rPr lang="en-US" sz="2200" b="0" u="sng" dirty="0" smtClean="0"/>
              <a:t>represents</a:t>
            </a:r>
            <a:r>
              <a:rPr lang="en-US" sz="2200" b="0" dirty="0" smtClean="0"/>
              <a:t> the entire software system or subsystem. </a:t>
            </a:r>
          </a:p>
          <a:p>
            <a:pPr marL="0" indent="0"/>
            <a:endParaRPr lang="en-US" sz="2200" b="0" dirty="0" smtClean="0"/>
          </a:p>
          <a:p>
            <a:pPr marL="0" indent="0"/>
            <a:r>
              <a:rPr lang="en-US" sz="2200" b="0" dirty="0" smtClean="0"/>
              <a:t>Note:  ‘Façade’ Controllers are used when there are </a:t>
            </a:r>
            <a:r>
              <a:rPr lang="en-US" sz="2200" b="0" u="sng" dirty="0" smtClean="0"/>
              <a:t>not too many events to control</a:t>
            </a:r>
            <a:r>
              <a:rPr lang="en-US" sz="2200" b="0" dirty="0" smtClean="0"/>
              <a:t>, and there is </a:t>
            </a:r>
            <a:r>
              <a:rPr lang="en-US" sz="2200" b="0" u="sng" dirty="0" smtClean="0"/>
              <a:t>not sufficient need </a:t>
            </a:r>
            <a:r>
              <a:rPr lang="en-US" sz="2200" b="0" dirty="0" smtClean="0"/>
              <a:t>for alternating controllers.</a:t>
            </a:r>
          </a:p>
        </p:txBody>
      </p:sp>
    </p:spTree>
    <p:extLst>
      <p:ext uri="{BB962C8B-B14F-4D97-AF65-F5344CB8AC3E}">
        <p14:creationId xmlns:p14="http://schemas.microsoft.com/office/powerpoint/2010/main" val="33751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1D36715-0A6E-44FA-A5CE-9D5C7E05C563}" type="slidenum">
              <a:rPr lang="en-US" altLang="en-US" sz="1400" smtClean="0">
                <a:solidFill>
                  <a:srgbClr val="000000"/>
                </a:solidFill>
              </a:rPr>
              <a:pPr/>
              <a:t>42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914400"/>
          </a:xfrm>
        </p:spPr>
        <p:txBody>
          <a:bodyPr/>
          <a:lstStyle/>
          <a:p>
            <a:r>
              <a:rPr lang="en-US" smtClean="0"/>
              <a:t>Controllers – Categories:  </a:t>
            </a:r>
            <a:r>
              <a:rPr lang="en-US" u="sng" smtClean="0"/>
              <a:t>Use Case </a:t>
            </a:r>
            <a:r>
              <a:rPr lang="en-US" smtClean="0"/>
              <a:t>Controller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72400" cy="4800600"/>
          </a:xfrm>
        </p:spPr>
        <p:txBody>
          <a:bodyPr/>
          <a:lstStyle/>
          <a:p>
            <a:pPr marL="0" indent="0"/>
            <a:r>
              <a:rPr lang="en-US" sz="2000" b="0" u="sng" dirty="0" smtClean="0"/>
              <a:t>Use Case Controllers </a:t>
            </a:r>
            <a:r>
              <a:rPr lang="en-US" sz="2000" b="0" dirty="0" smtClean="0"/>
              <a:t>– Usually a different controller for each use case </a:t>
            </a:r>
          </a:p>
          <a:p>
            <a:pPr marL="0" indent="0"/>
            <a:endParaRPr lang="en-US" sz="2000" b="0" dirty="0" smtClean="0"/>
          </a:p>
          <a:p>
            <a:pPr marL="0" indent="0"/>
            <a:r>
              <a:rPr lang="en-US" sz="2000" b="0" dirty="0" smtClean="0"/>
              <a:t>Note that a </a:t>
            </a:r>
            <a:r>
              <a:rPr lang="en-US" sz="2000" b="0" u="sng" dirty="0" smtClean="0"/>
              <a:t>use case controller </a:t>
            </a:r>
            <a:r>
              <a:rPr lang="en-US" sz="2000" b="0" dirty="0" smtClean="0"/>
              <a:t>is NOT a domain object;  in fact, it is a </a:t>
            </a:r>
            <a:r>
              <a:rPr lang="en-US" sz="2000" b="0" u="sng" dirty="0" smtClean="0"/>
              <a:t>fabrication</a:t>
            </a:r>
            <a:r>
              <a:rPr lang="en-US" sz="2000" b="0" dirty="0" smtClean="0"/>
              <a:t> used to handle events.</a:t>
            </a:r>
          </a:p>
          <a:p>
            <a:pPr marL="0" indent="0"/>
            <a:endParaRPr lang="en-US" sz="2000" b="0" dirty="0" smtClean="0"/>
          </a:p>
          <a:p>
            <a:pPr marL="0" indent="0"/>
            <a:r>
              <a:rPr lang="en-US" sz="2000" b="0" dirty="0" smtClean="0"/>
              <a:t>Consider switching to a </a:t>
            </a:r>
            <a:r>
              <a:rPr lang="en-US" sz="2000" b="0" u="sng" dirty="0" smtClean="0"/>
              <a:t>use case controller </a:t>
            </a:r>
            <a:r>
              <a:rPr lang="en-US" sz="2000" b="0" dirty="0" smtClean="0"/>
              <a:t>when a </a:t>
            </a:r>
            <a:r>
              <a:rPr lang="en-US" sz="2000" b="0" u="sng" dirty="0" smtClean="0"/>
              <a:t>façade controller </a:t>
            </a:r>
            <a:r>
              <a:rPr lang="en-US" sz="2000" b="0" dirty="0" smtClean="0"/>
              <a:t>starts becoming too large and starts to lose cohesion and starts having high coupling.</a:t>
            </a:r>
          </a:p>
          <a:p>
            <a:pPr marL="0" indent="0"/>
            <a:endParaRPr lang="en-US" sz="2000" b="0" dirty="0" smtClean="0"/>
          </a:p>
          <a:p>
            <a:pPr marL="0" indent="0"/>
            <a:r>
              <a:rPr lang="en-US" sz="2000" b="0" dirty="0" smtClean="0"/>
              <a:t>A </a:t>
            </a:r>
            <a:r>
              <a:rPr lang="en-US" sz="2000" b="0" u="sng" dirty="0" smtClean="0"/>
              <a:t>use case controller </a:t>
            </a:r>
            <a:r>
              <a:rPr lang="en-US" sz="2000" b="0" dirty="0" smtClean="0"/>
              <a:t>is a good choice when there are a </a:t>
            </a:r>
            <a:r>
              <a:rPr lang="en-US" sz="2000" b="0" u="sng" dirty="0" smtClean="0"/>
              <a:t>number of system events across different processes</a:t>
            </a:r>
            <a:r>
              <a:rPr lang="en-US" sz="2000" b="0" dirty="0" smtClean="0"/>
              <a:t>;  it factors their handling into manageable classes and </a:t>
            </a:r>
          </a:p>
          <a:p>
            <a:pPr marL="0" indent="0"/>
            <a:r>
              <a:rPr lang="en-US" sz="2000" b="0" dirty="0" smtClean="0"/>
              <a:t>Also forms the basis for knowing the </a:t>
            </a:r>
            <a:r>
              <a:rPr lang="en-US" sz="2000" b="0" u="sng" dirty="0" smtClean="0"/>
              <a:t>state of the </a:t>
            </a:r>
            <a:r>
              <a:rPr lang="en-US" b="0" u="sng" dirty="0" smtClean="0"/>
              <a:t>current</a:t>
            </a:r>
            <a:r>
              <a:rPr lang="en-US" sz="2000" b="0" u="sng" dirty="0" smtClean="0"/>
              <a:t> scenario </a:t>
            </a:r>
            <a:r>
              <a:rPr lang="en-US" sz="2000" b="0" dirty="0" smtClean="0"/>
              <a:t>in progress.  </a:t>
            </a:r>
          </a:p>
        </p:txBody>
      </p:sp>
    </p:spTree>
    <p:extLst>
      <p:ext uri="{BB962C8B-B14F-4D97-AF65-F5344CB8AC3E}">
        <p14:creationId xmlns:p14="http://schemas.microsoft.com/office/powerpoint/2010/main" val="18948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Use Case Controller Pattern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39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5D196FB-1CCD-461C-B76B-1414425D45E4}" type="slidenum">
              <a:rPr lang="en-US" altLang="en-US" sz="1400" smtClean="0">
                <a:solidFill>
                  <a:srgbClr val="000000"/>
                </a:solidFill>
              </a:rPr>
              <a:pPr/>
              <a:t>43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pic>
        <p:nvPicPr>
          <p:cNvPr id="839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62275"/>
            <a:ext cx="44196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Controllers:  Page and Front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01000" cy="4800600"/>
          </a:xfrm>
        </p:spPr>
        <p:txBody>
          <a:bodyPr/>
          <a:lstStyle/>
          <a:p>
            <a:r>
              <a:rPr lang="en-US" smtClean="0"/>
              <a:t>Two other design patterns related to Use Case controllers:</a:t>
            </a:r>
          </a:p>
          <a:p>
            <a:r>
              <a:rPr lang="en-US" smtClean="0"/>
              <a:t>	Page Controller, and </a:t>
            </a:r>
          </a:p>
          <a:p>
            <a:r>
              <a:rPr lang="en-US" smtClean="0"/>
              <a:t>	Front Controller</a:t>
            </a:r>
          </a:p>
          <a:p>
            <a:r>
              <a:rPr lang="en-US" smtClean="0"/>
              <a:t>In a </a:t>
            </a:r>
            <a:r>
              <a:rPr lang="en-US" u="sng" smtClean="0"/>
              <a:t>Page Controller </a:t>
            </a:r>
            <a:r>
              <a:rPr lang="en-US" smtClean="0"/>
              <a:t>pattern, </a:t>
            </a:r>
            <a:r>
              <a:rPr lang="en-US" sz="2000" b="0" smtClean="0"/>
              <a:t>the controller uses a </a:t>
            </a:r>
            <a:r>
              <a:rPr lang="en-US" sz="2000" u="sng" smtClean="0"/>
              <a:t>single</a:t>
            </a:r>
            <a:r>
              <a:rPr lang="en-US" sz="2000" b="0" smtClean="0"/>
              <a:t> </a:t>
            </a:r>
            <a:r>
              <a:rPr lang="en-US" sz="2000" u="sng" smtClean="0"/>
              <a:t>Presenter</a:t>
            </a:r>
            <a:r>
              <a:rPr lang="en-US" sz="2000" b="0" smtClean="0"/>
              <a:t> which interacts with the </a:t>
            </a:r>
            <a:r>
              <a:rPr lang="en-US" sz="2000" u="sng" smtClean="0"/>
              <a:t>Model</a:t>
            </a:r>
            <a:r>
              <a:rPr lang="en-US" sz="2000" b="0" smtClean="0"/>
              <a:t> (the data for the page).  When it receives a request, the </a:t>
            </a:r>
            <a:r>
              <a:rPr lang="en-US" sz="2000" b="0" u="sng" smtClean="0"/>
              <a:t>Page</a:t>
            </a:r>
            <a:r>
              <a:rPr lang="en-US" sz="2000" b="0" smtClean="0"/>
              <a:t> </a:t>
            </a:r>
            <a:r>
              <a:rPr lang="en-US" sz="2000" b="0" u="sng" smtClean="0"/>
              <a:t>Controller</a:t>
            </a:r>
            <a:r>
              <a:rPr lang="en-US" sz="2000" b="0" smtClean="0"/>
              <a:t> can determine which </a:t>
            </a:r>
            <a:r>
              <a:rPr lang="en-US" sz="2000" u="sng" smtClean="0"/>
              <a:t>partial</a:t>
            </a:r>
            <a:r>
              <a:rPr lang="en-US" sz="2000" b="0" smtClean="0"/>
              <a:t> </a:t>
            </a:r>
            <a:r>
              <a:rPr lang="en-US" sz="2000" u="sng" smtClean="0"/>
              <a:t>View</a:t>
            </a:r>
            <a:r>
              <a:rPr lang="en-US" sz="2000" b="0" smtClean="0"/>
              <a:t> to display within the page, and then interact with that </a:t>
            </a:r>
            <a:r>
              <a:rPr lang="en-US" sz="2000" u="sng" smtClean="0"/>
              <a:t>View</a:t>
            </a:r>
            <a:r>
              <a:rPr lang="en-US" sz="2000" b="0" smtClean="0"/>
              <a:t> following the MVP pattern.</a:t>
            </a:r>
          </a:p>
          <a:p>
            <a:endParaRPr lang="en-US" sz="2000" b="0" smtClean="0"/>
          </a:p>
          <a:p>
            <a:r>
              <a:rPr lang="en-US" smtClean="0"/>
              <a:t>In the </a:t>
            </a:r>
            <a:r>
              <a:rPr lang="en-US" u="sng" smtClean="0"/>
              <a:t>Front Controller </a:t>
            </a:r>
            <a:r>
              <a:rPr lang="en-US" smtClean="0"/>
              <a:t>pattern</a:t>
            </a:r>
            <a:r>
              <a:rPr lang="en-US" sz="2000" b="0" smtClean="0"/>
              <a:t>, a separate controller examines each request and determines </a:t>
            </a:r>
            <a:r>
              <a:rPr lang="en-US" sz="2000" u="sng" smtClean="0"/>
              <a:t>which page </a:t>
            </a:r>
            <a:r>
              <a:rPr lang="en-US" sz="2000" b="0" smtClean="0"/>
              <a:t>to display.  Each page is a complete MVP implementation, with its own </a:t>
            </a:r>
            <a:r>
              <a:rPr lang="en-US" sz="2000" smtClean="0"/>
              <a:t>View</a:t>
            </a:r>
            <a:r>
              <a:rPr lang="en-US" sz="2000" b="0" smtClean="0"/>
              <a:t>, and each </a:t>
            </a:r>
            <a:r>
              <a:rPr lang="en-US" sz="2000" smtClean="0"/>
              <a:t>Presenter</a:t>
            </a:r>
            <a:r>
              <a:rPr lang="en-US" sz="2000" b="0" smtClean="0"/>
              <a:t> interacts with the </a:t>
            </a:r>
            <a:r>
              <a:rPr lang="en-US" sz="2000" smtClean="0"/>
              <a:t>View</a:t>
            </a:r>
            <a:r>
              <a:rPr lang="en-US" sz="2000" b="0" smtClean="0"/>
              <a:t> and the </a:t>
            </a:r>
            <a:r>
              <a:rPr lang="en-US" sz="2000" smtClean="0"/>
              <a:t>Model</a:t>
            </a:r>
            <a:r>
              <a:rPr lang="en-US" sz="2000" b="0" smtClean="0"/>
              <a:t> (the data) </a:t>
            </a: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FB1D9D9-1552-400A-96A5-F6CF56D0D9BC}" type="slidenum">
              <a:rPr lang="en-US" altLang="en-US" sz="1400" smtClean="0">
                <a:solidFill>
                  <a:srgbClr val="000000"/>
                </a:solidFill>
              </a:rPr>
              <a:pPr/>
              <a:t>44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60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000" smtClean="0">
                <a:solidFill>
                  <a:srgbClr val="000000"/>
                </a:solidFill>
              </a:rPr>
              <a:t>© Lethbridge/Laganière 2001</a:t>
            </a: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E29FC57-09EA-4F9F-9E11-E464FC4C217A}" type="slidenum">
              <a:rPr lang="en-US" altLang="en-US" sz="1400" smtClean="0">
                <a:solidFill>
                  <a:srgbClr val="000000"/>
                </a:solidFill>
              </a:rPr>
              <a:pPr/>
              <a:t>45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pic>
        <p:nvPicPr>
          <p:cNvPr id="860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024063"/>
            <a:ext cx="5676900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6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Presenter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Model–View–Presenter (MVP) is a derivative of the </a:t>
            </a:r>
            <a:r>
              <a:rPr lang="en-US" b="0" u="sng" dirty="0" smtClean="0">
                <a:solidFill>
                  <a:srgbClr val="0070C0"/>
                </a:solidFill>
                <a:latin typeface="Arial" charset="0"/>
              </a:rPr>
              <a:t>M</a:t>
            </a:r>
            <a:r>
              <a:rPr lang="en-US" b="0" dirty="0" smtClean="0">
                <a:solidFill>
                  <a:srgbClr val="0B0080"/>
                </a:solidFill>
                <a:latin typeface="Arial" charset="0"/>
                <a:hlinkClick r:id="rId2" tooltip="Model–view–controller"/>
              </a:rPr>
              <a:t>odel–View–Controller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 (MVC) </a:t>
            </a:r>
            <a:r>
              <a:rPr lang="en-US" b="0" dirty="0" smtClean="0">
                <a:solidFill>
                  <a:srgbClr val="0B0080"/>
                </a:solidFill>
                <a:latin typeface="Arial" charset="0"/>
                <a:hlinkClick r:id="rId3" tooltip="Software pattern"/>
              </a:rPr>
              <a:t>software pattern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, also used mostly for building </a:t>
            </a:r>
            <a:r>
              <a:rPr lang="en-US" b="0" dirty="0" smtClean="0">
                <a:solidFill>
                  <a:srgbClr val="0B0080"/>
                </a:solidFill>
                <a:latin typeface="Arial" charset="0"/>
                <a:hlinkClick r:id="rId4" tooltip="User interface"/>
              </a:rPr>
              <a:t>user interfaces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endParaRPr lang="en-US" b="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In MVP the </a:t>
            </a:r>
            <a:r>
              <a:rPr lang="en-US" b="0" i="1" dirty="0" smtClean="0">
                <a:solidFill>
                  <a:srgbClr val="000000"/>
                </a:solidFill>
                <a:latin typeface="Arial" charset="0"/>
              </a:rPr>
              <a:t>presenter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 assumes the functionality of the "middle-man" (played by the controller in MVC).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Additionally, the </a:t>
            </a:r>
            <a:r>
              <a:rPr lang="en-US" b="0" i="1" u="sng" dirty="0" smtClean="0">
                <a:solidFill>
                  <a:srgbClr val="000000"/>
                </a:solidFill>
                <a:latin typeface="Arial" charset="0"/>
              </a:rPr>
              <a:t>view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 is responsible for handling the UI events (like </a:t>
            </a:r>
            <a:r>
              <a:rPr lang="en-US" b="0" dirty="0" err="1" smtClean="0">
                <a:solidFill>
                  <a:srgbClr val="000000"/>
                </a:solidFill>
                <a:latin typeface="Arial" charset="0"/>
              </a:rPr>
              <a:t>mouseDown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rial" charset="0"/>
              </a:rPr>
              <a:t>keyDown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rial" charset="0"/>
              </a:rPr>
              <a:t>etc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), which is normally the controller's job.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Eventually, the </a:t>
            </a:r>
            <a:r>
              <a:rPr lang="en-US" b="0" i="1" dirty="0" smtClean="0">
                <a:solidFill>
                  <a:srgbClr val="000000"/>
                </a:solidFill>
                <a:latin typeface="Arial" charset="0"/>
              </a:rPr>
              <a:t>Model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 becomes strictly a </a:t>
            </a:r>
            <a:r>
              <a:rPr lang="en-US" b="0" dirty="0" smtClean="0">
                <a:solidFill>
                  <a:srgbClr val="0B0080"/>
                </a:solidFill>
                <a:latin typeface="Arial" charset="0"/>
                <a:hlinkClick r:id="rId5" tooltip="Domain model"/>
              </a:rPr>
              <a:t>domain model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endParaRPr lang="en-US" b="0" dirty="0" smtClean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88CBC4F-C797-4BEF-873C-DAE68ACBAA17}" type="slidenum">
              <a:rPr lang="en-US" altLang="en-US" sz="1400" smtClean="0">
                <a:solidFill>
                  <a:srgbClr val="000000"/>
                </a:solidFill>
              </a:rPr>
              <a:pPr/>
              <a:t>46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Presenter - more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u="sng" dirty="0" smtClean="0"/>
              <a:t>MVP is a user interface design pattern </a:t>
            </a:r>
            <a:r>
              <a:rPr lang="en-US" sz="2000" b="0" dirty="0" smtClean="0"/>
              <a:t>engineered to facilitate automated unit testing and improve the separation of concerns in presentation logic: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The </a:t>
            </a:r>
            <a:r>
              <a:rPr lang="en-US" sz="2000" b="0" u="sng" dirty="0" smtClean="0"/>
              <a:t>Model</a:t>
            </a:r>
            <a:r>
              <a:rPr lang="en-US" sz="2000" b="0" dirty="0" smtClean="0"/>
              <a:t> is an interface defining the data to be displayed or otherwise acted upon in the user interface.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The </a:t>
            </a:r>
            <a:r>
              <a:rPr lang="en-US" sz="2000" b="0" u="sng" dirty="0" smtClean="0"/>
              <a:t>View</a:t>
            </a:r>
            <a:r>
              <a:rPr lang="en-US" sz="2000" b="0" dirty="0" smtClean="0"/>
              <a:t> is an interface that displays data (the model) and routes user commands (events) to the </a:t>
            </a:r>
            <a:r>
              <a:rPr lang="en-US" sz="2000" b="0" u="sng" dirty="0" smtClean="0"/>
              <a:t>Presenter</a:t>
            </a:r>
            <a:r>
              <a:rPr lang="en-US" sz="2000" b="0" dirty="0" smtClean="0"/>
              <a:t> to act upon that data.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The </a:t>
            </a:r>
            <a:r>
              <a:rPr lang="en-US" sz="2000" b="0" u="sng" dirty="0" smtClean="0"/>
              <a:t>Presenter</a:t>
            </a:r>
            <a:r>
              <a:rPr lang="en-US" sz="2000" b="0" dirty="0" smtClean="0"/>
              <a:t> acts upon the model and the view. It retrieves data from repositories (the </a:t>
            </a:r>
            <a:r>
              <a:rPr lang="en-US" sz="2000" b="0" u="sng" dirty="0" smtClean="0"/>
              <a:t>model</a:t>
            </a:r>
            <a:r>
              <a:rPr lang="en-US" sz="2000" b="0" dirty="0" smtClean="0"/>
              <a:t>), and formats it for display in the </a:t>
            </a:r>
            <a:r>
              <a:rPr lang="en-US" sz="2000" b="0" u="sng" dirty="0" smtClean="0"/>
              <a:t>view</a:t>
            </a:r>
            <a:r>
              <a:rPr lang="en-US" sz="2000" b="0" dirty="0" smtClean="0"/>
              <a:t>.</a:t>
            </a:r>
          </a:p>
          <a:p>
            <a:r>
              <a:rPr lang="en-US" sz="2000" b="0" dirty="0" smtClean="0"/>
              <a:t> </a:t>
            </a: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5BE0B47-921B-48B5-92F3-3638BD33F0BE}" type="slidenum">
              <a:rPr lang="en-US" altLang="en-US" sz="1400" smtClean="0">
                <a:solidFill>
                  <a:srgbClr val="000000"/>
                </a:solidFill>
              </a:rPr>
              <a:pPr/>
              <a:t>47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0" t="12195" r="21213" b="17072"/>
          <a:stretch/>
        </p:blipFill>
        <p:spPr>
          <a:xfrm>
            <a:off x="914400" y="304800"/>
            <a:ext cx="7010400" cy="525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E217-3964-463A-8EF3-D4B28A5FC723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18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70" t="17582" r="22137" b="25275"/>
          <a:stretch/>
        </p:blipFill>
        <p:spPr>
          <a:xfrm>
            <a:off x="838200" y="1219200"/>
            <a:ext cx="7086600" cy="3962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Lethbridge/Laganière 2001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9E217-3964-463A-8EF3-D4B28A5FC723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2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UML interaction, class and package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UI sketches and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Database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Report sketches and prototypes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86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doing something to itself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initiating action in other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Controlling and coordinating activities in other objects</a:t>
            </a:r>
            <a:endParaRPr lang="en-US" b="0" dirty="0"/>
          </a:p>
          <a:p>
            <a:r>
              <a:rPr lang="en-US" dirty="0" smtClean="0"/>
              <a:t>Knowing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Knowing about private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Knowing about related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Knowing about things it can derive or calculate</a:t>
            </a:r>
            <a:endParaRPr lang="en-US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5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02" t="11391" r="17172" b="13188"/>
          <a:stretch/>
        </p:blipFill>
        <p:spPr>
          <a:xfrm>
            <a:off x="838200" y="1106277"/>
            <a:ext cx="7543800" cy="54278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26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– named description of problem and solution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name: </a:t>
            </a:r>
            <a:r>
              <a:rPr lang="en-US" b="0" dirty="0" smtClean="0"/>
              <a:t>Information Expert</a:t>
            </a:r>
          </a:p>
          <a:p>
            <a:endParaRPr lang="en-US" dirty="0"/>
          </a:p>
          <a:p>
            <a:r>
              <a:rPr lang="en-US" dirty="0" smtClean="0"/>
              <a:t>Problem: </a:t>
            </a:r>
            <a:r>
              <a:rPr lang="en-US" b="0" dirty="0" smtClean="0"/>
              <a:t>What is a basic principle by which to assign 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             responsibilities to objects?</a:t>
            </a:r>
          </a:p>
          <a:p>
            <a:endParaRPr lang="en-US" dirty="0"/>
          </a:p>
          <a:p>
            <a:r>
              <a:rPr lang="en-US" dirty="0" smtClean="0"/>
              <a:t>Solution: Assign responsibility to the class that has the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information needed to fulfill it.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6: Using design patterns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86229-8737-43B1-9AAF-7B962FB5E68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4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543800" cy="4800600"/>
          </a:xfrm>
        </p:spPr>
        <p:txBody>
          <a:bodyPr/>
          <a:lstStyle/>
          <a:p>
            <a:r>
              <a:rPr lang="en-US" u="sng" dirty="0"/>
              <a:t>GRASP PATTERNS</a:t>
            </a:r>
          </a:p>
          <a:p>
            <a:r>
              <a:rPr lang="en-US" dirty="0" smtClean="0"/>
              <a:t>Information </a:t>
            </a:r>
            <a:r>
              <a:rPr lang="en-US" dirty="0" smtClean="0"/>
              <a:t>Expert (Expert)</a:t>
            </a:r>
          </a:p>
          <a:p>
            <a:r>
              <a:rPr lang="en-US" dirty="0" smtClean="0"/>
              <a:t>Creator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Low coupling 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Pure Fabrication</a:t>
            </a:r>
          </a:p>
          <a:p>
            <a:r>
              <a:rPr lang="en-US" dirty="0" smtClean="0"/>
              <a:t>Indirection</a:t>
            </a:r>
          </a:p>
          <a:p>
            <a:r>
              <a:rPr lang="en-US" dirty="0" smtClean="0"/>
              <a:t>Protected Variation</a:t>
            </a:r>
          </a:p>
          <a:p>
            <a:endParaRPr lang="en-US" dirty="0" smtClean="0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400" smtClean="0">
                <a:solidFill>
                  <a:srgbClr val="000000"/>
                </a:solidFill>
              </a:rPr>
              <a:t>Chapter 6: Using design patterns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DA74D70-EF97-47B1-926F-9E20C2B70086}" type="slidenum">
              <a:rPr lang="en-US" altLang="en-US" sz="1400" smtClean="0">
                <a:solidFill>
                  <a:srgbClr val="000000"/>
                </a:solidFill>
              </a:rPr>
              <a:pPr/>
              <a:t>9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LlosengMaster">
  <a:themeElements>
    <a:clrScheme name="LlosengMaster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losengMaster">
  <a:themeElements>
    <a:clrScheme name="LlosengMaster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losengMaster">
  <a:themeElements>
    <a:clrScheme name="LlosengMaster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2977</Words>
  <Application>Microsoft Office PowerPoint</Application>
  <PresentationFormat>On-screen Show (4:3)</PresentationFormat>
  <Paragraphs>570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Times</vt:lpstr>
      <vt:lpstr>Wingdings</vt:lpstr>
      <vt:lpstr>7_LlosengMaster</vt:lpstr>
      <vt:lpstr>LlosengMaster</vt:lpstr>
      <vt:lpstr>2_LlosengMaster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RDD</vt:lpstr>
      <vt:lpstr>PowerPoint Presentation</vt:lpstr>
      <vt:lpstr>Pattern – named description of problem and solution pair</vt:lpstr>
      <vt:lpstr>PowerPoint Presentation</vt:lpstr>
      <vt:lpstr>GRASP Patterns</vt:lpstr>
      <vt:lpstr>GRASP Patterns</vt:lpstr>
      <vt:lpstr>1.  Information Expert (or Expert) </vt:lpstr>
      <vt:lpstr>Expert (Grasp Pattern)</vt:lpstr>
      <vt:lpstr>Expert (Grasp Pattern) – Using Domain Model</vt:lpstr>
      <vt:lpstr>Add Sales Class to the Design Model</vt:lpstr>
      <vt:lpstr>Our First Design Class:</vt:lpstr>
      <vt:lpstr>PowerPoint Presentation</vt:lpstr>
      <vt:lpstr>Consider:</vt:lpstr>
      <vt:lpstr>Note the Use of the Domain Model!!</vt:lpstr>
      <vt:lpstr>Consider:</vt:lpstr>
      <vt:lpstr>But be careful: Don’t run ‘Expert’ into the Ground!</vt:lpstr>
      <vt:lpstr>What does all this mean?  If we were to do this: </vt:lpstr>
      <vt:lpstr>What does all this mean?  If we were to do this: </vt:lpstr>
      <vt:lpstr>Being careful with Expert - Final</vt:lpstr>
      <vt:lpstr>Benefits of Expert:</vt:lpstr>
      <vt:lpstr>The Creator Pattern</vt:lpstr>
      <vt:lpstr>Creator</vt:lpstr>
      <vt:lpstr>Creator - Example</vt:lpstr>
      <vt:lpstr>Creator – Sales aggregates SalesLineItems</vt:lpstr>
      <vt:lpstr>Abbreviated Sequence Diagram:</vt:lpstr>
      <vt:lpstr>Benefits of Creator Pattern:</vt:lpstr>
      <vt:lpstr>The Controller Pattern</vt:lpstr>
      <vt:lpstr>Controller</vt:lpstr>
      <vt:lpstr>PowerPoint Presentation</vt:lpstr>
      <vt:lpstr>PowerPoint Presentation</vt:lpstr>
      <vt:lpstr>Controller</vt:lpstr>
      <vt:lpstr>Controller Pattern:  System Events</vt:lpstr>
      <vt:lpstr>Controller:  </vt:lpstr>
      <vt:lpstr>Controller - Discussion</vt:lpstr>
      <vt:lpstr>Controller - Discussion</vt:lpstr>
      <vt:lpstr>Controllers – Categories:  Façade Controller</vt:lpstr>
      <vt:lpstr>Controllers – Categories:  Use Case Controller</vt:lpstr>
      <vt:lpstr>The Use Case Controller Pattern</vt:lpstr>
      <vt:lpstr>Additional Controllers:  Page and Front</vt:lpstr>
      <vt:lpstr>PowerPoint Presentation</vt:lpstr>
      <vt:lpstr>Presenter</vt:lpstr>
      <vt:lpstr>Presenter - more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 PATTERNS</dc:title>
  <dc:creator>Roggio, Bob</dc:creator>
  <cp:lastModifiedBy>localadmin</cp:lastModifiedBy>
  <cp:revision>33</cp:revision>
  <dcterms:created xsi:type="dcterms:W3CDTF">2013-02-19T02:13:03Z</dcterms:created>
  <dcterms:modified xsi:type="dcterms:W3CDTF">2019-09-06T17:24:11Z</dcterms:modified>
</cp:coreProperties>
</file>