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337" r:id="rId5"/>
    <p:sldId id="289" r:id="rId6"/>
    <p:sldId id="339" r:id="rId7"/>
    <p:sldId id="329" r:id="rId8"/>
    <p:sldId id="33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81" d="100"/>
          <a:sy n="81" d="100"/>
        </p:scale>
        <p:origin x="1142" y="6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04/12/2024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04/12/2024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match your assigned Dataset, I.e., did you check the dataset assignment list on Slack (Announcements)?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3999" y="2579715"/>
            <a:ext cx="10031157" cy="1454957"/>
          </a:xfrm>
        </p:spPr>
        <p:txBody>
          <a:bodyPr>
            <a:normAutofit fontScale="90000"/>
          </a:bodyPr>
          <a:lstStyle/>
          <a:p>
            <a:pPr>
              <a:lnSpc>
                <a:spcPct val="100000"/>
              </a:lnSpc>
            </a:pPr>
            <a:r>
              <a:rPr lang="en-US" sz="3100" dirty="0"/>
              <a:t>Research Question – How does the trading volume correlate with each month of the year in the financial market data</a:t>
            </a:r>
            <a:br>
              <a:rPr lang="en-US" sz="3100" dirty="0"/>
            </a:br>
            <a:br>
              <a:rPr lang="en-US" sz="2700" dirty="0"/>
            </a:br>
            <a:r>
              <a:rPr lang="en-US" sz="4000" dirty="0"/>
              <a:t>Tutorial Presentation for Feedback</a:t>
            </a:r>
            <a:br>
              <a:rPr lang="en-US" sz="4000" dirty="0"/>
            </a:br>
            <a:r>
              <a:rPr lang="en-US" sz="2200" dirty="0"/>
              <a:t>Date: 04/11/2024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A226                                             Name of Student Presenting: Hariharan 	Baskar</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A226                  Names of Student Attendees : Hariharan Baskar, Arshad Sultan, 								Vishvha Natarajan , Lewis Bailey, 								Abdul Mateen Syed </a:t>
            </a:r>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954000" y="2019168"/>
            <a:ext cx="9769418" cy="230832"/>
          </a:xfrm>
        </p:spPr>
        <p:txBody>
          <a:bodyPr/>
          <a:lstStyle/>
          <a:p>
            <a:endParaRPr lang="en-GB" dirty="0"/>
          </a:p>
          <a:p>
            <a:endParaRPr lang="en-GB" dirty="0"/>
          </a:p>
          <a:p>
            <a:endParaRPr lang="en-GB" dirty="0"/>
          </a:p>
          <a:p>
            <a:endParaRPr lang="en-GB" dirty="0"/>
          </a:p>
          <a:p>
            <a:endParaRPr lang="en-GB" dirty="0"/>
          </a:p>
          <a:p>
            <a:endParaRPr lang="en-GB" dirty="0"/>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a:xfrm>
            <a:off x="952800" y="675606"/>
            <a:ext cx="10095414" cy="346248"/>
          </a:xfrm>
        </p:spPr>
        <p:txBody>
          <a:bodyPr/>
          <a:lstStyle/>
          <a:p>
            <a:r>
              <a:rPr lang="en-GB" sz="1800" b="1" dirty="0">
                <a:solidFill>
                  <a:schemeClr val="tx1"/>
                </a:solidFill>
              </a:rPr>
              <a:t>Snippet of Dataset: </a:t>
            </a:r>
            <a:r>
              <a:rPr lang="en-GB" b="1" dirty="0">
                <a:solidFill>
                  <a:schemeClr val="tx1"/>
                </a:solidFill>
              </a:rPr>
              <a:t>Our Dataset has a total of 656 rows out of which only 14 rows are represented here</a:t>
            </a:r>
          </a:p>
          <a:p>
            <a:endParaRPr lang="en-GB" b="1" dirty="0">
              <a:solidFill>
                <a:schemeClr val="tx1"/>
              </a:solidFill>
            </a:endParaRP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3</a:t>
            </a:fld>
            <a:endParaRPr lang="en-GB" dirty="0"/>
          </a:p>
        </p:txBody>
      </p:sp>
      <p:pic>
        <p:nvPicPr>
          <p:cNvPr id="7" name="Picture 6">
            <a:extLst>
              <a:ext uri="{FF2B5EF4-FFF2-40B4-BE49-F238E27FC236}">
                <a16:creationId xmlns:a16="http://schemas.microsoft.com/office/drawing/2014/main" id="{E52F83F1-AB70-5289-2E51-A7A1171CFD49}"/>
              </a:ext>
            </a:extLst>
          </p:cNvPr>
          <p:cNvPicPr>
            <a:picLocks noChangeAspect="1"/>
          </p:cNvPicPr>
          <p:nvPr/>
        </p:nvPicPr>
        <p:blipFill>
          <a:blip r:embed="rId2"/>
          <a:stretch>
            <a:fillRect/>
          </a:stretch>
        </p:blipFill>
        <p:spPr>
          <a:xfrm>
            <a:off x="1064825" y="1186948"/>
            <a:ext cx="10268475" cy="4186330"/>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393623"/>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chemeClr val="tx1"/>
                </a:solidFill>
              </a:rPr>
              <a:t>DS101 and GEEQ.csv</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1"/>
            <a:ext cx="10723949" cy="681162"/>
          </a:xfrm>
        </p:spPr>
        <p:txBody>
          <a:bodyPr/>
          <a:lstStyle/>
          <a:p>
            <a:r>
              <a:rPr lang="en-GB" dirty="0"/>
              <a:t>7COM1079-2024  Student Group No:   A226                 Names of Student Group Attendees: Hariharan Baskar, Arshad Sultan, 								Vishvha Natarajan , Lewis Bailey, </a:t>
            </a:r>
          </a:p>
          <a:p>
            <a:r>
              <a:rPr lang="en-GB" dirty="0"/>
              <a:t>								Abdul Mateen Syed</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9" y="2079409"/>
            <a:ext cx="10612024" cy="2699181"/>
          </a:xfrm>
        </p:spPr>
        <p:txBody>
          <a:bodyPr>
            <a:noAutofit/>
          </a:bodyPr>
          <a:lstStyle/>
          <a:p>
            <a:pPr>
              <a:lnSpc>
                <a:spcPct val="100000"/>
              </a:lnSpc>
            </a:pPr>
            <a:r>
              <a:rPr lang="en-US" sz="2400" b="0" dirty="0">
                <a:latin typeface="Calibri"/>
                <a:cs typeface="Calibri"/>
              </a:rPr>
              <a:t>This dataset is interesting to us because: it allows to gain insights into investor behavior by examining the relationship between trading volume with respect to each month in a year.</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Month</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a:t>
            </a:r>
            <a:r>
              <a:rPr lang="en-US" sz="2400" b="0" dirty="0">
                <a:solidFill>
                  <a:srgbClr val="FF0000"/>
                </a:solidFill>
                <a:latin typeface="Calibri"/>
                <a:cs typeface="Calibri"/>
              </a:rPr>
              <a:t> </a:t>
            </a:r>
            <a:r>
              <a:rPr lang="en-US" sz="2400" b="0" dirty="0">
                <a:latin typeface="Calibri"/>
                <a:cs typeface="Calibri"/>
              </a:rPr>
              <a:t>Interval data</a:t>
            </a:r>
            <a:r>
              <a:rPr lang="en-US" sz="2400" b="0" dirty="0">
                <a:solidFill>
                  <a:srgbClr val="FF0000"/>
                </a:solidFill>
                <a:latin typeface="Calibri"/>
                <a:cs typeface="Calibri"/>
              </a:rPr>
              <a:t>.</a:t>
            </a:r>
            <a:br>
              <a:rPr lang="en-US" sz="2400" b="0" dirty="0">
                <a:solidFill>
                  <a:srgbClr val="FF0000"/>
                </a:solidFill>
                <a:latin typeface="Calibri"/>
                <a:cs typeface="Calibri"/>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Volume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 Interval data</a:t>
            </a:r>
          </a:p>
        </p:txBody>
      </p: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227051"/>
            <a:ext cx="10273911" cy="988247"/>
          </a:xfrm>
        </p:spPr>
        <p:txBody>
          <a:bodyPr/>
          <a:lstStyle/>
          <a:p>
            <a:pPr>
              <a:spcAft>
                <a:spcPts val="0"/>
              </a:spcAft>
            </a:pPr>
            <a:r>
              <a:rPr lang="en-GB" dirty="0"/>
              <a:t>Our Research Question is </a:t>
            </a:r>
          </a:p>
          <a:p>
            <a:pPr>
              <a:spcAft>
                <a:spcPts val="0"/>
              </a:spcAft>
            </a:pPr>
            <a:r>
              <a:rPr lang="en-IE" sz="2400" b="0" dirty="0">
                <a:latin typeface="Calibri" panose="020F0502020204030204" pitchFamily="34" charset="0"/>
                <a:ea typeface="Calibri" panose="020F0502020204030204" pitchFamily="34" charset="0"/>
                <a:cs typeface="Times New Roman" panose="02020603050405020304" pitchFamily="18" charset="0"/>
              </a:rPr>
              <a:t>I</a:t>
            </a:r>
            <a:r>
              <a:rPr lang="en-IE" sz="2400" b="0" dirty="0">
                <a:effectLst/>
                <a:latin typeface="Calibri" panose="020F0502020204030204" pitchFamily="34" charset="0"/>
                <a:ea typeface="Calibri" panose="020F0502020204030204" pitchFamily="34" charset="0"/>
                <a:cs typeface="Times New Roman" panose="02020603050405020304" pitchFamily="18" charset="0"/>
              </a:rPr>
              <a:t>s there a correlation 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Volume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Price volatility?</a:t>
            </a:r>
            <a:endParaRPr lang="en-GB" sz="24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A226</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948992"/>
            <a:ext cx="10640594" cy="2960016"/>
          </a:xfrm>
        </p:spPr>
        <p:txBody>
          <a:bodyPr>
            <a:noAutofit/>
          </a:bodyPr>
          <a:lstStyle/>
          <a:p>
            <a:pPr>
              <a:lnSpc>
                <a:spcPct val="100000"/>
              </a:lnSpc>
            </a:pPr>
            <a:br>
              <a:rPr lang="en-GB" sz="2400" dirty="0">
                <a:effectLst/>
                <a:latin typeface="Calibri" panose="020F0502020204030204" pitchFamily="34" charset="0"/>
                <a:ea typeface="Calibri" panose="020F0502020204030204" pitchFamily="34" charset="0"/>
                <a:cs typeface="Times New Roman" panose="02020603050405020304" pitchFamily="18" charset="0"/>
              </a:rPr>
            </a:br>
            <a:r>
              <a:rPr lang="en-GB" sz="2400" b="0" dirty="0">
                <a:effectLst/>
                <a:latin typeface="+mn-lt"/>
                <a:ea typeface="Calibri" panose="020F0502020204030204" pitchFamily="34" charset="0"/>
                <a:cs typeface="Times New Roman" panose="02020603050405020304" pitchFamily="18" charset="0"/>
              </a:rPr>
              <a:t>1. </a:t>
            </a:r>
            <a:r>
              <a:rPr lang="en-GB" sz="2400" b="0" dirty="0">
                <a:latin typeface="Arial"/>
                <a:cs typeface="Arial"/>
              </a:rPr>
              <a:t>Null hypothesis (H</a:t>
            </a:r>
            <a:r>
              <a:rPr lang="en-GB" sz="2400" b="0" baseline="-25000" dirty="0">
                <a:latin typeface="Arial"/>
                <a:cs typeface="Arial"/>
              </a:rPr>
              <a:t>0</a:t>
            </a:r>
            <a:r>
              <a:rPr lang="en-GB" sz="2400" b="0" dirty="0">
                <a:latin typeface="Arial"/>
                <a:cs typeface="Arial"/>
              </a:rPr>
              <a:t>): There is </a:t>
            </a:r>
            <a:r>
              <a:rPr lang="en-GB" sz="2400" dirty="0">
                <a:latin typeface="Arial"/>
                <a:cs typeface="Arial"/>
              </a:rPr>
              <a:t>no </a:t>
            </a:r>
            <a:r>
              <a:rPr lang="en-GB" sz="2400" b="0" dirty="0">
                <a:latin typeface="Arial"/>
                <a:cs typeface="Arial"/>
              </a:rPr>
              <a:t>correlation between Trading Volume and each month in a year.</a:t>
            </a:r>
            <a:br>
              <a:rPr lang="en-GB" sz="2400" b="0" dirty="0">
                <a:latin typeface="Arial"/>
                <a:cs typeface="Arial"/>
              </a:rPr>
            </a:br>
            <a:br>
              <a:rPr lang="en-GB" sz="2400" b="0" dirty="0">
                <a:solidFill>
                  <a:srgbClr val="FF0000"/>
                </a:solidFill>
                <a:latin typeface="Arial"/>
                <a:cs typeface="Arial"/>
              </a:rPr>
            </a:br>
            <a:r>
              <a:rPr lang="en-GB" sz="2400" b="0" dirty="0">
                <a:latin typeface="Arial"/>
                <a:cs typeface="Arial"/>
              </a:rPr>
              <a:t>2. Alternative hypothesis (H</a:t>
            </a:r>
            <a:r>
              <a:rPr lang="en-GB" sz="2400" b="0" baseline="-25000" dirty="0">
                <a:latin typeface="Arial"/>
                <a:cs typeface="Arial"/>
              </a:rPr>
              <a:t>1</a:t>
            </a:r>
            <a:r>
              <a:rPr lang="en-GB" sz="2400" b="0" dirty="0">
                <a:latin typeface="Arial"/>
                <a:cs typeface="Arial"/>
              </a:rPr>
              <a:t>): There is a</a:t>
            </a:r>
            <a:r>
              <a:rPr lang="en-GB" sz="2400" dirty="0">
                <a:latin typeface="Arial"/>
                <a:cs typeface="Arial"/>
              </a:rPr>
              <a:t> </a:t>
            </a:r>
            <a:r>
              <a:rPr lang="en-GB" sz="2400" b="0" dirty="0">
                <a:latin typeface="Arial"/>
                <a:cs typeface="Arial"/>
              </a:rPr>
              <a:t>correlation between Trading Volume and each month in a year.</a:t>
            </a:r>
            <a:br>
              <a:rPr lang="en-GB" sz="2400" b="0" dirty="0">
                <a:solidFill>
                  <a:srgbClr val="FF0000"/>
                </a:solidFill>
                <a:latin typeface="Arial"/>
                <a:cs typeface="Arial"/>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10908</TotalTime>
  <Words>737</Words>
  <Application>Microsoft Office PowerPoint</Application>
  <PresentationFormat>Widescreen</PresentationFormat>
  <Paragraphs>33</Paragraphs>
  <Slides>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PowerPoint Presentation</vt:lpstr>
      <vt:lpstr>Research Question – How does the trading volume correlate with each month of the year in the financial market data  Tutorial Presentation for Feedback Date: 04/11/2024 </vt:lpstr>
      <vt:lpstr>PowerPoint Presentation</vt:lpstr>
      <vt:lpstr>This dataset is interesting to us because: it allows to gain insights into investor behavior by examining the relationship between trading volume with respect to each month in a year.  Our  Independent variable is: Month                    This  Independent variable datatype is:  Interval data.  Our Dependent variable is: Volume                    This Dependent variable datatype is : Interval data</vt:lpstr>
      <vt:lpstr> 1. Null hypothesis (H0): There is no correlation between Trading Volume and each month in a year.  2. Alternative hypothesis (H1): There is a correlation between Trading Volume and each month in a year.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Arshad Sultan [Student-PECS]</cp:lastModifiedBy>
  <cp:revision>234</cp:revision>
  <dcterms:created xsi:type="dcterms:W3CDTF">2019-10-01T08:37:56Z</dcterms:created>
  <dcterms:modified xsi:type="dcterms:W3CDTF">2024-12-04T13:25:56Z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