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20"/>
  </p:notesMasterIdLst>
  <p:handoutMasterIdLst>
    <p:handoutMasterId r:id="rId21"/>
  </p:handoutMasterIdLst>
  <p:sldIdLst>
    <p:sldId id="1593" r:id="rId4"/>
    <p:sldId id="1578" r:id="rId5"/>
    <p:sldId id="1594" r:id="rId6"/>
    <p:sldId id="1605" r:id="rId7"/>
    <p:sldId id="1595" r:id="rId8"/>
    <p:sldId id="1612" r:id="rId9"/>
    <p:sldId id="1613" r:id="rId10"/>
    <p:sldId id="1614" r:id="rId11"/>
    <p:sldId id="1610" r:id="rId12"/>
    <p:sldId id="1611" r:id="rId13"/>
    <p:sldId id="1608" r:id="rId14"/>
    <p:sldId id="1596" r:id="rId15"/>
    <p:sldId id="1598" r:id="rId16"/>
    <p:sldId id="1597" r:id="rId17"/>
    <p:sldId id="1599" r:id="rId18"/>
    <p:sldId id="160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6C028-ED19-799B-2B69-EA4F1EE0D0FE}" v="92" dt="2024-12-04T10:41:32.462"/>
    <p1510:client id="{9D900EE5-411F-4F6F-83D3-B1077EC92CBD}" v="2" dt="2024-12-04T07:57:57.284"/>
    <p1510:client id="{FCBA77F8-8065-4D55-97FE-0358322A38DD}" v="14" dt="2024-12-04T11:07:0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a S B" userId="S::nagarajasb@iisc.ac.in::5f260ca1-38f2-4981-8d97-029414a2ec37" providerId="AD" clId="Web-{3856C028-ED19-799B-2B69-EA4F1EE0D0FE}"/>
    <pc:docChg chg="modSld">
      <pc:chgData name="Nagaraja S B" userId="S::nagarajasb@iisc.ac.in::5f260ca1-38f2-4981-8d97-029414a2ec37" providerId="AD" clId="Web-{3856C028-ED19-799B-2B69-EA4F1EE0D0FE}" dt="2024-12-04T10:41:32.462" v="88" actId="20577"/>
      <pc:docMkLst>
        <pc:docMk/>
      </pc:docMkLst>
      <pc:sldChg chg="modSp">
        <pc:chgData name="Nagaraja S B" userId="S::nagarajasb@iisc.ac.in::5f260ca1-38f2-4981-8d97-029414a2ec37" providerId="AD" clId="Web-{3856C028-ED19-799B-2B69-EA4F1EE0D0FE}" dt="2024-12-04T10:11:59.023" v="52" actId="20577"/>
        <pc:sldMkLst>
          <pc:docMk/>
          <pc:sldMk cId="2909335198" sldId="1578"/>
        </pc:sldMkLst>
        <pc:spChg chg="mod">
          <ac:chgData name="Nagaraja S B" userId="S::nagarajasb@iisc.ac.in::5f260ca1-38f2-4981-8d97-029414a2ec37" providerId="AD" clId="Web-{3856C028-ED19-799B-2B69-EA4F1EE0D0FE}" dt="2024-12-04T10:11:59.023" v="52" actId="20577"/>
          <ac:spMkLst>
            <pc:docMk/>
            <pc:sldMk cId="2909335198" sldId="1578"/>
            <ac:spMk id="9" creationId="{47C04683-9D26-7720-A3F1-12D7D1DDB243}"/>
          </ac:spMkLst>
        </pc:spChg>
      </pc:sldChg>
      <pc:sldChg chg="modSp">
        <pc:chgData name="Nagaraja S B" userId="S::nagarajasb@iisc.ac.in::5f260ca1-38f2-4981-8d97-029414a2ec37" providerId="AD" clId="Web-{3856C028-ED19-799B-2B69-EA4F1EE0D0FE}" dt="2024-12-04T10:41:32.462" v="88" actId="20577"/>
        <pc:sldMkLst>
          <pc:docMk/>
          <pc:sldMk cId="4284436641" sldId="1593"/>
        </pc:sldMkLst>
        <pc:spChg chg="mod">
          <ac:chgData name="Nagaraja S B" userId="S::nagarajasb@iisc.ac.in::5f260ca1-38f2-4981-8d97-029414a2ec37" providerId="AD" clId="Web-{3856C028-ED19-799B-2B69-EA4F1EE0D0FE}" dt="2024-12-04T10:41:32.462" v="88" actId="20577"/>
          <ac:spMkLst>
            <pc:docMk/>
            <pc:sldMk cId="4284436641" sldId="1593"/>
            <ac:spMk id="5" creationId="{62BFB357-27F2-CAB3-DB8A-349B06BE1AF8}"/>
          </ac:spMkLst>
        </pc:spChg>
      </pc:sldChg>
      <pc:sldChg chg="modSp">
        <pc:chgData name="Nagaraja S B" userId="S::nagarajasb@iisc.ac.in::5f260ca1-38f2-4981-8d97-029414a2ec37" providerId="AD" clId="Web-{3856C028-ED19-799B-2B69-EA4F1EE0D0FE}" dt="2024-12-04T10:11:08.944" v="50" actId="14100"/>
        <pc:sldMkLst>
          <pc:docMk/>
          <pc:sldMk cId="3687015694" sldId="1594"/>
        </pc:sldMkLst>
        <pc:spChg chg="mod">
          <ac:chgData name="Nagaraja S B" userId="S::nagarajasb@iisc.ac.in::5f260ca1-38f2-4981-8d97-029414a2ec37" providerId="AD" clId="Web-{3856C028-ED19-799B-2B69-EA4F1EE0D0FE}" dt="2024-12-04T10:11:08.944" v="50" actId="14100"/>
          <ac:spMkLst>
            <pc:docMk/>
            <pc:sldMk cId="3687015694" sldId="1594"/>
            <ac:spMk id="9" creationId="{47C04683-9D26-7720-A3F1-12D7D1DDB243}"/>
          </ac:spMkLst>
        </pc:spChg>
      </pc:sldChg>
      <pc:sldChg chg="modSp">
        <pc:chgData name="Nagaraja S B" userId="S::nagarajasb@iisc.ac.in::5f260ca1-38f2-4981-8d97-029414a2ec37" providerId="AD" clId="Web-{3856C028-ED19-799B-2B69-EA4F1EE0D0FE}" dt="2024-12-04T10:18:45.579" v="71" actId="20577"/>
        <pc:sldMkLst>
          <pc:docMk/>
          <pc:sldMk cId="4218784260" sldId="1595"/>
        </pc:sldMkLst>
        <pc:spChg chg="mod">
          <ac:chgData name="Nagaraja S B" userId="S::nagarajasb@iisc.ac.in::5f260ca1-38f2-4981-8d97-029414a2ec37" providerId="AD" clId="Web-{3856C028-ED19-799B-2B69-EA4F1EE0D0FE}" dt="2024-12-04T10:18:45.579" v="71" actId="20577"/>
          <ac:spMkLst>
            <pc:docMk/>
            <pc:sldMk cId="4218784260" sldId="1595"/>
            <ac:spMk id="9" creationId="{47C04683-9D26-7720-A3F1-12D7D1DDB243}"/>
          </ac:spMkLst>
        </pc:spChg>
      </pc:sldChg>
      <pc:sldChg chg="modSp">
        <pc:chgData name="Nagaraja S B" userId="S::nagarajasb@iisc.ac.in::5f260ca1-38f2-4981-8d97-029414a2ec37" providerId="AD" clId="Web-{3856C028-ED19-799B-2B69-EA4F1EE0D0FE}" dt="2024-12-04T10:39:58.430" v="78" actId="20577"/>
        <pc:sldMkLst>
          <pc:docMk/>
          <pc:sldMk cId="3097419668" sldId="1598"/>
        </pc:sldMkLst>
        <pc:spChg chg="mod">
          <ac:chgData name="Nagaraja S B" userId="S::nagarajasb@iisc.ac.in::5f260ca1-38f2-4981-8d97-029414a2ec37" providerId="AD" clId="Web-{3856C028-ED19-799B-2B69-EA4F1EE0D0FE}" dt="2024-12-04T10:39:58.430" v="78" actId="20577"/>
          <ac:spMkLst>
            <pc:docMk/>
            <pc:sldMk cId="3097419668" sldId="1598"/>
            <ac:spMk id="9" creationId="{47C04683-9D26-7720-A3F1-12D7D1DDB243}"/>
          </ac:spMkLst>
        </pc:spChg>
      </pc:sldChg>
      <pc:sldChg chg="modSp">
        <pc:chgData name="Nagaraja S B" userId="S::nagarajasb@iisc.ac.in::5f260ca1-38f2-4981-8d97-029414a2ec37" providerId="AD" clId="Web-{3856C028-ED19-799B-2B69-EA4F1EE0D0FE}" dt="2024-12-04T10:18:24.531" v="70"/>
        <pc:sldMkLst>
          <pc:docMk/>
          <pc:sldMk cId="2286640624" sldId="1610"/>
        </pc:sldMkLst>
        <pc:spChg chg="mod">
          <ac:chgData name="Nagaraja S B" userId="S::nagarajasb@iisc.ac.in::5f260ca1-38f2-4981-8d97-029414a2ec37" providerId="AD" clId="Web-{3856C028-ED19-799B-2B69-EA4F1EE0D0FE}" dt="2024-12-04T10:18:24.531" v="70"/>
          <ac:spMkLst>
            <pc:docMk/>
            <pc:sldMk cId="2286640624" sldId="1610"/>
            <ac:spMk id="9" creationId="{7AB8428F-671B-D9C2-5C07-B3CD474BB62B}"/>
          </ac:spMkLst>
        </pc:spChg>
      </pc:sldChg>
      <pc:sldChg chg="modSp">
        <pc:chgData name="Nagaraja S B" userId="S::nagarajasb@iisc.ac.in::5f260ca1-38f2-4981-8d97-029414a2ec37" providerId="AD" clId="Web-{3856C028-ED19-799B-2B69-EA4F1EE0D0FE}" dt="2024-12-04T10:17:29.561" v="67"/>
        <pc:sldMkLst>
          <pc:docMk/>
          <pc:sldMk cId="3556887907" sldId="1612"/>
        </pc:sldMkLst>
        <pc:spChg chg="mod">
          <ac:chgData name="Nagaraja S B" userId="S::nagarajasb@iisc.ac.in::5f260ca1-38f2-4981-8d97-029414a2ec37" providerId="AD" clId="Web-{3856C028-ED19-799B-2B69-EA4F1EE0D0FE}" dt="2024-12-04T10:17:29.561" v="67"/>
          <ac:spMkLst>
            <pc:docMk/>
            <pc:sldMk cId="3556887907" sldId="1612"/>
            <ac:spMk id="9" creationId="{7AB8428F-671B-D9C2-5C07-B3CD474BB62B}"/>
          </ac:spMkLst>
        </pc:spChg>
      </pc:sldChg>
      <pc:sldChg chg="modSp">
        <pc:chgData name="Nagaraja S B" userId="S::nagarajasb@iisc.ac.in::5f260ca1-38f2-4981-8d97-029414a2ec37" providerId="AD" clId="Web-{3856C028-ED19-799B-2B69-EA4F1EE0D0FE}" dt="2024-12-04T10:15:59.294" v="60"/>
        <pc:sldMkLst>
          <pc:docMk/>
          <pc:sldMk cId="3866287295" sldId="1613"/>
        </pc:sldMkLst>
        <pc:spChg chg="mod">
          <ac:chgData name="Nagaraja S B" userId="S::nagarajasb@iisc.ac.in::5f260ca1-38f2-4981-8d97-029414a2ec37" providerId="AD" clId="Web-{3856C028-ED19-799B-2B69-EA4F1EE0D0FE}" dt="2024-12-04T10:15:59.294" v="60"/>
          <ac:spMkLst>
            <pc:docMk/>
            <pc:sldMk cId="3866287295" sldId="1613"/>
            <ac:spMk id="9" creationId="{7AB8428F-671B-D9C2-5C07-B3CD474BB62B}"/>
          </ac:spMkLst>
        </pc:spChg>
      </pc:sldChg>
    </pc:docChg>
  </pc:docChgLst>
  <pc:docChgLst>
    <pc:chgData name="Hariharan N" userId="eea61161-56d8-48f7-adbe-d10e551cf31b" providerId="ADAL" clId="{FCBA77F8-8065-4D55-97FE-0358322A38DD}"/>
    <pc:docChg chg="custSel addSld delSld modSld">
      <pc:chgData name="Hariharan N" userId="eea61161-56d8-48f7-adbe-d10e551cf31b" providerId="ADAL" clId="{FCBA77F8-8065-4D55-97FE-0358322A38DD}" dt="2024-12-04T11:07:06.141" v="53" actId="2062"/>
      <pc:docMkLst>
        <pc:docMk/>
      </pc:docMkLst>
      <pc:sldChg chg="delSp del mod">
        <pc:chgData name="Hariharan N" userId="eea61161-56d8-48f7-adbe-d10e551cf31b" providerId="ADAL" clId="{FCBA77F8-8065-4D55-97FE-0358322A38DD}" dt="2024-12-04T09:51:11.380" v="2" actId="47"/>
        <pc:sldMkLst>
          <pc:docMk/>
          <pc:sldMk cId="605447789" sldId="1606"/>
        </pc:sldMkLst>
        <pc:picChg chg="del">
          <ac:chgData name="Hariharan N" userId="eea61161-56d8-48f7-adbe-d10e551cf31b" providerId="ADAL" clId="{FCBA77F8-8065-4D55-97FE-0358322A38DD}" dt="2024-12-04T09:51:02.827" v="1" actId="478"/>
          <ac:picMkLst>
            <pc:docMk/>
            <pc:sldMk cId="605447789" sldId="1606"/>
            <ac:picMk id="5" creationId="{C6E36264-48B5-4CC3-283D-CCC5A5EF3894}"/>
          </ac:picMkLst>
        </pc:picChg>
      </pc:sldChg>
      <pc:sldChg chg="del">
        <pc:chgData name="Hariharan N" userId="eea61161-56d8-48f7-adbe-d10e551cf31b" providerId="ADAL" clId="{FCBA77F8-8065-4D55-97FE-0358322A38DD}" dt="2024-12-04T09:51:11.380" v="2" actId="47"/>
        <pc:sldMkLst>
          <pc:docMk/>
          <pc:sldMk cId="1160555281" sldId="1609"/>
        </pc:sldMkLst>
      </pc:sldChg>
      <pc:sldChg chg="add">
        <pc:chgData name="Hariharan N" userId="eea61161-56d8-48f7-adbe-d10e551cf31b" providerId="ADAL" clId="{FCBA77F8-8065-4D55-97FE-0358322A38DD}" dt="2024-12-04T09:50:49.569" v="0"/>
        <pc:sldMkLst>
          <pc:docMk/>
          <pc:sldMk cId="3556887907" sldId="1612"/>
        </pc:sldMkLst>
      </pc:sldChg>
      <pc:sldChg chg="modSp add mod">
        <pc:chgData name="Hariharan N" userId="eea61161-56d8-48f7-adbe-d10e551cf31b" providerId="ADAL" clId="{FCBA77F8-8065-4D55-97FE-0358322A38DD}" dt="2024-12-04T09:52:26.584" v="41" actId="1076"/>
        <pc:sldMkLst>
          <pc:docMk/>
          <pc:sldMk cId="3866287295" sldId="1613"/>
        </pc:sldMkLst>
        <pc:spChg chg="mod">
          <ac:chgData name="Hariharan N" userId="eea61161-56d8-48f7-adbe-d10e551cf31b" providerId="ADAL" clId="{FCBA77F8-8065-4D55-97FE-0358322A38DD}" dt="2024-12-04T09:52:26.584" v="41" actId="1076"/>
          <ac:spMkLst>
            <pc:docMk/>
            <pc:sldMk cId="3866287295" sldId="1613"/>
            <ac:spMk id="9" creationId="{7AB8428F-671B-D9C2-5C07-B3CD474BB62B}"/>
          </ac:spMkLst>
        </pc:spChg>
        <pc:spChg chg="mod">
          <ac:chgData name="Hariharan N" userId="eea61161-56d8-48f7-adbe-d10e551cf31b" providerId="ADAL" clId="{FCBA77F8-8065-4D55-97FE-0358322A38DD}" dt="2024-12-04T09:52:11.028" v="40" actId="1076"/>
          <ac:spMkLst>
            <pc:docMk/>
            <pc:sldMk cId="3866287295" sldId="1613"/>
            <ac:spMk id="13" creationId="{60C96757-C9C3-3CC7-E00E-CE9635DC62DB}"/>
          </ac:spMkLst>
        </pc:spChg>
        <pc:spChg chg="mod">
          <ac:chgData name="Hariharan N" userId="eea61161-56d8-48f7-adbe-d10e551cf31b" providerId="ADAL" clId="{FCBA77F8-8065-4D55-97FE-0358322A38DD}" dt="2024-12-04T09:52:05.447" v="39" actId="1076"/>
          <ac:spMkLst>
            <pc:docMk/>
            <pc:sldMk cId="3866287295" sldId="1613"/>
            <ac:spMk id="14" creationId="{C00F6F8D-4BA7-FFA7-8411-D3BE30EF0D48}"/>
          </ac:spMkLst>
        </pc:spChg>
      </pc:sldChg>
      <pc:sldChg chg="modSp add mod">
        <pc:chgData name="Hariharan N" userId="eea61161-56d8-48f7-adbe-d10e551cf31b" providerId="ADAL" clId="{FCBA77F8-8065-4D55-97FE-0358322A38DD}" dt="2024-12-04T11:07:06.141" v="53" actId="2062"/>
        <pc:sldMkLst>
          <pc:docMk/>
          <pc:sldMk cId="543722980" sldId="1614"/>
        </pc:sldMkLst>
        <pc:graphicFrameChg chg="modGraphic">
          <ac:chgData name="Hariharan N" userId="eea61161-56d8-48f7-adbe-d10e551cf31b" providerId="ADAL" clId="{FCBA77F8-8065-4D55-97FE-0358322A38DD}" dt="2024-12-04T11:07:06.141" v="53" actId="2062"/>
          <ac:graphicFrameMkLst>
            <pc:docMk/>
            <pc:sldMk cId="543722980" sldId="1614"/>
            <ac:graphicFrameMk id="4" creationId="{91E2C16E-02D8-A3D1-4F93-CE7FA11EB44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4/12/2024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4/12/2024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hyperlink" Target="https://david-kyn.medium.com/data-science-uncovering-customer-sentiments-of-brands-products-using-sentiment-analysis-part-1-ae2389d6a8b6" TargetMode="External"/><Relationship Id="rId4" Type="http://schemas.openxmlformats.org/officeDocument/2006/relationships/hyperlink" Target="https://medium.com/@fhuqtheta/sentiment-analysis-of-news-articles-a-lexicon-based-approach-4672246a12a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A-block-diagram-of-sentiment-analysis-by-BERT_fig2_351648377" TargetMode="External"/><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s://www.analyticsvidhya.com/blog/2021/06/part-5-step-by-step-guide-to-master-nlp-text-vectorization-approach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984729" cy="2505563"/>
          </a:xfrm>
        </p:spPr>
        <p:txBody>
          <a:bodyPr>
            <a:normAutofit fontScale="90000"/>
          </a:bodyPr>
          <a:lstStyle/>
          <a:p>
            <a:pPr>
              <a:lnSpc>
                <a:spcPct val="125000"/>
              </a:lnSpc>
              <a:spcBef>
                <a:spcPts val="1200"/>
              </a:spcBef>
              <a:spcAft>
                <a:spcPts val="1800"/>
              </a:spcAft>
            </a:pPr>
            <a:r>
              <a:rPr lang="en-SG" sz="2800" i="1">
                <a:latin typeface="Graphik Bold"/>
              </a:rPr>
              <a:t>DA 204o: </a:t>
            </a:r>
            <a:r>
              <a:rPr lang="en-SG" sz="2800" b="1">
                <a:latin typeface="Graphik Bold"/>
              </a:rPr>
              <a:t>Data Science in Practice </a:t>
            </a:r>
            <a:br>
              <a:rPr lang="en-SG" sz="2800" b="1">
                <a:latin typeface="Graphik Bold" panose="020B0803030202060203" pitchFamily="34" charset="0"/>
              </a:rPr>
            </a:br>
            <a:r>
              <a:rPr lang="en-US" sz="2800" i="1">
                <a:latin typeface="Graphik Regular"/>
              </a:rPr>
              <a:t>Course Project Presentation on:</a:t>
            </a:r>
            <a:br>
              <a:rPr lang="en-US" sz="2800" i="1">
                <a:latin typeface="Graphik Regular" panose="020B0503030202060203" pitchFamily="34" charset="0"/>
              </a:rPr>
            </a:br>
            <a:br>
              <a:rPr lang="en-US" sz="2400" i="1">
                <a:latin typeface="Graphik Regular" panose="020B0503030202060203" pitchFamily="34" charset="0"/>
              </a:rPr>
            </a:br>
            <a:r>
              <a:rPr lang="en-US" sz="3600" i="1">
                <a:latin typeface="Graphik Bold"/>
              </a:rPr>
              <a:t>Sentiment Analysis and Summarizing of Book Reader Reviews</a:t>
            </a:r>
            <a:endParaRPr lang="en-SG" sz="3600" b="1">
              <a:latin typeface="Graphik Bold"/>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a:normAutofit/>
          </a:bodyPr>
          <a:lstStyle/>
          <a:p>
            <a:pPr>
              <a:spcBef>
                <a:spcPts val="0"/>
              </a:spcBef>
            </a:pPr>
            <a:r>
              <a:rPr lang="en-SG" b="1" spc="10">
                <a:latin typeface="Graphik Semibold" panose="020B0703030202060203" pitchFamily="34" charset="0"/>
              </a:rPr>
              <a:t>Aviroop Karmakar, M-Tech (AI)</a:t>
            </a:r>
            <a:r>
              <a:rPr lang="en-SG" spc="10">
                <a:latin typeface="Graphik Regular" panose="020B0503030202060203" pitchFamily="34" charset="0"/>
              </a:rPr>
              <a:t>, </a:t>
            </a:r>
            <a:r>
              <a:rPr lang="en-SG" spc="10" err="1">
                <a:latin typeface="Graphik Regular" panose="020B0503030202060203" pitchFamily="34" charset="0"/>
              </a:rPr>
              <a:t>aviroopk@iisc.ac.in</a:t>
            </a:r>
            <a:endParaRPr lang="en-SG" spc="10">
              <a:latin typeface="Graphik Regular" panose="020B0503030202060203" pitchFamily="34" charset="0"/>
            </a:endParaRPr>
          </a:p>
          <a:p>
            <a:pPr>
              <a:spcBef>
                <a:spcPts val="0"/>
              </a:spcBef>
            </a:pPr>
            <a:r>
              <a:rPr lang="en-SG" b="1" spc="10">
                <a:latin typeface="Graphik Semibold" panose="020B0703030202060203" pitchFamily="34" charset="0"/>
              </a:rPr>
              <a:t>Hariharan N, M-Tech (DSBA)</a:t>
            </a:r>
            <a:r>
              <a:rPr lang="en-SG" spc="10">
                <a:latin typeface="Graphik Regular" panose="020B0503030202060203" pitchFamily="34" charset="0"/>
              </a:rPr>
              <a:t>, </a:t>
            </a:r>
            <a:r>
              <a:rPr lang="en-SG" spc="10" err="1">
                <a:latin typeface="Graphik Regular" panose="020B0503030202060203" pitchFamily="34" charset="0"/>
              </a:rPr>
              <a:t>nhariharan@iisc.ac.in</a:t>
            </a:r>
            <a:endParaRPr lang="en-SG" b="1" spc="10">
              <a:latin typeface="Graphik Semibold" panose="020B0703030202060203" pitchFamily="34" charset="0"/>
            </a:endParaRPr>
          </a:p>
          <a:p>
            <a:pPr>
              <a:spcBef>
                <a:spcPts val="0"/>
              </a:spcBef>
            </a:pPr>
            <a:r>
              <a:rPr lang="en-SG" b="1" spc="10" err="1">
                <a:latin typeface="Graphik Semibold" panose="020B0703030202060203" pitchFamily="34" charset="0"/>
              </a:rPr>
              <a:t>Nagaraja</a:t>
            </a:r>
            <a:r>
              <a:rPr lang="en-SG" b="1" spc="10">
                <a:latin typeface="Graphik Semibold" panose="020B0703030202060203" pitchFamily="34" charset="0"/>
              </a:rPr>
              <a:t> SB, M-Tech (DSBA)</a:t>
            </a:r>
            <a:r>
              <a:rPr lang="en-SG" spc="10">
                <a:latin typeface="Graphik Regular" panose="020B0503030202060203" pitchFamily="34" charset="0"/>
              </a:rPr>
              <a:t>, </a:t>
            </a:r>
            <a:r>
              <a:rPr lang="en-SG" spc="10" err="1">
                <a:latin typeface="Graphik Regular" panose="020B0503030202060203" pitchFamily="34" charset="0"/>
              </a:rPr>
              <a:t>nagarajasb@iisc.ac.in</a:t>
            </a:r>
            <a:endParaRPr lang="en-SG" spc="10">
              <a:latin typeface="Graphik Regular" panose="020B0503030202060203" pitchFamily="34" charset="0"/>
            </a:endParaRPr>
          </a:p>
          <a:p>
            <a:pPr>
              <a:spcBef>
                <a:spcPts val="0"/>
              </a:spcBef>
            </a:pPr>
            <a:endParaRPr lang="en-SG" spc="1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BF82D-1BDC-77A2-9F75-6B73F2CB0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AF8BC1-DC33-0A31-1A29-0AA062A606AB}"/>
              </a:ext>
            </a:extLst>
          </p:cNvPr>
          <p:cNvSpPr>
            <a:spLocks noGrp="1"/>
          </p:cNvSpPr>
          <p:nvPr>
            <p:ph type="title"/>
          </p:nvPr>
        </p:nvSpPr>
        <p:spPr/>
        <p:txBody>
          <a:bodyPr>
            <a:normAutofit/>
          </a:bodyPr>
          <a:lstStyle/>
          <a:p>
            <a:r>
              <a:rPr lang="en-US" sz="3200" b="1">
                <a:solidFill>
                  <a:schemeClr val="bg1"/>
                </a:solidFill>
              </a:rPr>
              <a:t>Model Selection and Training</a:t>
            </a:r>
            <a:endParaRPr lang="en-SG" sz="3200">
              <a:solidFill>
                <a:schemeClr val="bg1"/>
              </a:solidFill>
            </a:endParaRPr>
          </a:p>
        </p:txBody>
      </p:sp>
      <p:sp>
        <p:nvSpPr>
          <p:cNvPr id="10" name="Text Placeholder 9">
            <a:extLst>
              <a:ext uri="{FF2B5EF4-FFF2-40B4-BE49-F238E27FC236}">
                <a16:creationId xmlns:a16="http://schemas.microsoft.com/office/drawing/2014/main" id="{1CAA9AA3-160F-DA93-2AC2-20A27733E4E1}"/>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A11A60A7-7F36-76F8-9796-038492B670EE}"/>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40AB743-EE03-3ABA-D337-5DB4F4AFCEAE}"/>
              </a:ext>
            </a:extLst>
          </p:cNvPr>
          <p:cNvSpPr>
            <a:spLocks noGrp="1"/>
          </p:cNvSpPr>
          <p:nvPr>
            <p:ph type="sldNum" sz="quarter" idx="12"/>
          </p:nvPr>
        </p:nvSpPr>
        <p:spPr/>
        <p:txBody>
          <a:bodyPr/>
          <a:lstStyle/>
          <a:p>
            <a:fld id="{BF1758FF-0BF1-4103-A89A-38EC40E85429}" type="slidenum">
              <a:rPr lang="en-SG" smtClean="0"/>
              <a:t>10</a:t>
            </a:fld>
            <a:endParaRPr lang="en-SG"/>
          </a:p>
        </p:txBody>
      </p:sp>
      <p:graphicFrame>
        <p:nvGraphicFramePr>
          <p:cNvPr id="4" name="Content Placeholder 3">
            <a:extLst>
              <a:ext uri="{FF2B5EF4-FFF2-40B4-BE49-F238E27FC236}">
                <a16:creationId xmlns:a16="http://schemas.microsoft.com/office/drawing/2014/main" id="{91E2C16E-02D8-A3D1-4F93-CE7FA11EB448}"/>
              </a:ext>
            </a:extLst>
          </p:cNvPr>
          <p:cNvGraphicFramePr>
            <a:graphicFrameLocks noGrp="1"/>
          </p:cNvGraphicFramePr>
          <p:nvPr>
            <p:ph idx="1"/>
            <p:extLst>
              <p:ext uri="{D42A27DB-BD31-4B8C-83A1-F6EECF244321}">
                <p14:modId xmlns:p14="http://schemas.microsoft.com/office/powerpoint/2010/main" val="876105202"/>
              </p:ext>
            </p:extLst>
          </p:nvPr>
        </p:nvGraphicFramePr>
        <p:xfrm>
          <a:off x="4505326" y="1122409"/>
          <a:ext cx="5934074" cy="1840230"/>
        </p:xfrm>
        <a:graphic>
          <a:graphicData uri="http://schemas.openxmlformats.org/drawingml/2006/table">
            <a:tbl>
              <a:tblPr firstRow="1" bandRow="1">
                <a:tableStyleId>{5940675A-B579-460E-94D1-54222C63F5DA}</a:tableStyleId>
              </a:tblPr>
              <a:tblGrid>
                <a:gridCol w="2967037">
                  <a:extLst>
                    <a:ext uri="{9D8B030D-6E8A-4147-A177-3AD203B41FA5}">
                      <a16:colId xmlns:a16="http://schemas.microsoft.com/office/drawing/2014/main" val="1183470518"/>
                    </a:ext>
                  </a:extLst>
                </a:gridCol>
                <a:gridCol w="2967037">
                  <a:extLst>
                    <a:ext uri="{9D8B030D-6E8A-4147-A177-3AD203B41FA5}">
                      <a16:colId xmlns:a16="http://schemas.microsoft.com/office/drawing/2014/main" val="3157014209"/>
                    </a:ext>
                  </a:extLst>
                </a:gridCol>
              </a:tblGrid>
              <a:tr h="600075">
                <a:tc>
                  <a:txBody>
                    <a:bodyPr/>
                    <a:lstStyle/>
                    <a:p>
                      <a:pPr algn="ctr"/>
                      <a:endParaRPr lang="en-US">
                        <a:solidFill>
                          <a:schemeClr val="bg1"/>
                        </a:solidFill>
                      </a:endParaRPr>
                    </a:p>
                  </a:txBody>
                  <a:tcPr>
                    <a:solidFill>
                      <a:schemeClr val="tx2"/>
                    </a:solidFill>
                  </a:tcPr>
                </a:tc>
                <a:tc>
                  <a:txBody>
                    <a:bodyPr/>
                    <a:lstStyle/>
                    <a:p>
                      <a:pPr algn="ctr"/>
                      <a:r>
                        <a:rPr lang="en-US">
                          <a:solidFill>
                            <a:schemeClr val="bg1"/>
                          </a:solidFill>
                        </a:rPr>
                        <a:t>TF-IDF Vectorizer</a:t>
                      </a:r>
                    </a:p>
                  </a:txBody>
                  <a:tcPr>
                    <a:solidFill>
                      <a:schemeClr val="tx2"/>
                    </a:solidFill>
                  </a:tcPr>
                </a:tc>
                <a:extLst>
                  <a:ext uri="{0D108BD9-81ED-4DB2-BD59-A6C34878D82A}">
                    <a16:rowId xmlns:a16="http://schemas.microsoft.com/office/drawing/2014/main" val="2318523957"/>
                  </a:ext>
                </a:extLst>
              </a:tr>
              <a:tr h="600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latin typeface="+mn-lt"/>
                          <a:ea typeface="+mn-ea"/>
                          <a:cs typeface="+mn-cs"/>
                        </a:rPr>
                        <a:t>Training loss</a:t>
                      </a:r>
                    </a:p>
                  </a:txBody>
                  <a:tcPr anchor="ctr"/>
                </a:tc>
                <a:tc>
                  <a:txBody>
                    <a:bodyPr/>
                    <a:lstStyle/>
                    <a:p>
                      <a:pPr algn="ctr"/>
                      <a:r>
                        <a:rPr lang="en-US"/>
                        <a:t>1.282</a:t>
                      </a:r>
                    </a:p>
                  </a:txBody>
                  <a:tcPr anchor="ctr"/>
                </a:tc>
                <a:extLst>
                  <a:ext uri="{0D108BD9-81ED-4DB2-BD59-A6C34878D82A}">
                    <a16:rowId xmlns:a16="http://schemas.microsoft.com/office/drawing/2014/main" val="2865453088"/>
                  </a:ext>
                </a:extLst>
              </a:tr>
              <a:tr h="600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Validation loss</a:t>
                      </a:r>
                    </a:p>
                    <a:p>
                      <a:pPr algn="ctr"/>
                      <a:endParaRPr lang="en-US"/>
                    </a:p>
                  </a:txBody>
                  <a:tcPr anchor="ctr"/>
                </a:tc>
                <a:tc>
                  <a:txBody>
                    <a:bodyPr/>
                    <a:lstStyle/>
                    <a:p>
                      <a:pPr algn="ctr"/>
                      <a:r>
                        <a:rPr lang="en-US"/>
                        <a:t>1.847</a:t>
                      </a:r>
                    </a:p>
                  </a:txBody>
                  <a:tcPr anchor="ctr"/>
                </a:tc>
                <a:extLst>
                  <a:ext uri="{0D108BD9-81ED-4DB2-BD59-A6C34878D82A}">
                    <a16:rowId xmlns:a16="http://schemas.microsoft.com/office/drawing/2014/main" val="2862949919"/>
                  </a:ext>
                </a:extLst>
              </a:tr>
            </a:tbl>
          </a:graphicData>
        </a:graphic>
      </p:graphicFrame>
      <p:sp>
        <p:nvSpPr>
          <p:cNvPr id="5" name="TextBox 4">
            <a:extLst>
              <a:ext uri="{FF2B5EF4-FFF2-40B4-BE49-F238E27FC236}">
                <a16:creationId xmlns:a16="http://schemas.microsoft.com/office/drawing/2014/main" id="{85BDCE5C-DBA6-F55A-0455-9F1ADE86114D}"/>
              </a:ext>
            </a:extLst>
          </p:cNvPr>
          <p:cNvSpPr txBox="1"/>
          <p:nvPr/>
        </p:nvSpPr>
        <p:spPr>
          <a:xfrm>
            <a:off x="4186238" y="527950"/>
            <a:ext cx="5500687" cy="400110"/>
          </a:xfrm>
          <a:prstGeom prst="rect">
            <a:avLst/>
          </a:prstGeom>
          <a:noFill/>
        </p:spPr>
        <p:txBody>
          <a:bodyPr wrap="square" rtlCol="0">
            <a:spAutoFit/>
          </a:bodyPr>
          <a:lstStyle/>
          <a:p>
            <a:r>
              <a:rPr lang="en-US" sz="2000" b="1"/>
              <a:t>Model Training Results </a:t>
            </a:r>
            <a:r>
              <a:rPr lang="en-IN" sz="2000" b="1">
                <a:solidFill>
                  <a:schemeClr val="tx1"/>
                </a:solidFill>
              </a:rPr>
              <a:t>(Auto Summarization) </a:t>
            </a:r>
            <a:r>
              <a:rPr lang="en-US" sz="2000" b="1"/>
              <a:t>:</a:t>
            </a:r>
          </a:p>
        </p:txBody>
      </p:sp>
      <p:sp>
        <p:nvSpPr>
          <p:cNvPr id="13" name="TextBox 12">
            <a:extLst>
              <a:ext uri="{FF2B5EF4-FFF2-40B4-BE49-F238E27FC236}">
                <a16:creationId xmlns:a16="http://schemas.microsoft.com/office/drawing/2014/main" id="{2E33D0E6-5165-33E6-5221-E98B71A46100}"/>
              </a:ext>
            </a:extLst>
          </p:cNvPr>
          <p:cNvSpPr txBox="1"/>
          <p:nvPr/>
        </p:nvSpPr>
        <p:spPr>
          <a:xfrm>
            <a:off x="4186238" y="3077550"/>
            <a:ext cx="5038725" cy="369332"/>
          </a:xfrm>
          <a:prstGeom prst="rect">
            <a:avLst/>
          </a:prstGeom>
          <a:noFill/>
        </p:spPr>
        <p:txBody>
          <a:bodyPr wrap="square" rtlCol="0">
            <a:spAutoFit/>
          </a:bodyPr>
          <a:lstStyle/>
          <a:p>
            <a:r>
              <a:rPr lang="en-US" b="1"/>
              <a:t>Sample output: </a:t>
            </a:r>
          </a:p>
        </p:txBody>
      </p:sp>
      <p:pic>
        <p:nvPicPr>
          <p:cNvPr id="11" name="Picture 10">
            <a:extLst>
              <a:ext uri="{FF2B5EF4-FFF2-40B4-BE49-F238E27FC236}">
                <a16:creationId xmlns:a16="http://schemas.microsoft.com/office/drawing/2014/main" id="{ECB7BD8C-73C3-9C2F-BC6C-1FB1B07827E7}"/>
              </a:ext>
            </a:extLst>
          </p:cNvPr>
          <p:cNvPicPr>
            <a:picLocks noChangeAspect="1"/>
          </p:cNvPicPr>
          <p:nvPr/>
        </p:nvPicPr>
        <p:blipFill>
          <a:blip r:embed="rId2"/>
          <a:stretch>
            <a:fillRect/>
          </a:stretch>
        </p:blipFill>
        <p:spPr>
          <a:xfrm>
            <a:off x="4186238" y="3738978"/>
            <a:ext cx="7900987" cy="2423697"/>
          </a:xfrm>
          <a:prstGeom prst="rect">
            <a:avLst/>
          </a:prstGeom>
        </p:spPr>
      </p:pic>
    </p:spTree>
    <p:extLst>
      <p:ext uri="{BB962C8B-B14F-4D97-AF65-F5344CB8AC3E}">
        <p14:creationId xmlns:p14="http://schemas.microsoft.com/office/powerpoint/2010/main" val="116783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BF82D-1BDC-77A2-9F75-6B73F2CB0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AF8BC1-DC33-0A31-1A29-0AA062A606AB}"/>
              </a:ext>
            </a:extLst>
          </p:cNvPr>
          <p:cNvSpPr>
            <a:spLocks noGrp="1"/>
          </p:cNvSpPr>
          <p:nvPr>
            <p:ph type="title"/>
          </p:nvPr>
        </p:nvSpPr>
        <p:spPr/>
        <p:txBody>
          <a:bodyPr>
            <a:normAutofit/>
          </a:bodyPr>
          <a:lstStyle/>
          <a:p>
            <a:r>
              <a:rPr lang="en-US" sz="3200" b="1">
                <a:solidFill>
                  <a:schemeClr val="bg1"/>
                </a:solidFill>
              </a:rPr>
              <a:t>Model Selection and Training</a:t>
            </a:r>
            <a:endParaRPr lang="en-SG" sz="3200">
              <a:solidFill>
                <a:schemeClr val="bg1"/>
              </a:solidFill>
            </a:endParaRPr>
          </a:p>
        </p:txBody>
      </p:sp>
      <p:sp>
        <p:nvSpPr>
          <p:cNvPr id="9" name="Content Placeholder 8">
            <a:extLst>
              <a:ext uri="{FF2B5EF4-FFF2-40B4-BE49-F238E27FC236}">
                <a16:creationId xmlns:a16="http://schemas.microsoft.com/office/drawing/2014/main" id="{7AB8428F-671B-D9C2-5C07-B3CD474BB62B}"/>
              </a:ext>
            </a:extLst>
          </p:cNvPr>
          <p:cNvSpPr>
            <a:spLocks noGrp="1"/>
          </p:cNvSpPr>
          <p:nvPr>
            <p:ph idx="1"/>
          </p:nvPr>
        </p:nvSpPr>
        <p:spPr>
          <a:xfrm>
            <a:off x="4324349" y="731520"/>
            <a:ext cx="7515225" cy="744855"/>
          </a:xfrm>
        </p:spPr>
        <p:txBody>
          <a:bodyPr>
            <a:normAutofit fontScale="70000" lnSpcReduction="20000"/>
          </a:bodyPr>
          <a:lstStyle/>
          <a:p>
            <a:pPr marL="0" indent="0">
              <a:buNone/>
            </a:pPr>
            <a:r>
              <a:rPr lang="en-IN" sz="3800" b="1">
                <a:solidFill>
                  <a:schemeClr val="tx1"/>
                </a:solidFill>
              </a:rPr>
              <a:t>Model Training </a:t>
            </a:r>
            <a:r>
              <a:rPr lang="en-IN" sz="4400" b="1">
                <a:solidFill>
                  <a:schemeClr val="tx1"/>
                </a:solidFill>
              </a:rPr>
              <a:t>(Auto Summarization) </a:t>
            </a:r>
            <a:r>
              <a:rPr lang="en-US" sz="4400" b="1">
                <a:solidFill>
                  <a:schemeClr val="tx1"/>
                </a:solidFill>
              </a:rPr>
              <a:t>:</a:t>
            </a:r>
            <a:br>
              <a:rPr lang="en-IN" sz="3300"/>
            </a:br>
            <a:endParaRPr lang="en-IN" sz="3300"/>
          </a:p>
          <a:p>
            <a:pPr marL="457200" indent="-457200">
              <a:buFont typeface="+mj-lt"/>
              <a:buAutoNum type="arabicPeriod"/>
            </a:pPr>
            <a:endParaRPr lang="en-IN" sz="2900"/>
          </a:p>
        </p:txBody>
      </p:sp>
      <p:sp>
        <p:nvSpPr>
          <p:cNvPr id="10" name="Text Placeholder 9">
            <a:extLst>
              <a:ext uri="{FF2B5EF4-FFF2-40B4-BE49-F238E27FC236}">
                <a16:creationId xmlns:a16="http://schemas.microsoft.com/office/drawing/2014/main" id="{1CAA9AA3-160F-DA93-2AC2-20A27733E4E1}"/>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A11A60A7-7F36-76F8-9796-038492B670EE}"/>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40AB743-EE03-3ABA-D337-5DB4F4AFCEAE}"/>
              </a:ext>
            </a:extLst>
          </p:cNvPr>
          <p:cNvSpPr>
            <a:spLocks noGrp="1"/>
          </p:cNvSpPr>
          <p:nvPr>
            <p:ph type="sldNum" sz="quarter" idx="12"/>
          </p:nvPr>
        </p:nvSpPr>
        <p:spPr/>
        <p:txBody>
          <a:bodyPr/>
          <a:lstStyle/>
          <a:p>
            <a:fld id="{BF1758FF-0BF1-4103-A89A-38EC40E85429}" type="slidenum">
              <a:rPr lang="en-SG" smtClean="0"/>
              <a:t>11</a:t>
            </a:fld>
            <a:endParaRPr lang="en-SG"/>
          </a:p>
        </p:txBody>
      </p:sp>
      <p:sp>
        <p:nvSpPr>
          <p:cNvPr id="3" name="TextBox 2">
            <a:extLst>
              <a:ext uri="{FF2B5EF4-FFF2-40B4-BE49-F238E27FC236}">
                <a16:creationId xmlns:a16="http://schemas.microsoft.com/office/drawing/2014/main" id="{A705B33E-1C5A-4FA8-E3A3-8B689F07D60A}"/>
              </a:ext>
            </a:extLst>
          </p:cNvPr>
          <p:cNvSpPr txBox="1"/>
          <p:nvPr/>
        </p:nvSpPr>
        <p:spPr>
          <a:xfrm>
            <a:off x="4324349" y="1720840"/>
            <a:ext cx="7372349" cy="3293209"/>
          </a:xfrm>
          <a:prstGeom prst="rect">
            <a:avLst/>
          </a:prstGeom>
          <a:noFill/>
        </p:spPr>
        <p:txBody>
          <a:bodyPr wrap="square">
            <a:spAutoFit/>
          </a:bodyPr>
          <a:lstStyle/>
          <a:p>
            <a:r>
              <a:rPr lang="en-IN" sz="1600" b="1"/>
              <a:t>Model Finalized</a:t>
            </a:r>
            <a:r>
              <a:rPr lang="en-IN" sz="1600"/>
              <a:t>:</a:t>
            </a:r>
            <a:br>
              <a:rPr lang="en-IN" sz="1600"/>
            </a:br>
            <a:br>
              <a:rPr lang="en-IN" sz="1600"/>
            </a:br>
            <a:r>
              <a:rPr lang="en-IN" sz="1600" b="1"/>
              <a:t>BART (Bidirectional and Auto-Regressive Transformers)-  </a:t>
            </a:r>
            <a:r>
              <a:rPr lang="en-IN" sz="1600"/>
              <a:t>Pre trained with "</a:t>
            </a:r>
            <a:r>
              <a:rPr lang="en-IN" sz="1600" err="1"/>
              <a:t>facebook</a:t>
            </a:r>
            <a:r>
              <a:rPr lang="en-IN" sz="1600"/>
              <a:t>/</a:t>
            </a:r>
            <a:r>
              <a:rPr lang="en-IN" sz="1600" err="1"/>
              <a:t>bart</a:t>
            </a:r>
            <a:r>
              <a:rPr lang="en-IN" sz="1600"/>
              <a:t>-large-</a:t>
            </a:r>
            <a:r>
              <a:rPr lang="en-IN" sz="1600" err="1"/>
              <a:t>cnn</a:t>
            </a:r>
            <a:r>
              <a:rPr lang="en-IN" sz="1600"/>
              <a:t>“ specialized for summarization tasks</a:t>
            </a:r>
          </a:p>
          <a:p>
            <a:endParaRPr lang="en-IN" sz="1600"/>
          </a:p>
          <a:p>
            <a:r>
              <a:rPr lang="en-IN" sz="1600" b="1"/>
              <a:t>Tools Used:</a:t>
            </a:r>
            <a:br>
              <a:rPr lang="en-IN" sz="1600"/>
            </a:br>
            <a:r>
              <a:rPr lang="en-IN" sz="1600" b="1"/>
              <a:t>Transformers Library (Hugging Face)</a:t>
            </a:r>
            <a:r>
              <a:rPr lang="en-IN" sz="1600"/>
              <a:t>: For seamless integration of the pretrained BART model.</a:t>
            </a:r>
          </a:p>
          <a:p>
            <a:r>
              <a:rPr lang="en-IN" sz="1600" b="1"/>
              <a:t>spacy Library </a:t>
            </a:r>
            <a:r>
              <a:rPr lang="en-IN" sz="1600"/>
              <a:t>: For sentence extraction</a:t>
            </a:r>
            <a:br>
              <a:rPr lang="en-IN" sz="1600"/>
            </a:br>
            <a:r>
              <a:rPr lang="en-IN" sz="1600" b="1"/>
              <a:t>Pandas</a:t>
            </a:r>
            <a:r>
              <a:rPr lang="en-IN" sz="1600"/>
              <a:t>: For dataset manipulation and preparation for the model pipeline.</a:t>
            </a:r>
          </a:p>
          <a:p>
            <a:endParaRPr lang="en-IN" sz="1600"/>
          </a:p>
          <a:p>
            <a:r>
              <a:rPr lang="en-IN" sz="1600" b="1"/>
              <a:t>Resources used</a:t>
            </a:r>
            <a:r>
              <a:rPr lang="en-IN" sz="1600"/>
              <a:t>:</a:t>
            </a:r>
            <a:br>
              <a:rPr lang="en-IN" sz="1600"/>
            </a:br>
            <a:r>
              <a:rPr lang="en-IN" sz="1600"/>
              <a:t>Tesla v-100 GPU with 2 cores</a:t>
            </a:r>
            <a:endParaRPr lang="en-US" sz="1600"/>
          </a:p>
        </p:txBody>
      </p:sp>
    </p:spTree>
    <p:extLst>
      <p:ext uri="{BB962C8B-B14F-4D97-AF65-F5344CB8AC3E}">
        <p14:creationId xmlns:p14="http://schemas.microsoft.com/office/powerpoint/2010/main" val="123550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a:solidFill>
                  <a:schemeClr val="bg1"/>
                </a:solidFill>
              </a:rPr>
              <a:t>Training configurations and evaluation metrics </a:t>
            </a:r>
            <a:endParaRPr lang="en-SG" sz="28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fontScale="85000" lnSpcReduction="20000"/>
          </a:bodyPr>
          <a:lstStyle/>
          <a:p>
            <a:pPr marL="0" indent="0">
              <a:buNone/>
            </a:pPr>
            <a:r>
              <a:rPr lang="en-IN" b="1">
                <a:solidFill>
                  <a:schemeClr val="tx1"/>
                </a:solidFill>
              </a:rPr>
              <a:t>Training Configurations</a:t>
            </a:r>
            <a:r>
              <a:rPr lang="en-US" sz="2000" b="1">
                <a:solidFill>
                  <a:schemeClr val="tx1"/>
                </a:solidFill>
              </a:rPr>
              <a:t>:</a:t>
            </a:r>
            <a:endParaRPr lang="en-US" sz="2000">
              <a:solidFill>
                <a:schemeClr val="tx1"/>
              </a:solidFill>
            </a:endParaRPr>
          </a:p>
          <a:p>
            <a:r>
              <a:rPr lang="en-IN" sz="1800" b="1"/>
              <a:t>Learning Rate</a:t>
            </a:r>
            <a:r>
              <a:rPr lang="en-IN" sz="1800"/>
              <a:t>: Optimized at 5e-5 for stable convergence.</a:t>
            </a:r>
          </a:p>
          <a:p>
            <a:r>
              <a:rPr lang="en-IN" sz="1800" b="1"/>
              <a:t>Batch Sizes</a:t>
            </a:r>
            <a:r>
              <a:rPr lang="en-IN" sz="1800"/>
              <a:t>: Set to 16 for both training and evaluation to balance memory usage and computational efficiency.</a:t>
            </a:r>
          </a:p>
          <a:p>
            <a:r>
              <a:rPr lang="en-IN" sz="1800" b="1"/>
              <a:t>Epochs</a:t>
            </a:r>
            <a:r>
              <a:rPr lang="en-IN" sz="1800"/>
              <a:t>: Trained for 3 epochs to ensure the model learns effectively without overfitting.</a:t>
            </a:r>
          </a:p>
          <a:p>
            <a:r>
              <a:rPr lang="en-IN" sz="1800" b="1"/>
              <a:t>Warmup Steps</a:t>
            </a:r>
            <a:r>
              <a:rPr lang="en-IN" sz="1800"/>
              <a:t>: Applied 100 steps to smooth the learning rate adjustment initially.</a:t>
            </a:r>
            <a:br>
              <a:rPr lang="en-IN" sz="1400"/>
            </a:br>
            <a:endParaRPr lang="en-IN" sz="1400"/>
          </a:p>
          <a:p>
            <a:pPr marL="0" indent="0">
              <a:buNone/>
            </a:pPr>
            <a:r>
              <a:rPr lang="en-IN" b="1"/>
              <a:t>Evaluation Strategy</a:t>
            </a:r>
            <a:r>
              <a:rPr lang="en-IN"/>
              <a:t>:</a:t>
            </a:r>
          </a:p>
          <a:p>
            <a:r>
              <a:rPr lang="en-IN" sz="1800"/>
              <a:t>Evaluated the model's performance after every </a:t>
            </a:r>
            <a:r>
              <a:rPr lang="en-IN" sz="1800" b="1"/>
              <a:t>epoch</a:t>
            </a:r>
            <a:r>
              <a:rPr lang="en-IN" sz="1800"/>
              <a:t> using a weighted average of metrics to account for class imbalance.</a:t>
            </a:r>
          </a:p>
          <a:p>
            <a:r>
              <a:rPr lang="en-IN" sz="1800"/>
              <a:t>Metrics computation is done for the multi-class sentiment classification task (positive, neutral, negative).</a:t>
            </a:r>
            <a:br>
              <a:rPr lang="en-IN" sz="1800"/>
            </a:br>
            <a:endParaRPr lang="en-IN" sz="1800"/>
          </a:p>
          <a:p>
            <a:pPr marL="0" indent="0">
              <a:buNone/>
            </a:pPr>
            <a:r>
              <a:rPr lang="en-IN" sz="1800" b="1"/>
              <a:t>Metrics Used for Evaluation</a:t>
            </a:r>
            <a:r>
              <a:rPr lang="en-IN" sz="1800"/>
              <a:t>:</a:t>
            </a:r>
          </a:p>
          <a:p>
            <a:r>
              <a:rPr lang="en-IN" sz="1800"/>
              <a:t>Accuracy, F1-score, Training and Validation loss</a:t>
            </a:r>
            <a:br>
              <a:rPr lang="en-IN" sz="1800"/>
            </a:br>
            <a:endParaRPr lang="en-IN" sz="1800"/>
          </a:p>
          <a:p>
            <a:pPr marL="0" indent="0">
              <a:buNone/>
            </a:pPr>
            <a:br>
              <a:rPr lang="en-IN" sz="1600"/>
            </a:br>
            <a:br>
              <a:rPr lang="en-IN" sz="1600"/>
            </a:br>
            <a:endParaRPr lang="en-IN" sz="1600"/>
          </a:p>
          <a:p>
            <a:pPr marL="457200" indent="-457200">
              <a:buFont typeface="+mj-lt"/>
              <a:buAutoNum type="arabicPeriod"/>
            </a:pPr>
            <a:endParaRPr lang="en-IN" sz="1400"/>
          </a:p>
          <a:p>
            <a:endParaRPr lang="en-US" sz="150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12</a:t>
            </a:fld>
            <a:endParaRPr lang="en-SG"/>
          </a:p>
        </p:txBody>
      </p:sp>
    </p:spTree>
    <p:extLst>
      <p:ext uri="{BB962C8B-B14F-4D97-AF65-F5344CB8AC3E}">
        <p14:creationId xmlns:p14="http://schemas.microsoft.com/office/powerpoint/2010/main" val="58708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Challenges and Risks</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295774" y="33089"/>
            <a:ext cx="7781925" cy="6501061"/>
          </a:xfrm>
        </p:spPr>
        <p:txBody>
          <a:bodyPr vert="horz" lIns="0" tIns="45720" rIns="0" bIns="45720" rtlCol="0" anchor="t">
            <a:normAutofit lnSpcReduction="10000"/>
          </a:bodyPr>
          <a:lstStyle/>
          <a:p>
            <a:pPr marL="0" indent="0">
              <a:buNone/>
            </a:pPr>
            <a:r>
              <a:rPr lang="en-US">
                <a:solidFill>
                  <a:schemeClr val="tx1"/>
                </a:solidFill>
                <a:latin typeface="Graphik Regular"/>
              </a:rPr>
              <a:t>Challenges faced</a:t>
            </a:r>
            <a:r>
              <a:rPr lang="en-US" sz="1700" b="1">
                <a:solidFill>
                  <a:schemeClr val="tx1"/>
                </a:solidFill>
                <a:latin typeface="Graphik Regular"/>
              </a:rPr>
              <a:t>:</a:t>
            </a:r>
          </a:p>
          <a:p>
            <a:pPr marL="215900" indent="-215900"/>
            <a:r>
              <a:rPr lang="en-US" sz="1400" b="1">
                <a:solidFill>
                  <a:schemeClr val="tx1"/>
                </a:solidFill>
                <a:latin typeface="Graphik Regular"/>
              </a:rPr>
              <a:t>Data Imbalance</a:t>
            </a:r>
            <a:r>
              <a:rPr lang="en-US" sz="1400">
                <a:solidFill>
                  <a:schemeClr val="tx1"/>
                </a:solidFill>
                <a:latin typeface="Graphik Regular"/>
              </a:rPr>
              <a:t>: The dataset had more positive reviews than neutral and negative ones, which affected the model’s performance</a:t>
            </a:r>
          </a:p>
          <a:p>
            <a:pPr marL="215900" indent="-215900"/>
            <a:r>
              <a:rPr lang="en-US" sz="1400" b="1">
                <a:solidFill>
                  <a:schemeClr val="tx1"/>
                </a:solidFill>
                <a:latin typeface="Graphik Regular"/>
              </a:rPr>
              <a:t>Overfitting</a:t>
            </a:r>
            <a:r>
              <a:rPr lang="en-US" sz="1400">
                <a:solidFill>
                  <a:schemeClr val="tx1"/>
                </a:solidFill>
                <a:latin typeface="Graphik Regular"/>
              </a:rPr>
              <a:t>: Model overfitted to training data, especially when predicting sentiments due to imbalanced data, leading to poor generalization</a:t>
            </a:r>
          </a:p>
          <a:p>
            <a:pPr marL="215900" indent="-215900"/>
            <a:r>
              <a:rPr lang="en-US" sz="1400" b="1">
                <a:solidFill>
                  <a:schemeClr val="tx1"/>
                </a:solidFill>
                <a:latin typeface="Graphik Regular"/>
              </a:rPr>
              <a:t>Negation Handling:</a:t>
            </a:r>
            <a:r>
              <a:rPr lang="en-US" sz="1400">
                <a:solidFill>
                  <a:schemeClr val="tx1"/>
                </a:solidFill>
                <a:latin typeface="Graphik Regular"/>
              </a:rPr>
              <a:t> Sentences with negations, such as "not bad" or "could have been better," are difficult to interpret which led to incorrect sentiment classification</a:t>
            </a:r>
          </a:p>
          <a:p>
            <a:pPr marL="215900" indent="-215900"/>
            <a:r>
              <a:rPr lang="en-US" sz="1400" b="1">
                <a:solidFill>
                  <a:schemeClr val="tx1"/>
                </a:solidFill>
                <a:latin typeface="Graphik Regular"/>
              </a:rPr>
              <a:t>Ambiguity in Reviews: </a:t>
            </a:r>
            <a:r>
              <a:rPr lang="en-US" sz="1400">
                <a:solidFill>
                  <a:schemeClr val="tx1"/>
                </a:solidFill>
                <a:latin typeface="Graphik Regular"/>
              </a:rPr>
              <a:t>Some reviews are ambiguous or contradictory in sentiment, making it difficult for the model to classify them accurately (e.g., "The storyline was captivating, but the writing style was dull.")</a:t>
            </a:r>
          </a:p>
          <a:p>
            <a:pPr marL="215900" indent="-215900"/>
            <a:r>
              <a:rPr lang="en-US" sz="1400" b="1">
                <a:solidFill>
                  <a:schemeClr val="tx1"/>
                </a:solidFill>
                <a:latin typeface="Graphik Regular"/>
              </a:rPr>
              <a:t>Unavailability of  summaries:  </a:t>
            </a:r>
            <a:r>
              <a:rPr lang="en-US" sz="1400">
                <a:solidFill>
                  <a:schemeClr val="tx1"/>
                </a:solidFill>
                <a:latin typeface="Graphik Regular"/>
              </a:rPr>
              <a:t>Dataset does not contain predefined summaries, this needs to be generated</a:t>
            </a:r>
          </a:p>
          <a:p>
            <a:pPr marL="215900" indent="-215900"/>
            <a:r>
              <a:rPr lang="en-US">
                <a:solidFill>
                  <a:schemeClr val="tx1"/>
                </a:solidFill>
                <a:latin typeface="Graphik Regular"/>
              </a:rPr>
              <a:t>Mitigating challenges:</a:t>
            </a:r>
          </a:p>
          <a:p>
            <a:pPr marL="215900" indent="-215900"/>
            <a:r>
              <a:rPr lang="en-US" sz="1400" b="1">
                <a:solidFill>
                  <a:schemeClr val="tx1"/>
                </a:solidFill>
                <a:latin typeface="Graphik Regular"/>
              </a:rPr>
              <a:t>Data Imbalance</a:t>
            </a:r>
            <a:r>
              <a:rPr lang="en-US" sz="1400">
                <a:solidFill>
                  <a:schemeClr val="tx1"/>
                </a:solidFill>
                <a:latin typeface="Graphik Regular"/>
              </a:rPr>
              <a:t>: Used techniques under-sampling and class-weight adjustments to balance the dataset. Oversampling was not considered due to huge dataset</a:t>
            </a:r>
          </a:p>
          <a:p>
            <a:pPr marL="215900" indent="-215900"/>
            <a:r>
              <a:rPr lang="en-US" sz="1400" b="1">
                <a:solidFill>
                  <a:schemeClr val="tx1"/>
                </a:solidFill>
                <a:latin typeface="Graphik Regular"/>
              </a:rPr>
              <a:t>Overfitting</a:t>
            </a:r>
            <a:r>
              <a:rPr lang="en-US" sz="1400">
                <a:solidFill>
                  <a:schemeClr val="tx1"/>
                </a:solidFill>
                <a:latin typeface="Graphik Regular"/>
              </a:rPr>
              <a:t>: Applied regularization techniques, cross-validation, and ensured proper train-test splits to avoid overfitting</a:t>
            </a:r>
          </a:p>
          <a:p>
            <a:pPr marL="215900" indent="-215900"/>
            <a:r>
              <a:rPr lang="en-US" sz="1400" b="1">
                <a:solidFill>
                  <a:schemeClr val="tx1"/>
                </a:solidFill>
                <a:latin typeface="Graphik Regular"/>
              </a:rPr>
              <a:t>Negation Handling: </a:t>
            </a:r>
            <a:r>
              <a:rPr lang="en-US" sz="1400">
                <a:solidFill>
                  <a:schemeClr val="tx1"/>
                </a:solidFill>
                <a:latin typeface="Graphik Regular"/>
              </a:rPr>
              <a:t>Leveraged Bi-directional contextual models like BERT, which can understand and process such subtleties more effectively</a:t>
            </a:r>
          </a:p>
          <a:p>
            <a:pPr marL="215900" indent="-215900"/>
            <a:r>
              <a:rPr lang="en-US" sz="1400" b="1">
                <a:solidFill>
                  <a:schemeClr val="tx1"/>
                </a:solidFill>
                <a:latin typeface="Graphik Regular"/>
              </a:rPr>
              <a:t>Ambiguity in Reviews: </a:t>
            </a:r>
            <a:r>
              <a:rPr lang="en-US" sz="1400">
                <a:solidFill>
                  <a:schemeClr val="tx1"/>
                </a:solidFill>
                <a:latin typeface="Graphik Regular"/>
              </a:rPr>
              <a:t>Usage of data augmentation techniques to enhance model robustness to such cases (E.g., Extracting samples from diverse category)</a:t>
            </a:r>
          </a:p>
          <a:p>
            <a:pPr marL="215900" indent="-215900"/>
            <a:r>
              <a:rPr lang="en-US" sz="1400" b="1">
                <a:solidFill>
                  <a:schemeClr val="tx1"/>
                </a:solidFill>
                <a:latin typeface="Graphik Regular"/>
              </a:rPr>
              <a:t>Unavailability of  summaries:  </a:t>
            </a:r>
            <a:r>
              <a:rPr lang="en-US" sz="1400">
                <a:solidFill>
                  <a:schemeClr val="tx1"/>
                </a:solidFill>
                <a:latin typeface="Graphik Regular"/>
              </a:rPr>
              <a:t>Generated synthetic summaries from review text by using NLP, sentiment analysis, and cosine similarity to extract diverse and representative sentences from the input review.</a:t>
            </a:r>
          </a:p>
          <a:p>
            <a:pPr marL="215900" indent="-215900"/>
            <a:endParaRPr lang="en-US" sz="140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13</a:t>
            </a:fld>
            <a:endParaRPr lang="en-SG"/>
          </a:p>
        </p:txBody>
      </p:sp>
    </p:spTree>
    <p:extLst>
      <p:ext uri="{BB962C8B-B14F-4D97-AF65-F5344CB8AC3E}">
        <p14:creationId xmlns:p14="http://schemas.microsoft.com/office/powerpoint/2010/main" val="309741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a:xfrm>
            <a:off x="457201" y="594359"/>
            <a:ext cx="3200400" cy="2286000"/>
          </a:xfrm>
        </p:spPr>
        <p:txBody>
          <a:bodyPr>
            <a:normAutofit/>
          </a:bodyPr>
          <a:lstStyle/>
          <a:p>
            <a:r>
              <a:rPr lang="en-US" sz="2800" b="1">
                <a:solidFill>
                  <a:schemeClr val="bg1"/>
                </a:solidFill>
              </a:rPr>
              <a:t>Future Enhancements</a:t>
            </a:r>
            <a:endParaRPr lang="en-SG" sz="28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sz="2000">
                <a:solidFill>
                  <a:schemeClr val="tx1"/>
                </a:solidFill>
              </a:rPr>
              <a:t>Aspect summarization</a:t>
            </a:r>
            <a:r>
              <a:rPr lang="en-US">
                <a:solidFill>
                  <a:schemeClr val="tx1"/>
                </a:solidFill>
              </a:rPr>
              <a:t>:</a:t>
            </a:r>
            <a:br>
              <a:rPr lang="en-US">
                <a:solidFill>
                  <a:schemeClr val="tx1"/>
                </a:solidFill>
              </a:rPr>
            </a:br>
            <a:br>
              <a:rPr lang="en-US">
                <a:solidFill>
                  <a:schemeClr val="tx1"/>
                </a:solidFill>
              </a:rPr>
            </a:br>
            <a:r>
              <a:rPr lang="en-US" sz="1500"/>
              <a:t>is a text summarization task that focuses on extracting and summarizing specific aspects or features like Plot, Phase, Character, Writing style etc...</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14</a:t>
            </a:fld>
            <a:endParaRPr lang="en-SG"/>
          </a:p>
        </p:txBody>
      </p:sp>
    </p:spTree>
    <p:extLst>
      <p:ext uri="{BB962C8B-B14F-4D97-AF65-F5344CB8AC3E}">
        <p14:creationId xmlns:p14="http://schemas.microsoft.com/office/powerpoint/2010/main" val="4226624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a:solidFill>
                  <a:schemeClr val="bg1"/>
                </a:solidFill>
              </a:rPr>
              <a:t>Role and Responsibilities</a:t>
            </a:r>
            <a:endParaRPr lang="en-SG" sz="28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a:normAutofit/>
          </a:bodyPr>
          <a:lstStyle/>
          <a:p>
            <a:r>
              <a:rPr lang="en-US">
                <a:solidFill>
                  <a:schemeClr val="tx1"/>
                </a:solidFill>
              </a:rPr>
              <a:t>Student 1 (Aviroop Karmakar):</a:t>
            </a:r>
            <a:br>
              <a:rPr lang="en-US">
                <a:solidFill>
                  <a:schemeClr val="tx1"/>
                </a:solidFill>
              </a:rPr>
            </a:br>
            <a:r>
              <a:rPr lang="en-US">
                <a:solidFill>
                  <a:schemeClr val="tx1"/>
                </a:solidFill>
              </a:rPr>
              <a:t>Contribute to feature extraction, model development and evaluation</a:t>
            </a:r>
          </a:p>
          <a:p>
            <a:r>
              <a:rPr lang="en-US">
                <a:solidFill>
                  <a:schemeClr val="tx1"/>
                </a:solidFill>
              </a:rPr>
              <a:t>Student 2 (Hariharan N):</a:t>
            </a:r>
            <a:br>
              <a:rPr lang="en-US">
                <a:solidFill>
                  <a:schemeClr val="tx1"/>
                </a:solidFill>
              </a:rPr>
            </a:br>
            <a:r>
              <a:rPr lang="en-US">
                <a:solidFill>
                  <a:schemeClr val="tx1"/>
                </a:solidFill>
              </a:rPr>
              <a:t>Contribute to feature extraction, model development and evaluation</a:t>
            </a:r>
          </a:p>
          <a:p>
            <a:r>
              <a:rPr lang="en-US">
                <a:solidFill>
                  <a:schemeClr val="tx1"/>
                </a:solidFill>
              </a:rPr>
              <a:t>Student 3 (</a:t>
            </a:r>
            <a:r>
              <a:rPr lang="en-US" err="1">
                <a:solidFill>
                  <a:schemeClr val="tx1"/>
                </a:solidFill>
              </a:rPr>
              <a:t>Nagaraja</a:t>
            </a:r>
            <a:r>
              <a:rPr lang="en-US">
                <a:solidFill>
                  <a:schemeClr val="tx1"/>
                </a:solidFill>
              </a:rPr>
              <a:t> S B):</a:t>
            </a:r>
          </a:p>
          <a:p>
            <a:pPr marL="201168" lvl="1" indent="0">
              <a:buNone/>
            </a:pPr>
            <a:r>
              <a:rPr lang="en-US" sz="2000">
                <a:solidFill>
                  <a:schemeClr val="tx1"/>
                </a:solidFill>
              </a:rPr>
              <a:t>Contribute to model development and final report generation</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15</a:t>
            </a:fld>
            <a:endParaRPr lang="en-SG"/>
          </a:p>
        </p:txBody>
      </p:sp>
    </p:spTree>
    <p:extLst>
      <p:ext uri="{BB962C8B-B14F-4D97-AF65-F5344CB8AC3E}">
        <p14:creationId xmlns:p14="http://schemas.microsoft.com/office/powerpoint/2010/main" val="82646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2535447944"/>
              </p:ext>
            </p:extLst>
          </p:nvPr>
        </p:nvGraphicFramePr>
        <p:xfrm>
          <a:off x="30480" y="3"/>
          <a:ext cx="12120880" cy="6873240"/>
        </p:xfrm>
        <a:graphic>
          <a:graphicData uri="http://schemas.openxmlformats.org/drawingml/2006/table">
            <a:tbl>
              <a:tblPr firstRow="1" bandRow="1">
                <a:tableStyleId>{5940675A-B579-460E-94D1-54222C63F5DA}</a:tableStyleId>
              </a:tblPr>
              <a:tblGrid>
                <a:gridCol w="1515110">
                  <a:extLst>
                    <a:ext uri="{9D8B030D-6E8A-4147-A177-3AD203B41FA5}">
                      <a16:colId xmlns:a16="http://schemas.microsoft.com/office/drawing/2014/main" val="2372350435"/>
                    </a:ext>
                  </a:extLst>
                </a:gridCol>
                <a:gridCol w="1515110">
                  <a:extLst>
                    <a:ext uri="{9D8B030D-6E8A-4147-A177-3AD203B41FA5}">
                      <a16:colId xmlns:a16="http://schemas.microsoft.com/office/drawing/2014/main" val="862773583"/>
                    </a:ext>
                  </a:extLst>
                </a:gridCol>
                <a:gridCol w="1515110">
                  <a:extLst>
                    <a:ext uri="{9D8B030D-6E8A-4147-A177-3AD203B41FA5}">
                      <a16:colId xmlns:a16="http://schemas.microsoft.com/office/drawing/2014/main" val="915545707"/>
                    </a:ext>
                  </a:extLst>
                </a:gridCol>
                <a:gridCol w="1515110">
                  <a:extLst>
                    <a:ext uri="{9D8B030D-6E8A-4147-A177-3AD203B41FA5}">
                      <a16:colId xmlns:a16="http://schemas.microsoft.com/office/drawing/2014/main" val="2500554688"/>
                    </a:ext>
                  </a:extLst>
                </a:gridCol>
                <a:gridCol w="1515110">
                  <a:extLst>
                    <a:ext uri="{9D8B030D-6E8A-4147-A177-3AD203B41FA5}">
                      <a16:colId xmlns:a16="http://schemas.microsoft.com/office/drawing/2014/main" val="1075861341"/>
                    </a:ext>
                  </a:extLst>
                </a:gridCol>
                <a:gridCol w="1515110">
                  <a:extLst>
                    <a:ext uri="{9D8B030D-6E8A-4147-A177-3AD203B41FA5}">
                      <a16:colId xmlns:a16="http://schemas.microsoft.com/office/drawing/2014/main" val="3449983952"/>
                    </a:ext>
                  </a:extLst>
                </a:gridCol>
                <a:gridCol w="1515110">
                  <a:extLst>
                    <a:ext uri="{9D8B030D-6E8A-4147-A177-3AD203B41FA5}">
                      <a16:colId xmlns:a16="http://schemas.microsoft.com/office/drawing/2014/main" val="1697363996"/>
                    </a:ext>
                  </a:extLst>
                </a:gridCol>
                <a:gridCol w="1515110">
                  <a:extLst>
                    <a:ext uri="{9D8B030D-6E8A-4147-A177-3AD203B41FA5}">
                      <a16:colId xmlns:a16="http://schemas.microsoft.com/office/drawing/2014/main" val="2869113490"/>
                    </a:ext>
                  </a:extLst>
                </a:gridCol>
              </a:tblGrid>
              <a:tr h="299856">
                <a:tc rowSpan="2" gridSpan="3">
                  <a:txBody>
                    <a:bodyPr/>
                    <a:lstStyle/>
                    <a:p>
                      <a:pPr algn="l"/>
                      <a:r>
                        <a:rPr lang="en-US" sz="1800" b="1">
                          <a:solidFill>
                            <a:schemeClr val="tx1"/>
                          </a:solidFill>
                          <a:latin typeface="Arial" panose="020B0604020202020204" pitchFamily="34" charset="0"/>
                          <a:cs typeface="Arial" panose="020B0604020202020204" pitchFamily="34" charset="0"/>
                        </a:rPr>
                        <a:t>Data Science Canvas</a:t>
                      </a:r>
                      <a:endParaRPr lang="en-SG" sz="1800" b="1">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400" b="1">
                          <a:solidFill>
                            <a:schemeClr val="tx1"/>
                          </a:solidFill>
                          <a:latin typeface="Arial" panose="020B0604020202020204" pitchFamily="34" charset="0"/>
                          <a:cs typeface="Arial" panose="020B0604020202020204" pitchFamily="34" charset="0"/>
                        </a:rPr>
                        <a:t>Project:</a:t>
                      </a:r>
                      <a:endParaRPr lang="en-SG" sz="1400" b="1">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US" sz="1400"/>
                        <a:t>Sentiment Analysis of books from reader’s reviews</a:t>
                      </a:r>
                      <a:endParaRPr lang="en-SG"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99856">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400" b="1">
                          <a:solidFill>
                            <a:schemeClr val="tx1"/>
                          </a:solidFill>
                          <a:latin typeface="Arial" panose="020B0604020202020204" pitchFamily="34" charset="0"/>
                          <a:cs typeface="Arial" panose="020B0604020202020204" pitchFamily="34" charset="0"/>
                        </a:rPr>
                        <a:t>Team:</a:t>
                      </a:r>
                      <a:endParaRPr lang="en-SG" sz="1400" b="1">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US" sz="1400" err="1"/>
                        <a:t>Aviroop</a:t>
                      </a:r>
                      <a:r>
                        <a:rPr lang="en-US" sz="1400"/>
                        <a:t> </a:t>
                      </a:r>
                      <a:r>
                        <a:rPr lang="en-US" sz="1400" err="1"/>
                        <a:t>Karmakar</a:t>
                      </a:r>
                      <a:r>
                        <a:rPr lang="en-US" sz="1400"/>
                        <a:t>, Hariharan N, Nagaraja S B</a:t>
                      </a:r>
                      <a:endParaRPr lang="en-SG" sz="14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29841">
                <a:tc gridSpan="4">
                  <a:txBody>
                    <a:bodyPr/>
                    <a:lstStyle/>
                    <a:p>
                      <a:pPr algn="ctr"/>
                      <a:r>
                        <a:rPr lang="en-US" sz="1600" b="1">
                          <a:latin typeface="Arial" panose="020B0604020202020204" pitchFamily="34" charset="0"/>
                          <a:cs typeface="Arial" panose="020B0604020202020204" pitchFamily="34" charset="0"/>
                        </a:rPr>
                        <a:t>Problem Statement</a:t>
                      </a:r>
                      <a:endParaRPr lang="en-SG" sz="1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1600" b="1">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1400" b="1">
                          <a:latin typeface="Arial" panose="020B0604020202020204" pitchFamily="34" charset="0"/>
                          <a:cs typeface="Arial" panose="020B0604020202020204" pitchFamily="34" charset="0"/>
                        </a:rPr>
                        <a:t>Data Collection &amp; Preparation</a:t>
                      </a:r>
                      <a:endParaRPr lang="en-SG" sz="1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3118499">
                <a:tc>
                  <a:txBody>
                    <a:bodyPr/>
                    <a:lstStyle/>
                    <a:p>
                      <a:r>
                        <a:rPr lang="en-US" sz="1000" b="1">
                          <a:latin typeface="Arial" panose="020B0604020202020204" pitchFamily="34" charset="0"/>
                          <a:cs typeface="Arial" panose="020B0604020202020204" pitchFamily="34" charset="0"/>
                        </a:rPr>
                        <a:t>Business Case &amp; Value Added</a:t>
                      </a:r>
                    </a:p>
                    <a:p>
                      <a:r>
                        <a:rPr lang="en-US" sz="800">
                          <a:latin typeface="Arial" panose="020B0604020202020204" pitchFamily="34" charset="0"/>
                          <a:cs typeface="Arial" panose="020B0604020202020204" pitchFamily="34" charset="0"/>
                        </a:rPr>
                        <a:t>Which business case should be  analyzed and what added value  does it generate?</a:t>
                      </a:r>
                    </a:p>
                    <a:p>
                      <a:r>
                        <a:rPr lang="en-US" sz="1000" b="1"/>
                        <a:t>Business Case:</a:t>
                      </a:r>
                      <a:r>
                        <a:rPr lang="en-US" sz="1000"/>
                        <a:t> Analyze the sentiment of Amazon book reviews to provide insights into customer opinions and preferences</a:t>
                      </a:r>
                      <a:endParaRPr lang="en-US" sz="1000">
                        <a:latin typeface="Arial" panose="020B0604020202020204" pitchFamily="34" charset="0"/>
                        <a:cs typeface="Arial" panose="020B0604020202020204" pitchFamily="34" charset="0"/>
                      </a:endParaRPr>
                    </a:p>
                    <a:p>
                      <a:r>
                        <a:rPr lang="en-US" sz="1000" b="1"/>
                        <a:t>Value Added:</a:t>
                      </a:r>
                      <a:r>
                        <a:rPr lang="en-US" sz="1000"/>
                        <a:t> This project will help authors, publishers, and customers understand general sentiment trends, improve marketing strategies, and predict potential book sales based on sentiment analysis</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Model Selection</a:t>
                      </a:r>
                    </a:p>
                    <a:p>
                      <a:r>
                        <a:rPr lang="en-US" sz="90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SG"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a:t>Use transformer-based models like BERT for sentiment classification</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Consider traditional machine learning methods like logistic regression for baseline comparison</a:t>
                      </a:r>
                      <a:endParaRPr lang="en-SG" sz="11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Model Requirements</a:t>
                      </a:r>
                    </a:p>
                    <a:p>
                      <a:r>
                        <a:rPr lang="en-US" sz="900">
                          <a:latin typeface="Arial" panose="020B0604020202020204" pitchFamily="34" charset="0"/>
                          <a:cs typeface="Arial" panose="020B0604020202020204" pitchFamily="34" charset="0"/>
                        </a:rPr>
                        <a:t>Which model requirements must be  complied with in order to obtain a  valid model?</a:t>
                      </a:r>
                    </a:p>
                    <a:p>
                      <a:endParaRPr lang="en-US"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a:t>Accurate prediction of sentiment (positive, negative, neutral)</a:t>
                      </a:r>
                    </a:p>
                    <a:p>
                      <a:pPr marL="171450" indent="-171450">
                        <a:buFont typeface="Arial" panose="020B0604020202020204" pitchFamily="34" charset="0"/>
                        <a:buChar char="•"/>
                      </a:pPr>
                      <a:r>
                        <a:rPr lang="en-US" sz="1000"/>
                        <a:t>Ability to handle imbalanced datasets</a:t>
                      </a:r>
                    </a:p>
                    <a:p>
                      <a:pPr marL="171450" indent="-171450">
                        <a:buFont typeface="Arial" panose="020B0604020202020204" pitchFamily="34" charset="0"/>
                        <a:buChar char="•"/>
                      </a:pPr>
                      <a:r>
                        <a:rPr lang="en-US" sz="1000"/>
                        <a:t>Robust preprocessing and feature extraction from review text</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Skills</a:t>
                      </a:r>
                    </a:p>
                    <a:p>
                      <a:r>
                        <a:rPr lang="en-US" sz="900">
                          <a:latin typeface="Arial" panose="020B0604020202020204" pitchFamily="34" charset="0"/>
                          <a:cs typeface="Arial" panose="020B0604020202020204" pitchFamily="34" charset="0"/>
                        </a:rPr>
                        <a:t>What skills are needed to provide  the data and model development?</a:t>
                      </a:r>
                    </a:p>
                    <a:p>
                      <a:endParaRPr lang="en-US" sz="11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50">
                          <a:solidFill>
                            <a:schemeClr val="tx1"/>
                          </a:solidFill>
                        </a:rPr>
                        <a:t>Pandas for data manipulation</a:t>
                      </a:r>
                    </a:p>
                    <a:p>
                      <a:pPr marL="171450" indent="-171450">
                        <a:buFont typeface="Arial" panose="020B0604020202020204" pitchFamily="34" charset="0"/>
                        <a:buChar char="•"/>
                      </a:pPr>
                      <a:r>
                        <a:rPr lang="en-US" sz="1050">
                          <a:solidFill>
                            <a:schemeClr val="tx1"/>
                          </a:solidFill>
                        </a:rPr>
                        <a:t>scikit-learn for traditional machine learning models (e.g., regression)</a:t>
                      </a:r>
                    </a:p>
                    <a:p>
                      <a:pPr marL="171450" indent="-171450">
                        <a:buFont typeface="Arial" panose="020B0604020202020204" pitchFamily="34" charset="0"/>
                        <a:buChar char="•"/>
                      </a:pPr>
                      <a:r>
                        <a:rPr lang="en-US" sz="1050">
                          <a:solidFill>
                            <a:schemeClr val="tx1"/>
                          </a:solidFill>
                        </a:rPr>
                        <a:t>Transformers (Hugging Face) for utilizing BERT and other transformer-based models for sentiment analysis</a:t>
                      </a:r>
                    </a:p>
                    <a:p>
                      <a:pPr marL="171450" indent="-171450">
                        <a:buFont typeface="Arial" panose="020B0604020202020204" pitchFamily="34" charset="0"/>
                        <a:buChar char="•"/>
                      </a:pPr>
                      <a:r>
                        <a:rPr lang="en-US" sz="1050" err="1">
                          <a:solidFill>
                            <a:schemeClr val="tx1"/>
                          </a:solidFill>
                        </a:rPr>
                        <a:t>PyTorch</a:t>
                      </a:r>
                      <a:r>
                        <a:rPr lang="en-US" sz="1050">
                          <a:solidFill>
                            <a:schemeClr val="tx1"/>
                          </a:solidFill>
                        </a:rPr>
                        <a:t> for training and fine-tuning BERT (or using pre-trained versions)</a:t>
                      </a:r>
                    </a:p>
                    <a:p>
                      <a:pPr marL="171450" indent="-171450">
                        <a:buFont typeface="Arial" panose="020B0604020202020204" pitchFamily="34" charset="0"/>
                        <a:buChar char="•"/>
                      </a:pPr>
                      <a:r>
                        <a:rPr lang="en-US" sz="1050">
                          <a:solidFill>
                            <a:schemeClr val="tx1"/>
                          </a:solidFill>
                        </a:rPr>
                        <a:t>NLTK for basic text preprocessing (if needed)</a:t>
                      </a:r>
                    </a:p>
                    <a:p>
                      <a:pPr marL="171450" indent="-171450">
                        <a:buFont typeface="Arial" panose="020B0604020202020204" pitchFamily="34" charset="0"/>
                        <a:buChar char="•"/>
                      </a:pPr>
                      <a:r>
                        <a:rPr lang="en-US" sz="1050">
                          <a:solidFill>
                            <a:schemeClr val="tx1"/>
                          </a:solidFill>
                        </a:rPr>
                        <a:t>Matplotlib for data visualization</a:t>
                      </a:r>
                      <a:endParaRPr lang="en-US" sz="105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Model Evaluation</a:t>
                      </a:r>
                    </a:p>
                    <a:p>
                      <a:r>
                        <a:rPr lang="en-US" sz="90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US"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a:t>Use accuracy, precision, recall, and F1-score to assess the sentiment classification model</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t>Cross-validation will ensure robust model performance</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t>Real-time monitoring is not required, but model retraining could be considered periodically based on new reviews</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Data Storytelling</a:t>
                      </a:r>
                    </a:p>
                    <a:p>
                      <a:r>
                        <a:rPr lang="en-US" sz="90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a:t>Create visualizations to show sentiment distribution across different books</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t>Use dashboards or summary reports to make data insights easy to understand for authors, publishers, and other stakeholders</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t>Focus on clear presentation of sentiment trends, predictions, and model performance</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Data Selection &amp; Cleansing</a:t>
                      </a:r>
                    </a:p>
                    <a:p>
                      <a:r>
                        <a:rPr lang="en-US" sz="900">
                          <a:latin typeface="Arial" panose="020B0604020202020204" pitchFamily="34" charset="0"/>
                          <a:cs typeface="Arial" panose="020B0604020202020204" pitchFamily="34" charset="0"/>
                        </a:rPr>
                        <a:t>Which of the available data is  relevant? Do the data have to  be cleaned up?</a:t>
                      </a:r>
                    </a:p>
                    <a:p>
                      <a:pPr marL="171450" indent="-171450">
                        <a:buFont typeface="Arial" panose="020B0604020202020204" pitchFamily="34" charset="0"/>
                        <a:buChar char="•"/>
                      </a:pPr>
                      <a:r>
                        <a:rPr lang="en-US" sz="1000"/>
                        <a:t>Relevant data includes review text, review score, and book metadata</a:t>
                      </a:r>
                    </a:p>
                    <a:p>
                      <a:pPr marL="171450" indent="-171450">
                        <a:buFont typeface="Arial" panose="020B0604020202020204" pitchFamily="34" charset="0"/>
                        <a:buChar char="•"/>
                      </a:pPr>
                      <a:r>
                        <a:rPr lang="en-US" sz="1000"/>
                        <a:t>Cleaning involves removing duplicates, handling missing values, tokenizing text, and standardizing numerical features like price</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Data Collection</a:t>
                      </a:r>
                    </a:p>
                    <a:p>
                      <a:r>
                        <a:rPr lang="en-US" sz="900">
                          <a:latin typeface="Arial" panose="020B0604020202020204" pitchFamily="34" charset="0"/>
                          <a:cs typeface="Arial" panose="020B0604020202020204" pitchFamily="34" charset="0"/>
                        </a:rPr>
                        <a:t>How and with which methods  should additionally required data  be collected? What properties has  this data to fulfil?</a:t>
                      </a:r>
                    </a:p>
                    <a:p>
                      <a:pPr marL="171450" indent="-171450">
                        <a:buFont typeface="Arial" panose="020B0604020202020204" pitchFamily="34" charset="0"/>
                        <a:buChar char="•"/>
                      </a:pPr>
                      <a:r>
                        <a:rPr lang="en-US" sz="1000"/>
                        <a:t>Methods like web scraping might be used if additional data is required for future analysis</a:t>
                      </a:r>
                    </a:p>
                    <a:p>
                      <a:pPr marL="171450" indent="-171450">
                        <a:buFont typeface="Arial" panose="020B0604020202020204" pitchFamily="34" charset="0"/>
                        <a:buChar char="•"/>
                      </a:pPr>
                      <a:r>
                        <a:rPr lang="en-US" sz="1000"/>
                        <a:t>Collected data should ensure consistency in structure and format for easy integration with existing datasets</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728666">
                <a:tc>
                  <a:txBody>
                    <a:bodyPr/>
                    <a:lstStyle/>
                    <a:p>
                      <a:r>
                        <a:rPr lang="en-US" sz="1000" b="1">
                          <a:latin typeface="Arial" panose="020B0604020202020204" pitchFamily="34" charset="0"/>
                          <a:cs typeface="Arial" panose="020B0604020202020204" pitchFamily="34" charset="0"/>
                        </a:rPr>
                        <a:t>Data Landscape</a:t>
                      </a:r>
                    </a:p>
                    <a:p>
                      <a:r>
                        <a:rPr lang="en-US" sz="900">
                          <a:latin typeface="Arial" panose="020B0604020202020204" pitchFamily="34" charset="0"/>
                          <a:cs typeface="Arial" panose="020B0604020202020204" pitchFamily="34" charset="0"/>
                        </a:rPr>
                        <a:t>Which data is required for this and  which is already available? Which  additional data has to be collected?</a:t>
                      </a:r>
                    </a:p>
                    <a:p>
                      <a:r>
                        <a:rPr lang="en-US" sz="1000" b="1"/>
                        <a:t>Data Required:</a:t>
                      </a:r>
                      <a:r>
                        <a:rPr lang="en-US" sz="1000"/>
                        <a:t> Amazon book reviews dataset, which includes review text, review score, and book details</a:t>
                      </a:r>
                    </a:p>
                    <a:p>
                      <a:endParaRPr lang="en-US" sz="1000" b="1"/>
                    </a:p>
                    <a:p>
                      <a:r>
                        <a:rPr lang="en-US" sz="1000" b="1"/>
                        <a:t>Available Data:</a:t>
                      </a:r>
                      <a:r>
                        <a:rPr lang="en-US" sz="1000"/>
                        <a:t> Kaggle dataset containing books_rating.csv and book_details.csv</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1000" b="1">
                          <a:latin typeface="Arial" panose="020B0604020202020204" pitchFamily="34" charset="0"/>
                          <a:cs typeface="Arial" panose="020B0604020202020204" pitchFamily="34" charset="0"/>
                        </a:rPr>
                        <a:t>Software &amp; Libraries</a:t>
                      </a:r>
                    </a:p>
                    <a:p>
                      <a:r>
                        <a:rPr lang="en-US" sz="900">
                          <a:latin typeface="Arial" panose="020B0604020202020204" pitchFamily="34" charset="0"/>
                          <a:cs typeface="Arial" panose="020B0604020202020204" pitchFamily="34" charset="0"/>
                        </a:rPr>
                        <a:t>Which software should be used? Is  there already a standard solution?  Which libraries are used?</a:t>
                      </a:r>
                    </a:p>
                    <a:p>
                      <a:endParaRPr lang="en-US" sz="900">
                        <a:latin typeface="Arial" panose="020B0604020202020204" pitchFamily="34" charset="0"/>
                        <a:cs typeface="Arial" panose="020B0604020202020204" pitchFamily="34" charset="0"/>
                      </a:endParaRPr>
                    </a:p>
                    <a:p>
                      <a:r>
                        <a:rPr lang="en-US" sz="1000" b="1"/>
                        <a:t>Software:</a:t>
                      </a:r>
                      <a:r>
                        <a:rPr lang="en-US" sz="1000"/>
                        <a:t> Python with </a:t>
                      </a:r>
                      <a:r>
                        <a:rPr lang="en-US" sz="1000" err="1"/>
                        <a:t>Jupyter</a:t>
                      </a:r>
                      <a:r>
                        <a:rPr lang="en-US" sz="1000"/>
                        <a:t> Notebooks for model development</a:t>
                      </a:r>
                    </a:p>
                    <a:p>
                      <a:endParaRPr lang="en-US" sz="1000"/>
                    </a:p>
                    <a:p>
                      <a:r>
                        <a:rPr lang="en-US" sz="1000" b="1"/>
                        <a:t>Libraries:</a:t>
                      </a:r>
                      <a:r>
                        <a:rPr lang="en-US" sz="1000"/>
                        <a:t> Hugging Face Transformers for BERT, </a:t>
                      </a:r>
                      <a:r>
                        <a:rPr lang="en-US" sz="1000" err="1"/>
                        <a:t>PyTorch</a:t>
                      </a:r>
                      <a:r>
                        <a:rPr lang="en-US" sz="1000"/>
                        <a:t> for deep learning, Pandas for data manipulation, scikit-learn for evaluation metrics, and NLTK for text preprocessing</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1000" b="1">
                          <a:latin typeface="Arial" panose="020B0604020202020204" pitchFamily="34" charset="0"/>
                          <a:cs typeface="Arial" panose="020B0604020202020204" pitchFamily="34" charset="0"/>
                        </a:rPr>
                        <a:t>Data Integration</a:t>
                      </a:r>
                    </a:p>
                    <a:p>
                      <a:r>
                        <a:rPr lang="en-US" sz="900">
                          <a:latin typeface="Arial" panose="020B0604020202020204" pitchFamily="34" charset="0"/>
                          <a:cs typeface="Arial" panose="020B0604020202020204" pitchFamily="34" charset="0"/>
                        </a:rPr>
                        <a:t>In which system should the data  from different sources be migrated?</a:t>
                      </a:r>
                    </a:p>
                    <a:p>
                      <a:pPr marL="171450" indent="-171450">
                        <a:buFont typeface="Arial" panose="020B0604020202020204" pitchFamily="34" charset="0"/>
                        <a:buChar char="•"/>
                      </a:pPr>
                      <a:r>
                        <a:rPr lang="en-US" sz="1000"/>
                        <a:t>Store processed data and model outputs in cloud storage like AWS S3 for easy access</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t>Use databases like SQLite or Google </a:t>
                      </a:r>
                      <a:r>
                        <a:rPr lang="en-US" sz="1000" err="1"/>
                        <a:t>BigQuery</a:t>
                      </a:r>
                      <a:r>
                        <a:rPr lang="en-US" sz="1000"/>
                        <a:t> if scaling up data storage is necessary</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Explorative Data Analysis</a:t>
                      </a:r>
                    </a:p>
                    <a:p>
                      <a:r>
                        <a:rPr lang="en-US" sz="80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pPr marL="171450" indent="-171450">
                        <a:buFont typeface="Arial" panose="020B0604020202020204" pitchFamily="34" charset="0"/>
                        <a:buChar char="•"/>
                      </a:pPr>
                      <a:r>
                        <a:rPr lang="en-US" sz="1000"/>
                        <a:t>Generate descriptive statistics (mean, median, etc.) to understand the distribution of review sentiments</a:t>
                      </a:r>
                    </a:p>
                    <a:p>
                      <a:pPr marL="171450" indent="-171450">
                        <a:buFont typeface="Arial" panose="020B0604020202020204" pitchFamily="34" charset="0"/>
                        <a:buChar char="•"/>
                      </a:pPr>
                      <a:r>
                        <a:rPr lang="en-US" sz="1000"/>
                        <a:t>Visualize data with plots (histograms, word clouds) to better understand review content</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30480" y="6611778"/>
            <a:ext cx="6096000" cy="246221"/>
          </a:xfrm>
          <a:prstGeom prst="rect">
            <a:avLst/>
          </a:prstGeom>
          <a:noFill/>
        </p:spPr>
        <p:txBody>
          <a:bodyPr wrap="square">
            <a:spAutoFit/>
          </a:bodyPr>
          <a:lstStyle/>
          <a:p>
            <a:r>
              <a:rPr lang="en-SG" sz="1000"/>
              <a:t>Adopted from: </a:t>
            </a:r>
            <a:r>
              <a:rPr lang="en-SG" sz="1000">
                <a:hlinkClick r:id="rId2">
                  <a:extLst>
                    <a:ext uri="{A12FA001-AC4F-418D-AE19-62706E023703}">
                      <ahyp:hlinkClr xmlns:ahyp="http://schemas.microsoft.com/office/drawing/2018/hyperlinkcolor" val="tx"/>
                    </a:ext>
                  </a:extLst>
                </a:hlinkClick>
              </a:rPr>
              <a:t>https://github.com/tomalytics/datasciencecanvas</a:t>
            </a:r>
            <a:endParaRPr lang="en-SG" sz="1000"/>
          </a:p>
        </p:txBody>
      </p:sp>
    </p:spTree>
    <p:extLst>
      <p:ext uri="{BB962C8B-B14F-4D97-AF65-F5344CB8AC3E}">
        <p14:creationId xmlns:p14="http://schemas.microsoft.com/office/powerpoint/2010/main" val="737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Problem Definition</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435260" y="731520"/>
            <a:ext cx="7473445" cy="5393498"/>
          </a:xfrm>
        </p:spPr>
        <p:txBody>
          <a:bodyPr vert="horz" lIns="0" tIns="45720" rIns="0" bIns="45720" rtlCol="0" anchor="t">
            <a:normAutofit/>
          </a:bodyPr>
          <a:lstStyle/>
          <a:p>
            <a:pPr marL="215900" indent="-215900"/>
            <a:r>
              <a:rPr lang="en-US">
                <a:solidFill>
                  <a:schemeClr val="tx1"/>
                </a:solidFill>
                <a:latin typeface="Graphik Regular"/>
              </a:rPr>
              <a:t>Background of the problem:</a:t>
            </a:r>
            <a:br>
              <a:rPr lang="en-US">
                <a:latin typeface="Graphik Regular"/>
              </a:rPr>
            </a:br>
            <a:br>
              <a:rPr lang="en-US">
                <a:latin typeface="Graphik Regular"/>
              </a:rPr>
            </a:br>
            <a:r>
              <a:rPr lang="en-IN" sz="1400">
                <a:latin typeface="Graphik Regular"/>
              </a:rPr>
              <a:t>Online reviews are crucial for helping customers decide on books, with platforms like Amazon hosting millions of reviews. However, the overwhelming number of reviews makes it difficult for customers to assess the general sentiment and whether a book is worth purchasing.</a:t>
            </a:r>
            <a:endParaRPr lang="en-US" sz="1400">
              <a:latin typeface="Graphik Regular"/>
            </a:endParaRPr>
          </a:p>
          <a:p>
            <a:pPr marL="215900" indent="-215900"/>
            <a:r>
              <a:rPr lang="en-US">
                <a:solidFill>
                  <a:schemeClr val="tx1"/>
                </a:solidFill>
                <a:latin typeface="Graphik Regular"/>
              </a:rPr>
              <a:t>Why is it important? </a:t>
            </a:r>
            <a:br>
              <a:rPr lang="en-US">
                <a:solidFill>
                  <a:schemeClr val="tx1"/>
                </a:solidFill>
                <a:latin typeface="Graphik Regular"/>
              </a:rPr>
            </a:br>
            <a:br>
              <a:rPr lang="en-US">
                <a:solidFill>
                  <a:schemeClr val="tx1"/>
                </a:solidFill>
                <a:latin typeface="Graphik Regular"/>
              </a:rPr>
            </a:br>
            <a:r>
              <a:rPr lang="en-IN" sz="1400"/>
              <a:t>Automating the sentiment analysis and providing concise summary of reviews can help customer,  while predicting sales based on reviews can support authors and publishers in understanding a book's market performance. </a:t>
            </a:r>
            <a:endParaRPr lang="en-US" sz="1400"/>
          </a:p>
          <a:p>
            <a:pPr marL="215900" indent="-215900"/>
            <a:r>
              <a:rPr lang="en-US">
                <a:solidFill>
                  <a:schemeClr val="tx1"/>
                </a:solidFill>
                <a:latin typeface="Graphik Regular"/>
              </a:rPr>
              <a:t>Objectives of the project</a:t>
            </a:r>
            <a:br>
              <a:rPr lang="en-US">
                <a:solidFill>
                  <a:schemeClr val="tx1"/>
                </a:solidFill>
                <a:latin typeface="Graphik Regular"/>
              </a:rPr>
            </a:br>
            <a:br>
              <a:rPr lang="en-US">
                <a:solidFill>
                  <a:schemeClr val="tx1"/>
                </a:solidFill>
                <a:latin typeface="Graphik Regular"/>
              </a:rPr>
            </a:br>
            <a:r>
              <a:rPr lang="en-IN" sz="1400">
                <a:latin typeface="Graphik Regular"/>
              </a:rPr>
              <a:t>To build a model that can predict the sentiment (positive, negative, neutral) and Automatic summarization of book reviews.</a:t>
            </a:r>
            <a:br>
              <a:rPr lang="en-IN" sz="1400"/>
            </a:br>
            <a:br>
              <a:rPr lang="en-IN" sz="1400"/>
            </a:br>
            <a:r>
              <a:rPr lang="en-US">
                <a:solidFill>
                  <a:schemeClr val="tx1"/>
                </a:solidFill>
                <a:latin typeface="Graphik Regular"/>
              </a:rPr>
              <a:t>How can Data Science solve the problem?</a:t>
            </a:r>
            <a:br>
              <a:rPr lang="en-US">
                <a:solidFill>
                  <a:schemeClr val="tx1"/>
                </a:solidFill>
                <a:latin typeface="Graphik Regular"/>
              </a:rPr>
            </a:br>
            <a:br>
              <a:rPr lang="en-US">
                <a:solidFill>
                  <a:schemeClr val="tx1"/>
                </a:solidFill>
                <a:latin typeface="Graphik Regular"/>
              </a:rPr>
            </a:br>
            <a:r>
              <a:rPr lang="en-US" sz="1400">
                <a:solidFill>
                  <a:schemeClr val="tx1"/>
                </a:solidFill>
                <a:latin typeface="Graphik Regular"/>
              </a:rPr>
              <a:t>We can </a:t>
            </a:r>
            <a:r>
              <a:rPr lang="en-US" sz="1400" err="1">
                <a:solidFill>
                  <a:schemeClr val="tx1"/>
                </a:solidFill>
                <a:latin typeface="Graphik Regular"/>
              </a:rPr>
              <a:t>can</a:t>
            </a:r>
            <a:r>
              <a:rPr lang="en-US" sz="1400">
                <a:solidFill>
                  <a:schemeClr val="tx1"/>
                </a:solidFill>
                <a:latin typeface="Graphik Regular"/>
              </a:rPr>
              <a:t> leverage NLP models like BERT, BART which can be trained/finetuned on the given data and help in prediction of the sentiment and auto summarization of the book reviews.</a:t>
            </a:r>
            <a:endParaRPr lang="en-US">
              <a:solidFill>
                <a:schemeClr val="tx1"/>
              </a:solidFill>
              <a:latin typeface="Graphik Regular"/>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Data Collection</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731520"/>
            <a:ext cx="7233363" cy="5257800"/>
          </a:xfrm>
        </p:spPr>
        <p:txBody>
          <a:bodyPr>
            <a:normAutofit/>
          </a:bodyPr>
          <a:lstStyle/>
          <a:p>
            <a:r>
              <a:rPr lang="en-US">
                <a:solidFill>
                  <a:schemeClr val="tx1"/>
                </a:solidFill>
              </a:rPr>
              <a:t>Data source: </a:t>
            </a:r>
            <a:br>
              <a:rPr lang="en-US">
                <a:solidFill>
                  <a:schemeClr val="tx1"/>
                </a:solidFill>
              </a:rPr>
            </a:br>
            <a:br>
              <a:rPr lang="en-US">
                <a:solidFill>
                  <a:schemeClr val="tx1"/>
                </a:solidFill>
              </a:rPr>
            </a:br>
            <a:r>
              <a:rPr lang="en-IN" sz="1400"/>
              <a:t>Dataset obtained from [Kaggle - Amazon Book Reviews]</a:t>
            </a:r>
            <a:br>
              <a:rPr lang="en-IN" sz="1400"/>
            </a:br>
            <a:r>
              <a:rPr lang="en-IN" sz="1400"/>
              <a:t>link: https://</a:t>
            </a:r>
            <a:r>
              <a:rPr lang="en-IN" sz="1400" err="1"/>
              <a:t>www.kaggle.com</a:t>
            </a:r>
            <a:r>
              <a:rPr lang="en-IN" sz="1400"/>
              <a:t>/datasets/</a:t>
            </a:r>
            <a:r>
              <a:rPr lang="en-IN" sz="1400" err="1"/>
              <a:t>mohamedbakhet</a:t>
            </a:r>
            <a:r>
              <a:rPr lang="en-IN" sz="1400"/>
              <a:t>/amazon-books-reviews</a:t>
            </a:r>
          </a:p>
          <a:p>
            <a:r>
              <a:rPr lang="en-US">
                <a:solidFill>
                  <a:schemeClr val="tx1"/>
                </a:solidFill>
              </a:rPr>
              <a:t>Description of the data (features, size, format) </a:t>
            </a:r>
            <a:br>
              <a:rPr lang="en-US">
                <a:solidFill>
                  <a:schemeClr val="tx1"/>
                </a:solidFill>
              </a:rPr>
            </a:br>
            <a:br>
              <a:rPr lang="en-US">
                <a:solidFill>
                  <a:schemeClr val="tx1"/>
                </a:solidFill>
              </a:rPr>
            </a:br>
            <a:r>
              <a:rPr lang="en-IN" sz="1400"/>
              <a:t>The dataset contains two CSV files:</a:t>
            </a:r>
            <a:br>
              <a:rPr lang="en-IN" sz="1400"/>
            </a:br>
            <a:br>
              <a:rPr lang="en-IN" sz="1400"/>
            </a:br>
            <a:r>
              <a:rPr lang="en-IN" sz="1400"/>
              <a:t>1. </a:t>
            </a:r>
            <a:r>
              <a:rPr lang="en-IN" sz="1400" b="1"/>
              <a:t>books_rating.csv </a:t>
            </a:r>
            <a:r>
              <a:rPr lang="en-IN" sz="1400"/>
              <a:t>having the following features:</a:t>
            </a:r>
            <a:br>
              <a:rPr lang="en-IN" sz="1400"/>
            </a:br>
            <a:r>
              <a:rPr lang="en-IN" sz="1400"/>
              <a:t>    </a:t>
            </a:r>
            <a:r>
              <a:rPr lang="en-IN" sz="1400" err="1"/>
              <a:t>i</a:t>
            </a:r>
            <a:r>
              <a:rPr lang="en-IN" sz="1400"/>
              <a:t>.   id</a:t>
            </a:r>
            <a:br>
              <a:rPr lang="en-IN" sz="1400"/>
            </a:br>
            <a:r>
              <a:rPr lang="en-IN" sz="1400"/>
              <a:t>    </a:t>
            </a:r>
            <a:r>
              <a:rPr lang="en-IN" sz="1400" err="1"/>
              <a:t>Ii</a:t>
            </a:r>
            <a:r>
              <a:rPr lang="en-IN" sz="1400"/>
              <a:t>.  </a:t>
            </a:r>
            <a:r>
              <a:rPr lang="en-IN" sz="1400" err="1"/>
              <a:t>review_score</a:t>
            </a:r>
            <a:br>
              <a:rPr lang="en-IN" sz="1400"/>
            </a:br>
            <a:r>
              <a:rPr lang="en-IN" sz="1400"/>
              <a:t>    Iii. </a:t>
            </a:r>
            <a:r>
              <a:rPr lang="en-IN" sz="1400" err="1"/>
              <a:t>review_helpfulness</a:t>
            </a:r>
            <a:br>
              <a:rPr lang="en-IN" sz="1400"/>
            </a:br>
            <a:r>
              <a:rPr lang="en-IN" sz="1400"/>
              <a:t>    Iv. </a:t>
            </a:r>
            <a:r>
              <a:rPr lang="en-IN" sz="1400" err="1"/>
              <a:t>review_summary</a:t>
            </a:r>
            <a:br>
              <a:rPr lang="en-IN" sz="1400"/>
            </a:br>
            <a:r>
              <a:rPr lang="en-IN" sz="1400"/>
              <a:t>    v.  price</a:t>
            </a:r>
            <a:br>
              <a:rPr lang="en-IN" sz="1400"/>
            </a:br>
            <a:r>
              <a:rPr lang="en-IN" sz="1400"/>
              <a:t>    vi. Title</a:t>
            </a:r>
            <a:br>
              <a:rPr lang="en-IN" sz="1400"/>
            </a:br>
            <a:br>
              <a:rPr lang="en-IN" sz="1400"/>
            </a:br>
            <a:r>
              <a:rPr lang="en-IN" sz="1400"/>
              <a:t>2. </a:t>
            </a:r>
            <a:r>
              <a:rPr lang="en-IN" sz="1400" b="1"/>
              <a:t>book_details.csv </a:t>
            </a:r>
            <a:r>
              <a:rPr lang="en-IN" sz="1400"/>
              <a:t>having the following features:	 </a:t>
            </a:r>
            <a:br>
              <a:rPr lang="en-IN" sz="1400"/>
            </a:br>
            <a:r>
              <a:rPr lang="en-IN" sz="1400"/>
              <a:t>     </a:t>
            </a:r>
            <a:r>
              <a:rPr lang="en-IN" sz="1400" err="1"/>
              <a:t>i</a:t>
            </a:r>
            <a:r>
              <a:rPr lang="en-IN" sz="1400"/>
              <a:t>.   id</a:t>
            </a:r>
            <a:br>
              <a:rPr lang="en-IN" sz="1400"/>
            </a:br>
            <a:r>
              <a:rPr lang="en-IN" sz="1400"/>
              <a:t>     </a:t>
            </a:r>
            <a:r>
              <a:rPr lang="en-IN" sz="1400" err="1"/>
              <a:t>Ii</a:t>
            </a:r>
            <a:r>
              <a:rPr lang="en-IN" sz="1400"/>
              <a:t>.  title</a:t>
            </a:r>
            <a:br>
              <a:rPr lang="en-IN" sz="1400"/>
            </a:br>
            <a:r>
              <a:rPr lang="en-IN" sz="1400"/>
              <a:t>     iii. description</a:t>
            </a:r>
            <a:br>
              <a:rPr lang="en-IN" sz="1400"/>
            </a:br>
            <a:r>
              <a:rPr lang="en-IN" sz="1400"/>
              <a:t>     iv. author</a:t>
            </a:r>
            <a:endParaRPr lang="en-US">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3</a:t>
            </a:fld>
            <a:endParaRPr lang="en-SG"/>
          </a:p>
        </p:txBody>
      </p:sp>
    </p:spTree>
    <p:extLst>
      <p:ext uri="{BB962C8B-B14F-4D97-AF65-F5344CB8AC3E}">
        <p14:creationId xmlns:p14="http://schemas.microsoft.com/office/powerpoint/2010/main" val="36870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BA6CB-B841-1F2B-B6E1-F7678C9F168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B93DD12-A439-F225-47F5-4B64CC3E829E}"/>
              </a:ext>
            </a:extLst>
          </p:cNvPr>
          <p:cNvSpPr>
            <a:spLocks noGrp="1"/>
          </p:cNvSpPr>
          <p:nvPr>
            <p:ph type="title"/>
          </p:nvPr>
        </p:nvSpPr>
        <p:spPr/>
        <p:txBody>
          <a:bodyPr>
            <a:normAutofit/>
          </a:bodyPr>
          <a:lstStyle/>
          <a:p>
            <a:r>
              <a:rPr lang="en-US" sz="3200" b="1">
                <a:solidFill>
                  <a:schemeClr val="bg1"/>
                </a:solidFill>
              </a:rPr>
              <a:t>Exploratory Data Analysis</a:t>
            </a:r>
            <a:endParaRPr lang="en-SG" sz="3200">
              <a:solidFill>
                <a:schemeClr val="bg1"/>
              </a:solidFill>
            </a:endParaRPr>
          </a:p>
        </p:txBody>
      </p:sp>
      <p:sp>
        <p:nvSpPr>
          <p:cNvPr id="9" name="Content Placeholder 8">
            <a:extLst>
              <a:ext uri="{FF2B5EF4-FFF2-40B4-BE49-F238E27FC236}">
                <a16:creationId xmlns:a16="http://schemas.microsoft.com/office/drawing/2014/main" id="{EA085261-6DD7-45AB-8D9F-2DCC8027F06C}"/>
              </a:ext>
            </a:extLst>
          </p:cNvPr>
          <p:cNvSpPr>
            <a:spLocks noGrp="1"/>
          </p:cNvSpPr>
          <p:nvPr>
            <p:ph idx="1"/>
          </p:nvPr>
        </p:nvSpPr>
        <p:spPr/>
        <p:txBody>
          <a:bodyPr>
            <a:normAutofit/>
          </a:bodyPr>
          <a:lstStyle/>
          <a:p>
            <a:pPr marL="0" indent="0">
              <a:buNone/>
            </a:pPr>
            <a:r>
              <a:rPr lang="en-IN" sz="2400" b="1"/>
              <a:t>Exploratory Data Analysis (EDA)</a:t>
            </a:r>
            <a:r>
              <a:rPr lang="en-US" sz="2400" b="1">
                <a:solidFill>
                  <a:schemeClr val="tx1"/>
                </a:solidFill>
              </a:rPr>
              <a:t>:</a:t>
            </a:r>
          </a:p>
          <a:p>
            <a:r>
              <a:rPr lang="en-IN" sz="1800" b="1"/>
              <a:t>In-Depth Analysis of Dataset</a:t>
            </a:r>
            <a:r>
              <a:rPr lang="en-IN" sz="1800"/>
              <a:t>:</a:t>
            </a:r>
            <a:br>
              <a:rPr lang="en-IN" sz="1800"/>
            </a:br>
            <a:br>
              <a:rPr lang="en-IN" sz="1800"/>
            </a:br>
            <a:r>
              <a:rPr lang="en-IN" sz="1800"/>
              <a:t>Conducted a detailed exploration of all relevant columns to understand their properties and underlying distributions. Insights were visualized using distribution plots, highlighting key trends and patterns within the dataset.</a:t>
            </a:r>
            <a:r>
              <a:rPr lang="en-US" sz="1800">
                <a:solidFill>
                  <a:schemeClr val="tx1"/>
                </a:solidFill>
              </a:rPr>
              <a:t> </a:t>
            </a:r>
          </a:p>
          <a:p>
            <a:r>
              <a:rPr lang="en-IN" sz="1600" b="1"/>
              <a:t>Normalization of Labels</a:t>
            </a:r>
            <a:r>
              <a:rPr lang="en-IN" sz="1600"/>
              <a:t>:</a:t>
            </a:r>
            <a:br>
              <a:rPr lang="en-IN" sz="1600"/>
            </a:br>
            <a:r>
              <a:rPr lang="en-IN" sz="1600"/>
              <a:t>The review/score and review/helpfulness column, serving as the target label, contained inconsistent and improper values. A custom user-defined function (UDF) was employed to normalize these values to a standard scale of 0–5, ensuring data consistency and reliability for downstream tasks.</a:t>
            </a:r>
          </a:p>
          <a:p>
            <a:r>
              <a:rPr lang="en-IN" sz="1600" b="1"/>
              <a:t>Tools Used</a:t>
            </a:r>
            <a:r>
              <a:rPr lang="en-IN" sz="1600"/>
              <a:t>:</a:t>
            </a:r>
            <a:br>
              <a:rPr lang="en-IN" sz="1600"/>
            </a:br>
            <a:r>
              <a:rPr lang="en-IN" sz="1600"/>
              <a:t>Utilized </a:t>
            </a:r>
            <a:r>
              <a:rPr lang="en-IN" sz="1600" b="1"/>
              <a:t>Spark </a:t>
            </a:r>
            <a:r>
              <a:rPr lang="en-IN" sz="1600" b="1" err="1"/>
              <a:t>DataFrame</a:t>
            </a:r>
            <a:r>
              <a:rPr lang="en-IN" sz="1600"/>
              <a:t> for efficient handling and processing of the dataset, which was approximately 3 GB in size. Spark’s distributed computing capabilities enabled seamless analysis of this large dataset.</a:t>
            </a:r>
            <a:endParaRPr lang="en-US" sz="1800">
              <a:solidFill>
                <a:schemeClr val="tx1"/>
              </a:solidFill>
            </a:endParaRPr>
          </a:p>
        </p:txBody>
      </p:sp>
      <p:sp>
        <p:nvSpPr>
          <p:cNvPr id="10" name="Text Placeholder 9">
            <a:extLst>
              <a:ext uri="{FF2B5EF4-FFF2-40B4-BE49-F238E27FC236}">
                <a16:creationId xmlns:a16="http://schemas.microsoft.com/office/drawing/2014/main" id="{5E4F3F6F-44BE-B85C-4881-D04782281E8A}"/>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E7A73B6B-AD72-E47A-EB11-61CBB66FFB65}"/>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CDAC6445-9F48-5467-0635-E23D51FA8334}"/>
              </a:ext>
            </a:extLst>
          </p:cNvPr>
          <p:cNvSpPr>
            <a:spLocks noGrp="1"/>
          </p:cNvSpPr>
          <p:nvPr>
            <p:ph type="sldNum" sz="quarter" idx="12"/>
          </p:nvPr>
        </p:nvSpPr>
        <p:spPr/>
        <p:txBody>
          <a:bodyPr/>
          <a:lstStyle/>
          <a:p>
            <a:fld id="{BF1758FF-0BF1-4103-A89A-38EC40E85429}" type="slidenum">
              <a:rPr lang="en-SG" smtClean="0"/>
              <a:t>4</a:t>
            </a:fld>
            <a:endParaRPr lang="en-SG"/>
          </a:p>
        </p:txBody>
      </p:sp>
    </p:spTree>
    <p:extLst>
      <p:ext uri="{BB962C8B-B14F-4D97-AF65-F5344CB8AC3E}">
        <p14:creationId xmlns:p14="http://schemas.microsoft.com/office/powerpoint/2010/main" val="98282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Data Sampling for training </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vert="horz" lIns="0" tIns="45720" rIns="0" bIns="45720" rtlCol="0" anchor="t">
            <a:normAutofit fontScale="77500" lnSpcReduction="20000"/>
          </a:bodyPr>
          <a:lstStyle/>
          <a:p>
            <a:pPr marL="0" indent="0">
              <a:buNone/>
            </a:pPr>
            <a:r>
              <a:rPr lang="en-IN" sz="3100" b="1"/>
              <a:t>Data Sampling</a:t>
            </a:r>
            <a:r>
              <a:rPr lang="en-US" sz="3100">
                <a:solidFill>
                  <a:schemeClr val="tx1"/>
                </a:solidFill>
              </a:rPr>
              <a:t>:</a:t>
            </a:r>
          </a:p>
          <a:p>
            <a:pPr marL="0" indent="0">
              <a:buNone/>
            </a:pPr>
            <a:r>
              <a:rPr lang="en-IN" sz="2600" b="1">
                <a:latin typeface="Graphik Regular"/>
              </a:rPr>
              <a:t>Sampling Strategy</a:t>
            </a:r>
            <a:r>
              <a:rPr lang="en-IN" sz="2600">
                <a:latin typeface="Graphik Regular"/>
              </a:rPr>
              <a:t>:</a:t>
            </a:r>
            <a:br>
              <a:rPr lang="en-IN" sz="2600"/>
            </a:br>
            <a:br>
              <a:rPr lang="en-IN" sz="2600"/>
            </a:br>
            <a:r>
              <a:rPr lang="en-IN" sz="2600">
                <a:latin typeface="Graphik Regular"/>
              </a:rPr>
              <a:t>Implemented </a:t>
            </a:r>
            <a:r>
              <a:rPr lang="en-IN" sz="2600" i="1">
                <a:latin typeface="Graphik Regular"/>
              </a:rPr>
              <a:t>stratified sampling</a:t>
            </a:r>
            <a:r>
              <a:rPr lang="en-IN" sz="2600">
                <a:latin typeface="Graphik Regular"/>
              </a:rPr>
              <a:t> to create a balanced dataset of 5,000 data points.</a:t>
            </a:r>
            <a:br>
              <a:rPr lang="en-IN" sz="2600"/>
            </a:br>
            <a:br>
              <a:rPr lang="en-IN" sz="2600"/>
            </a:br>
            <a:r>
              <a:rPr lang="en-IN" sz="2600">
                <a:latin typeface="Graphik Regular"/>
              </a:rPr>
              <a:t>This approach ensures proportional representation of all sentiment categories (positive, negative, neutral), mitigating potential biases in the training process.</a:t>
            </a:r>
            <a:br>
              <a:rPr lang="en-IN" sz="2600"/>
            </a:br>
            <a:endParaRPr lang="en-IN" sz="2600"/>
          </a:p>
          <a:p>
            <a:pPr marL="0" indent="0">
              <a:buNone/>
            </a:pPr>
            <a:r>
              <a:rPr lang="en-IN" sz="2600" b="1"/>
              <a:t>Rationale for Stratified Sampling</a:t>
            </a:r>
            <a:r>
              <a:rPr lang="en-IN" sz="2600"/>
              <a:t>:</a:t>
            </a:r>
            <a:br>
              <a:rPr lang="en-IN" sz="2600"/>
            </a:br>
            <a:br>
              <a:rPr lang="en-IN" sz="2600"/>
            </a:br>
            <a:r>
              <a:rPr lang="en-IN" sz="2600"/>
              <a:t>Maintains class distribution, particularly crucial for imbalanced datasets.</a:t>
            </a:r>
            <a:br>
              <a:rPr lang="en-IN" sz="2600"/>
            </a:br>
            <a:br>
              <a:rPr lang="en-IN" sz="2600"/>
            </a:br>
            <a:r>
              <a:rPr lang="en-IN" sz="2600"/>
              <a:t>Enhances the model's ability to generalize across all sentiment classes.</a:t>
            </a:r>
          </a:p>
          <a:p>
            <a:pPr marL="0" indent="0">
              <a:buNone/>
            </a:pPr>
            <a:r>
              <a:rPr lang="en-IN" sz="2600" b="1"/>
              <a:t>Tools Used:</a:t>
            </a:r>
            <a:br>
              <a:rPr lang="en-IN" sz="2600" b="1"/>
            </a:br>
            <a:br>
              <a:rPr lang="en-IN" sz="2600"/>
            </a:br>
            <a:r>
              <a:rPr lang="en-IN" sz="2600" b="1"/>
              <a:t>Pandas</a:t>
            </a:r>
            <a:r>
              <a:rPr lang="en-IN" sz="2600"/>
              <a:t>: For examining data distributions post-sampling.</a:t>
            </a:r>
          </a:p>
          <a:p>
            <a:pPr marL="457200" indent="-457200">
              <a:buFont typeface="+mj-lt"/>
              <a:buAutoNum type="arabicPeriod"/>
            </a:pPr>
            <a:endParaRPr lang="en-IN" sz="2800"/>
          </a:p>
          <a:p>
            <a:pPr marL="0" indent="0">
              <a:buNone/>
            </a:pPr>
            <a:endParaRPr lang="en-IN" sz="2900"/>
          </a:p>
          <a:p>
            <a:pPr marL="457200" indent="-457200">
              <a:buFont typeface="+mj-lt"/>
              <a:buAutoNum type="arabicPeriod"/>
            </a:pPr>
            <a:endParaRPr lang="en-IN" sz="2900"/>
          </a:p>
          <a:p>
            <a:pPr marL="0" indent="0">
              <a:buNone/>
            </a:pPr>
            <a:endParaRPr lang="en-IN" sz="1900"/>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5</a:t>
            </a:fld>
            <a:endParaRPr lang="en-SG"/>
          </a:p>
        </p:txBody>
      </p:sp>
    </p:spTree>
    <p:extLst>
      <p:ext uri="{BB962C8B-B14F-4D97-AF65-F5344CB8AC3E}">
        <p14:creationId xmlns:p14="http://schemas.microsoft.com/office/powerpoint/2010/main" val="421878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BF82D-1BDC-77A2-9F75-6B73F2CB0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AF8BC1-DC33-0A31-1A29-0AA062A606AB}"/>
              </a:ext>
            </a:extLst>
          </p:cNvPr>
          <p:cNvSpPr>
            <a:spLocks noGrp="1"/>
          </p:cNvSpPr>
          <p:nvPr>
            <p:ph type="title"/>
          </p:nvPr>
        </p:nvSpPr>
        <p:spPr/>
        <p:txBody>
          <a:bodyPr>
            <a:normAutofit/>
          </a:bodyPr>
          <a:lstStyle/>
          <a:p>
            <a:r>
              <a:rPr lang="en-US" sz="3200" b="1">
                <a:solidFill>
                  <a:schemeClr val="bg1"/>
                </a:solidFill>
              </a:rPr>
              <a:t>Model Selection and Training</a:t>
            </a:r>
            <a:endParaRPr lang="en-SG" sz="3200">
              <a:solidFill>
                <a:schemeClr val="bg1"/>
              </a:solidFill>
            </a:endParaRPr>
          </a:p>
        </p:txBody>
      </p:sp>
      <p:sp>
        <p:nvSpPr>
          <p:cNvPr id="9" name="Content Placeholder 8">
            <a:extLst>
              <a:ext uri="{FF2B5EF4-FFF2-40B4-BE49-F238E27FC236}">
                <a16:creationId xmlns:a16="http://schemas.microsoft.com/office/drawing/2014/main" id="{7AB8428F-671B-D9C2-5C07-B3CD474BB62B}"/>
              </a:ext>
            </a:extLst>
          </p:cNvPr>
          <p:cNvSpPr>
            <a:spLocks noGrp="1"/>
          </p:cNvSpPr>
          <p:nvPr>
            <p:ph idx="1"/>
          </p:nvPr>
        </p:nvSpPr>
        <p:spPr>
          <a:xfrm>
            <a:off x="4430396" y="383899"/>
            <a:ext cx="7381874" cy="5976261"/>
          </a:xfrm>
        </p:spPr>
        <p:txBody>
          <a:bodyPr vert="horz" lIns="0" tIns="45720" rIns="0" bIns="45720" rtlCol="0" anchor="t">
            <a:normAutofit/>
          </a:bodyPr>
          <a:lstStyle/>
          <a:p>
            <a:pPr marL="0" indent="0">
              <a:buNone/>
            </a:pPr>
            <a:r>
              <a:rPr lang="en-IN" sz="2400" b="1"/>
              <a:t>Model Selection</a:t>
            </a:r>
            <a:r>
              <a:rPr lang="en-US" sz="2400" b="1"/>
              <a:t>:</a:t>
            </a:r>
          </a:p>
          <a:p>
            <a:pPr marL="0" indent="0">
              <a:buNone/>
            </a:pPr>
            <a:r>
              <a:rPr lang="en-US" sz="1800" b="1">
                <a:solidFill>
                  <a:schemeClr val="tx1"/>
                </a:solidFill>
                <a:latin typeface="Graphik Regular"/>
              </a:rPr>
              <a:t>Lexical Model:</a:t>
            </a:r>
            <a:r>
              <a:rPr lang="en-US" sz="1900" b="1">
                <a:solidFill>
                  <a:schemeClr val="tx1"/>
                </a:solidFill>
                <a:latin typeface="Graphik Regular"/>
              </a:rPr>
              <a:t> </a:t>
            </a:r>
            <a:r>
              <a:rPr lang="en-US" sz="1700">
                <a:latin typeface="Graphik Regular"/>
              </a:rPr>
              <a:t>Use a fixed dictionary or pre-defined rules to analyze text based on individual words</a:t>
            </a:r>
          </a:p>
          <a:p>
            <a:pPr marL="0" indent="0">
              <a:buNone/>
            </a:pPr>
            <a:r>
              <a:rPr lang="en-US" sz="1500"/>
              <a:t>Ex., TF-IDF with Random Forest Regression </a:t>
            </a:r>
          </a:p>
          <a:p>
            <a:pPr marL="0" indent="0">
              <a:buNone/>
            </a:pPr>
            <a:endParaRPr lang="en-US" sz="1500"/>
          </a:p>
          <a:p>
            <a:pPr marL="0" indent="0">
              <a:buNone/>
            </a:pPr>
            <a:endParaRPr lang="en-US" sz="1500"/>
          </a:p>
          <a:p>
            <a:pPr marL="0" indent="0">
              <a:buNone/>
            </a:pPr>
            <a:endParaRPr lang="en-US" sz="1500"/>
          </a:p>
          <a:p>
            <a:pPr marL="0" indent="0">
              <a:buNone/>
            </a:pPr>
            <a:endParaRPr lang="en-US" sz="1500"/>
          </a:p>
          <a:p>
            <a:pPr marL="0" indent="0">
              <a:buNone/>
            </a:pPr>
            <a:r>
              <a:rPr lang="en-US" sz="1800" b="1">
                <a:solidFill>
                  <a:schemeClr val="tx1"/>
                </a:solidFill>
                <a:latin typeface="Graphik Regular"/>
              </a:rPr>
              <a:t>Contextual Model: </a:t>
            </a:r>
            <a:r>
              <a:rPr lang="en-US" sz="1700">
                <a:latin typeface="Graphik Regular"/>
              </a:rPr>
              <a:t>Leverage deep learning to understand the meaning of words in context within a sentence or document</a:t>
            </a:r>
          </a:p>
          <a:p>
            <a:pPr marL="0" indent="0">
              <a:buNone/>
            </a:pPr>
            <a:r>
              <a:rPr lang="en-US" sz="1500"/>
              <a:t>Ex., LSTM,  BERT</a:t>
            </a:r>
            <a:endParaRPr lang="en-US" sz="1700">
              <a:solidFill>
                <a:schemeClr val="tx1"/>
              </a:solidFill>
            </a:endParaRPr>
          </a:p>
          <a:p>
            <a:pPr marL="0" indent="0">
              <a:buNone/>
            </a:pPr>
            <a:endParaRPr lang="en-IN" sz="2900"/>
          </a:p>
        </p:txBody>
      </p:sp>
      <p:sp>
        <p:nvSpPr>
          <p:cNvPr id="10" name="Text Placeholder 9">
            <a:extLst>
              <a:ext uri="{FF2B5EF4-FFF2-40B4-BE49-F238E27FC236}">
                <a16:creationId xmlns:a16="http://schemas.microsoft.com/office/drawing/2014/main" id="{1CAA9AA3-160F-DA93-2AC2-20A27733E4E1}"/>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A11A60A7-7F36-76F8-9796-038492B670EE}"/>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40AB743-EE03-3ABA-D337-5DB4F4AFCEAE}"/>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3" name="Picture 2">
            <a:extLst>
              <a:ext uri="{FF2B5EF4-FFF2-40B4-BE49-F238E27FC236}">
                <a16:creationId xmlns:a16="http://schemas.microsoft.com/office/drawing/2014/main" id="{2F56F61D-A4C9-2E02-735B-5D2E0CE56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760" y="1921315"/>
            <a:ext cx="4473172" cy="1274005"/>
          </a:xfrm>
          <a:prstGeom prst="rect">
            <a:avLst/>
          </a:prstGeom>
        </p:spPr>
      </p:pic>
      <p:pic>
        <p:nvPicPr>
          <p:cNvPr id="15" name="Picture 14">
            <a:extLst>
              <a:ext uri="{FF2B5EF4-FFF2-40B4-BE49-F238E27FC236}">
                <a16:creationId xmlns:a16="http://schemas.microsoft.com/office/drawing/2014/main" id="{4A3968C1-9743-5630-B371-EA4F108541AC}"/>
              </a:ext>
            </a:extLst>
          </p:cNvPr>
          <p:cNvPicPr>
            <a:picLocks noChangeAspect="1"/>
          </p:cNvPicPr>
          <p:nvPr/>
        </p:nvPicPr>
        <p:blipFill>
          <a:blip r:embed="rId3">
            <a:clrChange>
              <a:clrFrom>
                <a:srgbClr val="26C7DB"/>
              </a:clrFrom>
              <a:clrTo>
                <a:srgbClr val="26C7DB">
                  <a:alpha val="0"/>
                </a:srgbClr>
              </a:clrTo>
            </a:clrChange>
            <a:extLst>
              <a:ext uri="{28A0092B-C50C-407E-A947-70E740481C1C}">
                <a14:useLocalDpi xmlns:a14="http://schemas.microsoft.com/office/drawing/2010/main" val="0"/>
              </a:ext>
            </a:extLst>
          </a:blip>
          <a:stretch>
            <a:fillRect/>
          </a:stretch>
        </p:blipFill>
        <p:spPr>
          <a:xfrm>
            <a:off x="6214254" y="4369712"/>
            <a:ext cx="3814157" cy="1811725"/>
          </a:xfrm>
          <a:prstGeom prst="rect">
            <a:avLst/>
          </a:prstGeom>
        </p:spPr>
      </p:pic>
      <p:sp>
        <p:nvSpPr>
          <p:cNvPr id="16" name="TextBox 15">
            <a:extLst>
              <a:ext uri="{FF2B5EF4-FFF2-40B4-BE49-F238E27FC236}">
                <a16:creationId xmlns:a16="http://schemas.microsoft.com/office/drawing/2014/main" id="{4038B67C-43F7-7D4E-67B7-9CD3ED5927A4}"/>
              </a:ext>
            </a:extLst>
          </p:cNvPr>
          <p:cNvSpPr txBox="1"/>
          <p:nvPr/>
        </p:nvSpPr>
        <p:spPr>
          <a:xfrm>
            <a:off x="9192684" y="3294945"/>
            <a:ext cx="1792496" cy="276999"/>
          </a:xfrm>
          <a:prstGeom prst="rect">
            <a:avLst/>
          </a:prstGeom>
          <a:noFill/>
        </p:spPr>
        <p:txBody>
          <a:bodyPr wrap="square" rtlCol="0">
            <a:spAutoFit/>
          </a:bodyPr>
          <a:lstStyle/>
          <a:p>
            <a:r>
              <a:rPr lang="en-US" sz="1200"/>
              <a:t>Source: </a:t>
            </a:r>
            <a:r>
              <a:rPr lang="en-US" sz="1200">
                <a:hlinkClick r:id="rId4"/>
              </a:rPr>
              <a:t>Medium</a:t>
            </a:r>
            <a:endParaRPr lang="en-US" sz="1200"/>
          </a:p>
        </p:txBody>
      </p:sp>
      <p:sp>
        <p:nvSpPr>
          <p:cNvPr id="17" name="TextBox 16">
            <a:extLst>
              <a:ext uri="{FF2B5EF4-FFF2-40B4-BE49-F238E27FC236}">
                <a16:creationId xmlns:a16="http://schemas.microsoft.com/office/drawing/2014/main" id="{88B79BAD-0120-1749-732A-99312DFCBDEE}"/>
              </a:ext>
            </a:extLst>
          </p:cNvPr>
          <p:cNvSpPr txBox="1"/>
          <p:nvPr/>
        </p:nvSpPr>
        <p:spPr>
          <a:xfrm>
            <a:off x="8701082" y="6271473"/>
            <a:ext cx="1792496" cy="276999"/>
          </a:xfrm>
          <a:prstGeom prst="rect">
            <a:avLst/>
          </a:prstGeom>
          <a:noFill/>
        </p:spPr>
        <p:txBody>
          <a:bodyPr wrap="square" rtlCol="0">
            <a:spAutoFit/>
          </a:bodyPr>
          <a:lstStyle/>
          <a:p>
            <a:r>
              <a:rPr lang="en-US" sz="1200"/>
              <a:t>Source: </a:t>
            </a:r>
            <a:r>
              <a:rPr lang="en-US" sz="1200">
                <a:hlinkClick r:id="rId5"/>
              </a:rPr>
              <a:t>Medium</a:t>
            </a:r>
            <a:endParaRPr lang="en-US" sz="1200"/>
          </a:p>
        </p:txBody>
      </p:sp>
    </p:spTree>
    <p:extLst>
      <p:ext uri="{BB962C8B-B14F-4D97-AF65-F5344CB8AC3E}">
        <p14:creationId xmlns:p14="http://schemas.microsoft.com/office/powerpoint/2010/main" val="355688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BF82D-1BDC-77A2-9F75-6B73F2CB0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AF8BC1-DC33-0A31-1A29-0AA062A606AB}"/>
              </a:ext>
            </a:extLst>
          </p:cNvPr>
          <p:cNvSpPr>
            <a:spLocks noGrp="1"/>
          </p:cNvSpPr>
          <p:nvPr>
            <p:ph type="title"/>
          </p:nvPr>
        </p:nvSpPr>
        <p:spPr/>
        <p:txBody>
          <a:bodyPr>
            <a:normAutofit/>
          </a:bodyPr>
          <a:lstStyle/>
          <a:p>
            <a:r>
              <a:rPr lang="en-US" sz="3200" b="1">
                <a:solidFill>
                  <a:schemeClr val="bg1"/>
                </a:solidFill>
              </a:rPr>
              <a:t>Model Selection and Training</a:t>
            </a:r>
            <a:endParaRPr lang="en-SG" sz="3200">
              <a:solidFill>
                <a:schemeClr val="bg1"/>
              </a:solidFill>
            </a:endParaRPr>
          </a:p>
        </p:txBody>
      </p:sp>
      <p:sp>
        <p:nvSpPr>
          <p:cNvPr id="9" name="Content Placeholder 8">
            <a:extLst>
              <a:ext uri="{FF2B5EF4-FFF2-40B4-BE49-F238E27FC236}">
                <a16:creationId xmlns:a16="http://schemas.microsoft.com/office/drawing/2014/main" id="{7AB8428F-671B-D9C2-5C07-B3CD474BB62B}"/>
              </a:ext>
            </a:extLst>
          </p:cNvPr>
          <p:cNvSpPr>
            <a:spLocks noGrp="1"/>
          </p:cNvSpPr>
          <p:nvPr>
            <p:ph idx="1"/>
          </p:nvPr>
        </p:nvSpPr>
        <p:spPr>
          <a:xfrm>
            <a:off x="4352925" y="385716"/>
            <a:ext cx="7381874" cy="5976261"/>
          </a:xfrm>
        </p:spPr>
        <p:txBody>
          <a:bodyPr vert="horz" lIns="0" tIns="45720" rIns="0" bIns="45720" rtlCol="0" anchor="t">
            <a:normAutofit/>
          </a:bodyPr>
          <a:lstStyle/>
          <a:p>
            <a:pPr marL="0" indent="0">
              <a:buNone/>
            </a:pPr>
            <a:r>
              <a:rPr lang="en-IN" b="1">
                <a:solidFill>
                  <a:schemeClr val="tx1"/>
                </a:solidFill>
                <a:latin typeface="+mn-lt"/>
              </a:rPr>
              <a:t>Model Selection</a:t>
            </a:r>
            <a:r>
              <a:rPr lang="en-US" b="1">
                <a:solidFill>
                  <a:schemeClr val="tx1"/>
                </a:solidFill>
                <a:latin typeface="+mn-lt"/>
              </a:rPr>
              <a:t>:</a:t>
            </a:r>
          </a:p>
          <a:p>
            <a:pPr marL="0" indent="0">
              <a:buNone/>
            </a:pPr>
            <a:r>
              <a:rPr lang="en-US" sz="1800" b="1"/>
              <a:t>Models Trained in Project</a:t>
            </a:r>
          </a:p>
          <a:p>
            <a:pPr marL="0" indent="0">
              <a:buNone/>
            </a:pPr>
            <a:r>
              <a:rPr lang="en-US" sz="1600" b="1"/>
              <a:t>1. TF-IDF Vectorizer:</a:t>
            </a:r>
          </a:p>
          <a:p>
            <a:pPr marL="0" indent="0">
              <a:buNone/>
            </a:pPr>
            <a:r>
              <a:rPr lang="en-US" sz="1600"/>
              <a:t>Used as a baseline to understand how individual words contribute to sentiment without considering context.</a:t>
            </a:r>
          </a:p>
          <a:p>
            <a:pPr marL="0" indent="0">
              <a:buNone/>
            </a:pPr>
            <a:r>
              <a:rPr lang="en-US" sz="1600" b="1"/>
              <a:t>2. LSTM</a:t>
            </a:r>
          </a:p>
          <a:p>
            <a:pPr marL="0" indent="0">
              <a:buNone/>
            </a:pPr>
            <a:r>
              <a:rPr lang="en-US" sz="1600"/>
              <a:t>Capable of understanding the context in customer reviews (e.g., "This book is not as good as expected")</a:t>
            </a:r>
          </a:p>
          <a:p>
            <a:pPr marL="0" indent="0">
              <a:buNone/>
            </a:pPr>
            <a:r>
              <a:rPr lang="en-US" sz="1600" b="1"/>
              <a:t>3. BERT Models:</a:t>
            </a:r>
          </a:p>
          <a:p>
            <a:pPr marL="0" indent="0">
              <a:buNone/>
            </a:pPr>
            <a:r>
              <a:rPr lang="en-US" sz="1600"/>
              <a:t>BERT is effective for our use case since it captures bidirectional context and is pre-trained on large corpora, enhancing accuracy in sentiment classification</a:t>
            </a:r>
            <a:endParaRPr lang="en-IN" sz="3200"/>
          </a:p>
          <a:p>
            <a:pPr marL="457200" indent="-457200">
              <a:buFont typeface="+mj-lt"/>
              <a:buAutoNum type="arabicPeriod"/>
            </a:pPr>
            <a:endParaRPr lang="en-IN" sz="2900"/>
          </a:p>
        </p:txBody>
      </p:sp>
      <p:sp>
        <p:nvSpPr>
          <p:cNvPr id="10" name="Text Placeholder 9">
            <a:extLst>
              <a:ext uri="{FF2B5EF4-FFF2-40B4-BE49-F238E27FC236}">
                <a16:creationId xmlns:a16="http://schemas.microsoft.com/office/drawing/2014/main" id="{1CAA9AA3-160F-DA93-2AC2-20A27733E4E1}"/>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A11A60A7-7F36-76F8-9796-038492B670EE}"/>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40AB743-EE03-3ABA-D337-5DB4F4AFCEAE}"/>
              </a:ext>
            </a:extLst>
          </p:cNvPr>
          <p:cNvSpPr>
            <a:spLocks noGrp="1"/>
          </p:cNvSpPr>
          <p:nvPr>
            <p:ph type="sldNum" sz="quarter" idx="12"/>
          </p:nvPr>
        </p:nvSpPr>
        <p:spPr/>
        <p:txBody>
          <a:bodyPr/>
          <a:lstStyle/>
          <a:p>
            <a:fld id="{BF1758FF-0BF1-4103-A89A-38EC40E85429}" type="slidenum">
              <a:rPr lang="en-SG" smtClean="0"/>
              <a:t>7</a:t>
            </a:fld>
            <a:endParaRPr lang="en-SG"/>
          </a:p>
        </p:txBody>
      </p:sp>
      <p:pic>
        <p:nvPicPr>
          <p:cNvPr id="5" name="Picture 4">
            <a:extLst>
              <a:ext uri="{FF2B5EF4-FFF2-40B4-BE49-F238E27FC236}">
                <a16:creationId xmlns:a16="http://schemas.microsoft.com/office/drawing/2014/main" id="{C6E36264-48B5-4CC3-283D-CCC5A5EF389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24961" y="4578980"/>
            <a:ext cx="2773680" cy="1653540"/>
          </a:xfrm>
          <a:prstGeom prst="rect">
            <a:avLst/>
          </a:prstGeom>
        </p:spPr>
      </p:pic>
      <p:sp>
        <p:nvSpPr>
          <p:cNvPr id="13" name="TextBox 12">
            <a:extLst>
              <a:ext uri="{FF2B5EF4-FFF2-40B4-BE49-F238E27FC236}">
                <a16:creationId xmlns:a16="http://schemas.microsoft.com/office/drawing/2014/main" id="{60C96757-C9C3-3CC7-E00E-CE9635DC62DB}"/>
              </a:ext>
            </a:extLst>
          </p:cNvPr>
          <p:cNvSpPr txBox="1"/>
          <p:nvPr/>
        </p:nvSpPr>
        <p:spPr>
          <a:xfrm>
            <a:off x="10141883" y="6228237"/>
            <a:ext cx="2119037" cy="261610"/>
          </a:xfrm>
          <a:prstGeom prst="rect">
            <a:avLst/>
          </a:prstGeom>
          <a:noFill/>
        </p:spPr>
        <p:txBody>
          <a:bodyPr wrap="square" rtlCol="0">
            <a:spAutoFit/>
          </a:bodyPr>
          <a:lstStyle/>
          <a:p>
            <a:r>
              <a:rPr lang="en-US" sz="1050"/>
              <a:t>Source: </a:t>
            </a:r>
            <a:r>
              <a:rPr lang="en-US" sz="1050">
                <a:hlinkClick r:id="rId3"/>
              </a:rPr>
              <a:t>Research Gate</a:t>
            </a:r>
            <a:endParaRPr lang="en-US" sz="1050"/>
          </a:p>
        </p:txBody>
      </p:sp>
      <p:sp>
        <p:nvSpPr>
          <p:cNvPr id="14" name="TextBox 13">
            <a:extLst>
              <a:ext uri="{FF2B5EF4-FFF2-40B4-BE49-F238E27FC236}">
                <a16:creationId xmlns:a16="http://schemas.microsoft.com/office/drawing/2014/main" id="{C00F6F8D-4BA7-FFA7-8411-D3BE30EF0D48}"/>
              </a:ext>
            </a:extLst>
          </p:cNvPr>
          <p:cNvSpPr txBox="1"/>
          <p:nvPr/>
        </p:nvSpPr>
        <p:spPr>
          <a:xfrm>
            <a:off x="5332204" y="6226403"/>
            <a:ext cx="1792496" cy="261610"/>
          </a:xfrm>
          <a:prstGeom prst="rect">
            <a:avLst/>
          </a:prstGeom>
          <a:noFill/>
        </p:spPr>
        <p:txBody>
          <a:bodyPr wrap="square" rtlCol="0">
            <a:spAutoFit/>
          </a:bodyPr>
          <a:lstStyle/>
          <a:p>
            <a:r>
              <a:rPr lang="en-US" sz="1050"/>
              <a:t>Source: </a:t>
            </a:r>
            <a:r>
              <a:rPr lang="en-US" sz="1050">
                <a:hlinkClick r:id="rId4"/>
              </a:rPr>
              <a:t>Analytics Vidhya</a:t>
            </a:r>
            <a:endParaRPr lang="en-US" sz="1050"/>
          </a:p>
        </p:txBody>
      </p:sp>
      <p:pic>
        <p:nvPicPr>
          <p:cNvPr id="16" name="Picture 15">
            <a:extLst>
              <a:ext uri="{FF2B5EF4-FFF2-40B4-BE49-F238E27FC236}">
                <a16:creationId xmlns:a16="http://schemas.microsoft.com/office/drawing/2014/main" id="{CED24DD7-EDF2-44B4-5EB6-731CA53B64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6001" y="4743226"/>
            <a:ext cx="4120251" cy="1289396"/>
          </a:xfrm>
          <a:prstGeom prst="rect">
            <a:avLst/>
          </a:prstGeom>
        </p:spPr>
      </p:pic>
    </p:spTree>
    <p:extLst>
      <p:ext uri="{BB962C8B-B14F-4D97-AF65-F5344CB8AC3E}">
        <p14:creationId xmlns:p14="http://schemas.microsoft.com/office/powerpoint/2010/main" val="386628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BF82D-1BDC-77A2-9F75-6B73F2CB0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AF8BC1-DC33-0A31-1A29-0AA062A606AB}"/>
              </a:ext>
            </a:extLst>
          </p:cNvPr>
          <p:cNvSpPr>
            <a:spLocks noGrp="1"/>
          </p:cNvSpPr>
          <p:nvPr>
            <p:ph type="title"/>
          </p:nvPr>
        </p:nvSpPr>
        <p:spPr/>
        <p:txBody>
          <a:bodyPr>
            <a:normAutofit/>
          </a:bodyPr>
          <a:lstStyle/>
          <a:p>
            <a:r>
              <a:rPr lang="en-US" sz="3200" b="1">
                <a:solidFill>
                  <a:schemeClr val="bg1"/>
                </a:solidFill>
              </a:rPr>
              <a:t>Model Selection and Training</a:t>
            </a:r>
            <a:endParaRPr lang="en-SG" sz="3200">
              <a:solidFill>
                <a:schemeClr val="bg1"/>
              </a:solidFill>
            </a:endParaRPr>
          </a:p>
        </p:txBody>
      </p:sp>
      <p:sp>
        <p:nvSpPr>
          <p:cNvPr id="10" name="Text Placeholder 9">
            <a:extLst>
              <a:ext uri="{FF2B5EF4-FFF2-40B4-BE49-F238E27FC236}">
                <a16:creationId xmlns:a16="http://schemas.microsoft.com/office/drawing/2014/main" id="{1CAA9AA3-160F-DA93-2AC2-20A27733E4E1}"/>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A11A60A7-7F36-76F8-9796-038492B670EE}"/>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40AB743-EE03-3ABA-D337-5DB4F4AFCEAE}"/>
              </a:ext>
            </a:extLst>
          </p:cNvPr>
          <p:cNvSpPr>
            <a:spLocks noGrp="1"/>
          </p:cNvSpPr>
          <p:nvPr>
            <p:ph type="sldNum" sz="quarter" idx="12"/>
          </p:nvPr>
        </p:nvSpPr>
        <p:spPr/>
        <p:txBody>
          <a:bodyPr/>
          <a:lstStyle/>
          <a:p>
            <a:fld id="{BF1758FF-0BF1-4103-A89A-38EC40E85429}" type="slidenum">
              <a:rPr lang="en-SG" smtClean="0"/>
              <a:t>8</a:t>
            </a:fld>
            <a:endParaRPr lang="en-SG"/>
          </a:p>
        </p:txBody>
      </p:sp>
      <p:graphicFrame>
        <p:nvGraphicFramePr>
          <p:cNvPr id="4" name="Content Placeholder 3">
            <a:extLst>
              <a:ext uri="{FF2B5EF4-FFF2-40B4-BE49-F238E27FC236}">
                <a16:creationId xmlns:a16="http://schemas.microsoft.com/office/drawing/2014/main" id="{91E2C16E-02D8-A3D1-4F93-CE7FA11EB448}"/>
              </a:ext>
            </a:extLst>
          </p:cNvPr>
          <p:cNvGraphicFramePr>
            <a:graphicFrameLocks noGrp="1"/>
          </p:cNvGraphicFramePr>
          <p:nvPr>
            <p:ph idx="1"/>
            <p:extLst>
              <p:ext uri="{D42A27DB-BD31-4B8C-83A1-F6EECF244321}">
                <p14:modId xmlns:p14="http://schemas.microsoft.com/office/powerpoint/2010/main" val="4064091837"/>
              </p:ext>
            </p:extLst>
          </p:nvPr>
        </p:nvGraphicFramePr>
        <p:xfrm>
          <a:off x="4505327" y="1122409"/>
          <a:ext cx="7229472" cy="1840230"/>
        </p:xfrm>
        <a:graphic>
          <a:graphicData uri="http://schemas.openxmlformats.org/drawingml/2006/table">
            <a:tbl>
              <a:tblPr firstRow="1" bandRow="1">
                <a:tableStyleId>{5940675A-B579-460E-94D1-54222C63F5DA}</a:tableStyleId>
              </a:tblPr>
              <a:tblGrid>
                <a:gridCol w="1807368">
                  <a:extLst>
                    <a:ext uri="{9D8B030D-6E8A-4147-A177-3AD203B41FA5}">
                      <a16:colId xmlns:a16="http://schemas.microsoft.com/office/drawing/2014/main" val="1183470518"/>
                    </a:ext>
                  </a:extLst>
                </a:gridCol>
                <a:gridCol w="1807368">
                  <a:extLst>
                    <a:ext uri="{9D8B030D-6E8A-4147-A177-3AD203B41FA5}">
                      <a16:colId xmlns:a16="http://schemas.microsoft.com/office/drawing/2014/main" val="3157014209"/>
                    </a:ext>
                  </a:extLst>
                </a:gridCol>
                <a:gridCol w="1807368">
                  <a:extLst>
                    <a:ext uri="{9D8B030D-6E8A-4147-A177-3AD203B41FA5}">
                      <a16:colId xmlns:a16="http://schemas.microsoft.com/office/drawing/2014/main" val="505415001"/>
                    </a:ext>
                  </a:extLst>
                </a:gridCol>
                <a:gridCol w="1807368">
                  <a:extLst>
                    <a:ext uri="{9D8B030D-6E8A-4147-A177-3AD203B41FA5}">
                      <a16:colId xmlns:a16="http://schemas.microsoft.com/office/drawing/2014/main" val="175581530"/>
                    </a:ext>
                  </a:extLst>
                </a:gridCol>
              </a:tblGrid>
              <a:tr h="600075">
                <a:tc>
                  <a:txBody>
                    <a:bodyPr/>
                    <a:lstStyle/>
                    <a:p>
                      <a:pPr algn="ctr"/>
                      <a:r>
                        <a:rPr lang="en-US">
                          <a:solidFill>
                            <a:schemeClr val="bg1"/>
                          </a:solidFill>
                        </a:rPr>
                        <a:t>Metric</a:t>
                      </a:r>
                    </a:p>
                  </a:txBody>
                  <a:tcPr anchor="ctr">
                    <a:solidFill>
                      <a:schemeClr val="tx2"/>
                    </a:solidFill>
                  </a:tcPr>
                </a:tc>
                <a:tc>
                  <a:txBody>
                    <a:bodyPr/>
                    <a:lstStyle/>
                    <a:p>
                      <a:pPr algn="ctr"/>
                      <a:r>
                        <a:rPr lang="en-US">
                          <a:solidFill>
                            <a:schemeClr val="bg1"/>
                          </a:solidFill>
                        </a:rPr>
                        <a:t>TF-IDF Vectorizer</a:t>
                      </a:r>
                    </a:p>
                  </a:txBody>
                  <a:tcPr anchor="ctr">
                    <a:solidFill>
                      <a:schemeClr val="tx2"/>
                    </a:solidFill>
                  </a:tcPr>
                </a:tc>
                <a:tc>
                  <a:txBody>
                    <a:bodyPr/>
                    <a:lstStyle/>
                    <a:p>
                      <a:pPr algn="ctr"/>
                      <a:r>
                        <a:rPr lang="en-US">
                          <a:solidFill>
                            <a:schemeClr val="bg1"/>
                          </a:solidFill>
                        </a:rPr>
                        <a:t>LSTM</a:t>
                      </a:r>
                    </a:p>
                  </a:txBody>
                  <a:tcPr anchor="ctr">
                    <a:solidFill>
                      <a:schemeClr val="tx2"/>
                    </a:solidFill>
                  </a:tcPr>
                </a:tc>
                <a:tc>
                  <a:txBody>
                    <a:bodyPr/>
                    <a:lstStyle/>
                    <a:p>
                      <a:pPr algn="ctr"/>
                      <a:r>
                        <a:rPr lang="en-US">
                          <a:solidFill>
                            <a:schemeClr val="bg1"/>
                          </a:solidFill>
                        </a:rPr>
                        <a:t>BERT</a:t>
                      </a:r>
                    </a:p>
                  </a:txBody>
                  <a:tcPr anchor="ctr">
                    <a:solidFill>
                      <a:schemeClr val="tx2"/>
                    </a:solidFill>
                  </a:tcPr>
                </a:tc>
                <a:extLst>
                  <a:ext uri="{0D108BD9-81ED-4DB2-BD59-A6C34878D82A}">
                    <a16:rowId xmlns:a16="http://schemas.microsoft.com/office/drawing/2014/main" val="2318523957"/>
                  </a:ext>
                </a:extLst>
              </a:tr>
              <a:tr h="600075">
                <a:tc>
                  <a:txBody>
                    <a:bodyPr/>
                    <a:lstStyle/>
                    <a:p>
                      <a:pPr algn="ctr"/>
                      <a:r>
                        <a:rPr lang="en-US"/>
                        <a:t>Accuracy</a:t>
                      </a:r>
                    </a:p>
                  </a:txBody>
                  <a:tcPr anchor="ctr"/>
                </a:tc>
                <a:tc>
                  <a:txBody>
                    <a:bodyPr/>
                    <a:lstStyle/>
                    <a:p>
                      <a:pPr algn="ctr"/>
                      <a:r>
                        <a:rPr lang="en-US"/>
                        <a:t>0.72</a:t>
                      </a:r>
                    </a:p>
                  </a:txBody>
                  <a:tcPr anchor="ctr"/>
                </a:tc>
                <a:tc>
                  <a:txBody>
                    <a:bodyPr/>
                    <a:lstStyle/>
                    <a:p>
                      <a:pPr algn="ctr"/>
                      <a:r>
                        <a:rPr lang="en-US"/>
                        <a:t>0.70</a:t>
                      </a:r>
                    </a:p>
                  </a:txBody>
                  <a:tcPr anchor="ctr"/>
                </a:tc>
                <a:tc>
                  <a:txBody>
                    <a:bodyPr/>
                    <a:lstStyle/>
                    <a:p>
                      <a:pPr algn="ctr"/>
                      <a:r>
                        <a:rPr lang="en-US"/>
                        <a:t>0.76</a:t>
                      </a:r>
                    </a:p>
                  </a:txBody>
                  <a:tcPr anchor="ctr"/>
                </a:tc>
                <a:extLst>
                  <a:ext uri="{0D108BD9-81ED-4DB2-BD59-A6C34878D82A}">
                    <a16:rowId xmlns:a16="http://schemas.microsoft.com/office/drawing/2014/main" val="2865453088"/>
                  </a:ext>
                </a:extLst>
              </a:tr>
              <a:tr h="600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F1 Score</a:t>
                      </a:r>
                    </a:p>
                    <a:p>
                      <a:pPr algn="ctr"/>
                      <a:endParaRPr lang="en-US"/>
                    </a:p>
                  </a:txBody>
                  <a:tcPr anchor="ctr"/>
                </a:tc>
                <a:tc>
                  <a:txBody>
                    <a:bodyPr/>
                    <a:lstStyle/>
                    <a:p>
                      <a:pPr algn="ctr"/>
                      <a:r>
                        <a:rPr lang="en-US"/>
                        <a:t>0.74</a:t>
                      </a:r>
                    </a:p>
                  </a:txBody>
                  <a:tcPr anchor="ctr"/>
                </a:tc>
                <a:tc>
                  <a:txBody>
                    <a:bodyPr/>
                    <a:lstStyle/>
                    <a:p>
                      <a:pPr algn="ctr"/>
                      <a:r>
                        <a:rPr lang="en-US"/>
                        <a:t>0.69</a:t>
                      </a:r>
                    </a:p>
                  </a:txBody>
                  <a:tcPr anchor="ctr"/>
                </a:tc>
                <a:tc>
                  <a:txBody>
                    <a:bodyPr/>
                    <a:lstStyle/>
                    <a:p>
                      <a:pPr algn="ctr"/>
                      <a:r>
                        <a:rPr lang="en-US"/>
                        <a:t>0.80</a:t>
                      </a:r>
                    </a:p>
                  </a:txBody>
                  <a:tcPr anchor="ctr"/>
                </a:tc>
                <a:extLst>
                  <a:ext uri="{0D108BD9-81ED-4DB2-BD59-A6C34878D82A}">
                    <a16:rowId xmlns:a16="http://schemas.microsoft.com/office/drawing/2014/main" val="2862949919"/>
                  </a:ext>
                </a:extLst>
              </a:tr>
            </a:tbl>
          </a:graphicData>
        </a:graphic>
      </p:graphicFrame>
      <p:sp>
        <p:nvSpPr>
          <p:cNvPr id="5" name="TextBox 4">
            <a:extLst>
              <a:ext uri="{FF2B5EF4-FFF2-40B4-BE49-F238E27FC236}">
                <a16:creationId xmlns:a16="http://schemas.microsoft.com/office/drawing/2014/main" id="{85BDCE5C-DBA6-F55A-0455-9F1ADE86114D}"/>
              </a:ext>
            </a:extLst>
          </p:cNvPr>
          <p:cNvSpPr txBox="1"/>
          <p:nvPr/>
        </p:nvSpPr>
        <p:spPr>
          <a:xfrm>
            <a:off x="4186238" y="527950"/>
            <a:ext cx="5038725" cy="400110"/>
          </a:xfrm>
          <a:prstGeom prst="rect">
            <a:avLst/>
          </a:prstGeom>
          <a:noFill/>
        </p:spPr>
        <p:txBody>
          <a:bodyPr wrap="square" rtlCol="0">
            <a:spAutoFit/>
          </a:bodyPr>
          <a:lstStyle/>
          <a:p>
            <a:r>
              <a:rPr lang="en-US" sz="2000" b="1"/>
              <a:t>Model Training Results:</a:t>
            </a:r>
          </a:p>
        </p:txBody>
      </p:sp>
      <p:sp>
        <p:nvSpPr>
          <p:cNvPr id="13" name="TextBox 12">
            <a:extLst>
              <a:ext uri="{FF2B5EF4-FFF2-40B4-BE49-F238E27FC236}">
                <a16:creationId xmlns:a16="http://schemas.microsoft.com/office/drawing/2014/main" id="{2E33D0E6-5165-33E6-5221-E98B71A46100}"/>
              </a:ext>
            </a:extLst>
          </p:cNvPr>
          <p:cNvSpPr txBox="1"/>
          <p:nvPr/>
        </p:nvSpPr>
        <p:spPr>
          <a:xfrm>
            <a:off x="4186238" y="3077550"/>
            <a:ext cx="5038725" cy="369332"/>
          </a:xfrm>
          <a:prstGeom prst="rect">
            <a:avLst/>
          </a:prstGeom>
          <a:noFill/>
        </p:spPr>
        <p:txBody>
          <a:bodyPr wrap="square" rtlCol="0">
            <a:spAutoFit/>
          </a:bodyPr>
          <a:lstStyle/>
          <a:p>
            <a:r>
              <a:rPr lang="en-US" b="1"/>
              <a:t>Limitations of TF-IDF and LSTM Models</a:t>
            </a:r>
          </a:p>
        </p:txBody>
      </p:sp>
      <p:sp>
        <p:nvSpPr>
          <p:cNvPr id="14" name="TextBox 13">
            <a:extLst>
              <a:ext uri="{FF2B5EF4-FFF2-40B4-BE49-F238E27FC236}">
                <a16:creationId xmlns:a16="http://schemas.microsoft.com/office/drawing/2014/main" id="{016976CB-267F-C32B-3AAE-8C4434F14CFA}"/>
              </a:ext>
            </a:extLst>
          </p:cNvPr>
          <p:cNvSpPr txBox="1"/>
          <p:nvPr/>
        </p:nvSpPr>
        <p:spPr>
          <a:xfrm>
            <a:off x="4186237" y="3508438"/>
            <a:ext cx="7548561" cy="738664"/>
          </a:xfrm>
          <a:prstGeom prst="rect">
            <a:avLst/>
          </a:prstGeom>
          <a:noFill/>
        </p:spPr>
        <p:txBody>
          <a:bodyPr wrap="square" rtlCol="0">
            <a:spAutoFit/>
          </a:bodyPr>
          <a:lstStyle/>
          <a:p>
            <a:pPr marL="285750" indent="-285750">
              <a:buFont typeface="Arial" panose="020B0604020202020204" pitchFamily="34" charset="0"/>
              <a:buChar char="•"/>
            </a:pPr>
            <a:r>
              <a:rPr lang="en-US" sz="1400"/>
              <a:t>Poor negation handling due to poor contextual understanding</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Sentences with words like “not good” not predicted as “Negative” with TF-IDF &amp; LSTM Models </a:t>
            </a:r>
          </a:p>
        </p:txBody>
      </p:sp>
      <p:pic>
        <p:nvPicPr>
          <p:cNvPr id="2050" name="Picture 2">
            <a:extLst>
              <a:ext uri="{FF2B5EF4-FFF2-40B4-BE49-F238E27FC236}">
                <a16:creationId xmlns:a16="http://schemas.microsoft.com/office/drawing/2014/main" id="{9CC2EE4E-356A-EAF5-AA3E-EE165876D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4329033"/>
            <a:ext cx="7558087" cy="10241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0CE5791-E6CA-DFA0-02C2-06AAFE6B68D8}"/>
              </a:ext>
            </a:extLst>
          </p:cNvPr>
          <p:cNvPicPr>
            <a:picLocks noChangeAspect="1"/>
          </p:cNvPicPr>
          <p:nvPr/>
        </p:nvPicPr>
        <p:blipFill>
          <a:blip r:embed="rId3"/>
          <a:stretch>
            <a:fillRect/>
          </a:stretch>
        </p:blipFill>
        <p:spPr>
          <a:xfrm>
            <a:off x="4381501" y="5426645"/>
            <a:ext cx="4648201" cy="988301"/>
          </a:xfrm>
          <a:prstGeom prst="rect">
            <a:avLst/>
          </a:prstGeom>
        </p:spPr>
      </p:pic>
    </p:spTree>
    <p:extLst>
      <p:ext uri="{BB962C8B-B14F-4D97-AF65-F5344CB8AC3E}">
        <p14:creationId xmlns:p14="http://schemas.microsoft.com/office/powerpoint/2010/main" val="54372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BF82D-1BDC-77A2-9F75-6B73F2CB0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FAF8BC1-DC33-0A31-1A29-0AA062A606AB}"/>
              </a:ext>
            </a:extLst>
          </p:cNvPr>
          <p:cNvSpPr>
            <a:spLocks noGrp="1"/>
          </p:cNvSpPr>
          <p:nvPr>
            <p:ph type="title"/>
          </p:nvPr>
        </p:nvSpPr>
        <p:spPr/>
        <p:txBody>
          <a:bodyPr>
            <a:normAutofit/>
          </a:bodyPr>
          <a:lstStyle/>
          <a:p>
            <a:r>
              <a:rPr lang="en-US" sz="3200" b="1">
                <a:solidFill>
                  <a:schemeClr val="bg1"/>
                </a:solidFill>
              </a:rPr>
              <a:t>Model Selection and Training</a:t>
            </a:r>
            <a:endParaRPr lang="en-SG" sz="3200">
              <a:solidFill>
                <a:schemeClr val="bg1"/>
              </a:solidFill>
            </a:endParaRPr>
          </a:p>
        </p:txBody>
      </p:sp>
      <p:sp>
        <p:nvSpPr>
          <p:cNvPr id="9" name="Content Placeholder 8">
            <a:extLst>
              <a:ext uri="{FF2B5EF4-FFF2-40B4-BE49-F238E27FC236}">
                <a16:creationId xmlns:a16="http://schemas.microsoft.com/office/drawing/2014/main" id="{7AB8428F-671B-D9C2-5C07-B3CD474BB62B}"/>
              </a:ext>
            </a:extLst>
          </p:cNvPr>
          <p:cNvSpPr>
            <a:spLocks noGrp="1"/>
          </p:cNvSpPr>
          <p:nvPr>
            <p:ph idx="1"/>
          </p:nvPr>
        </p:nvSpPr>
        <p:spPr>
          <a:xfrm>
            <a:off x="4562476" y="483523"/>
            <a:ext cx="7381874" cy="5976261"/>
          </a:xfrm>
        </p:spPr>
        <p:txBody>
          <a:bodyPr vert="horz" lIns="0" tIns="45720" rIns="0" bIns="45720" rtlCol="0" anchor="t">
            <a:normAutofit/>
          </a:bodyPr>
          <a:lstStyle/>
          <a:p>
            <a:pPr marL="0" indent="0">
              <a:buNone/>
            </a:pPr>
            <a:r>
              <a:rPr lang="en-IN" sz="2400" b="1">
                <a:solidFill>
                  <a:schemeClr val="tx1"/>
                </a:solidFill>
              </a:rPr>
              <a:t>Model Selection (Auto Summarization)</a:t>
            </a:r>
            <a:r>
              <a:rPr lang="en-US" sz="2800" b="1">
                <a:solidFill>
                  <a:schemeClr val="tx1"/>
                </a:solidFill>
              </a:rPr>
              <a:t>:</a:t>
            </a:r>
          </a:p>
          <a:p>
            <a:pPr marL="0" indent="0">
              <a:buNone/>
            </a:pPr>
            <a:r>
              <a:rPr lang="en-US" sz="1800" b="1">
                <a:solidFill>
                  <a:schemeClr val="tx1"/>
                </a:solidFill>
                <a:latin typeface="Graphik Regular"/>
              </a:rPr>
              <a:t>Extraction-based summarization:</a:t>
            </a:r>
            <a:r>
              <a:rPr lang="en-US" sz="1900" b="1">
                <a:solidFill>
                  <a:schemeClr val="tx1"/>
                </a:solidFill>
                <a:latin typeface="Graphik Regular"/>
              </a:rPr>
              <a:t> </a:t>
            </a:r>
            <a:r>
              <a:rPr lang="en-US" sz="1700">
                <a:latin typeface="Graphik Regular"/>
              </a:rPr>
              <a:t>Content is extracted from the original data without major modification, including key-phrases, sentences, and sequences.</a:t>
            </a:r>
          </a:p>
          <a:p>
            <a:pPr marL="0" indent="0">
              <a:buNone/>
            </a:pPr>
            <a:r>
              <a:rPr lang="en-US" sz="1500"/>
              <a:t>Ex., </a:t>
            </a:r>
            <a:r>
              <a:rPr lang="en-US" sz="1500" err="1"/>
              <a:t>LexRank</a:t>
            </a:r>
            <a:r>
              <a:rPr lang="en-US" sz="1500"/>
              <a:t> , </a:t>
            </a:r>
            <a:r>
              <a:rPr lang="en-US" sz="1500" err="1"/>
              <a:t>TextRank</a:t>
            </a:r>
            <a:endParaRPr lang="en-US" sz="1500"/>
          </a:p>
          <a:p>
            <a:pPr marL="0" indent="0">
              <a:buNone/>
            </a:pPr>
            <a:r>
              <a:rPr lang="en-US" sz="1800" b="1">
                <a:solidFill>
                  <a:schemeClr val="tx1"/>
                </a:solidFill>
                <a:latin typeface="Graphik Regular"/>
              </a:rPr>
              <a:t>Abstractive-based summarization:</a:t>
            </a:r>
            <a:r>
              <a:rPr lang="en-US" sz="2200" b="1">
                <a:solidFill>
                  <a:schemeClr val="tx1"/>
                </a:solidFill>
              </a:rPr>
              <a:t> </a:t>
            </a:r>
            <a:r>
              <a:rPr lang="en-US" sz="1700"/>
              <a:t>Generate new text that might not exist in the original text, keeping sentiment and essence of the main sentence</a:t>
            </a:r>
          </a:p>
          <a:p>
            <a:pPr marL="0" indent="0">
              <a:buNone/>
            </a:pPr>
            <a:r>
              <a:rPr lang="en-US" sz="1500"/>
              <a:t>Ex., BART, T5</a:t>
            </a:r>
          </a:p>
          <a:p>
            <a:pPr marL="0" indent="0">
              <a:buNone/>
            </a:pPr>
            <a:endParaRPr lang="en-US" sz="1700">
              <a:solidFill>
                <a:schemeClr val="tx1"/>
              </a:solidFill>
            </a:endParaRPr>
          </a:p>
          <a:p>
            <a:pPr marL="0" indent="0">
              <a:buNone/>
            </a:pPr>
            <a:r>
              <a:rPr lang="en-US" sz="1800" b="1"/>
              <a:t>Models Trained in Project</a:t>
            </a:r>
          </a:p>
          <a:p>
            <a:pPr marL="0" indent="0">
              <a:buNone/>
            </a:pPr>
            <a:r>
              <a:rPr lang="en-US" sz="1600" b="1"/>
              <a:t>1. BART:</a:t>
            </a:r>
          </a:p>
          <a:p>
            <a:pPr marL="0" indent="0">
              <a:buNone/>
            </a:pPr>
            <a:r>
              <a:rPr lang="en-US" sz="1600"/>
              <a:t>BART is autoencoder model that is trained to reconstruct the original input from a corrupted version of the input, particularly effective for text generation and text reconstruction tasks</a:t>
            </a:r>
          </a:p>
          <a:p>
            <a:pPr marL="0" indent="0">
              <a:buNone/>
            </a:pPr>
            <a:endParaRPr lang="en-US" sz="1600" b="1"/>
          </a:p>
          <a:p>
            <a:pPr marL="0" indent="0">
              <a:buNone/>
            </a:pPr>
            <a:endParaRPr lang="en-US" sz="1600" b="1"/>
          </a:p>
          <a:p>
            <a:pPr marL="0" indent="0">
              <a:buNone/>
            </a:pPr>
            <a:r>
              <a:rPr lang="en-US" sz="1000"/>
              <a:t>Source: https://en.wikipedia.org/wiki/Automatic_summarization</a:t>
            </a:r>
          </a:p>
          <a:p>
            <a:pPr marL="0" indent="0">
              <a:buNone/>
            </a:pPr>
            <a:endParaRPr lang="en-US" sz="1600" b="1"/>
          </a:p>
          <a:p>
            <a:pPr marL="0" indent="0">
              <a:buNone/>
            </a:pPr>
            <a:endParaRPr lang="en-IN" sz="2900"/>
          </a:p>
        </p:txBody>
      </p:sp>
      <p:sp>
        <p:nvSpPr>
          <p:cNvPr id="10" name="Text Placeholder 9">
            <a:extLst>
              <a:ext uri="{FF2B5EF4-FFF2-40B4-BE49-F238E27FC236}">
                <a16:creationId xmlns:a16="http://schemas.microsoft.com/office/drawing/2014/main" id="{1CAA9AA3-160F-DA93-2AC2-20A27733E4E1}"/>
              </a:ext>
            </a:extLst>
          </p:cNvPr>
          <p:cNvSpPr>
            <a:spLocks noGrp="1"/>
          </p:cNvSpPr>
          <p:nvPr>
            <p:ph type="body" sz="half" idx="2"/>
          </p:nvPr>
        </p:nvSpPr>
        <p:spPr/>
        <p:txBody>
          <a:bodyPr/>
          <a:lstStyle/>
          <a:p>
            <a:r>
              <a:rPr lang="en-SG"/>
              <a:t> </a:t>
            </a:r>
          </a:p>
        </p:txBody>
      </p:sp>
      <p:sp>
        <p:nvSpPr>
          <p:cNvPr id="6" name="Footer Placeholder 5">
            <a:extLst>
              <a:ext uri="{FF2B5EF4-FFF2-40B4-BE49-F238E27FC236}">
                <a16:creationId xmlns:a16="http://schemas.microsoft.com/office/drawing/2014/main" id="{A11A60A7-7F36-76F8-9796-038492B670EE}"/>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40AB743-EE03-3ABA-D337-5DB4F4AFCEAE}"/>
              </a:ext>
            </a:extLst>
          </p:cNvPr>
          <p:cNvSpPr>
            <a:spLocks noGrp="1"/>
          </p:cNvSpPr>
          <p:nvPr>
            <p:ph type="sldNum" sz="quarter" idx="12"/>
          </p:nvPr>
        </p:nvSpPr>
        <p:spPr/>
        <p:txBody>
          <a:bodyPr/>
          <a:lstStyle/>
          <a:p>
            <a:fld id="{BF1758FF-0BF1-4103-A89A-38EC40E85429}" type="slidenum">
              <a:rPr lang="en-SG" smtClean="0"/>
              <a:t>9</a:t>
            </a:fld>
            <a:endParaRPr lang="en-SG"/>
          </a:p>
        </p:txBody>
      </p:sp>
    </p:spTree>
    <p:extLst>
      <p:ext uri="{BB962C8B-B14F-4D97-AF65-F5344CB8AC3E}">
        <p14:creationId xmlns:p14="http://schemas.microsoft.com/office/powerpoint/2010/main" val="228664062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74614dcc-efbe-4eda-b10f-2861d891d30c"/>
    <ds:schemaRef ds:uri="b7c451f6-4087-4943-817c-671de9753a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DA 204o: Data Science in Practice  Course Project Presentation on:  Sentiment Analysis and Summarizing of Book Reader Reviews</vt:lpstr>
      <vt:lpstr>Problem Definition</vt:lpstr>
      <vt:lpstr>Data Collection</vt:lpstr>
      <vt:lpstr>Exploratory Data Analysis</vt:lpstr>
      <vt:lpstr>Data Sampling for training </vt:lpstr>
      <vt:lpstr>Model Selection and Training</vt:lpstr>
      <vt:lpstr>Model Selection and Training</vt:lpstr>
      <vt:lpstr>Model Selection and Training</vt:lpstr>
      <vt:lpstr>Model Selection and Training</vt:lpstr>
      <vt:lpstr>Model Selection and Training</vt:lpstr>
      <vt:lpstr>Model Selection and Training</vt:lpstr>
      <vt:lpstr>Training configurations and evaluation metrics </vt:lpstr>
      <vt:lpstr>Challenges and Risks</vt:lpstr>
      <vt:lpstr>Future Enhancements</vt:lpstr>
      <vt:lpstr>Role and Responsibilities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 204o: Data Science in Practice  Course Project Proposal  Sentiment Analysis of books from reader’s review</dc:title>
  <dc:creator>Pandarasamy Arjunan</dc:creator>
  <cp:revision>1</cp:revision>
  <dcterms:created xsi:type="dcterms:W3CDTF">2023-08-01T07:21:01Z</dcterms:created>
  <dcterms:modified xsi:type="dcterms:W3CDTF">2024-12-04T11:07:44Z</dcterms:modified>
</cp:coreProperties>
</file>